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1" d="100"/>
          <a:sy n="61" d="100"/>
        </p:scale>
        <p:origin x="84" y="71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6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6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1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2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7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5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55676" y="1781428"/>
            <a:ext cx="4067556" cy="210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91440" rIns="91440" bIns="91440" anchor="t"/>
          <a:lstStyle/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client is a Fortune 500  technology solutions company with a wide portfolio of products and services</a:t>
            </a: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a strong presence in social media platforms such as Facebook, Twitter,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blogs, forums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 Sigma helped the client </a:t>
            </a:r>
            <a:r>
              <a:rPr lang="en-US" sz="1300" kern="0" dirty="0">
                <a:latin typeface="+mn-lt"/>
                <a:cs typeface="+mn-cs"/>
              </a:rPr>
              <a:t>identify commonly used buzz words associated with the clients product in the online social media space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buzz words for a product were identified for search optimization and better product marketing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14097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Background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850" y="39751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Analytical Approach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5264150" y="1409700"/>
            <a:ext cx="4076700" cy="2494724"/>
            <a:chOff x="457200" y="1403350"/>
            <a:chExt cx="4076700" cy="249472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300" kern="0" dirty="0"/>
                <a:t>Lists  of single, pair and triads of buzz words were given to the search engine optimization team 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Insights/Recommendations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5264150" y="3975100"/>
            <a:ext cx="4076700" cy="2494724"/>
            <a:chOff x="457200" y="1403350"/>
            <a:chExt cx="4076700" cy="2494724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blackWhite">
            <a:xfrm>
              <a:off x="457200" y="1780349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ctr"/>
            <a:lstStyle/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300" kern="0" dirty="0"/>
                <a:t>30% incremental traffic over the targeted keywords with 3% CTR was generated</a:t>
              </a:r>
            </a:p>
            <a:p>
              <a:pPr marL="234950" indent="-234950" algn="l" eaLnBrk="1" hangingPunct="1">
                <a:spcBef>
                  <a:spcPct val="1000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300" kern="0" dirty="0">
                  <a:solidFill>
                    <a:srgbClr val="000000"/>
                  </a:solidFill>
                </a:rPr>
                <a:t>Acquired traffic that was otherwise lost because of non-visibility in search engine results</a:t>
              </a:r>
              <a:endParaRPr lang="en-US" kern="0" dirty="0">
                <a:latin typeface="Arial" pitchFamily="34" charset="0"/>
                <a:cs typeface="Arial" pitchFamily="34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AutoShape 9"/>
          <p:cNvSpPr>
            <a:spLocks noChangeArrowheads="1"/>
          </p:cNvSpPr>
          <p:nvPr/>
        </p:nvSpPr>
        <p:spPr bwMode="blackWhite">
          <a:xfrm rot="5400000">
            <a:off x="3852862" y="3767139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Char char="4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3" y="0"/>
            <a:ext cx="280237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FFFF">
                    <a:lumMod val="50000"/>
                  </a:srgbClr>
                </a:solidFill>
              </a:rPr>
              <a:t>Listening &amp; Engagement - Buzzwords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4295" y="4349482"/>
            <a:ext cx="4069080" cy="210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91440" rIns="91440" bIns="91440" anchor="t"/>
          <a:lstStyle/>
          <a:p>
            <a:pPr marL="234950" indent="-234950" algn="l" eaLnBrk="1" hangingPunct="1">
              <a:spcBef>
                <a:spcPct val="1000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>
                <a:solidFill>
                  <a:srgbClr val="000000"/>
                </a:solidFill>
                <a:latin typeface="Museo Sans For Dell"/>
              </a:rPr>
              <a:t>From Radian6, identified single, pairs &amp; triads of words creating buzz about a product for SEO</a:t>
            </a:r>
          </a:p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ts val="0"/>
              </a:spcAft>
              <a:buClr>
                <a:srgbClr val="003399"/>
              </a:buClr>
              <a:buSzTx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5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4728" y="1817469"/>
            <a:ext cx="4008735" cy="128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49"/>
          <p:cNvGrpSpPr/>
          <p:nvPr/>
        </p:nvGrpSpPr>
        <p:grpSpPr>
          <a:xfrm>
            <a:off x="510989" y="5008726"/>
            <a:ext cx="3965482" cy="1270389"/>
            <a:chOff x="207185" y="1301602"/>
            <a:chExt cx="8686099" cy="2208515"/>
          </a:xfrm>
        </p:grpSpPr>
        <p:pic>
          <p:nvPicPr>
            <p:cNvPr id="22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6157" y="1607567"/>
              <a:ext cx="2094270" cy="1047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7185" y="1460084"/>
              <a:ext cx="2714230" cy="1583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l="16613" t="17968" r="37903" b="8290"/>
            <a:stretch>
              <a:fillRect/>
            </a:stretch>
          </p:blipFill>
          <p:spPr bwMode="auto">
            <a:xfrm>
              <a:off x="6782832" y="1301602"/>
              <a:ext cx="2110452" cy="21385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10586" y="1371593"/>
              <a:ext cx="3072579" cy="1725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ounded Rectangle 29"/>
            <p:cNvSpPr/>
            <p:nvPr/>
          </p:nvSpPr>
          <p:spPr>
            <a:xfrm>
              <a:off x="1071707" y="3129783"/>
              <a:ext cx="1180651" cy="3655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rtlCol="0" anchor="ctr">
              <a:normAutofit fontScale="62500" lnSpcReduction="20000"/>
            </a:bodyPr>
            <a:lstStyle/>
            <a:p>
              <a:pPr eaLnBrk="1" hangingPunct="1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Tx/>
                <a:buFontTx/>
                <a:buNone/>
              </a:pPr>
              <a:r>
                <a:rPr lang="en-US" sz="1400" dirty="0">
                  <a:solidFill>
                    <a:srgbClr val="FFFFFF"/>
                  </a:solidFill>
                  <a:latin typeface="Museo Sans For Dell"/>
                  <a:cs typeface="+mn-cs"/>
                </a:rPr>
                <a:t>Single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033191" y="3144531"/>
              <a:ext cx="1180651" cy="3655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rtlCol="0" anchor="ctr">
              <a:normAutofit fontScale="62500" lnSpcReduction="20000"/>
            </a:bodyPr>
            <a:lstStyle/>
            <a:p>
              <a:pPr eaLnBrk="1" hangingPunct="1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Tx/>
                <a:buFontTx/>
                <a:buNone/>
              </a:pPr>
              <a:r>
                <a:rPr lang="en-US" sz="1400" dirty="0">
                  <a:solidFill>
                    <a:srgbClr val="FFFFFF"/>
                  </a:solidFill>
                  <a:latin typeface="Museo Sans For Dell"/>
                  <a:cs typeface="+mn-cs"/>
                </a:rPr>
                <a:t>Pairs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127407" y="3129783"/>
              <a:ext cx="1180651" cy="3655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rtlCol="0" anchor="ctr">
              <a:normAutofit fontScale="62500" lnSpcReduction="20000"/>
            </a:bodyPr>
            <a:lstStyle/>
            <a:p>
              <a:pPr eaLnBrk="1" hangingPunct="1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Tx/>
                <a:buFontTx/>
                <a:buNone/>
              </a:pPr>
              <a:r>
                <a:rPr lang="en-US" sz="1400" dirty="0">
                  <a:solidFill>
                    <a:srgbClr val="FFFFFF"/>
                  </a:solidFill>
                  <a:latin typeface="Museo Sans For Dell"/>
                  <a:cs typeface="+mn-cs"/>
                </a:rPr>
                <a:t>Triads</a:t>
              </a:r>
            </a:p>
          </p:txBody>
        </p:sp>
      </p:grpSp>
      <p:sp>
        <p:nvSpPr>
          <p:cNvPr id="27" name="Action Button: Home 26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8197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0AC5BD-463F-4362-B2CE-72506B1717B3}"/>
</file>

<file path=customXml/itemProps2.xml><?xml version="1.0" encoding="utf-8"?>
<ds:datastoreItem xmlns:ds="http://schemas.openxmlformats.org/officeDocument/2006/customXml" ds:itemID="{476E06DB-4EA3-4CDC-8E26-5632E4476834}"/>
</file>

<file path=customXml/itemProps3.xml><?xml version="1.0" encoding="utf-8"?>
<ds:datastoreItem xmlns:ds="http://schemas.openxmlformats.org/officeDocument/2006/customXml" ds:itemID="{9C4B4DCC-5DD5-4D00-8E34-52412CFE7384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260</TotalTime>
  <Pages>8</Pages>
  <Words>152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Museo Sans For Dell</vt:lpstr>
      <vt:lpstr>Times New Roman</vt:lpstr>
      <vt:lpstr>Webdings</vt:lpstr>
      <vt:lpstr>blank</vt:lpstr>
      <vt:lpstr>Commonly used buzz words for a product were identified for search optimization and better product 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Partha Pratim Dutta</cp:lastModifiedBy>
  <cp:revision>35</cp:revision>
  <cp:lastPrinted>2001-09-28T15:01:44Z</cp:lastPrinted>
  <dcterms:created xsi:type="dcterms:W3CDTF">2015-09-16T18:41:03Z</dcterms:created>
  <dcterms:modified xsi:type="dcterms:W3CDTF">2018-02-10T08:42:14Z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