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commentAuthors.xml" ContentType="application/vnd.openxmlformats-officedocument.presentationml.commentAuthors+xml"/>
  <Override PartName="/ppt/charts/colors3.xml" ContentType="application/vnd.ms-office.chartcolorstyle+xml"/>
  <Override PartName="/ppt/charts/style2.xml" ContentType="application/vnd.ms-office.chartstyle+xml"/>
  <Override PartName="/ppt/charts/colors2.xml" ContentType="application/vnd.ms-office.chartcolorstyle+xml"/>
  <Override PartName="/ppt/handoutMasters/handoutMaster1.xml" ContentType="application/vnd.openxmlformats-officedocument.presentationml.handoutMaster+xml"/>
  <Override PartName="/ppt/charts/chart10.xml" ContentType="application/vnd.openxmlformats-officedocument.drawingml.chart+xml"/>
  <Override PartName="/ppt/charts/style3.xml" ContentType="application/vnd.ms-office.chartstyle+xml"/>
  <Override PartName="/ppt/charts/chart9.xml" ContentType="application/vnd.openxmlformats-officedocument.drawingml.char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charts/chart7.xml" ContentType="application/vnd.openxmlformats-officedocument.drawingml.chart+xml"/>
  <Override PartName="/ppt/theme/themeOverride6.xml" ContentType="application/vnd.openxmlformats-officedocument.themeOverride+xml"/>
  <Override PartName="/ppt/charts/chart8.xml" ContentType="application/vnd.openxmlformats-officedocument.drawingml.chart+xml"/>
  <Override PartName="/ppt/charts/style1.xml" ContentType="application/vnd.ms-office.chartstyle+xml"/>
  <Override PartName="/ppt/theme/themeOverride5.xml" ContentType="application/vnd.openxmlformats-officedocument.themeOverride+xml"/>
  <Override PartName="/ppt/charts/chart6.xml" ContentType="application/vnd.openxmlformats-officedocument.drawingml.chart+xml"/>
  <Override PartName="/ppt/charts/chart5.xml" ContentType="application/vnd.openxmlformats-officedocument.drawingml.chart+xml"/>
  <Override PartName="/ppt/theme/themeOverride4.xml" ContentType="application/vnd.openxmlformats-officedocument.themeOverride+xml"/>
  <Override PartName="/ppt/charts/colors1.xml" ContentType="application/vnd.ms-office.chartcolorstyle+xml"/>
  <Override PartName="/ppt/theme/themeOverride7.xml" ContentType="application/vnd.openxmlformats-officedocument.themeOverride+xml"/>
  <Override PartName="/ppt/theme/themeOverride3.xml" ContentType="application/vnd.openxmlformats-officedocument.themeOverride+xml"/>
  <Override PartName="/ppt/charts/chart4.xml" ContentType="application/vnd.openxmlformats-officedocument.drawingml.char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22"/>
  </p:notesMasterIdLst>
  <p:handoutMasterIdLst>
    <p:handoutMasterId r:id="rId23"/>
  </p:handoutMasterIdLst>
  <p:sldIdLst>
    <p:sldId id="256" r:id="rId2"/>
    <p:sldId id="269" r:id="rId3"/>
    <p:sldId id="273" r:id="rId4"/>
    <p:sldId id="277" r:id="rId5"/>
    <p:sldId id="272" r:id="rId6"/>
    <p:sldId id="259" r:id="rId7"/>
    <p:sldId id="271" r:id="rId8"/>
    <p:sldId id="281" r:id="rId9"/>
    <p:sldId id="258" r:id="rId10"/>
    <p:sldId id="260" r:id="rId11"/>
    <p:sldId id="263" r:id="rId12"/>
    <p:sldId id="559" r:id="rId13"/>
    <p:sldId id="556" r:id="rId14"/>
    <p:sldId id="558" r:id="rId15"/>
    <p:sldId id="264" r:id="rId16"/>
    <p:sldId id="280" r:id="rId17"/>
    <p:sldId id="276" r:id="rId18"/>
    <p:sldId id="257" r:id="rId19"/>
    <p:sldId id="262" r:id="rId20"/>
    <p:sldId id="265" r:id="rId21"/>
  </p:sldIdLst>
  <p:sldSz cx="9902825" cy="6858000"/>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521415D9-36F7-43E2-AB2F-B90AF26B5E84}">
      <p14:sectionLst xmlns:p14="http://schemas.microsoft.com/office/powerpoint/2010/main">
        <p14:section name="Default Section" id="{59BA756F-9D91-4430-82B1-48157D493F8E}">
          <p14:sldIdLst>
            <p14:sldId id="256"/>
            <p14:sldId id="269"/>
            <p14:sldId id="273"/>
            <p14:sldId id="277"/>
            <p14:sldId id="272"/>
            <p14:sldId id="259"/>
            <p14:sldId id="271"/>
            <p14:sldId id="281"/>
            <p14:sldId id="258"/>
            <p14:sldId id="260"/>
            <p14:sldId id="263"/>
            <p14:sldId id="559"/>
            <p14:sldId id="556"/>
            <p14:sldId id="558"/>
            <p14:sldId id="264"/>
            <p14:sldId id="280"/>
            <p14:sldId id="276"/>
          </p14:sldIdLst>
        </p14:section>
        <p14:section name="Appendix" id="{B120FFFC-BA67-43BA-AEF0-9C8B022CC2D5}">
          <p14:sldIdLst>
            <p14:sldId id="257"/>
            <p14:sldId id="262"/>
            <p14:sldId id="265"/>
          </p14:sldIdLst>
        </p14:section>
      </p14:sectionLst>
    </p:ext>
    <p:ext uri="{EFAFB233-063F-42B5-8137-9DF3F51BA10A}">
      <p15:sldGuideLst xmlns:p15="http://schemas.microsoft.com/office/powerpoint/2012/main">
        <p15:guide id="1" orient="horz" pos="480" userDrawn="1">
          <p15:clr>
            <a:srgbClr val="A4A3A4"/>
          </p15:clr>
        </p15:guide>
        <p15:guide id="2" pos="14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6FAA"/>
    <a:srgbClr val="CA3232"/>
    <a:srgbClr val="006666"/>
    <a:srgbClr val="D8CBCB"/>
    <a:srgbClr val="EDE7E7"/>
    <a:srgbClr val="CBD3D3"/>
    <a:srgbClr val="FF0000"/>
    <a:srgbClr val="D40000"/>
    <a:srgbClr val="AA0000"/>
    <a:srgbClr val="01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15" autoAdjust="0"/>
    <p:restoredTop sz="95407" autoAdjust="0"/>
  </p:normalViewPr>
  <p:slideViewPr>
    <p:cSldViewPr snapToObjects="1">
      <p:cViewPr varScale="1">
        <p:scale>
          <a:sx n="95" d="100"/>
          <a:sy n="95" d="100"/>
        </p:scale>
        <p:origin x="792" y="96"/>
      </p:cViewPr>
      <p:guideLst>
        <p:guide orient="horz" pos="480"/>
        <p:guide pos="143"/>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187500000000001E-2"/>
          <c:y val="5.0921934887722058E-2"/>
          <c:w val="0.98281249999999998"/>
          <c:h val="0.89815613022455587"/>
        </c:manualLayout>
      </c:layout>
      <c:barChart>
        <c:barDir val="bar"/>
        <c:grouping val="stacked"/>
        <c:varyColors val="0"/>
        <c:ser>
          <c:idx val="0"/>
          <c:order val="0"/>
          <c:tx>
            <c:strRef>
              <c:f>Sheet1!$B$1</c:f>
              <c:strCache>
                <c:ptCount val="1"/>
                <c:pt idx="0">
                  <c:v>Baseline</c:v>
                </c:pt>
              </c:strCache>
            </c:strRef>
          </c:tx>
          <c:invertIfNegative val="0"/>
          <c:cat>
            <c:strRef>
              <c:f>Sheet1!$A$2</c:f>
              <c:strCache>
                <c:ptCount val="1"/>
                <c:pt idx="0">
                  <c:v>Category 1</c:v>
                </c:pt>
              </c:strCache>
            </c:strRef>
          </c:cat>
          <c:val>
            <c:numRef>
              <c:f>Sheet1!$B$2</c:f>
              <c:numCache>
                <c:formatCode>General</c:formatCode>
                <c:ptCount val="1"/>
                <c:pt idx="0">
                  <c:v>70</c:v>
                </c:pt>
              </c:numCache>
            </c:numRef>
          </c:val>
          <c:extLst>
            <c:ext xmlns:c16="http://schemas.microsoft.com/office/drawing/2014/chart" uri="{C3380CC4-5D6E-409C-BE32-E72D297353CC}">
              <c16:uniqueId val="{00000000-FCFE-4F77-9A8A-A92ACCEB68AF}"/>
            </c:ext>
          </c:extLst>
        </c:ser>
        <c:ser>
          <c:idx val="2"/>
          <c:order val="1"/>
          <c:tx>
            <c:strRef>
              <c:f>Sheet1!$D$1</c:f>
              <c:strCache>
                <c:ptCount val="1"/>
                <c:pt idx="0">
                  <c:v>Current</c:v>
                </c:pt>
              </c:strCache>
            </c:strRef>
          </c:tx>
          <c:invertIfNegative val="0"/>
          <c:cat>
            <c:strRef>
              <c:f>Sheet1!$A$2</c:f>
              <c:strCache>
                <c:ptCount val="1"/>
                <c:pt idx="0">
                  <c:v>Category 1</c:v>
                </c:pt>
              </c:strCache>
            </c:strRef>
          </c:cat>
          <c:val>
            <c:numRef>
              <c:f>Sheet1!$D$2</c:f>
              <c:numCache>
                <c:formatCode>General</c:formatCode>
                <c:ptCount val="1"/>
                <c:pt idx="0">
                  <c:v>20</c:v>
                </c:pt>
              </c:numCache>
            </c:numRef>
          </c:val>
          <c:extLst>
            <c:ext xmlns:c16="http://schemas.microsoft.com/office/drawing/2014/chart" uri="{C3380CC4-5D6E-409C-BE32-E72D297353CC}">
              <c16:uniqueId val="{00000002-FCFE-4F77-9A8A-A92ACCEB68AF}"/>
            </c:ext>
          </c:extLst>
        </c:ser>
        <c:dLbls>
          <c:showLegendKey val="0"/>
          <c:showVal val="0"/>
          <c:showCatName val="0"/>
          <c:showSerName val="0"/>
          <c:showPercent val="0"/>
          <c:showBubbleSize val="0"/>
        </c:dLbls>
        <c:gapWidth val="150"/>
        <c:overlap val="100"/>
        <c:axId val="239121152"/>
        <c:axId val="239122688"/>
      </c:barChart>
      <c:catAx>
        <c:axId val="239121152"/>
        <c:scaling>
          <c:orientation val="minMax"/>
        </c:scaling>
        <c:delete val="1"/>
        <c:axPos val="l"/>
        <c:numFmt formatCode="General" sourceLinked="0"/>
        <c:majorTickMark val="out"/>
        <c:minorTickMark val="none"/>
        <c:tickLblPos val="nextTo"/>
        <c:crossAx val="239122688"/>
        <c:crosses val="autoZero"/>
        <c:auto val="1"/>
        <c:lblAlgn val="ctr"/>
        <c:lblOffset val="100"/>
        <c:noMultiLvlLbl val="0"/>
      </c:catAx>
      <c:valAx>
        <c:axId val="239122688"/>
        <c:scaling>
          <c:orientation val="minMax"/>
        </c:scaling>
        <c:delete val="1"/>
        <c:axPos val="b"/>
        <c:numFmt formatCode="General" sourceLinked="1"/>
        <c:majorTickMark val="out"/>
        <c:minorTickMark val="none"/>
        <c:tickLblPos val="nextTo"/>
        <c:crossAx val="2391211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73680707426072"/>
          <c:y val="5.8785434846002779E-2"/>
          <c:w val="0.87076750063921737"/>
          <c:h val="0.75303805399591572"/>
        </c:manualLayout>
      </c:layout>
      <c:barChart>
        <c:barDir val="col"/>
        <c:grouping val="clustered"/>
        <c:varyColors val="0"/>
        <c:ser>
          <c:idx val="0"/>
          <c:order val="0"/>
          <c:tx>
            <c:strRef>
              <c:f>Sheet1!$B$1</c:f>
              <c:strCache>
                <c:ptCount val="1"/>
                <c:pt idx="0">
                  <c:v>Historical Contribution</c:v>
                </c:pt>
              </c:strCache>
            </c:strRef>
          </c:tx>
          <c:spPr>
            <a:solidFill>
              <a:srgbClr val="00BCFF"/>
            </a:solidFill>
            <a:ln>
              <a:noFill/>
            </a:ln>
            <a:effectLst/>
          </c:spPr>
          <c:invertIfNegative val="0"/>
          <c:dLbls>
            <c:delete val="1"/>
          </c:dLbls>
          <c:cat>
            <c:strRef>
              <c:f>Sheet1!$A$2:$A$7</c:f>
              <c:strCache>
                <c:ptCount val="6"/>
                <c:pt idx="0">
                  <c:v>Detailing</c:v>
                </c:pt>
                <c:pt idx="1">
                  <c:v>Local Events</c:v>
                </c:pt>
                <c:pt idx="2">
                  <c:v>Congress</c:v>
                </c:pt>
                <c:pt idx="3">
                  <c:v>Webinar</c:v>
                </c:pt>
                <c:pt idx="4">
                  <c:v>SDeD</c:v>
                </c:pt>
                <c:pt idx="5">
                  <c:v>Total Promotions</c:v>
                </c:pt>
              </c:strCache>
            </c:strRef>
          </c:cat>
          <c:val>
            <c:numRef>
              <c:f>Sheet1!$B$2:$B$7</c:f>
              <c:numCache>
                <c:formatCode>_(* #,##0_);_(* \(#,##0\);_(* "-"??_);_(@_)</c:formatCode>
                <c:ptCount val="6"/>
                <c:pt idx="0">
                  <c:v>15750125650</c:v>
                </c:pt>
                <c:pt idx="1">
                  <c:v>5468115873</c:v>
                </c:pt>
                <c:pt idx="2">
                  <c:v>344227231</c:v>
                </c:pt>
                <c:pt idx="3">
                  <c:v>1585975267</c:v>
                </c:pt>
                <c:pt idx="4">
                  <c:v>1341889305</c:v>
                </c:pt>
                <c:pt idx="5">
                  <c:v>24490333326</c:v>
                </c:pt>
              </c:numCache>
            </c:numRef>
          </c:val>
          <c:extLst>
            <c:ext xmlns:c16="http://schemas.microsoft.com/office/drawing/2014/chart" uri="{C3380CC4-5D6E-409C-BE32-E72D297353CC}">
              <c16:uniqueId val="{00000000-889F-4B0F-BBB5-AB5FDA1AA6E5}"/>
            </c:ext>
          </c:extLst>
        </c:ser>
        <c:ser>
          <c:idx val="1"/>
          <c:order val="1"/>
          <c:tx>
            <c:strRef>
              <c:f>Sheet1!$C$1</c:f>
              <c:strCache>
                <c:ptCount val="1"/>
                <c:pt idx="0">
                  <c:v>Optimized Contribution</c:v>
                </c:pt>
              </c:strCache>
            </c:strRef>
          </c:tx>
          <c:spPr>
            <a:solidFill>
              <a:srgbClr val="10384F"/>
            </a:solidFill>
            <a:ln>
              <a:noFill/>
            </a:ln>
            <a:effectLst/>
          </c:spPr>
          <c:invertIfNegative val="0"/>
          <c:dLbls>
            <c:delete val="1"/>
          </c:dLbls>
          <c:cat>
            <c:strRef>
              <c:f>Sheet1!$A$2:$A$7</c:f>
              <c:strCache>
                <c:ptCount val="6"/>
                <c:pt idx="0">
                  <c:v>Detailing</c:v>
                </c:pt>
                <c:pt idx="1">
                  <c:v>Local Events</c:v>
                </c:pt>
                <c:pt idx="2">
                  <c:v>Congress</c:v>
                </c:pt>
                <c:pt idx="3">
                  <c:v>Webinar</c:v>
                </c:pt>
                <c:pt idx="4">
                  <c:v>SDeD</c:v>
                </c:pt>
                <c:pt idx="5">
                  <c:v>Total Promotions</c:v>
                </c:pt>
              </c:strCache>
            </c:strRef>
          </c:cat>
          <c:val>
            <c:numRef>
              <c:f>Sheet1!$C$2:$C$7</c:f>
              <c:numCache>
                <c:formatCode>_(* #,##0_);_(* \(#,##0\);_(* "-"??_);_(@_)</c:formatCode>
                <c:ptCount val="6"/>
                <c:pt idx="0">
                  <c:v>15471331819.631001</c:v>
                </c:pt>
                <c:pt idx="1">
                  <c:v>5492937766.6622601</c:v>
                </c:pt>
                <c:pt idx="2">
                  <c:v>356981531.47569603</c:v>
                </c:pt>
                <c:pt idx="3">
                  <c:v>1643514208.2395501</c:v>
                </c:pt>
                <c:pt idx="4">
                  <c:v>1370212207.80936</c:v>
                </c:pt>
                <c:pt idx="5">
                  <c:v>24334977533.817867</c:v>
                </c:pt>
              </c:numCache>
            </c:numRef>
          </c:val>
          <c:extLst>
            <c:ext xmlns:c16="http://schemas.microsoft.com/office/drawing/2014/chart" uri="{C3380CC4-5D6E-409C-BE32-E72D297353CC}">
              <c16:uniqueId val="{00000001-889F-4B0F-BBB5-AB5FDA1AA6E5}"/>
            </c:ext>
          </c:extLst>
        </c:ser>
        <c:dLbls>
          <c:dLblPos val="outEnd"/>
          <c:showLegendKey val="0"/>
          <c:showVal val="1"/>
          <c:showCatName val="0"/>
          <c:showSerName val="0"/>
          <c:showPercent val="0"/>
          <c:showBubbleSize val="0"/>
        </c:dLbls>
        <c:gapWidth val="219"/>
        <c:overlap val="-27"/>
        <c:axId val="205366016"/>
        <c:axId val="205367552"/>
      </c:barChart>
      <c:catAx>
        <c:axId val="205366016"/>
        <c:scaling>
          <c:orientation val="minMax"/>
        </c:scaling>
        <c:delete val="0"/>
        <c:axPos val="b"/>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05367552"/>
        <c:crosses val="autoZero"/>
        <c:auto val="1"/>
        <c:lblAlgn val="ctr"/>
        <c:lblOffset val="100"/>
        <c:noMultiLvlLbl val="0"/>
      </c:catAx>
      <c:valAx>
        <c:axId val="2053675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dirty="0"/>
                  <a:t>Revenue generated</a:t>
                </a:r>
              </a:p>
            </c:rich>
          </c:tx>
          <c:layout>
            <c:manualLayout>
              <c:xMode val="edge"/>
              <c:yMode val="edge"/>
              <c:x val="2.086011187079068E-2"/>
              <c:y val="0.2591886431757768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11]#,##0" sourceLinked="0"/>
        <c:majorTickMark val="out"/>
        <c:minorTickMark val="none"/>
        <c:tickLblPos val="nextTo"/>
        <c:spPr>
          <a:solidFill>
            <a:schemeClr val="bg1"/>
          </a:solidFill>
          <a:ln>
            <a:solidFill>
              <a:schemeClr val="bg1">
                <a:lumMod val="65000"/>
              </a:schemeClr>
            </a:solid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205366016"/>
        <c:crosses val="autoZero"/>
        <c:crossBetween val="between"/>
        <c:dispUnits>
          <c:builtInUnit val="billions"/>
          <c:dispUnitsLbl>
            <c:layout>
              <c:manualLayout>
                <c:xMode val="edge"/>
                <c:yMode val="edge"/>
                <c:x val="2.5495692286521942E-2"/>
                <c:y val="5.8785434846002779E-2"/>
              </c:manualLayout>
            </c:layout>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736468718666636E-2"/>
          <c:y val="2.0633277731594572E-2"/>
          <c:w val="0.83720517927748483"/>
          <c:h val="0.9391564179383215"/>
        </c:manualLayout>
      </c:layout>
      <c:doughnutChart>
        <c:varyColors val="1"/>
        <c:ser>
          <c:idx val="0"/>
          <c:order val="0"/>
          <c:tx>
            <c:strRef>
              <c:f>Sheet1!$B$1</c:f>
              <c:strCache>
                <c:ptCount val="1"/>
                <c:pt idx="0">
                  <c:v>PartCount</c:v>
                </c:pt>
              </c:strCache>
            </c:strRef>
          </c:tx>
          <c:dPt>
            <c:idx val="0"/>
            <c:bubble3D val="0"/>
            <c:spPr>
              <a:solidFill>
                <a:srgbClr val="10384F">
                  <a:lumMod val="75000"/>
                  <a:lumOff val="25000"/>
                </a:srgbClr>
              </a:solidFill>
              <a:ln w="44450">
                <a:solidFill>
                  <a:srgbClr val="2175A5"/>
                </a:solidFill>
              </a:ln>
            </c:spPr>
            <c:extLst>
              <c:ext xmlns:c16="http://schemas.microsoft.com/office/drawing/2014/chart" uri="{C3380CC4-5D6E-409C-BE32-E72D297353CC}">
                <c16:uniqueId val="{00000001-4C53-4C97-9A6D-AAB7B472042E}"/>
              </c:ext>
            </c:extLst>
          </c:dPt>
          <c:dPt>
            <c:idx val="1"/>
            <c:bubble3D val="0"/>
            <c:spPr>
              <a:solidFill>
                <a:srgbClr val="FFFFFF">
                  <a:lumMod val="75000"/>
                </a:srgbClr>
              </a:solidFill>
            </c:spPr>
            <c:extLst>
              <c:ext xmlns:c16="http://schemas.microsoft.com/office/drawing/2014/chart" uri="{C3380CC4-5D6E-409C-BE32-E72D297353CC}">
                <c16:uniqueId val="{00000003-4C53-4C97-9A6D-AAB7B472042E}"/>
              </c:ext>
            </c:extLst>
          </c:dPt>
          <c:dPt>
            <c:idx val="2"/>
            <c:bubble3D val="0"/>
            <c:spPr>
              <a:solidFill>
                <a:srgbClr val="606060"/>
              </a:solidFill>
            </c:spPr>
            <c:extLst>
              <c:ext xmlns:c16="http://schemas.microsoft.com/office/drawing/2014/chart" uri="{C3380CC4-5D6E-409C-BE32-E72D297353CC}">
                <c16:uniqueId val="{00000005-4C53-4C97-9A6D-AAB7B472042E}"/>
              </c:ext>
            </c:extLst>
          </c:dPt>
          <c:dPt>
            <c:idx val="3"/>
            <c:bubble3D val="0"/>
            <c:spPr>
              <a:solidFill>
                <a:srgbClr val="B8B8B8"/>
              </a:solidFill>
            </c:spPr>
            <c:extLst>
              <c:ext xmlns:c16="http://schemas.microsoft.com/office/drawing/2014/chart" uri="{C3380CC4-5D6E-409C-BE32-E72D297353CC}">
                <c16:uniqueId val="{00000007-4C53-4C97-9A6D-AAB7B472042E}"/>
              </c:ext>
            </c:extLst>
          </c:dPt>
          <c:dLbls>
            <c:delete val="1"/>
          </c:dLbls>
          <c:cat>
            <c:strRef>
              <c:f>Sheet1!$A$2:$A$3</c:f>
              <c:strCache>
                <c:ptCount val="2"/>
                <c:pt idx="0">
                  <c:v>Targets</c:v>
                </c:pt>
                <c:pt idx="1">
                  <c:v>Non-Targets</c:v>
                </c:pt>
              </c:strCache>
            </c:strRef>
          </c:cat>
          <c:val>
            <c:numRef>
              <c:f>Sheet1!$B$2:$B$3</c:f>
              <c:numCache>
                <c:formatCode>0%</c:formatCode>
                <c:ptCount val="2"/>
                <c:pt idx="0">
                  <c:v>0.78</c:v>
                </c:pt>
                <c:pt idx="1">
                  <c:v>0.22</c:v>
                </c:pt>
              </c:numCache>
            </c:numRef>
          </c:val>
          <c:extLst>
            <c:ext xmlns:c16="http://schemas.microsoft.com/office/drawing/2014/chart" uri="{C3380CC4-5D6E-409C-BE32-E72D297353CC}">
              <c16:uniqueId val="{00000008-4C53-4C97-9A6D-AAB7B472042E}"/>
            </c:ext>
          </c:extLst>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736468718666636E-2"/>
          <c:y val="2.0633277731594572E-2"/>
          <c:w val="0.83720517927748483"/>
          <c:h val="0.9391564179383215"/>
        </c:manualLayout>
      </c:layout>
      <c:doughnutChart>
        <c:varyColors val="1"/>
        <c:ser>
          <c:idx val="0"/>
          <c:order val="0"/>
          <c:tx>
            <c:strRef>
              <c:f>Sheet1!$B$1</c:f>
              <c:strCache>
                <c:ptCount val="1"/>
                <c:pt idx="0">
                  <c:v>PartCount</c:v>
                </c:pt>
              </c:strCache>
            </c:strRef>
          </c:tx>
          <c:dPt>
            <c:idx val="0"/>
            <c:bubble3D val="0"/>
            <c:spPr>
              <a:solidFill>
                <a:srgbClr val="008080"/>
              </a:solidFill>
              <a:ln w="44450">
                <a:solidFill>
                  <a:srgbClr val="008080"/>
                </a:solidFill>
              </a:ln>
            </c:spPr>
            <c:extLst>
              <c:ext xmlns:c16="http://schemas.microsoft.com/office/drawing/2014/chart" uri="{C3380CC4-5D6E-409C-BE32-E72D297353CC}">
                <c16:uniqueId val="{00000001-B111-484F-9576-0C21FEC58828}"/>
              </c:ext>
            </c:extLst>
          </c:dPt>
          <c:dPt>
            <c:idx val="1"/>
            <c:bubble3D val="0"/>
            <c:spPr>
              <a:solidFill>
                <a:srgbClr val="FFFFFF">
                  <a:lumMod val="75000"/>
                </a:srgbClr>
              </a:solidFill>
            </c:spPr>
            <c:extLst>
              <c:ext xmlns:c16="http://schemas.microsoft.com/office/drawing/2014/chart" uri="{C3380CC4-5D6E-409C-BE32-E72D297353CC}">
                <c16:uniqueId val="{00000003-B111-484F-9576-0C21FEC58828}"/>
              </c:ext>
            </c:extLst>
          </c:dPt>
          <c:dLbls>
            <c:delete val="1"/>
          </c:dLbls>
          <c:cat>
            <c:strRef>
              <c:f>Sheet1!$A$2:$A$3</c:f>
              <c:strCache>
                <c:ptCount val="2"/>
                <c:pt idx="0">
                  <c:v>KOLs</c:v>
                </c:pt>
                <c:pt idx="1">
                  <c:v>Non-KOLs</c:v>
                </c:pt>
              </c:strCache>
            </c:strRef>
          </c:cat>
          <c:val>
            <c:numRef>
              <c:f>Sheet1!$B$2:$B$3</c:f>
              <c:numCache>
                <c:formatCode>0%</c:formatCode>
                <c:ptCount val="2"/>
                <c:pt idx="0">
                  <c:v>7.0000000000000007E-2</c:v>
                </c:pt>
                <c:pt idx="1">
                  <c:v>0.93</c:v>
                </c:pt>
              </c:numCache>
            </c:numRef>
          </c:val>
          <c:extLst>
            <c:ext xmlns:c16="http://schemas.microsoft.com/office/drawing/2014/chart" uri="{C3380CC4-5D6E-409C-BE32-E72D297353CC}">
              <c16:uniqueId val="{00000004-B111-484F-9576-0C21FEC58828}"/>
            </c:ext>
          </c:extLst>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736468718666636E-2"/>
          <c:y val="2.0633277731594572E-2"/>
          <c:w val="0.83720517927748483"/>
          <c:h val="0.9391564179383215"/>
        </c:manualLayout>
      </c:layout>
      <c:doughnutChart>
        <c:varyColors val="1"/>
        <c:ser>
          <c:idx val="0"/>
          <c:order val="0"/>
          <c:tx>
            <c:strRef>
              <c:f>Sheet1!$B$1</c:f>
              <c:strCache>
                <c:ptCount val="1"/>
                <c:pt idx="0">
                  <c:v>PartCount</c:v>
                </c:pt>
              </c:strCache>
            </c:strRef>
          </c:tx>
          <c:dPt>
            <c:idx val="0"/>
            <c:bubble3D val="0"/>
            <c:spPr>
              <a:solidFill>
                <a:srgbClr val="660033"/>
              </a:solidFill>
            </c:spPr>
            <c:extLst>
              <c:ext xmlns:c16="http://schemas.microsoft.com/office/drawing/2014/chart" uri="{C3380CC4-5D6E-409C-BE32-E72D297353CC}">
                <c16:uniqueId val="{00000001-685C-49BA-9275-EDECEBFF4719}"/>
              </c:ext>
            </c:extLst>
          </c:dPt>
          <c:dPt>
            <c:idx val="1"/>
            <c:bubble3D val="0"/>
            <c:spPr>
              <a:solidFill>
                <a:srgbClr val="ADE773"/>
              </a:solidFill>
            </c:spPr>
            <c:extLst>
              <c:ext xmlns:c16="http://schemas.microsoft.com/office/drawing/2014/chart" uri="{C3380CC4-5D6E-409C-BE32-E72D297353CC}">
                <c16:uniqueId val="{00000003-685C-49BA-9275-EDECEBFF4719}"/>
              </c:ext>
            </c:extLst>
          </c:dPt>
          <c:dPt>
            <c:idx val="2"/>
            <c:bubble3D val="0"/>
            <c:spPr>
              <a:solidFill>
                <a:srgbClr val="606060"/>
              </a:solidFill>
            </c:spPr>
            <c:extLst>
              <c:ext xmlns:c16="http://schemas.microsoft.com/office/drawing/2014/chart" uri="{C3380CC4-5D6E-409C-BE32-E72D297353CC}">
                <c16:uniqueId val="{00000005-685C-49BA-9275-EDECEBFF4719}"/>
              </c:ext>
            </c:extLst>
          </c:dPt>
          <c:dPt>
            <c:idx val="3"/>
            <c:bubble3D val="0"/>
            <c:spPr>
              <a:solidFill>
                <a:srgbClr val="B8B8B8"/>
              </a:solidFill>
            </c:spPr>
            <c:extLst>
              <c:ext xmlns:c16="http://schemas.microsoft.com/office/drawing/2014/chart" uri="{C3380CC4-5D6E-409C-BE32-E72D297353CC}">
                <c16:uniqueId val="{00000007-685C-49BA-9275-EDECEBFF4719}"/>
              </c:ext>
            </c:extLst>
          </c:dPt>
          <c:dLbls>
            <c:dLbl>
              <c:idx val="0"/>
              <c:spPr>
                <a:noFill/>
                <a:ln>
                  <a:noFill/>
                </a:ln>
                <a:effectLst/>
              </c:spPr>
              <c:txPr>
                <a:bodyPr wrap="square" lIns="38100" tIns="19050" rIns="38100" bIns="19050" anchor="ctr">
                  <a:noAutofit/>
                </a:bodyPr>
                <a:lstStyle/>
                <a:p>
                  <a:pPr>
                    <a:defRPr sz="6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85C-49BA-9275-EDECEBFF4719}"/>
                </c:ext>
              </c:extLst>
            </c:dLbl>
            <c:dLbl>
              <c:idx val="1"/>
              <c:layout>
                <c:manualLayout>
                  <c:x val="4.7441075810407252E-7"/>
                  <c:y val="0"/>
                </c:manualLayout>
              </c:layout>
              <c:spPr>
                <a:noFill/>
                <a:ln>
                  <a:noFill/>
                </a:ln>
                <a:effectLst/>
              </c:spPr>
              <c:txPr>
                <a:bodyPr wrap="square" lIns="38100" tIns="19050" rIns="38100" bIns="19050" anchor="ctr">
                  <a:noAutofit/>
                </a:bodyPr>
                <a:lstStyle/>
                <a:p>
                  <a:pPr>
                    <a:defRPr sz="600" b="1"/>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3619592784781654"/>
                      <c:h val="0.20928963413541327"/>
                    </c:manualLayout>
                  </c15:layout>
                </c:ext>
                <c:ext xmlns:c16="http://schemas.microsoft.com/office/drawing/2014/chart" uri="{C3380CC4-5D6E-409C-BE32-E72D297353CC}">
                  <c16:uniqueId val="{00000003-685C-49BA-9275-EDECEBFF4719}"/>
                </c:ext>
              </c:extLst>
            </c:dLbl>
            <c:dLbl>
              <c:idx val="2"/>
              <c:spPr>
                <a:noFill/>
                <a:ln>
                  <a:noFill/>
                </a:ln>
                <a:effectLst/>
              </c:spPr>
              <c:txPr>
                <a:bodyPr wrap="square" lIns="38100" tIns="19050" rIns="38100" bIns="19050" anchor="ctr">
                  <a:noAutofit/>
                </a:bodyPr>
                <a:lstStyle/>
                <a:p>
                  <a:pPr>
                    <a:defRPr sz="6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685C-49BA-9275-EDECEBFF4719}"/>
                </c:ext>
              </c:extLst>
            </c:dLbl>
            <c:dLbl>
              <c:idx val="3"/>
              <c:spPr>
                <a:noFill/>
                <a:ln>
                  <a:noFill/>
                </a:ln>
                <a:effectLst/>
              </c:spPr>
              <c:txPr>
                <a:bodyPr wrap="square" lIns="38100" tIns="19050" rIns="38100" bIns="19050" anchor="ctr">
                  <a:noAutofit/>
                </a:bodyPr>
                <a:lstStyle/>
                <a:p>
                  <a:pPr>
                    <a:defRPr sz="600" b="1"/>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685C-49BA-9275-EDECEBFF4719}"/>
                </c:ext>
              </c:extLst>
            </c:dLbl>
            <c:spPr>
              <a:noFill/>
              <a:ln>
                <a:noFill/>
              </a:ln>
              <a:effectLst/>
            </c:spPr>
            <c:txPr>
              <a:bodyPr wrap="square" lIns="38100" tIns="19050" rIns="38100" bIns="19050" anchor="ctr">
                <a:spAutoFit/>
              </a:bodyPr>
              <a:lstStyle/>
              <a:p>
                <a:pPr>
                  <a:defRPr sz="600" b="1"/>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Sheet1!$A$2:$A$5</c:f>
              <c:strCache>
                <c:ptCount val="4"/>
                <c:pt idx="0">
                  <c:v>High</c:v>
                </c:pt>
                <c:pt idx="1">
                  <c:v>Medium</c:v>
                </c:pt>
                <c:pt idx="2">
                  <c:v>Low</c:v>
                </c:pt>
                <c:pt idx="3">
                  <c:v>Unsegmented</c:v>
                </c:pt>
              </c:strCache>
            </c:strRef>
          </c:cat>
          <c:val>
            <c:numRef>
              <c:f>Sheet1!$B$2:$B$5</c:f>
              <c:numCache>
                <c:formatCode>0%</c:formatCode>
                <c:ptCount val="4"/>
                <c:pt idx="0">
                  <c:v>0.03</c:v>
                </c:pt>
                <c:pt idx="1">
                  <c:v>0.35</c:v>
                </c:pt>
                <c:pt idx="2">
                  <c:v>0.3</c:v>
                </c:pt>
                <c:pt idx="3">
                  <c:v>0.32</c:v>
                </c:pt>
              </c:numCache>
            </c:numRef>
          </c:val>
          <c:extLst>
            <c:ext xmlns:c16="http://schemas.microsoft.com/office/drawing/2014/chart" uri="{C3380CC4-5D6E-409C-BE32-E72D297353CC}">
              <c16:uniqueId val="{00000008-685C-49BA-9275-EDECEBFF4719}"/>
            </c:ext>
          </c:extLst>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736468718666636E-2"/>
          <c:y val="2.0633277731594572E-2"/>
          <c:w val="0.83720517927748483"/>
          <c:h val="0.9391564179383215"/>
        </c:manualLayout>
      </c:layout>
      <c:doughnutChart>
        <c:varyColors val="1"/>
        <c:ser>
          <c:idx val="0"/>
          <c:order val="0"/>
          <c:tx>
            <c:strRef>
              <c:f>Sheet1!$B$1</c:f>
              <c:strCache>
                <c:ptCount val="1"/>
                <c:pt idx="0">
                  <c:v>PartCount</c:v>
                </c:pt>
              </c:strCache>
            </c:strRef>
          </c:tx>
          <c:dPt>
            <c:idx val="0"/>
            <c:bubble3D val="0"/>
            <c:spPr>
              <a:solidFill>
                <a:srgbClr val="10384F">
                  <a:lumMod val="75000"/>
                  <a:lumOff val="25000"/>
                </a:srgbClr>
              </a:solidFill>
              <a:ln w="44450">
                <a:solidFill>
                  <a:srgbClr val="2175A5"/>
                </a:solidFill>
              </a:ln>
            </c:spPr>
            <c:extLst>
              <c:ext xmlns:c16="http://schemas.microsoft.com/office/drawing/2014/chart" uri="{C3380CC4-5D6E-409C-BE32-E72D297353CC}">
                <c16:uniqueId val="{00000001-3C4E-4E56-BAA8-C38D9AD31009}"/>
              </c:ext>
            </c:extLst>
          </c:dPt>
          <c:dPt>
            <c:idx val="1"/>
            <c:bubble3D val="0"/>
            <c:spPr>
              <a:solidFill>
                <a:srgbClr val="FFFFFF">
                  <a:lumMod val="75000"/>
                </a:srgbClr>
              </a:solidFill>
            </c:spPr>
            <c:extLst>
              <c:ext xmlns:c16="http://schemas.microsoft.com/office/drawing/2014/chart" uri="{C3380CC4-5D6E-409C-BE32-E72D297353CC}">
                <c16:uniqueId val="{00000003-3C4E-4E56-BAA8-C38D9AD31009}"/>
              </c:ext>
            </c:extLst>
          </c:dPt>
          <c:dPt>
            <c:idx val="2"/>
            <c:bubble3D val="0"/>
            <c:spPr>
              <a:solidFill>
                <a:srgbClr val="606060"/>
              </a:solidFill>
            </c:spPr>
            <c:extLst>
              <c:ext xmlns:c16="http://schemas.microsoft.com/office/drawing/2014/chart" uri="{C3380CC4-5D6E-409C-BE32-E72D297353CC}">
                <c16:uniqueId val="{00000005-3C4E-4E56-BAA8-C38D9AD31009}"/>
              </c:ext>
            </c:extLst>
          </c:dPt>
          <c:dPt>
            <c:idx val="3"/>
            <c:bubble3D val="0"/>
            <c:spPr>
              <a:solidFill>
                <a:srgbClr val="B8B8B8"/>
              </a:solidFill>
            </c:spPr>
            <c:extLst>
              <c:ext xmlns:c16="http://schemas.microsoft.com/office/drawing/2014/chart" uri="{C3380CC4-5D6E-409C-BE32-E72D297353CC}">
                <c16:uniqueId val="{00000007-3C4E-4E56-BAA8-C38D9AD31009}"/>
              </c:ext>
            </c:extLst>
          </c:dPt>
          <c:dLbls>
            <c:delete val="1"/>
          </c:dLbls>
          <c:cat>
            <c:strRef>
              <c:f>Sheet1!$A$2:$A$3</c:f>
              <c:strCache>
                <c:ptCount val="2"/>
                <c:pt idx="0">
                  <c:v>Targets</c:v>
                </c:pt>
                <c:pt idx="1">
                  <c:v>Non-Targets</c:v>
                </c:pt>
              </c:strCache>
            </c:strRef>
          </c:cat>
          <c:val>
            <c:numRef>
              <c:f>Sheet1!$B$2:$B$3</c:f>
              <c:numCache>
                <c:formatCode>0%</c:formatCode>
                <c:ptCount val="2"/>
                <c:pt idx="0">
                  <c:v>0.67</c:v>
                </c:pt>
                <c:pt idx="1">
                  <c:v>0.33</c:v>
                </c:pt>
              </c:numCache>
            </c:numRef>
          </c:val>
          <c:extLst>
            <c:ext xmlns:c16="http://schemas.microsoft.com/office/drawing/2014/chart" uri="{C3380CC4-5D6E-409C-BE32-E72D297353CC}">
              <c16:uniqueId val="{00000008-3C4E-4E56-BAA8-C38D9AD31009}"/>
            </c:ext>
          </c:extLst>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736468718666636E-2"/>
          <c:y val="2.0633277731594572E-2"/>
          <c:w val="0.83720517927748483"/>
          <c:h val="0.9391564179383215"/>
        </c:manualLayout>
      </c:layout>
      <c:doughnutChart>
        <c:varyColors val="1"/>
        <c:ser>
          <c:idx val="0"/>
          <c:order val="0"/>
          <c:tx>
            <c:strRef>
              <c:f>Sheet1!$B$1</c:f>
              <c:strCache>
                <c:ptCount val="1"/>
                <c:pt idx="0">
                  <c:v>PartCount</c:v>
                </c:pt>
              </c:strCache>
            </c:strRef>
          </c:tx>
          <c:dPt>
            <c:idx val="0"/>
            <c:bubble3D val="0"/>
            <c:spPr>
              <a:solidFill>
                <a:srgbClr val="008080"/>
              </a:solidFill>
              <a:ln w="44450">
                <a:solidFill>
                  <a:srgbClr val="008080"/>
                </a:solidFill>
              </a:ln>
            </c:spPr>
            <c:extLst>
              <c:ext xmlns:c16="http://schemas.microsoft.com/office/drawing/2014/chart" uri="{C3380CC4-5D6E-409C-BE32-E72D297353CC}">
                <c16:uniqueId val="{00000001-A19B-4EBD-BF37-497CB680A3A4}"/>
              </c:ext>
            </c:extLst>
          </c:dPt>
          <c:dPt>
            <c:idx val="1"/>
            <c:bubble3D val="0"/>
            <c:spPr>
              <a:solidFill>
                <a:srgbClr val="FFFFFF">
                  <a:lumMod val="75000"/>
                </a:srgbClr>
              </a:solidFill>
            </c:spPr>
            <c:extLst>
              <c:ext xmlns:c16="http://schemas.microsoft.com/office/drawing/2014/chart" uri="{C3380CC4-5D6E-409C-BE32-E72D297353CC}">
                <c16:uniqueId val="{00000003-A19B-4EBD-BF37-497CB680A3A4}"/>
              </c:ext>
            </c:extLst>
          </c:dPt>
          <c:dLbls>
            <c:delete val="1"/>
          </c:dLbls>
          <c:cat>
            <c:strRef>
              <c:f>Sheet1!$A$2:$A$3</c:f>
              <c:strCache>
                <c:ptCount val="2"/>
                <c:pt idx="0">
                  <c:v>KOLs</c:v>
                </c:pt>
                <c:pt idx="1">
                  <c:v>Non-KOLs</c:v>
                </c:pt>
              </c:strCache>
            </c:strRef>
          </c:cat>
          <c:val>
            <c:numRef>
              <c:f>Sheet1!$B$2:$B$3</c:f>
              <c:numCache>
                <c:formatCode>0%</c:formatCode>
                <c:ptCount val="2"/>
                <c:pt idx="0">
                  <c:v>0.14000000000000001</c:v>
                </c:pt>
                <c:pt idx="1">
                  <c:v>0.86</c:v>
                </c:pt>
              </c:numCache>
            </c:numRef>
          </c:val>
          <c:extLst>
            <c:ext xmlns:c16="http://schemas.microsoft.com/office/drawing/2014/chart" uri="{C3380CC4-5D6E-409C-BE32-E72D297353CC}">
              <c16:uniqueId val="{00000004-A19B-4EBD-BF37-497CB680A3A4}"/>
            </c:ext>
          </c:extLst>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736468718666636E-2"/>
          <c:y val="2.0633277731594572E-2"/>
          <c:w val="0.83720517927748483"/>
          <c:h val="0.9391564179383215"/>
        </c:manualLayout>
      </c:layout>
      <c:doughnutChart>
        <c:varyColors val="1"/>
        <c:ser>
          <c:idx val="0"/>
          <c:order val="0"/>
          <c:tx>
            <c:strRef>
              <c:f>Sheet1!$B$1</c:f>
              <c:strCache>
                <c:ptCount val="1"/>
                <c:pt idx="0">
                  <c:v>PartCount</c:v>
                </c:pt>
              </c:strCache>
            </c:strRef>
          </c:tx>
          <c:dPt>
            <c:idx val="0"/>
            <c:bubble3D val="0"/>
            <c:spPr>
              <a:solidFill>
                <a:srgbClr val="660033"/>
              </a:solidFill>
            </c:spPr>
            <c:extLst>
              <c:ext xmlns:c16="http://schemas.microsoft.com/office/drawing/2014/chart" uri="{C3380CC4-5D6E-409C-BE32-E72D297353CC}">
                <c16:uniqueId val="{00000001-56C5-41AA-935A-8E245D974F8D}"/>
              </c:ext>
            </c:extLst>
          </c:dPt>
          <c:dPt>
            <c:idx val="1"/>
            <c:bubble3D val="0"/>
            <c:spPr>
              <a:solidFill>
                <a:srgbClr val="ADE773"/>
              </a:solidFill>
            </c:spPr>
            <c:extLst>
              <c:ext xmlns:c16="http://schemas.microsoft.com/office/drawing/2014/chart" uri="{C3380CC4-5D6E-409C-BE32-E72D297353CC}">
                <c16:uniqueId val="{00000003-56C5-41AA-935A-8E245D974F8D}"/>
              </c:ext>
            </c:extLst>
          </c:dPt>
          <c:dPt>
            <c:idx val="2"/>
            <c:bubble3D val="0"/>
            <c:spPr>
              <a:solidFill>
                <a:srgbClr val="606060"/>
              </a:solidFill>
            </c:spPr>
            <c:extLst>
              <c:ext xmlns:c16="http://schemas.microsoft.com/office/drawing/2014/chart" uri="{C3380CC4-5D6E-409C-BE32-E72D297353CC}">
                <c16:uniqueId val="{00000005-56C5-41AA-935A-8E245D974F8D}"/>
              </c:ext>
            </c:extLst>
          </c:dPt>
          <c:dPt>
            <c:idx val="3"/>
            <c:bubble3D val="0"/>
            <c:spPr>
              <a:solidFill>
                <a:srgbClr val="B8B8B8"/>
              </a:solidFill>
            </c:spPr>
            <c:extLst>
              <c:ext xmlns:c16="http://schemas.microsoft.com/office/drawing/2014/chart" uri="{C3380CC4-5D6E-409C-BE32-E72D297353CC}">
                <c16:uniqueId val="{00000007-56C5-41AA-935A-8E245D974F8D}"/>
              </c:ext>
            </c:extLst>
          </c:dPt>
          <c:dLbls>
            <c:dLbl>
              <c:idx val="0"/>
              <c:spPr>
                <a:noFill/>
                <a:ln>
                  <a:noFill/>
                </a:ln>
                <a:effectLst/>
              </c:spPr>
              <c:txPr>
                <a:bodyPr wrap="square" lIns="38100" tIns="19050" rIns="38100" bIns="19050" anchor="ctr">
                  <a:noAutofit/>
                </a:bodyPr>
                <a:lstStyle/>
                <a:p>
                  <a:pPr>
                    <a:defRPr sz="6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6C5-41AA-935A-8E245D974F8D}"/>
                </c:ext>
              </c:extLst>
            </c:dLbl>
            <c:dLbl>
              <c:idx val="1"/>
              <c:layout>
                <c:manualLayout>
                  <c:x val="4.7441075810407252E-7"/>
                  <c:y val="0"/>
                </c:manualLayout>
              </c:layout>
              <c:spPr>
                <a:noFill/>
                <a:ln>
                  <a:noFill/>
                </a:ln>
                <a:effectLst/>
              </c:spPr>
              <c:txPr>
                <a:bodyPr wrap="square" lIns="38100" tIns="19050" rIns="38100" bIns="19050" anchor="ctr">
                  <a:noAutofit/>
                </a:bodyPr>
                <a:lstStyle/>
                <a:p>
                  <a:pPr>
                    <a:defRPr sz="600" b="1"/>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3619592784781654"/>
                      <c:h val="0.20928963413541327"/>
                    </c:manualLayout>
                  </c15:layout>
                </c:ext>
                <c:ext xmlns:c16="http://schemas.microsoft.com/office/drawing/2014/chart" uri="{C3380CC4-5D6E-409C-BE32-E72D297353CC}">
                  <c16:uniqueId val="{00000003-56C5-41AA-935A-8E245D974F8D}"/>
                </c:ext>
              </c:extLst>
            </c:dLbl>
            <c:dLbl>
              <c:idx val="2"/>
              <c:spPr>
                <a:noFill/>
                <a:ln>
                  <a:noFill/>
                </a:ln>
                <a:effectLst/>
              </c:spPr>
              <c:txPr>
                <a:bodyPr wrap="square" lIns="38100" tIns="19050" rIns="38100" bIns="19050" anchor="ctr">
                  <a:noAutofit/>
                </a:bodyPr>
                <a:lstStyle/>
                <a:p>
                  <a:pPr>
                    <a:defRPr sz="600"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56C5-41AA-935A-8E245D974F8D}"/>
                </c:ext>
              </c:extLst>
            </c:dLbl>
            <c:dLbl>
              <c:idx val="3"/>
              <c:spPr>
                <a:noFill/>
                <a:ln>
                  <a:noFill/>
                </a:ln>
                <a:effectLst/>
              </c:spPr>
              <c:txPr>
                <a:bodyPr wrap="square" lIns="38100" tIns="19050" rIns="38100" bIns="19050" anchor="ctr">
                  <a:noAutofit/>
                </a:bodyPr>
                <a:lstStyle/>
                <a:p>
                  <a:pPr>
                    <a:defRPr sz="600" b="1"/>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56C5-41AA-935A-8E245D974F8D}"/>
                </c:ext>
              </c:extLst>
            </c:dLbl>
            <c:spPr>
              <a:noFill/>
              <a:ln>
                <a:noFill/>
              </a:ln>
              <a:effectLst/>
            </c:spPr>
            <c:txPr>
              <a:bodyPr wrap="square" lIns="38100" tIns="19050" rIns="38100" bIns="19050" anchor="ctr">
                <a:spAutoFit/>
              </a:bodyPr>
              <a:lstStyle/>
              <a:p>
                <a:pPr>
                  <a:defRPr sz="600" b="1"/>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Sheet1!$A$2:$A$5</c:f>
              <c:strCache>
                <c:ptCount val="4"/>
                <c:pt idx="0">
                  <c:v>High</c:v>
                </c:pt>
                <c:pt idx="1">
                  <c:v>Medium</c:v>
                </c:pt>
                <c:pt idx="2">
                  <c:v>Low</c:v>
                </c:pt>
                <c:pt idx="3">
                  <c:v>Unsegmented</c:v>
                </c:pt>
              </c:strCache>
            </c:strRef>
          </c:cat>
          <c:val>
            <c:numRef>
              <c:f>Sheet1!$B$2:$B$5</c:f>
              <c:numCache>
                <c:formatCode>0%</c:formatCode>
                <c:ptCount val="4"/>
                <c:pt idx="0">
                  <c:v>0.12</c:v>
                </c:pt>
                <c:pt idx="1">
                  <c:v>0.22</c:v>
                </c:pt>
                <c:pt idx="2">
                  <c:v>0.18</c:v>
                </c:pt>
                <c:pt idx="3">
                  <c:v>0.48</c:v>
                </c:pt>
              </c:numCache>
            </c:numRef>
          </c:val>
          <c:extLst>
            <c:ext xmlns:c16="http://schemas.microsoft.com/office/drawing/2014/chart" uri="{C3380CC4-5D6E-409C-BE32-E72D297353CC}">
              <c16:uniqueId val="{00000008-56C5-41AA-935A-8E245D974F8D}"/>
            </c:ext>
          </c:extLst>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1" i="0" u="none" strike="noStrike" kern="1200" spc="0" baseline="0">
                <a:solidFill>
                  <a:schemeClr val="tx1"/>
                </a:solidFill>
                <a:latin typeface="+mn-lt"/>
                <a:ea typeface="+mn-ea"/>
                <a:cs typeface="+mn-cs"/>
              </a:defRPr>
            </a:pPr>
            <a:r>
              <a:rPr lang="en-US" sz="1000" b="1" dirty="0">
                <a:solidFill>
                  <a:schemeClr val="tx1"/>
                </a:solidFill>
              </a:rPr>
              <a:t>Baseline</a:t>
            </a:r>
            <a:r>
              <a:rPr lang="en-US" sz="1000" b="1" baseline="0" dirty="0">
                <a:solidFill>
                  <a:schemeClr val="tx1"/>
                </a:solidFill>
              </a:rPr>
              <a:t> vs. Impactable Sales </a:t>
            </a:r>
            <a:r>
              <a:rPr lang="en-US" sz="1000" b="1" dirty="0">
                <a:solidFill>
                  <a:schemeClr val="tx1"/>
                </a:solidFill>
              </a:rPr>
              <a:t>by Region</a:t>
            </a:r>
          </a:p>
        </c:rich>
      </c:tx>
      <c:layout>
        <c:manualLayout>
          <c:xMode val="edge"/>
          <c:yMode val="edge"/>
          <c:x val="0.16847999534918426"/>
          <c:y val="2.8082841835434705E-2"/>
        </c:manualLayout>
      </c:layout>
      <c:overlay val="0"/>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8922268084447239"/>
          <c:y val="0.1443795341585932"/>
          <c:w val="0.78483826081070718"/>
          <c:h val="0.69224370999543405"/>
        </c:manualLayout>
      </c:layout>
      <c:barChart>
        <c:barDir val="col"/>
        <c:grouping val="stacked"/>
        <c:varyColors val="0"/>
        <c:ser>
          <c:idx val="0"/>
          <c:order val="0"/>
          <c:tx>
            <c:strRef>
              <c:f>Sheet1!$B$1</c:f>
              <c:strCache>
                <c:ptCount val="1"/>
                <c:pt idx="0">
                  <c:v>Baseline Sales</c:v>
                </c:pt>
              </c:strCache>
            </c:strRef>
          </c:tx>
          <c:spPr>
            <a:solidFill>
              <a:schemeClr val="bg1">
                <a:lumMod val="85000"/>
              </a:schemeClr>
            </a:solidFill>
            <a:ln>
              <a:noFill/>
            </a:ln>
            <a:effectLst/>
          </c:spPr>
          <c:invertIfNegative val="0"/>
          <c:cat>
            <c:strRef>
              <c:f>Sheet1!$A$2:$A$5</c:f>
              <c:strCache>
                <c:ptCount val="4"/>
                <c:pt idx="0">
                  <c:v>NORTH</c:v>
                </c:pt>
                <c:pt idx="1">
                  <c:v>NORTH EAST &amp; PARIS</c:v>
                </c:pt>
                <c:pt idx="2">
                  <c:v>SOUTH EAST</c:v>
                </c:pt>
                <c:pt idx="3">
                  <c:v>SOUTH WEST</c:v>
                </c:pt>
              </c:strCache>
            </c:strRef>
          </c:cat>
          <c:val>
            <c:numRef>
              <c:f>Sheet1!$B$2:$B$5</c:f>
              <c:numCache>
                <c:formatCode>_([$€-2]\ * #,##0_);_([$€-2]\ * \(#,##0\);_([$€-2]\ * "-"??_);_(@_)</c:formatCode>
                <c:ptCount val="4"/>
                <c:pt idx="0">
                  <c:v>35993687.488013513</c:v>
                </c:pt>
                <c:pt idx="1">
                  <c:v>42221633.643484227</c:v>
                </c:pt>
                <c:pt idx="2">
                  <c:v>47184863.528860547</c:v>
                </c:pt>
                <c:pt idx="3">
                  <c:v>43719244.042325504</c:v>
                </c:pt>
              </c:numCache>
            </c:numRef>
          </c:val>
          <c:extLst>
            <c:ext xmlns:c16="http://schemas.microsoft.com/office/drawing/2014/chart" uri="{C3380CC4-5D6E-409C-BE32-E72D297353CC}">
              <c16:uniqueId val="{00000000-2D5F-41C7-B36A-4EDF826CAA3E}"/>
            </c:ext>
          </c:extLst>
        </c:ser>
        <c:ser>
          <c:idx val="1"/>
          <c:order val="1"/>
          <c:tx>
            <c:strRef>
              <c:f>Sheet1!$C$1</c:f>
              <c:strCache>
                <c:ptCount val="1"/>
                <c:pt idx="0">
                  <c:v>Impactable Sales</c:v>
                </c:pt>
              </c:strCache>
            </c:strRef>
          </c:tx>
          <c:spPr>
            <a:solidFill>
              <a:schemeClr val="accent1">
                <a:lumMod val="90000"/>
                <a:lumOff val="10000"/>
              </a:schemeClr>
            </a:solidFill>
            <a:ln>
              <a:noFill/>
            </a:ln>
            <a:effectLst/>
          </c:spPr>
          <c:invertIfNegative val="0"/>
          <c:cat>
            <c:strRef>
              <c:f>Sheet1!$A$2:$A$5</c:f>
              <c:strCache>
                <c:ptCount val="4"/>
                <c:pt idx="0">
                  <c:v>NORTH</c:v>
                </c:pt>
                <c:pt idx="1">
                  <c:v>NORTH EAST &amp; PARIS</c:v>
                </c:pt>
                <c:pt idx="2">
                  <c:v>SOUTH EAST</c:v>
                </c:pt>
                <c:pt idx="3">
                  <c:v>SOUTH WEST</c:v>
                </c:pt>
              </c:strCache>
            </c:strRef>
          </c:cat>
          <c:val>
            <c:numRef>
              <c:f>Sheet1!$C$2:$C$5</c:f>
              <c:numCache>
                <c:formatCode>_([$€-2]\ * #,##0_);_([$€-2]\ * \(#,##0\);_([$€-2]\ * "-"??_);_(@_)</c:formatCode>
                <c:ptCount val="4"/>
                <c:pt idx="0">
                  <c:v>16626092.795386497</c:v>
                </c:pt>
                <c:pt idx="1">
                  <c:v>19969506.386815783</c:v>
                </c:pt>
                <c:pt idx="2">
                  <c:v>21786061.477139484</c:v>
                </c:pt>
                <c:pt idx="3">
                  <c:v>20334526.160274476</c:v>
                </c:pt>
              </c:numCache>
            </c:numRef>
          </c:val>
          <c:extLst>
            <c:ext xmlns:c16="http://schemas.microsoft.com/office/drawing/2014/chart" uri="{C3380CC4-5D6E-409C-BE32-E72D297353CC}">
              <c16:uniqueId val="{00000001-2D5F-41C7-B36A-4EDF826CAA3E}"/>
            </c:ext>
          </c:extLst>
        </c:ser>
        <c:dLbls>
          <c:showLegendKey val="0"/>
          <c:showVal val="0"/>
          <c:showCatName val="0"/>
          <c:showSerName val="0"/>
          <c:showPercent val="0"/>
          <c:showBubbleSize val="0"/>
        </c:dLbls>
        <c:gapWidth val="150"/>
        <c:overlap val="100"/>
        <c:axId val="432647168"/>
        <c:axId val="432653056"/>
      </c:barChart>
      <c:catAx>
        <c:axId val="43264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432653056"/>
        <c:crosses val="autoZero"/>
        <c:auto val="1"/>
        <c:lblAlgn val="ctr"/>
        <c:lblOffset val="100"/>
        <c:noMultiLvlLbl val="0"/>
      </c:catAx>
      <c:valAx>
        <c:axId val="432653056"/>
        <c:scaling>
          <c:orientation val="minMax"/>
        </c:scaling>
        <c:delete val="0"/>
        <c:axPos val="l"/>
        <c:numFmt formatCode="_([$€-2]\ * #,##0_);_([$€-2]\ * \(#,##0\);_([$€-2]\ * &quot;-&quot;??_);_(@_)" sourceLinked="1"/>
        <c:majorTickMark val="none"/>
        <c:minorTickMark val="none"/>
        <c:tickLblPos val="nextTo"/>
        <c:spPr>
          <a:noFill/>
          <a:ln>
            <a:solidFill>
              <a:schemeClr val="tx1">
                <a:lumMod val="20000"/>
                <a:lumOff val="80000"/>
              </a:schemeClr>
            </a:solid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32647168"/>
        <c:crosses val="autoZero"/>
        <c:crossBetween val="between"/>
        <c:dispUnits>
          <c:builtInUnit val="millions"/>
          <c:dispUnitsLbl>
            <c:layout>
              <c:manualLayout>
                <c:xMode val="edge"/>
                <c:yMode val="edge"/>
                <c:x val="8.3854304615003667E-3"/>
                <c:y val="0.29355650066012323"/>
              </c:manualLayout>
            </c:layout>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sz="900" b="1" dirty="0"/>
                    <a:t>Total Sales</a:t>
                  </a:r>
                  <a:r>
                    <a:rPr lang="en-US" sz="900" b="1" baseline="0" dirty="0"/>
                    <a:t> </a:t>
                  </a:r>
                  <a:r>
                    <a:rPr lang="en-US" sz="900" b="1" i="0" u="none" strike="noStrike" baseline="0" dirty="0">
                      <a:effectLst/>
                    </a:rPr>
                    <a:t>(€ M</a:t>
                  </a:r>
                  <a:r>
                    <a:rPr lang="en-US" sz="900" b="1" baseline="0" dirty="0"/>
                    <a:t>)</a:t>
                  </a:r>
                  <a:endParaRPr lang="en-US" sz="900" b="1" dirty="0"/>
                </a:p>
              </c:rich>
            </c:tx>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bg1"/>
          </a:solidFill>
        </a:ln>
        <a:effectLst/>
      </c:spPr>
    </c:plotArea>
    <c:legend>
      <c:legendPos val="b"/>
      <c:layout>
        <c:manualLayout>
          <c:xMode val="edge"/>
          <c:yMode val="edge"/>
          <c:x val="0"/>
          <c:y val="0.94951444178707778"/>
          <c:w val="0.99941163458347948"/>
          <c:h val="3.9615810034460811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a:solidFill>
        <a:schemeClr val="bg1">
          <a:lumMod val="75000"/>
        </a:schemeClr>
      </a:solid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52977541342606"/>
          <c:y val="5.9081333893273823E-2"/>
          <c:w val="0.86910070030419817"/>
          <c:h val="0.75179496028186488"/>
        </c:manualLayout>
      </c:layout>
      <c:barChart>
        <c:barDir val="col"/>
        <c:grouping val="clustered"/>
        <c:varyColors val="0"/>
        <c:ser>
          <c:idx val="0"/>
          <c:order val="0"/>
          <c:tx>
            <c:strRef>
              <c:f>Sheet1!$B$1</c:f>
              <c:strCache>
                <c:ptCount val="1"/>
                <c:pt idx="0">
                  <c:v>Historical Spends</c:v>
                </c:pt>
              </c:strCache>
            </c:strRef>
          </c:tx>
          <c:spPr>
            <a:solidFill>
              <a:srgbClr val="00BCFF"/>
            </a:solidFill>
            <a:ln>
              <a:noFill/>
            </a:ln>
            <a:effectLst/>
          </c:spPr>
          <c:invertIfNegative val="0"/>
          <c:cat>
            <c:strRef>
              <c:f>Sheet1!$A$2:$A$7</c:f>
              <c:strCache>
                <c:ptCount val="6"/>
                <c:pt idx="0">
                  <c:v>Detailing</c:v>
                </c:pt>
                <c:pt idx="1">
                  <c:v>Local Events</c:v>
                </c:pt>
                <c:pt idx="2">
                  <c:v>Congress</c:v>
                </c:pt>
                <c:pt idx="3">
                  <c:v>Webinar</c:v>
                </c:pt>
                <c:pt idx="4">
                  <c:v>SDeD</c:v>
                </c:pt>
                <c:pt idx="5">
                  <c:v>Total Promotions</c:v>
                </c:pt>
              </c:strCache>
            </c:strRef>
          </c:cat>
          <c:val>
            <c:numRef>
              <c:f>Sheet1!$B$2:$B$7</c:f>
              <c:numCache>
                <c:formatCode>_(* #,##0.0_);_(* \(#,##0.0\);_(* "-"??_);_(@_)</c:formatCode>
                <c:ptCount val="6"/>
                <c:pt idx="0">
                  <c:v>15238159428</c:v>
                </c:pt>
                <c:pt idx="1">
                  <c:v>727499046</c:v>
                </c:pt>
                <c:pt idx="2">
                  <c:v>64433187</c:v>
                </c:pt>
                <c:pt idx="3">
                  <c:v>3867483214</c:v>
                </c:pt>
                <c:pt idx="4">
                  <c:v>148993416</c:v>
                </c:pt>
                <c:pt idx="5">
                  <c:v>15636568291</c:v>
                </c:pt>
              </c:numCache>
            </c:numRef>
          </c:val>
          <c:extLst>
            <c:ext xmlns:c16="http://schemas.microsoft.com/office/drawing/2014/chart" uri="{C3380CC4-5D6E-409C-BE32-E72D297353CC}">
              <c16:uniqueId val="{00000000-89F4-4C97-B96E-74E009D26053}"/>
            </c:ext>
          </c:extLst>
        </c:ser>
        <c:ser>
          <c:idx val="1"/>
          <c:order val="1"/>
          <c:tx>
            <c:strRef>
              <c:f>Sheet1!$C$1</c:f>
              <c:strCache>
                <c:ptCount val="1"/>
                <c:pt idx="0">
                  <c:v>Optimized Spends</c:v>
                </c:pt>
              </c:strCache>
            </c:strRef>
          </c:tx>
          <c:spPr>
            <a:solidFill>
              <a:srgbClr val="10384F"/>
            </a:solidFill>
            <a:ln>
              <a:noFill/>
            </a:ln>
            <a:effectLst/>
          </c:spPr>
          <c:invertIfNegative val="0"/>
          <c:cat>
            <c:strRef>
              <c:f>Sheet1!$A$2:$A$7</c:f>
              <c:strCache>
                <c:ptCount val="6"/>
                <c:pt idx="0">
                  <c:v>Detailing</c:v>
                </c:pt>
                <c:pt idx="1">
                  <c:v>Local Events</c:v>
                </c:pt>
                <c:pt idx="2">
                  <c:v>Congress</c:v>
                </c:pt>
                <c:pt idx="3">
                  <c:v>Webinar</c:v>
                </c:pt>
                <c:pt idx="4">
                  <c:v>SDeD</c:v>
                </c:pt>
                <c:pt idx="5">
                  <c:v>Total Promotions</c:v>
                </c:pt>
              </c:strCache>
            </c:strRef>
          </c:cat>
          <c:val>
            <c:numRef>
              <c:f>Sheet1!$C$2:$C$7</c:f>
              <c:numCache>
                <c:formatCode>_(* #,##0.0_);_(* \(#,##0.0\);_(* "-"??_);_(@_)</c:formatCode>
                <c:ptCount val="6"/>
                <c:pt idx="0">
                  <c:v>13957092797.144699</c:v>
                </c:pt>
                <c:pt idx="1">
                  <c:v>738789897.744349</c:v>
                </c:pt>
                <c:pt idx="2">
                  <c:v>94484927.820002705</c:v>
                </c:pt>
                <c:pt idx="3">
                  <c:v>464211424.75360602</c:v>
                </c:pt>
                <c:pt idx="4">
                  <c:v>188682640.38308299</c:v>
                </c:pt>
                <c:pt idx="5">
                  <c:v>15443261687.845741</c:v>
                </c:pt>
              </c:numCache>
            </c:numRef>
          </c:val>
          <c:extLst>
            <c:ext xmlns:c16="http://schemas.microsoft.com/office/drawing/2014/chart" uri="{C3380CC4-5D6E-409C-BE32-E72D297353CC}">
              <c16:uniqueId val="{00000001-89F4-4C97-B96E-74E009D26053}"/>
            </c:ext>
          </c:extLst>
        </c:ser>
        <c:dLbls>
          <c:showLegendKey val="0"/>
          <c:showVal val="0"/>
          <c:showCatName val="0"/>
          <c:showSerName val="0"/>
          <c:showPercent val="0"/>
          <c:showBubbleSize val="0"/>
        </c:dLbls>
        <c:gapWidth val="219"/>
        <c:overlap val="-27"/>
        <c:axId val="203338880"/>
        <c:axId val="203340416"/>
      </c:barChart>
      <c:catAx>
        <c:axId val="203338880"/>
        <c:scaling>
          <c:orientation val="minMax"/>
        </c:scaling>
        <c:delete val="0"/>
        <c:axPos val="b"/>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03340416"/>
        <c:crosses val="autoZero"/>
        <c:auto val="1"/>
        <c:lblAlgn val="ctr"/>
        <c:lblOffset val="100"/>
        <c:noMultiLvlLbl val="0"/>
      </c:catAx>
      <c:valAx>
        <c:axId val="203340416"/>
        <c:scaling>
          <c:orientation val="minMax"/>
          <c:max val="250000000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dirty="0"/>
                  <a:t>Spends</a:t>
                </a:r>
              </a:p>
            </c:rich>
          </c:tx>
          <c:layout>
            <c:manualLayout>
              <c:xMode val="edge"/>
              <c:yMode val="edge"/>
              <c:x val="2.7791160691147929E-2"/>
              <c:y val="0.3922522675686614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11]#,##0" sourceLinked="0"/>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203338880"/>
        <c:crosses val="autoZero"/>
        <c:crossBetween val="between"/>
        <c:dispUnits>
          <c:builtInUnit val="billions"/>
          <c:dispUnitsLbl>
            <c:layout>
              <c:manualLayout>
                <c:xMode val="edge"/>
                <c:yMode val="edge"/>
                <c:x val="2.8002906326890589E-2"/>
                <c:y val="6.9335349795752815E-2"/>
              </c:manualLayout>
            </c:layout>
            <c:spPr>
              <a:noFill/>
              <a:ln>
                <a:noFill/>
              </a:ln>
              <a:effectLst/>
            </c:spPr>
            <c:txPr>
              <a:bodyPr rot="-54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w="12700">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3.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14.v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vmlDrawing" Target="../drawings/vmlDrawing15.v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vmlDrawing" Target="../drawings/vmlDrawing16.v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17.v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vmlDrawing" Target="../drawings/vmlDrawing18.v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vmlDrawing" Target="../drawings/vmlDrawing19.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20.v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9.vml"/><Relationship Id="rId5" Type="http://schemas.openxmlformats.org/officeDocument/2006/relationships/image" Target="../media/image2.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459" r:id="rId3" imgW="1085714" imgH="1286055" progId="PBrush">
                  <p:embed/>
                </p:oleObj>
              </mc:Choice>
              <mc:Fallback>
                <p:oleObj r:id="rId3" imgW="1085714" imgH="1286055" progId="PBrush">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2" name="Rectangle 13"/>
          <p:cNvSpPr>
            <a:spLocks noChangeArrowheads="1"/>
          </p:cNvSpPr>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nvPr>
        </p:nvSpPr>
        <p:spPr>
          <a:xfrm>
            <a:off x="1872343" y="2467429"/>
            <a:ext cx="6858000" cy="457200"/>
          </a:xfrm>
          <a:prstGeom prst="rect">
            <a:avLst/>
          </a:prstGeom>
        </p:spPr>
        <p:txBody>
          <a:bodyPr vert="horz" lIns="91440" tIns="45720" rIns="91440" bIns="45720" rtlCol="0" anchor="ctr">
            <a:normAutofit/>
          </a:bodyPr>
          <a:lstStyle>
            <a:lvl1pPr>
              <a:defRPr/>
            </a:lvl1pPr>
          </a:lstStyle>
          <a:p>
            <a:r>
              <a:rPr lang="en-US" dirty="0"/>
              <a:t>Project Title</a:t>
            </a:r>
          </a:p>
        </p:txBody>
      </p:sp>
      <p:sp>
        <p:nvSpPr>
          <p:cNvPr id="11" name="Text Placeholder 10"/>
          <p:cNvSpPr>
            <a:spLocks noGrp="1"/>
          </p:cNvSpPr>
          <p:nvPr>
            <p:ph type="body" sz="quarter" idx="11" hasCustomPrompt="1"/>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a:t>Insert Date</a:t>
            </a:r>
          </a:p>
        </p:txBody>
      </p:sp>
      <p:sp>
        <p:nvSpPr>
          <p:cNvPr id="13" name="Rectangle 14"/>
          <p:cNvSpPr>
            <a:spLocks noChangeArrowheads="1"/>
          </p:cNvSpPr>
          <p:nvPr/>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a:t>Meeting Title</a:t>
            </a:r>
          </a:p>
        </p:txBody>
      </p:sp>
      <p:sp>
        <p:nvSpPr>
          <p:cNvPr id="14" name="Rectangle 11"/>
          <p:cNvSpPr>
            <a:spLocks noChangeArrowheads="1"/>
          </p:cNvSpPr>
          <p:nvPr userDrawn="1"/>
        </p:nvSpPr>
        <p:spPr bwMode="auto">
          <a:xfrm>
            <a:off x="0" y="3492500"/>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nvGraphicFramePr>
        <p:xfrm>
          <a:off x="1970088" y="1058863"/>
          <a:ext cx="1085850" cy="1285875"/>
        </p:xfrm>
        <a:graphic>
          <a:graphicData uri="http://schemas.openxmlformats.org/presentationml/2006/ole">
            <mc:AlternateContent xmlns:mc="http://schemas.openxmlformats.org/markup-compatibility/2006">
              <mc:Choice xmlns:v="urn:schemas-microsoft-com:vml" Requires="v">
                <p:oleObj spid="_x0000_s1117460" r:id="rId5" imgW="1085714" imgH="1286055" progId="PBrush">
                  <p:embed/>
                </p:oleObj>
              </mc:Choice>
              <mc:Fallback>
                <p:oleObj r:id="rId5" imgW="1085714" imgH="128605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1058863"/>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nvSpPr>
        <p:spPr bwMode="auto">
          <a:xfrm>
            <a:off x="3685041"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a:solidFill>
                  <a:schemeClr val="bg1"/>
                </a:solidFill>
              </a:rPr>
              <a:t>www.mu-sigma.com</a:t>
            </a: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nvSpPr>
        <p:spPr bwMode="auto">
          <a:xfrm>
            <a:off x="838202" y="6045651"/>
            <a:ext cx="8204200" cy="396875"/>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21" name="TextBox 23"/>
          <p:cNvSpPr txBox="1">
            <a:spLocks noChangeArrowheads="1"/>
          </p:cNvSpPr>
          <p:nvPr userDrawn="1"/>
        </p:nvSpPr>
        <p:spPr bwMode="auto">
          <a:xfrm>
            <a:off x="3241675" y="3556000"/>
            <a:ext cx="3403600" cy="400050"/>
          </a:xfrm>
          <a:prstGeom prst="rect">
            <a:avLst/>
          </a:prstGeom>
          <a:noFill/>
          <a:ln w="9525">
            <a:noFill/>
            <a:miter lim="800000"/>
            <a:headEnd/>
            <a:tailEnd/>
          </a:ln>
        </p:spPr>
        <p:txBody>
          <a:bodyPr>
            <a:spAutoFit/>
          </a:bodyPr>
          <a:lstStyle/>
          <a:p>
            <a:r>
              <a:rPr lang="en-US" sz="2000" b="1" i="1" dirty="0">
                <a:solidFill>
                  <a:schemeClr val="bg1"/>
                </a:solidFill>
              </a:rPr>
              <a:t>Do The Math</a:t>
            </a:r>
          </a:p>
        </p:txBody>
      </p:sp>
      <p:cxnSp>
        <p:nvCxnSpPr>
          <p:cNvPr id="22" name="Straight Connector 25"/>
          <p:cNvCxnSpPr>
            <a:cxnSpLocks noChangeShapeType="1"/>
          </p:cNvCxnSpPr>
          <p:nvPr userDrawn="1"/>
        </p:nvCxnSpPr>
        <p:spPr bwMode="auto">
          <a:xfrm flipV="1">
            <a:off x="4157663" y="3951288"/>
            <a:ext cx="1554162" cy="0"/>
          </a:xfrm>
          <a:prstGeom prst="line">
            <a:avLst/>
          </a:prstGeom>
          <a:noFill/>
          <a:ln w="38100">
            <a:solidFill>
              <a:schemeClr val="bg1"/>
            </a:solidFill>
            <a:round/>
            <a:headEnd/>
            <a:tailE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9844"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8"/>
          <p:cNvSpPr/>
          <p:nvPr/>
        </p:nvSpPr>
        <p:spPr>
          <a:xfrm>
            <a:off x="457200" y="1282761"/>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12" name="Rounded Rectangle 11"/>
          <p:cNvSpPr/>
          <p:nvPr/>
        </p:nvSpPr>
        <p:spPr>
          <a:xfrm>
            <a:off x="554330" y="1379891"/>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Who is the end consumer?</a:t>
            </a:r>
            <a:endParaRPr lang="en-US" sz="1400" b="1" dirty="0">
              <a:solidFill>
                <a:schemeClr val="bg1"/>
              </a:solidFill>
              <a:latin typeface="+mn-lt"/>
              <a:ea typeface="+mn-ea"/>
              <a:cs typeface="+mn-cs"/>
            </a:endParaRPr>
          </a:p>
        </p:txBody>
      </p:sp>
      <p:sp>
        <p:nvSpPr>
          <p:cNvPr id="16" name="Freeform 15"/>
          <p:cNvSpPr/>
          <p:nvPr/>
        </p:nvSpPr>
        <p:spPr>
          <a:xfrm>
            <a:off x="457200" y="2351195"/>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1" name="Rounded Rectangle 20"/>
          <p:cNvSpPr/>
          <p:nvPr/>
        </p:nvSpPr>
        <p:spPr>
          <a:xfrm>
            <a:off x="554330" y="2448325"/>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is the business question?</a:t>
            </a:r>
            <a:endParaRPr lang="en-US" sz="1400" b="1" dirty="0">
              <a:solidFill>
                <a:schemeClr val="bg1"/>
              </a:solidFill>
              <a:latin typeface="+mn-lt"/>
              <a:ea typeface="+mn-ea"/>
              <a:cs typeface="+mn-cs"/>
            </a:endParaRPr>
          </a:p>
        </p:txBody>
      </p:sp>
      <p:sp>
        <p:nvSpPr>
          <p:cNvPr id="22" name="Freeform 21"/>
          <p:cNvSpPr/>
          <p:nvPr/>
        </p:nvSpPr>
        <p:spPr>
          <a:xfrm>
            <a:off x="457200" y="3419629"/>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3" name="Rounded Rectangle 22"/>
          <p:cNvSpPr/>
          <p:nvPr/>
        </p:nvSpPr>
        <p:spPr>
          <a:xfrm>
            <a:off x="554330" y="3516759"/>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400" b="1" dirty="0"/>
              <a:t>What triggered the question?</a:t>
            </a:r>
          </a:p>
        </p:txBody>
      </p:sp>
      <p:sp>
        <p:nvSpPr>
          <p:cNvPr id="24" name="Freeform 23"/>
          <p:cNvSpPr/>
          <p:nvPr/>
        </p:nvSpPr>
        <p:spPr>
          <a:xfrm>
            <a:off x="457200" y="4488063"/>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5" name="Rounded Rectangle 24"/>
          <p:cNvSpPr/>
          <p:nvPr/>
        </p:nvSpPr>
        <p:spPr>
          <a:xfrm>
            <a:off x="554330" y="4585193"/>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intend to do with the output?</a:t>
            </a:r>
            <a:endParaRPr lang="en-US" sz="1400" b="1" dirty="0">
              <a:solidFill>
                <a:schemeClr val="bg1"/>
              </a:solidFill>
              <a:latin typeface="+mn-lt"/>
              <a:ea typeface="+mn-ea"/>
              <a:cs typeface="+mn-cs"/>
            </a:endParaRPr>
          </a:p>
        </p:txBody>
      </p:sp>
      <p:sp>
        <p:nvSpPr>
          <p:cNvPr id="26" name="Freeform 25"/>
          <p:cNvSpPr/>
          <p:nvPr/>
        </p:nvSpPr>
        <p:spPr>
          <a:xfrm>
            <a:off x="457200" y="5556497"/>
            <a:ext cx="8985248"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66570" tIns="72390" rIns="72390" bIns="72390" numCol="1" spcCol="1270" anchor="t" anchorCtr="0">
            <a:noAutofit/>
          </a:bodyPr>
          <a:lstStyle/>
          <a:p>
            <a:pPr marL="0" lvl="0" indent="0" algn="l" defTabSz="844550">
              <a:lnSpc>
                <a:spcPct val="90000"/>
              </a:lnSpc>
              <a:spcBef>
                <a:spcPct val="0"/>
              </a:spcBef>
              <a:spcAft>
                <a:spcPct val="35000"/>
              </a:spcAft>
              <a:buFont typeface="Webdings" pitchFamily="18" charset="2"/>
              <a:buNone/>
            </a:pPr>
            <a:endParaRPr lang="en-US" sz="1400" kern="1200" dirty="0">
              <a:solidFill>
                <a:schemeClr val="tx1"/>
              </a:solidFill>
            </a:endParaRPr>
          </a:p>
        </p:txBody>
      </p:sp>
      <p:sp>
        <p:nvSpPr>
          <p:cNvPr id="27" name="Rounded Rectangle 26"/>
          <p:cNvSpPr/>
          <p:nvPr/>
        </p:nvSpPr>
        <p:spPr>
          <a:xfrm>
            <a:off x="554330" y="5653627"/>
            <a:ext cx="1797049"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dirty="0">
                <a:solidFill>
                  <a:schemeClr val="bg1"/>
                </a:solidFill>
              </a:rPr>
              <a:t>What do you ‘expect’ as the outcomes?</a:t>
            </a:r>
            <a:endParaRPr lang="en-US" sz="1400" b="1" dirty="0">
              <a:solidFill>
                <a:schemeClr val="bg1"/>
              </a:solidFill>
              <a:latin typeface="+mn-lt"/>
              <a:ea typeface="+mn-ea"/>
              <a:cs typeface="+mn-cs"/>
            </a:endParaRPr>
          </a:p>
        </p:txBody>
      </p:sp>
      <p:sp>
        <p:nvSpPr>
          <p:cNvPr id="14" name="Text Placeholder 14"/>
          <p:cNvSpPr>
            <a:spLocks noGrp="1"/>
          </p:cNvSpPr>
          <p:nvPr>
            <p:ph type="body" sz="quarter" idx="14" hasCustomPrompt="1"/>
          </p:nvPr>
        </p:nvSpPr>
        <p:spPr>
          <a:xfrm>
            <a:off x="2351379" y="1311212"/>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351379" y="2379646"/>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351379" y="3445029"/>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351379" y="4513463"/>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351379" y="5581897"/>
            <a:ext cx="7078369" cy="914400"/>
          </a:xfrm>
          <a:ln>
            <a:noFill/>
          </a:ln>
        </p:spPr>
        <p:txBody>
          <a:bodyPr lIns="91440" tIns="0" rIns="91440"/>
          <a:lstStyle>
            <a:lvl1pPr>
              <a:spcBef>
                <a:spcPts val="600"/>
              </a:spcBef>
              <a:defRPr sz="1400" baseline="0"/>
            </a:lvl1pPr>
            <a:lvl2pPr>
              <a:lnSpc>
                <a:spcPct val="100000"/>
              </a:lnSpc>
              <a:spcBef>
                <a:spcPts val="300"/>
              </a:spcBef>
              <a:defRPr sz="1200" baseline="0"/>
            </a:lvl2pPr>
          </a:lstStyle>
          <a:p>
            <a:pPr lvl="0"/>
            <a:r>
              <a:rPr lang="en-US" dirty="0"/>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0865"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Box 31"/>
          <p:cNvSpPr txBox="1"/>
          <p:nvPr userDrawn="1"/>
        </p:nvSpPr>
        <p:spPr>
          <a:xfrm>
            <a:off x="495300" y="1566331"/>
            <a:ext cx="8641080" cy="762001"/>
          </a:xfrm>
          <a:prstGeom prst="rect">
            <a:avLst/>
          </a:prstGeom>
          <a:solidFill>
            <a:srgbClr val="D8CBCB"/>
          </a:solidFill>
          <a:ln>
            <a:noFill/>
            <a:prstDash val="sysDash"/>
          </a:ln>
        </p:spPr>
        <p:txBody>
          <a:bodyPr wrap="square" tIns="182880" rtlCol="0">
            <a:noAutofit/>
          </a:bodyPr>
          <a:lstStyle/>
          <a:p>
            <a:pPr marL="0" indent="0" algn="l">
              <a:buFont typeface="Webdings" pitchFamily="18" charset="2"/>
              <a:buNone/>
            </a:pPr>
            <a:endParaRPr lang="en-US" sz="1400" dirty="0"/>
          </a:p>
        </p:txBody>
      </p:sp>
      <p:sp>
        <p:nvSpPr>
          <p:cNvPr id="33" name="TextBox 32"/>
          <p:cNvSpPr txBox="1"/>
          <p:nvPr userDrawn="1"/>
        </p:nvSpPr>
        <p:spPr>
          <a:xfrm>
            <a:off x="49530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4" name="TextBox 33"/>
          <p:cNvSpPr txBox="1"/>
          <p:nvPr userDrawn="1"/>
        </p:nvSpPr>
        <p:spPr>
          <a:xfrm>
            <a:off x="495300" y="5524500"/>
            <a:ext cx="8641080" cy="9525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35" name="Text Placeholder 14"/>
          <p:cNvSpPr>
            <a:spLocks noGrp="1"/>
          </p:cNvSpPr>
          <p:nvPr>
            <p:ph type="body" sz="quarter" idx="17" hasCustomPrompt="1"/>
          </p:nvPr>
        </p:nvSpPr>
        <p:spPr>
          <a:xfrm>
            <a:off x="495300" y="5524500"/>
            <a:ext cx="8622792" cy="9525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495300" y="2662763"/>
            <a:ext cx="4236720" cy="252306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495300" y="1566331"/>
            <a:ext cx="8622792" cy="762001"/>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Question</a:t>
            </a:r>
          </a:p>
          <a:p>
            <a:pPr lvl="1"/>
            <a:r>
              <a:rPr lang="en-US" dirty="0"/>
              <a:t>Sub Question</a:t>
            </a:r>
          </a:p>
        </p:txBody>
      </p:sp>
      <p:sp>
        <p:nvSpPr>
          <p:cNvPr id="38" name="Rounded Rectangle 37"/>
          <p:cNvSpPr/>
          <p:nvPr userDrawn="1"/>
        </p:nvSpPr>
        <p:spPr bwMode="auto">
          <a:xfrm>
            <a:off x="590232" y="1308100"/>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Questions</a:t>
            </a:r>
          </a:p>
        </p:txBody>
      </p:sp>
      <p:sp>
        <p:nvSpPr>
          <p:cNvPr id="39" name="Rounded Rectangle 38"/>
          <p:cNvSpPr/>
          <p:nvPr userDrawn="1"/>
        </p:nvSpPr>
        <p:spPr bwMode="auto">
          <a:xfrm>
            <a:off x="59023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40" name="Rounded Rectangle 39"/>
          <p:cNvSpPr/>
          <p:nvPr userDrawn="1"/>
        </p:nvSpPr>
        <p:spPr bwMode="auto">
          <a:xfrm>
            <a:off x="590232" y="52451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41" name="TextBox 40"/>
          <p:cNvSpPr txBox="1"/>
          <p:nvPr userDrawn="1"/>
        </p:nvSpPr>
        <p:spPr>
          <a:xfrm>
            <a:off x="4894580" y="2662763"/>
            <a:ext cx="4236720" cy="252306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42" name="Text Placeholder 14"/>
          <p:cNvSpPr>
            <a:spLocks noGrp="1"/>
          </p:cNvSpPr>
          <p:nvPr>
            <p:ph type="body" sz="quarter" idx="18" hasCustomPrompt="1"/>
          </p:nvPr>
        </p:nvSpPr>
        <p:spPr>
          <a:xfrm>
            <a:off x="4894580" y="2662763"/>
            <a:ext cx="4236720" cy="252306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4989512" y="2396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graphicFrame>
        <p:nvGraphicFramePr>
          <p:cNvPr id="15" name="Object 14"/>
          <p:cNvGraphicFramePr>
            <a:graphicFrameLocks noChangeAspect="1"/>
          </p:cNvGraphicFramePr>
          <p:nvPr userDrawn="1"/>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41889"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userDrawn="1"/>
        </p:nvSpPr>
        <p:spPr>
          <a:xfrm>
            <a:off x="49530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7" name="TextBox 16"/>
          <p:cNvSpPr txBox="1"/>
          <p:nvPr userDrawn="1"/>
        </p:nvSpPr>
        <p:spPr>
          <a:xfrm>
            <a:off x="495300" y="5067300"/>
            <a:ext cx="8641080" cy="1384300"/>
          </a:xfrm>
          <a:prstGeom prst="rect">
            <a:avLst/>
          </a:prstGeom>
          <a:solidFill>
            <a:srgbClr val="CBD3D3"/>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18" name="Text Placeholder 14"/>
          <p:cNvSpPr>
            <a:spLocks noGrp="1"/>
          </p:cNvSpPr>
          <p:nvPr>
            <p:ph type="body" sz="quarter" idx="17" hasCustomPrompt="1"/>
          </p:nvPr>
        </p:nvSpPr>
        <p:spPr>
          <a:xfrm>
            <a:off x="495300" y="5067300"/>
            <a:ext cx="8622792" cy="1384300"/>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495300" y="1646763"/>
            <a:ext cx="4236720" cy="3001437"/>
          </a:xfrm>
          <a:ln>
            <a:noFill/>
          </a:ln>
        </p:spPr>
        <p:txBody>
          <a:bodyPr tIns="91440"/>
          <a:lstStyle>
            <a:lvl1pPr>
              <a:spcBef>
                <a:spcPts val="600"/>
              </a:spcBef>
              <a:defRPr sz="1400" baseline="0"/>
            </a:lvl1pPr>
            <a:lvl2pPr>
              <a:lnSpc>
                <a:spcPct val="100000"/>
              </a:lnSpc>
              <a:spcBef>
                <a:spcPts val="300"/>
              </a:spcBef>
              <a:defRPr sz="1200"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59023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Findings</a:t>
            </a:r>
            <a:endParaRPr lang="en-US" sz="1600" b="1" dirty="0">
              <a:solidFill>
                <a:schemeClr val="bg1"/>
              </a:solidFill>
              <a:latin typeface="+mn-lt"/>
              <a:ea typeface="+mn-ea"/>
              <a:cs typeface="+mn-cs"/>
            </a:endParaRPr>
          </a:p>
        </p:txBody>
      </p:sp>
      <p:sp>
        <p:nvSpPr>
          <p:cNvPr id="21" name="Rounded Rectangle 20"/>
          <p:cNvSpPr/>
          <p:nvPr userDrawn="1"/>
        </p:nvSpPr>
        <p:spPr bwMode="auto">
          <a:xfrm>
            <a:off x="590232" y="4787900"/>
            <a:ext cx="1943100"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rPr>
              <a:t>Recommendations</a:t>
            </a:r>
            <a:endParaRPr lang="en-US" sz="1600" b="1" dirty="0">
              <a:solidFill>
                <a:schemeClr val="bg1"/>
              </a:solidFill>
              <a:latin typeface="+mn-lt"/>
              <a:ea typeface="+mn-ea"/>
              <a:cs typeface="+mn-cs"/>
            </a:endParaRPr>
          </a:p>
        </p:txBody>
      </p:sp>
      <p:sp>
        <p:nvSpPr>
          <p:cNvPr id="22" name="TextBox 21"/>
          <p:cNvSpPr txBox="1"/>
          <p:nvPr userDrawn="1"/>
        </p:nvSpPr>
        <p:spPr>
          <a:xfrm>
            <a:off x="4894580" y="1646763"/>
            <a:ext cx="4236720" cy="3001438"/>
          </a:xfrm>
          <a:prstGeom prst="rect">
            <a:avLst/>
          </a:prstGeom>
          <a:solidFill>
            <a:srgbClr val="D8CBCB"/>
          </a:solidFill>
          <a:ln>
            <a:noFill/>
            <a:prstDash val="sysDash"/>
          </a:ln>
        </p:spPr>
        <p:txBody>
          <a:bodyPr wrap="square" tIns="91440" rtlCol="0">
            <a:noAutofit/>
          </a:bodyPr>
          <a:lstStyle/>
          <a:p>
            <a:pPr marL="171450" indent="-171450" algn="l">
              <a:buFont typeface="Webdings" pitchFamily="18" charset="2"/>
              <a:buChar char="4"/>
            </a:pPr>
            <a:endParaRPr lang="en-US" sz="1400" dirty="0"/>
          </a:p>
        </p:txBody>
      </p:sp>
      <p:sp>
        <p:nvSpPr>
          <p:cNvPr id="23" name="Text Placeholder 14"/>
          <p:cNvSpPr>
            <a:spLocks noGrp="1"/>
          </p:cNvSpPr>
          <p:nvPr>
            <p:ph type="body" sz="quarter" idx="18" hasCustomPrompt="1"/>
          </p:nvPr>
        </p:nvSpPr>
        <p:spPr>
          <a:xfrm>
            <a:off x="4894580" y="1646763"/>
            <a:ext cx="4236720" cy="3001437"/>
          </a:xfrm>
          <a:ln>
            <a:noFill/>
          </a:ln>
        </p:spPr>
        <p:txBody>
          <a:bodyPr tIns="91440"/>
          <a:lstStyle>
            <a:lvl1pPr>
              <a:spcBef>
                <a:spcPts val="600"/>
              </a:spcBef>
              <a:defRPr sz="1400" baseline="0"/>
            </a:lvl1pPr>
            <a:lvl2pPr>
              <a:lnSpc>
                <a:spcPct val="100000"/>
              </a:lnSpc>
              <a:spcBef>
                <a:spcPts val="300"/>
              </a:spcBef>
              <a:defRPr sz="1200"/>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4989512" y="1380064"/>
            <a:ext cx="1943100"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r>
              <a:rPr lang="en-US" sz="1600" b="1" dirty="0">
                <a:solidFill>
                  <a:schemeClr val="bg1"/>
                </a:solidFill>
                <a:latin typeface="+mn-lt"/>
                <a:ea typeface="+mn-ea"/>
                <a:cs typeface="+mn-cs"/>
              </a:rPr>
              <a:t>Insights</a:t>
            </a:r>
          </a:p>
        </p:txBody>
      </p:sp>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6778"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190187848"/>
              </p:ext>
            </p:extLst>
          </p:nvPr>
        </p:nvGraphicFramePr>
        <p:xfrm>
          <a:off x="443967" y="1431572"/>
          <a:ext cx="4297680" cy="29118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Background</a:t>
                      </a:r>
                    </a:p>
                  </a:txBody>
                  <a:tcPr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25975410"/>
              </p:ext>
            </p:extLst>
          </p:nvPr>
        </p:nvGraphicFramePr>
        <p:xfrm>
          <a:off x="443967" y="4466872"/>
          <a:ext cx="4297680" cy="18577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Objectives</a:t>
                      </a:r>
                    </a:p>
                  </a:txBody>
                  <a:tcPr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2501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444500" y="4851400"/>
            <a:ext cx="4297680" cy="1473200"/>
          </a:xfrm>
        </p:spPr>
        <p:txBody>
          <a:bodyPr>
            <a:noAutofit/>
          </a:bodyPr>
          <a:lstStyle>
            <a:lvl1pPr>
              <a:spcBef>
                <a:spcPts val="600"/>
              </a:spcBef>
              <a:defRPr sz="1400"/>
            </a:lvl1pPr>
            <a:lvl2pPr>
              <a:spcBef>
                <a:spcPts val="300"/>
              </a:spcBef>
              <a:defRPr sz="1200"/>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2624382110"/>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Approach</a:t>
                      </a:r>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4829492" y="2895600"/>
            <a:ext cx="274320"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7800" r:id="rId3" imgW="971686" imgH="895238" progId="PBrush">
                  <p:embed/>
                </p:oleObj>
              </mc:Choice>
              <mc:Fallback>
                <p:oleObj r:id="rId3" imgW="971686" imgH="8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1682896122"/>
              </p:ext>
            </p:extLst>
          </p:nvPr>
        </p:nvGraphicFramePr>
        <p:xfrm>
          <a:off x="5181067" y="1431572"/>
          <a:ext cx="4297680" cy="48930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Analysis</a:t>
                      </a:r>
                      <a:r>
                        <a:rPr lang="en-US" sz="1400" baseline="0" dirty="0"/>
                        <a:t> Illustrations</a:t>
                      </a:r>
                      <a:endParaRPr lang="en-US" sz="1400" dirty="0"/>
                    </a:p>
                  </a:txBody>
                  <a:tcPr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4508500"/>
          </a:xfrm>
        </p:spPr>
        <p:txBody>
          <a:bodyPr>
            <a:noAutofit/>
          </a:bodyPr>
          <a:lstStyle>
            <a:lvl1pPr>
              <a:spcBef>
                <a:spcPts val="600"/>
              </a:spcBef>
              <a:defRPr sz="1400" baseline="0"/>
            </a:lvl1pPr>
            <a:lvl2pPr>
              <a:lnSpc>
                <a:spcPct val="100000"/>
              </a:lnSpc>
              <a:spcBef>
                <a:spcPts val="300"/>
              </a:spcBef>
              <a:defRPr sz="1200"/>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4829492" y="19812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388452680"/>
              </p:ext>
            </p:extLst>
          </p:nvPr>
        </p:nvGraphicFramePr>
        <p:xfrm>
          <a:off x="443967" y="1431572"/>
          <a:ext cx="4297680" cy="23784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Findings</a:t>
                      </a:r>
                    </a:p>
                  </a:txBody>
                  <a:tcPr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1848217573"/>
              </p:ext>
            </p:extLst>
          </p:nvPr>
        </p:nvGraphicFramePr>
        <p:xfrm>
          <a:off x="443967" y="3933472"/>
          <a:ext cx="4297680" cy="2391128"/>
        </p:xfrm>
        <a:graphic>
          <a:graphicData uri="http://schemas.openxmlformats.org/drawingml/2006/table">
            <a:tbl>
              <a:tblPr firstRow="1" bandRow="1">
                <a:tableStyleId>{69012ECD-51FC-41F1-AA8D-1B2483CD663E}</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Business Impact</a:t>
                      </a:r>
                    </a:p>
                  </a:txBody>
                  <a:tcPr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444500" y="1816100"/>
            <a:ext cx="4297680" cy="19939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444500" y="4318000"/>
            <a:ext cx="4297680" cy="2006600"/>
          </a:xfrm>
        </p:spPr>
        <p:txBody>
          <a:bodyPr>
            <a:noAutofit/>
          </a:bodyPr>
          <a:lstStyle>
            <a:lvl1pPr>
              <a:spcBef>
                <a:spcPts val="600"/>
              </a:spcBef>
              <a:defRPr sz="1400" baseline="0"/>
            </a:lvl1pPr>
            <a:lvl2pPr>
              <a:spcBef>
                <a:spcPts val="300"/>
              </a:spcBef>
              <a:defRPr sz="1200"/>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4829492" y="4419600"/>
            <a:ext cx="274320"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63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userDrawn="1"/>
        </p:nvSpPr>
        <p:spPr bwMode="auto">
          <a:xfrm>
            <a:off x="3149600" y="3490815"/>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5" name="Rounded Rectangle 24"/>
          <p:cNvSpPr/>
          <p:nvPr userDrawn="1"/>
        </p:nvSpPr>
        <p:spPr bwMode="auto">
          <a:xfrm>
            <a:off x="3149600" y="2440109"/>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6" name="Pentagon 25"/>
          <p:cNvSpPr/>
          <p:nvPr userDrawn="1"/>
        </p:nvSpPr>
        <p:spPr bwMode="auto">
          <a:xfrm rot="5400000">
            <a:off x="1268730" y="749324"/>
            <a:ext cx="100584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7" name="Chevron 26"/>
          <p:cNvSpPr/>
          <p:nvPr userDrawn="1"/>
        </p:nvSpPr>
        <p:spPr bwMode="auto">
          <a:xfrm rot="5400000">
            <a:off x="1268730" y="1800876"/>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8" name="Text Placeholder 8"/>
          <p:cNvSpPr>
            <a:spLocks noGrp="1"/>
          </p:cNvSpPr>
          <p:nvPr>
            <p:ph type="body" sz="quarter" idx="10" hasCustomPrompt="1"/>
          </p:nvPr>
        </p:nvSpPr>
        <p:spPr>
          <a:xfrm>
            <a:off x="622300" y="1557020"/>
            <a:ext cx="2286000" cy="640080"/>
          </a:xfrm>
        </p:spPr>
        <p:txBody>
          <a:bodyPr anchor="ctr"/>
          <a:lstStyle>
            <a:lvl1pPr marL="0" indent="0" algn="ctr">
              <a:buNone/>
              <a:defRPr sz="1400" b="1">
                <a:solidFill>
                  <a:schemeClr val="bg1"/>
                </a:solidFill>
              </a:defRPr>
            </a:lvl1pPr>
          </a:lstStyle>
          <a:p>
            <a:pPr lvl="0"/>
            <a:r>
              <a:rPr lang="en-US" dirty="0"/>
              <a:t>Add step 1</a:t>
            </a:r>
          </a:p>
        </p:txBody>
      </p:sp>
      <p:sp>
        <p:nvSpPr>
          <p:cNvPr id="29" name="Text Placeholder 8"/>
          <p:cNvSpPr>
            <a:spLocks noGrp="1"/>
          </p:cNvSpPr>
          <p:nvPr>
            <p:ph type="body" sz="quarter" idx="11" hasCustomPrompt="1"/>
          </p:nvPr>
        </p:nvSpPr>
        <p:spPr>
          <a:xfrm>
            <a:off x="622300" y="2608582"/>
            <a:ext cx="2286000" cy="640080"/>
          </a:xfrm>
        </p:spPr>
        <p:txBody>
          <a:bodyPr anchor="ctr"/>
          <a:lstStyle>
            <a:lvl1pPr marL="0" indent="0" algn="ctr">
              <a:buNone/>
              <a:defRPr sz="1400" b="1" baseline="0">
                <a:solidFill>
                  <a:schemeClr val="bg1"/>
                </a:solidFill>
              </a:defRPr>
            </a:lvl1pPr>
          </a:lstStyle>
          <a:p>
            <a:pPr lvl="0"/>
            <a:r>
              <a:rPr lang="en-US" dirty="0"/>
              <a:t>Add step 2</a:t>
            </a:r>
          </a:p>
        </p:txBody>
      </p:sp>
      <p:sp>
        <p:nvSpPr>
          <p:cNvPr id="30" name="Rounded Rectangle 29"/>
          <p:cNvSpPr/>
          <p:nvPr userDrawn="1"/>
        </p:nvSpPr>
        <p:spPr bwMode="auto">
          <a:xfrm>
            <a:off x="3149600" y="1389403"/>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225800" y="1371600"/>
            <a:ext cx="5852160" cy="91440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225800" y="24257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225800" y="34798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268730" y="2852428"/>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622300" y="3660144"/>
            <a:ext cx="2286000" cy="640080"/>
          </a:xfrm>
        </p:spPr>
        <p:txBody>
          <a:bodyPr anchor="ctr"/>
          <a:lstStyle>
            <a:lvl1pPr marL="0" indent="0" algn="ctr">
              <a:buNone/>
              <a:defRPr sz="1400" b="1">
                <a:solidFill>
                  <a:schemeClr val="bg1"/>
                </a:solidFill>
              </a:defRPr>
            </a:lvl1pPr>
          </a:lstStyle>
          <a:p>
            <a:pPr lvl="0"/>
            <a:r>
              <a:rPr lang="en-US" dirty="0"/>
              <a:t>Add step 3</a:t>
            </a:r>
          </a:p>
        </p:txBody>
      </p:sp>
      <p:sp>
        <p:nvSpPr>
          <p:cNvPr id="38" name="Chevron 37"/>
          <p:cNvSpPr/>
          <p:nvPr userDrawn="1"/>
        </p:nvSpPr>
        <p:spPr bwMode="auto">
          <a:xfrm rot="5400000">
            <a:off x="1268730" y="3903980"/>
            <a:ext cx="100584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622300" y="4711707"/>
            <a:ext cx="2286000" cy="640080"/>
          </a:xfrm>
        </p:spPr>
        <p:txBody>
          <a:bodyPr anchor="ctr"/>
          <a:lstStyle>
            <a:lvl1pPr marL="0" indent="0" algn="ctr">
              <a:buNone/>
              <a:defRPr sz="1400" b="1">
                <a:solidFill>
                  <a:schemeClr val="bg1"/>
                </a:solidFill>
              </a:defRPr>
            </a:lvl1pPr>
          </a:lstStyle>
          <a:p>
            <a:pPr lvl="0"/>
            <a:r>
              <a:rPr lang="en-US" dirty="0"/>
              <a:t>Add step 4</a:t>
            </a:r>
          </a:p>
        </p:txBody>
      </p:sp>
      <p:sp>
        <p:nvSpPr>
          <p:cNvPr id="42" name="Rounded Rectangle 41"/>
          <p:cNvSpPr/>
          <p:nvPr userDrawn="1"/>
        </p:nvSpPr>
        <p:spPr bwMode="auto">
          <a:xfrm>
            <a:off x="3149600" y="4541521"/>
            <a:ext cx="6035040"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225800" y="4533900"/>
            <a:ext cx="5852160" cy="9144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149600" y="4251937"/>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Rounded Rectangle 4"/>
          <p:cNvSpPr/>
          <p:nvPr userDrawn="1"/>
        </p:nvSpPr>
        <p:spPr bwMode="auto">
          <a:xfrm>
            <a:off x="3149600" y="2811768"/>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Pentagon 5"/>
          <p:cNvSpPr/>
          <p:nvPr userDrawn="1"/>
        </p:nvSpPr>
        <p:spPr bwMode="auto">
          <a:xfrm rot="5400000">
            <a:off x="1131570" y="868681"/>
            <a:ext cx="1280160" cy="2286000"/>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hevron 6"/>
          <p:cNvSpPr/>
          <p:nvPr userDrawn="1"/>
        </p:nvSpPr>
        <p:spPr bwMode="auto">
          <a:xfrm rot="5400000">
            <a:off x="1131570" y="2308849"/>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645917"/>
            <a:ext cx="2286000" cy="640080"/>
          </a:xfrm>
        </p:spPr>
        <p:txBody>
          <a:bodyPr anchor="ctr">
            <a:noAutofit/>
          </a:bodyPr>
          <a:lstStyle>
            <a:lvl1pPr marL="0" indent="0" algn="ctr">
              <a:buNone/>
              <a:defRPr sz="1400"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622300" y="3086085"/>
            <a:ext cx="2286000" cy="640080"/>
          </a:xfrm>
        </p:spPr>
        <p:txBody>
          <a:bodyPr anchor="ctr">
            <a:noAutofit/>
          </a:bodyPr>
          <a:lstStyle>
            <a:lvl1pPr marL="0" indent="0" algn="ctr">
              <a:buNone/>
              <a:defRPr sz="1400" b="1">
                <a:solidFill>
                  <a:schemeClr val="bg1"/>
                </a:solidFill>
              </a:defRPr>
            </a:lvl1pPr>
          </a:lstStyle>
          <a:p>
            <a:pPr lvl="0"/>
            <a:r>
              <a:rPr lang="en-US" dirty="0"/>
              <a:t>Add step 2</a:t>
            </a:r>
          </a:p>
        </p:txBody>
      </p:sp>
      <p:sp>
        <p:nvSpPr>
          <p:cNvPr id="14" name="Rounded Rectangle 13"/>
          <p:cNvSpPr/>
          <p:nvPr userDrawn="1"/>
        </p:nvSpPr>
        <p:spPr bwMode="auto">
          <a:xfrm>
            <a:off x="3149600" y="1371600"/>
            <a:ext cx="6035040"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noAutofit/>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97000"/>
            <a:ext cx="5852160" cy="1188720"/>
          </a:xfrm>
        </p:spPr>
        <p:txBody>
          <a:bodyPr/>
          <a:lstStyle>
            <a:lvl1pPr>
              <a:spcBef>
                <a:spcPts val="600"/>
              </a:spcBef>
              <a:defRPr sz="1400" baseline="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225800" y="2837168"/>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225800" y="4277337"/>
            <a:ext cx="5852160" cy="1188720"/>
          </a:xfrm>
        </p:spPr>
        <p:txBody>
          <a:bodyPr>
            <a:noAutofit/>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61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hevron 18"/>
          <p:cNvSpPr/>
          <p:nvPr userDrawn="1"/>
        </p:nvSpPr>
        <p:spPr bwMode="auto">
          <a:xfrm rot="5400000">
            <a:off x="1131570" y="3749017"/>
            <a:ext cx="1280160" cy="2286000"/>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622300" y="4526254"/>
            <a:ext cx="2286000" cy="640080"/>
          </a:xfrm>
        </p:spPr>
        <p:txBody>
          <a:bodyPr anchor="ctr">
            <a:noAutofit/>
          </a:bodyPr>
          <a:lstStyle>
            <a:lvl1pPr marL="0" indent="0" algn="ctr">
              <a:buNone/>
              <a:defRPr sz="1400" b="1">
                <a:solidFill>
                  <a:schemeClr val="bg1"/>
                </a:solidFill>
              </a:defRPr>
            </a:lvl1pPr>
          </a:lstStyle>
          <a:p>
            <a:pPr lvl="0"/>
            <a:r>
              <a:rPr lang="en-US" dirty="0"/>
              <a:t>Add step 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457200" y="13716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4" name="Chevron 3"/>
          <p:cNvSpPr/>
          <p:nvPr userDrawn="1"/>
        </p:nvSpPr>
        <p:spPr bwMode="auto">
          <a:xfrm>
            <a:off x="2696633"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5" name="Chevron 4"/>
          <p:cNvSpPr/>
          <p:nvPr userDrawn="1"/>
        </p:nvSpPr>
        <p:spPr bwMode="auto">
          <a:xfrm>
            <a:off x="4936066"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hevron 5"/>
          <p:cNvSpPr/>
          <p:nvPr userDrawn="1"/>
        </p:nvSpPr>
        <p:spPr bwMode="auto">
          <a:xfrm>
            <a:off x="7175500" y="13716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Rounded Rectangle 6"/>
          <p:cNvSpPr/>
          <p:nvPr userDrawn="1"/>
        </p:nvSpPr>
        <p:spPr bwMode="auto">
          <a:xfrm>
            <a:off x="4318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2683933"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4936066"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7188200" y="2362200"/>
            <a:ext cx="2171700"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451100"/>
            <a:ext cx="2159000" cy="300771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2927879" y="1409700"/>
            <a:ext cx="1737360" cy="800100"/>
          </a:xfrm>
        </p:spPr>
        <p:txBody>
          <a:bodyPr anchor="ctr"/>
          <a:lstStyle>
            <a:lvl1pPr marL="0" indent="0" algn="ctr">
              <a:buNone/>
              <a:defRPr sz="1400"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684212" y="1409700"/>
            <a:ext cx="1737360" cy="800100"/>
          </a:xfrm>
        </p:spPr>
        <p:txBody>
          <a:bodyPr anchor="ctr"/>
          <a:lstStyle>
            <a:lvl1pPr marL="0" indent="0" algn="ctr">
              <a:buNone/>
              <a:defRPr sz="1400"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7415212" y="1409700"/>
            <a:ext cx="1737360" cy="800100"/>
          </a:xfrm>
        </p:spPr>
        <p:txBody>
          <a:bodyPr anchor="ctr"/>
          <a:lstStyle>
            <a:lvl1pPr marL="0" indent="0" algn="ctr">
              <a:buNone/>
              <a:defRPr sz="1400"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5171546" y="1409700"/>
            <a:ext cx="1737360" cy="800100"/>
          </a:xfrm>
        </p:spPr>
        <p:txBody>
          <a:bodyPr anchor="ctr"/>
          <a:lstStyle>
            <a:lvl1pPr marL="0" indent="0" algn="ctr">
              <a:buNone/>
              <a:defRPr sz="1400" b="1">
                <a:solidFill>
                  <a:schemeClr val="bg1"/>
                </a:solidFill>
              </a:defRPr>
            </a:lvl1pPr>
          </a:lstStyle>
          <a:p>
            <a:pPr lvl="0"/>
            <a:r>
              <a:rPr lang="en-US" dirty="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659"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rgbClr val="FF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rgbClr val="D4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rgbClr val="AA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tx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254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2683"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6" name="Circular Arrow 5"/>
          <p:cNvSpPr/>
          <p:nvPr userDrawn="1"/>
        </p:nvSpPr>
        <p:spPr bwMode="auto">
          <a:xfrm rot="5400000">
            <a:off x="3046412"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7" name="Circular Arrow 6"/>
          <p:cNvSpPr/>
          <p:nvPr userDrawn="1"/>
        </p:nvSpPr>
        <p:spPr bwMode="auto">
          <a:xfrm rot="108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8" name="Circular Arrow 7"/>
          <p:cNvSpPr/>
          <p:nvPr userDrawn="1"/>
        </p:nvSpPr>
        <p:spPr bwMode="auto">
          <a:xfrm rot="16200000">
            <a:off x="3046413" y="1752599"/>
            <a:ext cx="3810000"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5077037" y="2523118"/>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150975" y="2523117"/>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3150975" y="4428119"/>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5077037" y="4449181"/>
            <a:ext cx="1674812" cy="342900"/>
          </a:xfrm>
        </p:spPr>
        <p:txBody>
          <a:bodyPr anchor="ctr"/>
          <a:lstStyle>
            <a:lvl1pPr marL="0" indent="0" algn="ctr">
              <a:buNone/>
              <a:defRPr sz="1400"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455612"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468312"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6619240" y="12954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6631940" y="13107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455612"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468312"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6619240" y="4114800"/>
            <a:ext cx="2823210"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6631940" y="4130186"/>
            <a:ext cx="2743200" cy="1828800"/>
          </a:xfrm>
        </p:spPr>
        <p:txBody>
          <a:bodyPr/>
          <a:lstStyle>
            <a:lvl1pPr>
              <a:spcBef>
                <a:spcPts val="600"/>
              </a:spcBef>
              <a:defRPr sz="1400"/>
            </a:lvl1pPr>
            <a:lvl2pPr>
              <a:lnSpc>
                <a:spcPct val="100000"/>
              </a:lnSpc>
              <a:spcBef>
                <a:spcPts val="300"/>
              </a:spcBef>
              <a:defRPr sz="1200"/>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370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graphicFrame>
        <p:nvGraphicFramePr>
          <p:cNvPr id="111821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834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1827213" y="1295400"/>
            <a:ext cx="6248400" cy="3962400"/>
          </a:xfrm>
        </p:spPr>
        <p:txBody>
          <a:bodyPr/>
          <a:lstStyle/>
          <a:p>
            <a:r>
              <a:rPr lang="en-US"/>
              <a:t>Click icon to add chart</a:t>
            </a:r>
            <a:endParaRPr lang="en-US" dirty="0"/>
          </a:p>
        </p:txBody>
      </p:sp>
      <p:graphicFrame>
        <p:nvGraphicFramePr>
          <p:cNvPr id="113459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4731"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600200" y="2743200"/>
            <a:ext cx="6705600" cy="2971800"/>
          </a:xfrm>
        </p:spPr>
        <p:txBody>
          <a:bodyPr/>
          <a:lstStyle>
            <a:lvl1pPr>
              <a:defRPr/>
            </a:lvl1pPr>
            <a:lvl2pPr marL="452438" lvl="1" indent="-215900">
              <a:defRPr/>
            </a:lvl2pPr>
          </a:lstStyle>
          <a:p>
            <a:r>
              <a:rPr lang="en-US"/>
              <a:t>Click to edit Master subtitle style</a:t>
            </a:r>
          </a:p>
        </p:txBody>
      </p:sp>
      <p:sp>
        <p:nvSpPr>
          <p:cNvPr id="598019" name="Rectangle 3"/>
          <p:cNvSpPr>
            <a:spLocks noGrp="1" noChangeArrowheads="1"/>
          </p:cNvSpPr>
          <p:nvPr>
            <p:ph type="ctrTitle"/>
          </p:nvPr>
        </p:nvSpPr>
        <p:spPr>
          <a:xfrm>
            <a:off x="1600200" y="1219200"/>
            <a:ext cx="6705600"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nvSpPr>
        <p:spPr bwMode="auto">
          <a:xfrm>
            <a:off x="9509760"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19370"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userDrawn="1"/>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394"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103813"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p:txBody>
      </p:sp>
      <p:graphicFrame>
        <p:nvGraphicFramePr>
          <p:cNvPr id="112128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1418"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95300"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5030788"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457200" y="381000"/>
            <a:ext cx="8985250" cy="838200"/>
          </a:xfrm>
        </p:spPr>
        <p:txBody>
          <a:bodyPr/>
          <a:lstStyle/>
          <a:p>
            <a:r>
              <a:rPr lang="en-US" dirty="0"/>
              <a:t>What is the Key Takeaway from the Slide?</a:t>
            </a:r>
          </a:p>
        </p:txBody>
      </p:sp>
      <p:graphicFrame>
        <p:nvGraphicFramePr>
          <p:cNvPr id="1122306"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244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3466"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562" r:id="rId3" imgW="971686" imgH="895238" progId="PBrush">
                  <p:embed/>
                </p:oleObj>
              </mc:Choice>
              <mc:Fallback>
                <p:oleObj r:id="rId3" imgW="971686" imgH="895238" progId="PBrush">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Facts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Company Performance</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444500" y="1816100"/>
            <a:ext cx="4297680" cy="1816100"/>
          </a:xfrm>
        </p:spPr>
        <p:txBody>
          <a:bodyPr>
            <a:noAutofit/>
          </a:bodyPr>
          <a:lstStyle>
            <a:lvl1pPr>
              <a:spcBef>
                <a:spcPts val="600"/>
              </a:spcBef>
              <a:defRPr sz="1400" baseline="0"/>
            </a:lvl1pPr>
            <a:lvl2pPr>
              <a:lnSpc>
                <a:spcPct val="100000"/>
              </a:lnSpc>
              <a:spcBef>
                <a:spcPts val="300"/>
              </a:spcBef>
              <a:defRPr sz="1200"/>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444500" y="4318000"/>
            <a:ext cx="4297680" cy="1816100"/>
          </a:xfrm>
        </p:spPr>
        <p:txBody>
          <a:bodyPr>
            <a:noAutofit/>
          </a:bodyPr>
          <a:lstStyle>
            <a:lvl1pPr>
              <a:spcBef>
                <a:spcPts val="600"/>
              </a:spcBef>
              <a:defRPr sz="1400"/>
            </a:lvl1pPr>
            <a:lvl2pPr>
              <a:spcBef>
                <a:spcPts val="300"/>
              </a:spcBef>
              <a:defRPr sz="1200"/>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Market Situation</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20000"/>
                    </a:ext>
                  </a:extLst>
                </a:gridCol>
              </a:tblGrid>
              <a:tr h="365760">
                <a:tc>
                  <a:txBody>
                    <a:bodyPr/>
                    <a:lstStyle/>
                    <a:p>
                      <a:pPr algn="ctr"/>
                      <a:r>
                        <a:rPr lang="en-US" sz="1400" dirty="0"/>
                        <a:t>Key Imperatives</a:t>
                      </a:r>
                    </a:p>
                  </a:txBody>
                  <a:tcPr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5181600" y="1816100"/>
            <a:ext cx="4297680" cy="1816100"/>
          </a:xfrm>
        </p:spPr>
        <p:txBody>
          <a:bodyPr>
            <a:noAutofit/>
          </a:bodyPr>
          <a:lstStyle>
            <a:lvl1pPr>
              <a:spcBef>
                <a:spcPts val="600"/>
              </a:spcBef>
              <a:defRPr sz="1400"/>
            </a:lvl1pPr>
            <a:lvl2pPr>
              <a:lnSpc>
                <a:spcPct val="100000"/>
              </a:lnSpc>
              <a:spcBef>
                <a:spcPts val="300"/>
              </a:spcBef>
              <a:defRPr sz="1200"/>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5181600" y="4318000"/>
            <a:ext cx="4297680" cy="1816100"/>
          </a:xfrm>
        </p:spPr>
        <p:txBody>
          <a:bodyPr>
            <a:noAutofit/>
          </a:bodyPr>
          <a:lstStyle>
            <a:lvl1pPr>
              <a:spcBef>
                <a:spcPts val="600"/>
              </a:spcBef>
              <a:defRPr sz="1400" baseline="0"/>
            </a:lvl1pPr>
            <a:lvl2pPr>
              <a:spcBef>
                <a:spcPts val="300"/>
              </a:spcBef>
              <a:defRPr sz="1200"/>
            </a:lvl2pPr>
          </a:lstStyle>
          <a:p>
            <a:pPr lvl="0"/>
            <a:r>
              <a:rPr lang="en-US" dirty="0"/>
              <a:t>According to the company, what are the key focus areas or strategies for the near and distant future?</a:t>
            </a:r>
          </a:p>
          <a:p>
            <a:pPr lvl="1"/>
            <a:r>
              <a:rPr lang="en-US" dirty="0"/>
              <a:t>Second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5560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444500" y="2540000"/>
            <a:ext cx="2781300" cy="2933700"/>
          </a:xfrm>
        </p:spPr>
        <p:txBody>
          <a:bodyPr>
            <a:noAutofit/>
          </a:bodyPr>
          <a:lstStyle>
            <a:lvl1pPr>
              <a:spcBef>
                <a:spcPts val="600"/>
              </a:spcBef>
              <a:defRPr sz="1400" baseline="0"/>
            </a:lvl1pPr>
            <a:lvl2pPr>
              <a:lnSpc>
                <a:spcPct val="100000"/>
              </a:lnSpc>
              <a:spcBef>
                <a:spcPts val="300"/>
              </a:spcBef>
              <a:defRPr sz="1200"/>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nvGraphicFramePr>
        <p:xfrm>
          <a:off x="6666971" y="2155472"/>
          <a:ext cx="2794529" cy="3330928"/>
        </p:xfrm>
        <a:graphic>
          <a:graphicData uri="http://schemas.openxmlformats.org/drawingml/2006/table">
            <a:tbl>
              <a:tblPr firstRow="1" bandRow="1">
                <a:tableStyleId>{21E4AEA4-8DFA-4A89-87EB-49C32662AFE0}</a:tableStyleId>
              </a:tblPr>
              <a:tblGrid>
                <a:gridCol w="2794529">
                  <a:extLst>
                    <a:ext uri="{9D8B030D-6E8A-4147-A177-3AD203B41FA5}">
                      <a16:colId xmlns:a16="http://schemas.microsoft.com/office/drawing/2014/main" val="20000"/>
                    </a:ext>
                  </a:extLst>
                </a:gridCol>
              </a:tblGrid>
              <a:tr h="366801">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6667500" y="2540000"/>
            <a:ext cx="2781300" cy="2933700"/>
          </a:xfrm>
        </p:spPr>
        <p:txBody>
          <a:bodyPr>
            <a:noAutofit/>
          </a:bodyPr>
          <a:lstStyle>
            <a:lvl1pPr>
              <a:spcBef>
                <a:spcPts val="600"/>
              </a:spcBef>
              <a:defRPr sz="1400"/>
            </a:lvl1pPr>
            <a:lvl2pPr>
              <a:lnSpc>
                <a:spcPct val="100000"/>
              </a:lnSpc>
              <a:spcBef>
                <a:spcPts val="300"/>
              </a:spcBef>
              <a:defRPr sz="1200"/>
            </a:lvl2pPr>
          </a:lstStyle>
          <a:p>
            <a:pPr lvl="0"/>
            <a:r>
              <a:rPr lang="en-US" dirty="0"/>
              <a:t>Where would the client like to be?</a:t>
            </a:r>
          </a:p>
          <a:p>
            <a:pPr lvl="1"/>
            <a:r>
              <a:rPr lang="en-US" dirty="0"/>
              <a:t>Second level</a:t>
            </a:r>
          </a:p>
        </p:txBody>
      </p:sp>
      <p:sp>
        <p:nvSpPr>
          <p:cNvPr id="10" name="Right Arrow 9"/>
          <p:cNvSpPr/>
          <p:nvPr userDrawn="1"/>
        </p:nvSpPr>
        <p:spPr bwMode="auto">
          <a:xfrm>
            <a:off x="3291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2" name="Right Arrow 11"/>
          <p:cNvSpPr/>
          <p:nvPr userDrawn="1"/>
        </p:nvSpPr>
        <p:spPr bwMode="auto">
          <a:xfrm>
            <a:off x="6339840" y="32512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3390900" y="1676400"/>
            <a:ext cx="3124200" cy="1447800"/>
          </a:xfrm>
        </p:spPr>
        <p:txBody>
          <a:bodyPr>
            <a:noAutofit/>
          </a:bodyPr>
          <a:lstStyle>
            <a:lvl1pPr>
              <a:spcBef>
                <a:spcPts val="600"/>
              </a:spcBef>
              <a:defRPr sz="1400" baseline="0"/>
            </a:lvl1pPr>
            <a:lvl2pPr>
              <a:lnSpc>
                <a:spcPct val="100000"/>
              </a:lnSpc>
              <a:spcBef>
                <a:spcPts val="300"/>
              </a:spcBef>
              <a:defRPr sz="1200"/>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4815840" y="2730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sp>
        <p:nvSpPr>
          <p:cNvPr id="16" name="Right Arrow 15"/>
          <p:cNvSpPr/>
          <p:nvPr userDrawn="1"/>
        </p:nvSpPr>
        <p:spPr bwMode="auto">
          <a:xfrm rot="5400000">
            <a:off x="4815840" y="37465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530372"/>
          <a:ext cx="3149599" cy="1832328"/>
        </p:xfrm>
        <a:graphic>
          <a:graphicData uri="http://schemas.openxmlformats.org/drawingml/2006/table">
            <a:tbl>
              <a:tblPr firstRow="1" bandRow="1">
                <a:tableStyleId>{5C22544A-7EE6-4342-B048-85BDC9FD1C3A}</a:tableStyleId>
              </a:tblPr>
              <a:tblGrid>
                <a:gridCol w="3149599">
                  <a:extLst>
                    <a:ext uri="{9D8B030D-6E8A-4147-A177-3AD203B41FA5}">
                      <a16:colId xmlns:a16="http://schemas.microsoft.com/office/drawing/2014/main" val="20000"/>
                    </a:ext>
                  </a:extLst>
                </a:gridCol>
              </a:tblGrid>
              <a:tr h="341962">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3390900" y="4902200"/>
            <a:ext cx="3124200" cy="1447800"/>
          </a:xfrm>
        </p:spPr>
        <p:txBody>
          <a:bodyPr>
            <a:noAutofit/>
          </a:bodyPr>
          <a:lstStyle>
            <a:lvl1pPr>
              <a:spcBef>
                <a:spcPts val="600"/>
              </a:spcBef>
              <a:defRPr sz="1400"/>
            </a:lvl1pPr>
            <a:lvl2pPr>
              <a:lnSpc>
                <a:spcPct val="100000"/>
              </a:lnSpc>
              <a:spcBef>
                <a:spcPts val="300"/>
              </a:spcBef>
              <a:defRPr sz="1200"/>
            </a:lvl2pPr>
          </a:lstStyle>
          <a:p>
            <a:pPr lvl="0"/>
            <a:r>
              <a:rPr lang="en-US" dirty="0"/>
              <a:t>What is the one key question that we should answer to get from current to desired future state?</a:t>
            </a:r>
          </a:p>
          <a:p>
            <a:pPr lvl="1"/>
            <a:r>
              <a:rPr lang="en-US" dirty="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587" r:id="rId4" imgW="971686" imgH="895238" progId="PBrush">
                  <p:embed/>
                </p:oleObj>
              </mc:Choice>
              <mc:Fallback>
                <p:oleObj r:id="rId4" imgW="971686" imgH="895238" progId="PBrush">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646113" y="1381125"/>
            <a:ext cx="8763000"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4437063" y="2957513"/>
            <a:ext cx="9902825" cy="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nvSpPr>
        <p:spPr bwMode="auto">
          <a:xfrm>
            <a:off x="9507496" y="6492240"/>
            <a:ext cx="187552"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nvSpPr>
        <p:spPr>
          <a:xfrm>
            <a:off x="182880" y="6492240"/>
            <a:ext cx="1828800" cy="276999"/>
          </a:xfrm>
          <a:prstGeom prst="rect">
            <a:avLst/>
          </a:prstGeom>
          <a:noFill/>
        </p:spPr>
        <p:txBody>
          <a:bodyPr wrap="square" rtlCol="0">
            <a:spAutoFit/>
          </a:bodyPr>
          <a:lstStyle/>
          <a:p>
            <a:pPr algn="l"/>
            <a:r>
              <a:rPr lang="en-US" sz="1200" i="1" dirty="0">
                <a:solidFill>
                  <a:schemeClr val="tx1">
                    <a:lumMod val="50000"/>
                    <a:lumOff val="50000"/>
                  </a:schemeClr>
                </a:solidFill>
              </a:rPr>
              <a:t>Mu Sigma Confidential</a:t>
            </a:r>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3" r:id="rId18"/>
    <p:sldLayoutId id="2147483774" r:id="rId19"/>
    <p:sldLayoutId id="2147483775" r:id="rId20"/>
  </p:sldLayoutIdLst>
  <p:txStyles>
    <p:title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8.xml"/><Relationship Id="rId1" Type="http://schemas.openxmlformats.org/officeDocument/2006/relationships/slideLayout" Target="../slideLayouts/slideLayout2.xml"/><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png"/><Relationship Id="rId5" Type="http://schemas.openxmlformats.org/officeDocument/2006/relationships/image" Target="../media/image34.png"/><Relationship Id="rId10" Type="http://schemas.openxmlformats.org/officeDocument/2006/relationships/image" Target="../media/image24.png"/><Relationship Id="rId4" Type="http://schemas.openxmlformats.org/officeDocument/2006/relationships/image" Target="../media/image33.png"/><Relationship Id="rId9" Type="http://schemas.microsoft.com/office/2007/relationships/hdphoto" Target="../media/hdphoto5.wdp"/><Relationship Id="rId14" Type="http://schemas.openxmlformats.org/officeDocument/2006/relationships/image" Target="../media/image41.png"/></Relationships>
</file>

<file path=ppt/slides/_rels/slide1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phet.colorado.edu/sims/html/least-squares-regression/latest/least-squares-regression_en.html" TargetMode="External"/><Relationship Id="rId3" Type="http://schemas.openxmlformats.org/officeDocument/2006/relationships/image" Target="../media/image46.jpg"/><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3.bin"/><Relationship Id="rId5" Type="http://schemas.openxmlformats.org/officeDocument/2006/relationships/image" Target="../media/image44.wmf"/><Relationship Id="rId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1.png"/><Relationship Id="rId2" Type="http://schemas.openxmlformats.org/officeDocument/2006/relationships/image" Target="../media/image47.png"/><Relationship Id="rId16" Type="http://schemas.microsoft.com/office/2007/relationships/hdphoto" Target="../media/hdphoto6.wdp"/><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microsoft.com/office/2007/relationships/hdphoto" Target="../media/hdphoto2.wdp"/><Relationship Id="rId7" Type="http://schemas.microsoft.com/office/2007/relationships/hdphoto" Target="../media/hdphoto3.wdp"/><Relationship Id="rId12"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8.sv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8B07-526E-4A4F-B335-428F7E5D68B1}"/>
              </a:ext>
            </a:extLst>
          </p:cNvPr>
          <p:cNvSpPr>
            <a:spLocks noGrp="1"/>
          </p:cNvSpPr>
          <p:nvPr>
            <p:ph type="title"/>
          </p:nvPr>
        </p:nvSpPr>
        <p:spPr/>
        <p:txBody>
          <a:bodyPr/>
          <a:lstStyle/>
          <a:p>
            <a:r>
              <a:rPr lang="en-US" dirty="0"/>
              <a:t>ROI Analytics: Marketing Mix Models</a:t>
            </a:r>
          </a:p>
        </p:txBody>
      </p:sp>
      <p:sp>
        <p:nvSpPr>
          <p:cNvPr id="3" name="Text Placeholder 2">
            <a:extLst>
              <a:ext uri="{FF2B5EF4-FFF2-40B4-BE49-F238E27FC236}">
                <a16:creationId xmlns:a16="http://schemas.microsoft.com/office/drawing/2014/main" id="{B3CC583D-9533-46D7-A6E9-E7C40AEC9779}"/>
              </a:ext>
            </a:extLst>
          </p:cNvPr>
          <p:cNvSpPr>
            <a:spLocks noGrp="1"/>
          </p:cNvSpPr>
          <p:nvPr>
            <p:ph type="body" sz="quarter" idx="11"/>
          </p:nvPr>
        </p:nvSpPr>
        <p:spPr/>
        <p:txBody>
          <a:bodyPr/>
          <a:lstStyle/>
          <a:p>
            <a:r>
              <a:rPr lang="en-US" dirty="0"/>
              <a:t>August 23</a:t>
            </a:r>
            <a:r>
              <a:rPr lang="en-US" baseline="30000" dirty="0"/>
              <a:t>rd</a:t>
            </a:r>
            <a:r>
              <a:rPr lang="en-US" dirty="0"/>
              <a:t>, 2018</a:t>
            </a:r>
          </a:p>
        </p:txBody>
      </p:sp>
      <p:sp>
        <p:nvSpPr>
          <p:cNvPr id="4" name="Text Placeholder 3">
            <a:extLst>
              <a:ext uri="{FF2B5EF4-FFF2-40B4-BE49-F238E27FC236}">
                <a16:creationId xmlns:a16="http://schemas.microsoft.com/office/drawing/2014/main" id="{1BB18C4F-2318-4602-B78B-4DF28EFB6B1F}"/>
              </a:ext>
            </a:extLst>
          </p:cNvPr>
          <p:cNvSpPr>
            <a:spLocks noGrp="1"/>
          </p:cNvSpPr>
          <p:nvPr>
            <p:ph type="body" sz="quarter" idx="12"/>
          </p:nvPr>
        </p:nvSpPr>
        <p:spPr/>
        <p:txBody>
          <a:bodyPr/>
          <a:lstStyle/>
          <a:p>
            <a:r>
              <a:rPr lang="en-US" dirty="0"/>
              <a:t>Thursday Learning Hour</a:t>
            </a:r>
          </a:p>
        </p:txBody>
      </p:sp>
    </p:spTree>
    <p:extLst>
      <p:ext uri="{BB962C8B-B14F-4D97-AF65-F5344CB8AC3E}">
        <p14:creationId xmlns:p14="http://schemas.microsoft.com/office/powerpoint/2010/main" val="3250353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C30A00D-07C1-45C8-AB21-5A5546998B30}"/>
              </a:ext>
            </a:extLst>
          </p:cNvPr>
          <p:cNvSpPr/>
          <p:nvPr/>
        </p:nvSpPr>
        <p:spPr bwMode="auto">
          <a:xfrm>
            <a:off x="379412" y="53009"/>
            <a:ext cx="8753212" cy="304800"/>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algn="ctr" fontAlgn="base">
              <a:spcBef>
                <a:spcPct val="100000"/>
              </a:spcBef>
              <a:spcAft>
                <a:spcPct val="0"/>
              </a:spcAft>
            </a:pPr>
            <a:r>
              <a:rPr lang="en-US" sz="1200" b="1" dirty="0">
                <a:solidFill>
                  <a:srgbClr val="000000"/>
                </a:solidFill>
                <a:latin typeface="Arial"/>
              </a:rPr>
              <a:t>MIXED EFFECT MODEL</a:t>
            </a:r>
          </a:p>
        </p:txBody>
      </p:sp>
      <p:sp>
        <p:nvSpPr>
          <p:cNvPr id="17" name="Rectangle: Rounded Corners 16">
            <a:extLst>
              <a:ext uri="{FF2B5EF4-FFF2-40B4-BE49-F238E27FC236}">
                <a16:creationId xmlns:a16="http://schemas.microsoft.com/office/drawing/2014/main" id="{75A1A170-7B19-43B6-8AF4-09CF029C3433}"/>
              </a:ext>
            </a:extLst>
          </p:cNvPr>
          <p:cNvSpPr/>
          <p:nvPr/>
        </p:nvSpPr>
        <p:spPr bwMode="auto">
          <a:xfrm>
            <a:off x="382718" y="434010"/>
            <a:ext cx="8765730" cy="907477"/>
          </a:xfrm>
          <a:prstGeom prst="roundRect">
            <a:avLst>
              <a:gd name="adj" fmla="val 5549"/>
            </a:avLst>
          </a:prstGeom>
          <a:solidFill>
            <a:schemeClr val="bg1"/>
          </a:solidFill>
          <a:ln w="19050">
            <a:solidFill>
              <a:schemeClr val="bg1">
                <a:lumMod val="75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l" fontAlgn="base">
              <a:spcBef>
                <a:spcPts val="200"/>
              </a:spcBef>
              <a:spcAft>
                <a:spcPct val="0"/>
              </a:spcAft>
            </a:pPr>
            <a:r>
              <a:rPr lang="en-US" sz="1000" b="1" dirty="0">
                <a:solidFill>
                  <a:srgbClr val="000000"/>
                </a:solidFill>
                <a:latin typeface="Arial"/>
              </a:rPr>
              <a:t>Data: </a:t>
            </a:r>
            <a:r>
              <a:rPr lang="en-US" sz="1000" dirty="0">
                <a:solidFill>
                  <a:srgbClr val="000000"/>
                </a:solidFill>
                <a:latin typeface="Arial"/>
              </a:rPr>
              <a:t>Iris</a:t>
            </a:r>
          </a:p>
          <a:p>
            <a:pPr algn="l" fontAlgn="base">
              <a:spcBef>
                <a:spcPts val="200"/>
              </a:spcBef>
              <a:spcAft>
                <a:spcPct val="0"/>
              </a:spcAft>
            </a:pPr>
            <a:r>
              <a:rPr lang="en-US" sz="1000" b="1" dirty="0">
                <a:solidFill>
                  <a:srgbClr val="000000"/>
                </a:solidFill>
                <a:latin typeface="Arial"/>
              </a:rPr>
              <a:t>Sample Problem: </a:t>
            </a:r>
            <a:r>
              <a:rPr lang="en-US" sz="1000" dirty="0">
                <a:solidFill>
                  <a:srgbClr val="000000"/>
                </a:solidFill>
                <a:latin typeface="Arial"/>
              </a:rPr>
              <a:t>Predicting Sepal Length using Petal Length for various species</a:t>
            </a:r>
          </a:p>
          <a:p>
            <a:pPr algn="l" fontAlgn="base">
              <a:spcBef>
                <a:spcPts val="200"/>
              </a:spcBef>
              <a:spcAft>
                <a:spcPct val="0"/>
              </a:spcAft>
            </a:pPr>
            <a:r>
              <a:rPr lang="en-US" sz="1000" b="1" dirty="0">
                <a:solidFill>
                  <a:srgbClr val="000000"/>
                </a:solidFill>
                <a:latin typeface="Arial"/>
              </a:rPr>
              <a:t>Dependent Variable: </a:t>
            </a:r>
            <a:r>
              <a:rPr lang="en-US" sz="1000" dirty="0">
                <a:solidFill>
                  <a:srgbClr val="000000"/>
                </a:solidFill>
                <a:latin typeface="Arial"/>
              </a:rPr>
              <a:t>Sepal.Length</a:t>
            </a:r>
          </a:p>
          <a:p>
            <a:pPr algn="l" fontAlgn="base">
              <a:spcBef>
                <a:spcPts val="200"/>
              </a:spcBef>
              <a:spcAft>
                <a:spcPct val="0"/>
              </a:spcAft>
            </a:pPr>
            <a:r>
              <a:rPr lang="en-US" sz="1000" b="1" dirty="0">
                <a:solidFill>
                  <a:srgbClr val="000000"/>
                </a:solidFill>
                <a:latin typeface="Arial"/>
              </a:rPr>
              <a:t>Independent Variable: </a:t>
            </a:r>
            <a:r>
              <a:rPr lang="en-US" sz="1000" dirty="0">
                <a:solidFill>
                  <a:srgbClr val="000000"/>
                </a:solidFill>
                <a:latin typeface="Arial"/>
              </a:rPr>
              <a:t>Petal.Length</a:t>
            </a:r>
          </a:p>
          <a:p>
            <a:pPr algn="l" fontAlgn="base">
              <a:spcBef>
                <a:spcPts val="200"/>
              </a:spcBef>
              <a:spcAft>
                <a:spcPct val="0"/>
              </a:spcAft>
            </a:pPr>
            <a:r>
              <a:rPr lang="en-US" sz="1000" b="1" dirty="0">
                <a:solidFill>
                  <a:srgbClr val="000000"/>
                </a:solidFill>
                <a:latin typeface="Arial"/>
              </a:rPr>
              <a:t>Subject Variable: </a:t>
            </a:r>
            <a:r>
              <a:rPr lang="en-US" sz="1000" dirty="0">
                <a:solidFill>
                  <a:srgbClr val="000000"/>
                </a:solidFill>
                <a:latin typeface="Arial"/>
              </a:rPr>
              <a:t>Species</a:t>
            </a:r>
            <a:endParaRPr lang="en-US" sz="1000" b="1" dirty="0">
              <a:solidFill>
                <a:srgbClr val="000000"/>
              </a:solidFill>
              <a:latin typeface="Arial"/>
            </a:endParaRPr>
          </a:p>
        </p:txBody>
      </p:sp>
      <p:sp>
        <p:nvSpPr>
          <p:cNvPr id="18" name="Rectangle: Rounded Corners 17">
            <a:extLst>
              <a:ext uri="{FF2B5EF4-FFF2-40B4-BE49-F238E27FC236}">
                <a16:creationId xmlns:a16="http://schemas.microsoft.com/office/drawing/2014/main" id="{D3022E4E-C4A2-4AA5-A6A7-DFDE06D24DEF}"/>
              </a:ext>
            </a:extLst>
          </p:cNvPr>
          <p:cNvSpPr/>
          <p:nvPr/>
        </p:nvSpPr>
        <p:spPr bwMode="auto">
          <a:xfrm>
            <a:off x="6084624" y="1988934"/>
            <a:ext cx="3048000" cy="838200"/>
          </a:xfrm>
          <a:prstGeom prst="roundRect">
            <a:avLst/>
          </a:prstGeom>
          <a:solidFill>
            <a:schemeClr val="bg1"/>
          </a:solidFill>
          <a:ln w="19050">
            <a:solidFill>
              <a:schemeClr val="accent1">
                <a:lumMod val="40000"/>
                <a:lumOff val="6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fontAlgn="base">
              <a:spcBef>
                <a:spcPct val="100000"/>
              </a:spcBef>
              <a:spcAft>
                <a:spcPct val="0"/>
              </a:spcAft>
            </a:pPr>
            <a:r>
              <a:rPr lang="en-US" sz="1200" b="1" dirty="0">
                <a:solidFill>
                  <a:srgbClr val="000000"/>
                </a:solidFill>
                <a:latin typeface="Arial"/>
              </a:rPr>
              <a:t>Two clusters of data can be distinctly identified, hence, maybe building two model is separately is good enough</a:t>
            </a:r>
          </a:p>
        </p:txBody>
      </p:sp>
      <p:pic>
        <p:nvPicPr>
          <p:cNvPr id="19" name="Picture 18">
            <a:extLst>
              <a:ext uri="{FF2B5EF4-FFF2-40B4-BE49-F238E27FC236}">
                <a16:creationId xmlns:a16="http://schemas.microsoft.com/office/drawing/2014/main" id="{9BCFC724-87E9-471A-87E6-817E68EB2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17" y="1460766"/>
            <a:ext cx="4206240" cy="2103120"/>
          </a:xfrm>
          <a:prstGeom prst="rect">
            <a:avLst/>
          </a:prstGeom>
        </p:spPr>
      </p:pic>
      <p:sp>
        <p:nvSpPr>
          <p:cNvPr id="20" name="Rectangle: Rounded Corners 19">
            <a:extLst>
              <a:ext uri="{FF2B5EF4-FFF2-40B4-BE49-F238E27FC236}">
                <a16:creationId xmlns:a16="http://schemas.microsoft.com/office/drawing/2014/main" id="{3BC92DA1-3461-4ED9-902D-DBB972D8FFE0}"/>
              </a:ext>
            </a:extLst>
          </p:cNvPr>
          <p:cNvSpPr/>
          <p:nvPr/>
        </p:nvSpPr>
        <p:spPr bwMode="auto">
          <a:xfrm>
            <a:off x="713113" y="2408388"/>
            <a:ext cx="914400" cy="792012"/>
          </a:xfrm>
          <a:prstGeom prst="roundRect">
            <a:avLst/>
          </a:prstGeom>
          <a:noFill/>
          <a:ln>
            <a:solidFill>
              <a:schemeClr val="accent1">
                <a:lumMod val="40000"/>
                <a:lumOff val="6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21" name="Rectangle: Rounded Corners 20">
            <a:extLst>
              <a:ext uri="{FF2B5EF4-FFF2-40B4-BE49-F238E27FC236}">
                <a16:creationId xmlns:a16="http://schemas.microsoft.com/office/drawing/2014/main" id="{335BAB2B-83A5-49D8-96DF-89ECE855F53F}"/>
              </a:ext>
            </a:extLst>
          </p:cNvPr>
          <p:cNvSpPr/>
          <p:nvPr/>
        </p:nvSpPr>
        <p:spPr bwMode="auto">
          <a:xfrm rot="20336326">
            <a:off x="1880431" y="1957488"/>
            <a:ext cx="2762321" cy="809672"/>
          </a:xfrm>
          <a:prstGeom prst="roundRect">
            <a:avLst/>
          </a:prstGeom>
          <a:noFill/>
          <a:ln>
            <a:solidFill>
              <a:schemeClr val="accent1">
                <a:lumMod val="40000"/>
                <a:lumOff val="6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22" name="Rectangle: Rounded Corners 21">
            <a:extLst>
              <a:ext uri="{FF2B5EF4-FFF2-40B4-BE49-F238E27FC236}">
                <a16:creationId xmlns:a16="http://schemas.microsoft.com/office/drawing/2014/main" id="{17882411-CC3B-47EE-862F-6D5F7C85ACD5}"/>
              </a:ext>
            </a:extLst>
          </p:cNvPr>
          <p:cNvSpPr/>
          <p:nvPr/>
        </p:nvSpPr>
        <p:spPr bwMode="auto">
          <a:xfrm>
            <a:off x="455612" y="3703665"/>
            <a:ext cx="9347392" cy="354772"/>
          </a:xfrm>
          <a:prstGeom prst="roundRect">
            <a:avLst/>
          </a:prstGeom>
          <a:solidFill>
            <a:schemeClr val="tx2">
              <a:lumMod val="20000"/>
              <a:lumOff val="80000"/>
            </a:schemeClr>
          </a:solidFill>
          <a:ln w="19050">
            <a:solidFill>
              <a:srgbClr val="800000"/>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ctr" fontAlgn="base">
              <a:spcBef>
                <a:spcPct val="100000"/>
              </a:spcBef>
              <a:spcAft>
                <a:spcPct val="0"/>
              </a:spcAft>
            </a:pPr>
            <a:r>
              <a:rPr lang="en-US" sz="1200" b="1" dirty="0">
                <a:solidFill>
                  <a:srgbClr val="000000"/>
                </a:solidFill>
                <a:latin typeface="Arial"/>
              </a:rPr>
              <a:t>Have you looked into all aspects of data? Is there some sort of group already available in data?</a:t>
            </a:r>
          </a:p>
        </p:txBody>
      </p:sp>
      <p:sp>
        <p:nvSpPr>
          <p:cNvPr id="23" name="Rectangle: Rounded Corners 22">
            <a:extLst>
              <a:ext uri="{FF2B5EF4-FFF2-40B4-BE49-F238E27FC236}">
                <a16:creationId xmlns:a16="http://schemas.microsoft.com/office/drawing/2014/main" id="{C2D36571-8308-4081-B30B-7EDACF500348}"/>
              </a:ext>
            </a:extLst>
          </p:cNvPr>
          <p:cNvSpPr/>
          <p:nvPr/>
        </p:nvSpPr>
        <p:spPr bwMode="auto">
          <a:xfrm>
            <a:off x="7751236" y="4622916"/>
            <a:ext cx="2051768" cy="1118946"/>
          </a:xfrm>
          <a:prstGeom prst="roundRect">
            <a:avLst>
              <a:gd name="adj" fmla="val 7362"/>
            </a:avLst>
          </a:prstGeom>
          <a:solidFill>
            <a:schemeClr val="bg1"/>
          </a:solidFill>
          <a:ln w="19050">
            <a:solidFill>
              <a:schemeClr val="accent1">
                <a:lumMod val="40000"/>
                <a:lumOff val="60000"/>
              </a:schemeClr>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ctr" fontAlgn="base">
              <a:spcBef>
                <a:spcPct val="100000"/>
              </a:spcBef>
              <a:spcAft>
                <a:spcPct val="0"/>
              </a:spcAft>
            </a:pPr>
            <a:r>
              <a:rPr lang="en-US" sz="1200" b="1" dirty="0">
                <a:solidFill>
                  <a:srgbClr val="000000"/>
                </a:solidFill>
                <a:latin typeface="Arial"/>
              </a:rPr>
              <a:t>Each of the species shows very different behavior, hence, it is better to build different model for each of them</a:t>
            </a:r>
          </a:p>
        </p:txBody>
      </p:sp>
      <p:pic>
        <p:nvPicPr>
          <p:cNvPr id="24" name="Picture 23">
            <a:extLst>
              <a:ext uri="{FF2B5EF4-FFF2-40B4-BE49-F238E27FC236}">
                <a16:creationId xmlns:a16="http://schemas.microsoft.com/office/drawing/2014/main" id="{04D6C86E-A234-4A93-A1AC-679DEE72C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424" y="4280763"/>
            <a:ext cx="3505200" cy="2103120"/>
          </a:xfrm>
          <a:prstGeom prst="rect">
            <a:avLst/>
          </a:prstGeom>
        </p:spPr>
      </p:pic>
      <p:pic>
        <p:nvPicPr>
          <p:cNvPr id="25" name="Picture 24">
            <a:extLst>
              <a:ext uri="{FF2B5EF4-FFF2-40B4-BE49-F238E27FC236}">
                <a16:creationId xmlns:a16="http://schemas.microsoft.com/office/drawing/2014/main" id="{D87FFB5D-7F3C-4235-B2CC-180975B240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12" y="4280763"/>
            <a:ext cx="3505200" cy="2103120"/>
          </a:xfrm>
          <a:prstGeom prst="rect">
            <a:avLst/>
          </a:prstGeom>
        </p:spPr>
      </p:pic>
    </p:spTree>
    <p:extLst>
      <p:ext uri="{BB962C8B-B14F-4D97-AF65-F5344CB8AC3E}">
        <p14:creationId xmlns:p14="http://schemas.microsoft.com/office/powerpoint/2010/main" val="29815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EBEF-FEFE-412D-A7DC-F6AF9F888E17}"/>
              </a:ext>
            </a:extLst>
          </p:cNvPr>
          <p:cNvSpPr>
            <a:spLocks noGrp="1"/>
          </p:cNvSpPr>
          <p:nvPr>
            <p:ph type="title"/>
          </p:nvPr>
        </p:nvSpPr>
        <p:spPr>
          <a:xfrm>
            <a:off x="227013" y="-12405"/>
            <a:ext cx="8985250" cy="838200"/>
          </a:xfrm>
        </p:spPr>
        <p:txBody>
          <a:bodyPr/>
          <a:lstStyle/>
          <a:p>
            <a:r>
              <a:rPr lang="en-US" dirty="0"/>
              <a:t>The 2 Steps modelling approach</a:t>
            </a:r>
          </a:p>
        </p:txBody>
      </p:sp>
      <p:grpSp>
        <p:nvGrpSpPr>
          <p:cNvPr id="4" name="Group 3">
            <a:extLst>
              <a:ext uri="{FF2B5EF4-FFF2-40B4-BE49-F238E27FC236}">
                <a16:creationId xmlns:a16="http://schemas.microsoft.com/office/drawing/2014/main" id="{13C7D032-8F53-497C-9AA6-65CFFDDE5DD6}"/>
              </a:ext>
            </a:extLst>
          </p:cNvPr>
          <p:cNvGrpSpPr/>
          <p:nvPr/>
        </p:nvGrpSpPr>
        <p:grpSpPr>
          <a:xfrm>
            <a:off x="305463" y="1044976"/>
            <a:ext cx="9361018" cy="4768048"/>
            <a:chOff x="896927" y="1625339"/>
            <a:chExt cx="10140168" cy="4559960"/>
          </a:xfrm>
        </p:grpSpPr>
        <p:sp>
          <p:nvSpPr>
            <p:cNvPr id="5" name="Rectangle: Rounded Corners 4">
              <a:extLst>
                <a:ext uri="{FF2B5EF4-FFF2-40B4-BE49-F238E27FC236}">
                  <a16:creationId xmlns:a16="http://schemas.microsoft.com/office/drawing/2014/main" id="{0C268791-5831-445B-915C-D01EB2846717}"/>
                </a:ext>
              </a:extLst>
            </p:cNvPr>
            <p:cNvSpPr/>
            <p:nvPr/>
          </p:nvSpPr>
          <p:spPr bwMode="gray">
            <a:xfrm>
              <a:off x="1110797" y="4161954"/>
              <a:ext cx="9926297" cy="2023345"/>
            </a:xfrm>
            <a:prstGeom prst="roundRect">
              <a:avLst>
                <a:gd name="adj" fmla="val 5732"/>
              </a:avLst>
            </a:prstGeom>
            <a:solidFill>
              <a:srgbClr val="FFFFFF"/>
            </a:solidFill>
            <a:ln w="12700" cap="flat" cmpd="sng" algn="ctr">
              <a:solidFill>
                <a:schemeClr val="accent1"/>
              </a:solidFill>
              <a:prstDash val="solid"/>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1" i="0" u="none" strike="noStrike" kern="0" cap="none" spc="0" normalizeH="0" baseline="0" noProof="0" dirty="0">
                  <a:ln>
                    <a:noFill/>
                  </a:ln>
                  <a:effectLst/>
                  <a:uLnTx/>
                  <a:uFillTx/>
                  <a:latin typeface="Arial"/>
                  <a:ea typeface="+mn-ea"/>
                  <a:cs typeface="+mn-cs"/>
                </a:rPr>
                <a:t>Step 2 Model Equation</a:t>
              </a:r>
            </a:p>
            <a:p>
              <a:pPr marL="0" marR="0" lvl="0" indent="0" defTabSz="914400" eaLnBrk="1" fontAlgn="auto" latinLnBrk="0" hangingPunct="1">
                <a:lnSpc>
                  <a:spcPct val="100000"/>
                </a:lnSpc>
                <a:spcBef>
                  <a:spcPts val="600"/>
                </a:spcBef>
                <a:spcAft>
                  <a:spcPts val="600"/>
                </a:spcAft>
                <a:buClrTx/>
                <a:buSzTx/>
                <a:buFontTx/>
                <a:buNone/>
                <a:tabLst/>
                <a:defRPr/>
              </a:pPr>
              <a:endParaRPr kumimoji="0" lang="en-US" sz="1200" b="1" i="1" u="none" strike="noStrike" kern="0" cap="none" spc="0" normalizeH="0" baseline="0" noProof="0" dirty="0">
                <a:ln>
                  <a:noFill/>
                </a:ln>
                <a:effectLst/>
                <a:uLnTx/>
                <a:uFillTx/>
                <a:latin typeface="Cambria Math" panose="02040503050406030204" pitchFamily="18" charset="0"/>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01B09E-DF53-43DA-874E-0A19AFF35E47}"/>
                    </a:ext>
                  </a:extLst>
                </p:cNvPr>
                <p:cNvSpPr txBox="1"/>
                <p:nvPr/>
              </p:nvSpPr>
              <p:spPr bwMode="gray">
                <a:xfrm>
                  <a:off x="1483838" y="4601223"/>
                  <a:ext cx="5551486" cy="279176"/>
                </a:xfrm>
                <a:prstGeom prst="rect">
                  <a:avLst/>
                </a:prstGeom>
                <a:solidFill>
                  <a:schemeClr val="bg1">
                    <a:lumMod val="95000"/>
                  </a:schemeClr>
                </a:solidFill>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Predicted</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 </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𝐒𝐚𝐥𝐞𝐬</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𝐁𝐚𝐬𝐞𝐥𝐢𝐧𝐞</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 = </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𝛃</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𝟏</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KV</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𝐋𝐨𝐠</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𝐏𝟏</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𝟏</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 +</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𝛃</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𝟐</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KV</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𝐋𝐨𝐠</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𝐏𝟐</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𝟏</m:t>
                        </m:r>
                        <m:r>
                          <m:rPr>
                            <m:nor/>
                          </m:rPr>
                          <a:rPr kumimoji="0" lang="en-US" sz="1200" b="0" i="0" u="none" strike="noStrike" kern="0" cap="none" spc="0" normalizeH="0" baseline="0" noProof="0" dirty="0" smtClean="0">
                            <a:ln>
                              <a:noFill/>
                            </a:ln>
                            <a:solidFill>
                              <a:srgbClr val="000000">
                                <a:lumMod val="75000"/>
                                <a:lumOff val="25000"/>
                              </a:srgbClr>
                            </a:solidFill>
                            <a:effectLst/>
                            <a:uLnTx/>
                            <a:uFillTx/>
                            <a:latin typeface="Arial (Body)"/>
                          </a:rPr>
                          <m:t>)…</m:t>
                        </m:r>
                      </m:oMath>
                    </m:oMathPara>
                  </a14:m>
                  <a:endParaRPr kumimoji="0" lang="en-US" sz="1100" b="0" i="0" u="none" strike="noStrike" kern="0" cap="none" spc="0" normalizeH="0" baseline="0" noProof="0" dirty="0">
                    <a:ln>
                      <a:noFill/>
                    </a:ln>
                    <a:solidFill>
                      <a:srgbClr val="4D4D4D"/>
                    </a:solidFill>
                    <a:effectLst/>
                    <a:uLnTx/>
                    <a:uFillTx/>
                  </a:endParaRPr>
                </a:p>
              </p:txBody>
            </p:sp>
          </mc:Choice>
          <mc:Fallback xmlns="">
            <p:sp>
              <p:nvSpPr>
                <p:cNvPr id="6" name="TextBox 5">
                  <a:extLst>
                    <a:ext uri="{FF2B5EF4-FFF2-40B4-BE49-F238E27FC236}">
                      <a16:creationId xmlns:a16="http://schemas.microsoft.com/office/drawing/2014/main" id="{8901B09E-DF53-43DA-874E-0A19AFF35E47}"/>
                    </a:ext>
                  </a:extLst>
                </p:cNvPr>
                <p:cNvSpPr txBox="1">
                  <a:spLocks noRot="1" noChangeAspect="1" noMove="1" noResize="1" noEditPoints="1" noAdjustHandles="1" noChangeArrowheads="1" noChangeShapeType="1" noTextEdit="1"/>
                </p:cNvSpPr>
                <p:nvPr/>
              </p:nvSpPr>
              <p:spPr bwMode="gray">
                <a:xfrm>
                  <a:off x="1483838" y="4601223"/>
                  <a:ext cx="5551486" cy="279176"/>
                </a:xfrm>
                <a:prstGeom prst="rect">
                  <a:avLst/>
                </a:prstGeom>
                <a:blipFill>
                  <a:blip r:embed="rId2"/>
                  <a:stretch>
                    <a:fillRect b="-4167"/>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D1632C4B-B2AB-4347-82AC-D5585908E775}"/>
                </a:ext>
              </a:extLst>
            </p:cNvPr>
            <p:cNvSpPr/>
            <p:nvPr/>
          </p:nvSpPr>
          <p:spPr bwMode="gray">
            <a:xfrm>
              <a:off x="896927" y="4030738"/>
              <a:ext cx="337692" cy="314885"/>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a:ea typeface="+mn-ea"/>
                  <a:cs typeface="+mn-cs"/>
                </a:rPr>
                <a:t>2</a:t>
              </a:r>
            </a:p>
          </p:txBody>
        </p:sp>
        <p:sp>
          <p:nvSpPr>
            <p:cNvPr id="8" name="Rounded Rectangle 14">
              <a:extLst>
                <a:ext uri="{FF2B5EF4-FFF2-40B4-BE49-F238E27FC236}">
                  <a16:creationId xmlns:a16="http://schemas.microsoft.com/office/drawing/2014/main" id="{1D163C2F-4E0B-40B2-9B3A-09D63C5598FB}"/>
                </a:ext>
              </a:extLst>
            </p:cNvPr>
            <p:cNvSpPr/>
            <p:nvPr/>
          </p:nvSpPr>
          <p:spPr bwMode="auto">
            <a:xfrm>
              <a:off x="1483837" y="4962025"/>
              <a:ext cx="5551487" cy="944098"/>
            </a:xfrm>
            <a:prstGeom prst="roundRect">
              <a:avLst>
                <a:gd name="adj" fmla="val 12357"/>
              </a:avLst>
            </a:prstGeom>
            <a:noFill/>
            <a:ln w="15875" algn="ctr">
              <a:noFill/>
              <a:miter lim="800000"/>
              <a:headEnd/>
              <a:tailEnd/>
            </a:ln>
            <a:effectLst/>
          </p:spPr>
          <p:txBody>
            <a:bodyPr vert="horz" wrap="square" lIns="45714" tIns="18286" rIns="45714" bIns="18286" numCol="1" rtlCol="0" anchor="t" anchorCtr="0" compatLnSpc="1">
              <a:prstTxWarp prst="textNoShape">
                <a:avLst/>
              </a:prstTxWarp>
            </a:bodyPr>
            <a:lstStyle/>
            <a:p>
              <a:pPr marL="171450" marR="0" lvl="0" indent="-171450" algn="just" defTabSz="914309"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rPr>
                <a:t>Channel Performance: </a:t>
              </a:r>
              <a:r>
                <a:rPr kumimoji="0" lang="en-US" sz="1200" b="0" i="0" u="none" strike="noStrike" kern="0" cap="none" spc="0" normalizeH="0" baseline="0" noProof="0" dirty="0">
                  <a:ln>
                    <a:noFill/>
                  </a:ln>
                  <a:solidFill>
                    <a:srgbClr val="000000"/>
                  </a:solidFill>
                  <a:effectLst/>
                  <a:uLnTx/>
                  <a:uFillTx/>
                </a:rPr>
                <a:t>Impactable sales from step-1 is used to determine the effectiveness of all promotional channels</a:t>
              </a:r>
            </a:p>
            <a:p>
              <a:pPr marL="171450" marR="0" lvl="0" indent="-171450" algn="just" defTabSz="914309"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rPr>
                <a:t>Response Curves</a:t>
              </a:r>
              <a:r>
                <a:rPr kumimoji="0" lang="en-US" sz="1200" b="0" i="0" u="none" strike="noStrike" kern="0" cap="none" spc="0" normalizeH="0" baseline="0" noProof="0" dirty="0">
                  <a:ln>
                    <a:noFill/>
                  </a:ln>
                  <a:solidFill>
                    <a:srgbClr val="000000"/>
                  </a:solidFill>
                  <a:effectLst/>
                  <a:uLnTx/>
                  <a:uFillTx/>
                </a:rPr>
                <a:t>: Analysis the response based on law of diminishing returns for different channels</a:t>
              </a:r>
            </a:p>
          </p:txBody>
        </p:sp>
        <p:sp>
          <p:nvSpPr>
            <p:cNvPr id="9" name="Rectangle: Rounded Corners 8">
              <a:extLst>
                <a:ext uri="{FF2B5EF4-FFF2-40B4-BE49-F238E27FC236}">
                  <a16:creationId xmlns:a16="http://schemas.microsoft.com/office/drawing/2014/main" id="{E7D71C4A-EB4C-4F56-8409-5E6C76366D04}"/>
                </a:ext>
              </a:extLst>
            </p:cNvPr>
            <p:cNvSpPr/>
            <p:nvPr/>
          </p:nvSpPr>
          <p:spPr bwMode="gray">
            <a:xfrm>
              <a:off x="1165632" y="1784280"/>
              <a:ext cx="9871463" cy="2188727"/>
            </a:xfrm>
            <a:prstGeom prst="roundRect">
              <a:avLst>
                <a:gd name="adj" fmla="val 3670"/>
              </a:avLst>
            </a:prstGeom>
            <a:solidFill>
              <a:srgbClr val="FFFFFF"/>
            </a:solidFill>
            <a:ln w="12700" cap="flat" cmpd="sng" algn="ctr">
              <a:solidFill>
                <a:schemeClr val="accent1"/>
              </a:solidFill>
              <a:prstDash val="solid"/>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1" i="0" u="none" strike="noStrike" kern="0" cap="none" spc="0" normalizeH="0" baseline="0" noProof="0" dirty="0">
                  <a:ln>
                    <a:noFill/>
                  </a:ln>
                  <a:effectLst/>
                  <a:uLnTx/>
                  <a:uFillTx/>
                  <a:latin typeface="Arial"/>
                  <a:ea typeface="+mn-ea"/>
                  <a:cs typeface="+mn-cs"/>
                </a:rPr>
                <a:t>Step 1 Model Equation</a:t>
              </a:r>
            </a:p>
            <a:p>
              <a:pPr marL="0" marR="0" lvl="0" indent="0" defTabSz="914400" eaLnBrk="1" fontAlgn="auto" latinLnBrk="0" hangingPunct="1">
                <a:lnSpc>
                  <a:spcPct val="100000"/>
                </a:lnSpc>
                <a:spcBef>
                  <a:spcPts val="600"/>
                </a:spcBef>
                <a:spcAft>
                  <a:spcPts val="600"/>
                </a:spcAft>
                <a:buClrTx/>
                <a:buSzTx/>
                <a:buFontTx/>
                <a:buNone/>
                <a:tabLst/>
                <a:defRPr/>
              </a:pPr>
              <a:endParaRPr kumimoji="0" lang="en-US" sz="1200" b="1" i="1" u="none" strike="noStrike" kern="0" cap="none" spc="0" normalizeH="0" baseline="0" noProof="0" dirty="0">
                <a:ln>
                  <a:noFill/>
                </a:ln>
                <a:effectLst/>
                <a:uLnTx/>
                <a:uFillTx/>
                <a:latin typeface="Cambria Math" panose="02040503050406030204" pitchFamily="18" charset="0"/>
                <a:ea typeface="+mn-ea"/>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683E52-E6FA-457E-AB8C-58CF5898A6EA}"/>
                    </a:ext>
                  </a:extLst>
                </p:cNvPr>
                <p:cNvSpPr txBox="1"/>
                <p:nvPr/>
              </p:nvSpPr>
              <p:spPr bwMode="gray">
                <a:xfrm>
                  <a:off x="1487544" y="2152717"/>
                  <a:ext cx="5551871" cy="260322"/>
                </a:xfrm>
                <a:prstGeom prst="rect">
                  <a:avLst/>
                </a:prstGeom>
                <a:solidFill>
                  <a:schemeClr val="bg1">
                    <a:lumMod val="95000"/>
                  </a:schemeClr>
                </a:solidFill>
              </p:spPr>
              <p:txBody>
                <a:bodyPr wrap="non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1" i="1" u="none" strike="noStrike" kern="0" cap="none" spc="0" normalizeH="0" baseline="0" noProof="0" smtClean="0">
                            <a:ln>
                              <a:noFill/>
                            </a:ln>
                            <a:solidFill>
                              <a:srgbClr val="4D4D4D"/>
                            </a:solidFill>
                            <a:effectLst/>
                            <a:uLnTx/>
                            <a:uFillTx/>
                            <a:latin typeface="Cambria Math" panose="02040503050406030204" pitchFamily="18" charset="0"/>
                          </a:rPr>
                          <m:t>𝑺𝒂𝒍𝒆𝒔</m:t>
                        </m:r>
                        <m:r>
                          <a:rPr kumimoji="0" lang="en-US" sz="1200" b="1" i="1" u="none" strike="noStrike" kern="0" cap="none" spc="0" normalizeH="0" baseline="0" noProof="0" smtClean="0">
                            <a:ln>
                              <a:noFill/>
                            </a:ln>
                            <a:solidFill>
                              <a:srgbClr val="4D4D4D"/>
                            </a:solidFill>
                            <a:effectLst/>
                            <a:uLnTx/>
                            <a:uFillTx/>
                            <a:latin typeface="Cambria Math" panose="02040503050406030204" pitchFamily="18" charset="0"/>
                          </a:rPr>
                          <m:t>=</m:t>
                        </m:r>
                        <m:r>
                          <m:rPr>
                            <m:nor/>
                          </m:rPr>
                          <a:rPr kumimoji="0" lang="en-US" sz="1200" b="0" i="0" u="none" strike="noStrike" kern="0" cap="none" spc="0" normalizeH="0" baseline="0" noProof="0" dirty="0" smtClean="0">
                            <a:ln>
                              <a:noFill/>
                            </a:ln>
                            <a:solidFill>
                              <a:srgbClr val="000000">
                                <a:lumMod val="75000"/>
                                <a:lumOff val="25000"/>
                              </a:srgbClr>
                            </a:solidFill>
                            <a:effectLst/>
                            <a:uLnTx/>
                            <a:uFillTx/>
                          </a:rPr>
                          <m:t>𝛃</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Geo</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 (</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Total</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 </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Promotions</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 +    </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Baseline</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brick</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 </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time</m:t>
                        </m:r>
                        <m:r>
                          <m:rPr>
                            <m:nor/>
                          </m:rPr>
                          <a:rPr kumimoji="0" lang="en-US" sz="1200" b="1" i="0" u="none" strike="noStrike" kern="0" cap="none" spc="0" normalizeH="0" baseline="0" noProof="0" dirty="0" smtClean="0">
                            <a:ln>
                              <a:noFill/>
                            </a:ln>
                            <a:solidFill>
                              <a:srgbClr val="000000">
                                <a:lumMod val="75000"/>
                                <a:lumOff val="25000"/>
                              </a:srgbClr>
                            </a:solidFill>
                            <a:effectLst/>
                            <a:uLnTx/>
                            <a:uFillTx/>
                          </a:rPr>
                          <m:t>)</m:t>
                        </m:r>
                      </m:oMath>
                    </m:oMathPara>
                  </a14:m>
                  <a:endParaRPr kumimoji="0" lang="en-US" sz="1100" b="0" i="0" u="none" strike="noStrike" kern="0" cap="none" spc="0" normalizeH="0" baseline="0" noProof="0" dirty="0">
                    <a:ln>
                      <a:noFill/>
                    </a:ln>
                    <a:solidFill>
                      <a:srgbClr val="4D4D4D"/>
                    </a:solidFill>
                    <a:effectLst/>
                    <a:uLnTx/>
                    <a:uFillTx/>
                  </a:endParaRPr>
                </a:p>
              </p:txBody>
            </p:sp>
          </mc:Choice>
          <mc:Fallback xmlns="">
            <p:sp>
              <p:nvSpPr>
                <p:cNvPr id="10" name="TextBox 9">
                  <a:extLst>
                    <a:ext uri="{FF2B5EF4-FFF2-40B4-BE49-F238E27FC236}">
                      <a16:creationId xmlns:a16="http://schemas.microsoft.com/office/drawing/2014/main" id="{96683E52-E6FA-457E-AB8C-58CF5898A6EA}"/>
                    </a:ext>
                  </a:extLst>
                </p:cNvPr>
                <p:cNvSpPr txBox="1">
                  <a:spLocks noRot="1" noChangeAspect="1" noMove="1" noResize="1" noEditPoints="1" noAdjustHandles="1" noChangeArrowheads="1" noChangeShapeType="1" noTextEdit="1"/>
                </p:cNvSpPr>
                <p:nvPr/>
              </p:nvSpPr>
              <p:spPr bwMode="gray">
                <a:xfrm>
                  <a:off x="1487544" y="2152717"/>
                  <a:ext cx="5551871" cy="260322"/>
                </a:xfrm>
                <a:prstGeom prst="rect">
                  <a:avLst/>
                </a:prstGeom>
                <a:blipFill>
                  <a:blip r:embed="rId3"/>
                  <a:stretch>
                    <a:fillRect b="-6667"/>
                  </a:stretch>
                </a:blipFill>
              </p:spPr>
              <p:txBody>
                <a:bodyPr/>
                <a:lstStyle/>
                <a:p>
                  <a:r>
                    <a:rPr lang="en-US">
                      <a:noFill/>
                    </a:rPr>
                    <a:t> </a:t>
                  </a:r>
                </a:p>
              </p:txBody>
            </p:sp>
          </mc:Fallback>
        </mc:AlternateContent>
        <p:sp>
          <p:nvSpPr>
            <p:cNvPr id="11" name="Rounded Rectangle 13">
              <a:extLst>
                <a:ext uri="{FF2B5EF4-FFF2-40B4-BE49-F238E27FC236}">
                  <a16:creationId xmlns:a16="http://schemas.microsoft.com/office/drawing/2014/main" id="{E421DA18-D82F-4047-9355-01C60E190122}"/>
                </a:ext>
              </a:extLst>
            </p:cNvPr>
            <p:cNvSpPr/>
            <p:nvPr/>
          </p:nvSpPr>
          <p:spPr bwMode="auto">
            <a:xfrm>
              <a:off x="1487546" y="2435647"/>
              <a:ext cx="5551869" cy="1354975"/>
            </a:xfrm>
            <a:prstGeom prst="roundRect">
              <a:avLst>
                <a:gd name="adj" fmla="val 12357"/>
              </a:avLst>
            </a:prstGeom>
            <a:noFill/>
            <a:ln w="15875" algn="ctr">
              <a:noFill/>
              <a:miter lim="800000"/>
              <a:headEnd/>
              <a:tailEnd/>
            </a:ln>
            <a:effectLst/>
          </p:spPr>
          <p:txBody>
            <a:bodyPr vert="horz" wrap="square" lIns="45714" tIns="18286" rIns="45714" bIns="18286" numCol="1" rtlCol="0" anchor="t" anchorCtr="0" compatLnSpc="1">
              <a:prstTxWarp prst="textNoShape">
                <a:avLst/>
              </a:prstTxWarp>
            </a:bodyPr>
            <a:lstStyle/>
            <a:p>
              <a:pPr marL="0" marR="0" lvl="0" indent="0" algn="just" defTabSz="914309" eaLnBrk="1" fontAlgn="auto" latinLnBrk="0" hangingPunct="1">
                <a:lnSpc>
                  <a:spcPct val="100000"/>
                </a:lnSpc>
                <a:spcBef>
                  <a:spcPts val="60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rPr>
                <a:t>Objective</a:t>
              </a:r>
              <a:r>
                <a:rPr kumimoji="0" lang="en-US" sz="1200" b="0" i="0" u="none" strike="noStrike" kern="0" cap="none" spc="0" normalizeH="0" baseline="0" noProof="0" dirty="0">
                  <a:ln>
                    <a:noFill/>
                  </a:ln>
                  <a:solidFill>
                    <a:srgbClr val="000000"/>
                  </a:solidFill>
                  <a:effectLst/>
                  <a:uLnTx/>
                  <a:uFillTx/>
                </a:rPr>
                <a:t>: To separate out effect of promotional channels from total sales to get baseline sales and impactable sales</a:t>
              </a:r>
            </a:p>
            <a:p>
              <a:pPr marL="171433" marR="0" lvl="0" indent="-171433" algn="just" defTabSz="914309"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rPr>
                <a:t>Baseline Sales</a:t>
              </a:r>
              <a:r>
                <a:rPr kumimoji="0" lang="en-US" sz="1200" b="0" i="0" u="none" strike="noStrike" kern="0" cap="none" spc="0" normalizeH="0" baseline="0" noProof="0" dirty="0">
                  <a:ln>
                    <a:noFill/>
                  </a:ln>
                  <a:solidFill>
                    <a:srgbClr val="000000"/>
                  </a:solidFill>
                  <a:effectLst/>
                  <a:uLnTx/>
                  <a:uFillTx/>
                </a:rPr>
                <a:t>: Measuring the expected sales without marketing efforts helps understanding the solitary power of the product itself</a:t>
              </a:r>
            </a:p>
            <a:p>
              <a:pPr marL="171433" marR="0" lvl="0" indent="-171433" defTabSz="914309"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rPr>
                <a:t>Impactable Sales(Promotion Driven Sales)</a:t>
              </a:r>
              <a:r>
                <a:rPr kumimoji="0" lang="en-US" sz="1200" b="0" i="0" u="none" strike="noStrike" kern="0" cap="none" spc="0" normalizeH="0" baseline="0" noProof="0" dirty="0">
                  <a:ln>
                    <a:noFill/>
                  </a:ln>
                  <a:solidFill>
                    <a:srgbClr val="000000"/>
                  </a:solidFill>
                  <a:effectLst/>
                  <a:uLnTx/>
                  <a:uFillTx/>
                </a:rPr>
                <a:t>: How much of the sales are due to promotional activities</a:t>
              </a:r>
            </a:p>
            <a:p>
              <a:pPr marL="171433" marR="0" lvl="0" indent="-171433" defTabSz="914309"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US" sz="1200" b="0" i="0" u="none" strike="noStrike" kern="0" cap="none" spc="0" normalizeH="0" baseline="0" noProof="0" dirty="0">
                <a:ln>
                  <a:noFill/>
                </a:ln>
                <a:solidFill>
                  <a:srgbClr val="000000"/>
                </a:solidFill>
                <a:effectLst/>
                <a:uLnTx/>
                <a:uFillTx/>
              </a:endParaRPr>
            </a:p>
            <a:p>
              <a:pPr marL="171433" marR="0" lvl="0" indent="-171433" defTabSz="914309" eaLnBrk="1" fontAlgn="auto" latinLnBrk="0" hangingPunct="1">
                <a:lnSpc>
                  <a:spcPct val="100000"/>
                </a:lnSpc>
                <a:spcBef>
                  <a:spcPts val="600"/>
                </a:spcBef>
                <a:spcAft>
                  <a:spcPts val="0"/>
                </a:spcAft>
                <a:buClrTx/>
                <a:buSzTx/>
                <a:buFont typeface="Webdings" panose="05030102010509060703" pitchFamily="18" charset="2"/>
                <a:buChar char="4"/>
                <a:tabLst/>
                <a:defRPr/>
              </a:pPr>
              <a:endParaRPr kumimoji="0" lang="en-US" sz="1200" b="0" i="0" u="none" strike="noStrike" kern="0" cap="none" spc="0" normalizeH="0" baseline="0" noProof="0" dirty="0">
                <a:ln>
                  <a:noFill/>
                </a:ln>
                <a:solidFill>
                  <a:srgbClr val="000000"/>
                </a:solidFill>
                <a:effectLst/>
                <a:uLnTx/>
                <a:uFillTx/>
              </a:endParaRPr>
            </a:p>
          </p:txBody>
        </p:sp>
        <p:sp>
          <p:nvSpPr>
            <p:cNvPr id="12" name="Oval 11">
              <a:extLst>
                <a:ext uri="{FF2B5EF4-FFF2-40B4-BE49-F238E27FC236}">
                  <a16:creationId xmlns:a16="http://schemas.microsoft.com/office/drawing/2014/main" id="{28BEC274-954B-4A7E-A734-3DEA53462E37}"/>
                </a:ext>
              </a:extLst>
            </p:cNvPr>
            <p:cNvSpPr/>
            <p:nvPr/>
          </p:nvSpPr>
          <p:spPr bwMode="gray">
            <a:xfrm>
              <a:off x="921127" y="1625339"/>
              <a:ext cx="400064" cy="350157"/>
            </a:xfrm>
            <a:prstGeom prst="ellipse">
              <a:avLst/>
            </a:prstGeom>
            <a:solidFill>
              <a:schemeClr val="accent1"/>
            </a:solid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Arial"/>
                  <a:ea typeface="+mn-ea"/>
                  <a:cs typeface="+mn-cs"/>
                </a:rPr>
                <a:t>1</a:t>
              </a:r>
            </a:p>
          </p:txBody>
        </p:sp>
        <p:sp>
          <p:nvSpPr>
            <p:cNvPr id="14" name="TextBox 13">
              <a:extLst>
                <a:ext uri="{FF2B5EF4-FFF2-40B4-BE49-F238E27FC236}">
                  <a16:creationId xmlns:a16="http://schemas.microsoft.com/office/drawing/2014/main" id="{0F47FED8-EEC0-4EFF-BC69-AE02C706E06E}"/>
                </a:ext>
              </a:extLst>
            </p:cNvPr>
            <p:cNvSpPr txBox="1"/>
            <p:nvPr/>
          </p:nvSpPr>
          <p:spPr bwMode="gray">
            <a:xfrm>
              <a:off x="7353929" y="5837718"/>
              <a:ext cx="3473682" cy="290054"/>
            </a:xfrm>
            <a:prstGeom prst="rect">
              <a:avLst/>
            </a:prstGeom>
          </p:spPr>
          <p:txBody>
            <a:bodyPr vert="horz" wrap="square" lIns="0" tIns="0" rIns="0" bIns="0"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4D4D4D"/>
                  </a:solidFill>
                  <a:effectLst/>
                  <a:uLnTx/>
                  <a:uFillTx/>
                </a:rPr>
                <a:t>Marketing Mix Model with all Channels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4D4D4D"/>
                  </a:solidFill>
                  <a:effectLst/>
                  <a:uLnTx/>
                  <a:uFillTx/>
                </a:rPr>
                <a:t>(Region level Channel Performance / ROI)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4D4D4D"/>
                </a:solidFill>
                <a:effectLst/>
                <a:uLnTx/>
                <a:uFillTx/>
              </a:endParaRPr>
            </a:p>
          </p:txBody>
        </p:sp>
        <p:pic>
          <p:nvPicPr>
            <p:cNvPr id="15" name="Picture 14">
              <a:extLst>
                <a:ext uri="{FF2B5EF4-FFF2-40B4-BE49-F238E27FC236}">
                  <a16:creationId xmlns:a16="http://schemas.microsoft.com/office/drawing/2014/main" id="{F436363C-A389-4469-8A89-1C9C7E65F81F}"/>
                </a:ext>
              </a:extLst>
            </p:cNvPr>
            <p:cNvPicPr>
              <a:picLocks noChangeAspect="1"/>
            </p:cNvPicPr>
            <p:nvPr/>
          </p:nvPicPr>
          <p:blipFill>
            <a:blip r:embed="rId4"/>
            <a:stretch>
              <a:fillRect/>
            </a:stretch>
          </p:blipFill>
          <p:spPr>
            <a:xfrm>
              <a:off x="7433189" y="4253733"/>
              <a:ext cx="3315163" cy="1594906"/>
            </a:xfrm>
            <a:prstGeom prst="rect">
              <a:avLst/>
            </a:prstGeom>
          </p:spPr>
        </p:pic>
      </p:grpSp>
      <p:pic>
        <p:nvPicPr>
          <p:cNvPr id="16" name="Picture 15">
            <a:extLst>
              <a:ext uri="{FF2B5EF4-FFF2-40B4-BE49-F238E27FC236}">
                <a16:creationId xmlns:a16="http://schemas.microsoft.com/office/drawing/2014/main" id="{3ADE629E-AD91-4F78-A944-A6B05212C5B7}"/>
              </a:ext>
            </a:extLst>
          </p:cNvPr>
          <p:cNvPicPr>
            <a:picLocks noChangeAspect="1"/>
          </p:cNvPicPr>
          <p:nvPr/>
        </p:nvPicPr>
        <p:blipFill>
          <a:blip r:embed="rId5"/>
          <a:stretch>
            <a:fillRect/>
          </a:stretch>
        </p:blipFill>
        <p:spPr>
          <a:xfrm>
            <a:off x="6273156" y="1409718"/>
            <a:ext cx="2905125" cy="1915326"/>
          </a:xfrm>
          <a:prstGeom prst="rect">
            <a:avLst/>
          </a:prstGeom>
        </p:spPr>
      </p:pic>
    </p:spTree>
    <p:extLst>
      <p:ext uri="{BB962C8B-B14F-4D97-AF65-F5344CB8AC3E}">
        <p14:creationId xmlns:p14="http://schemas.microsoft.com/office/powerpoint/2010/main" val="330469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4F11-64CB-46B9-96F0-83D2D5089B50}"/>
              </a:ext>
            </a:extLst>
          </p:cNvPr>
          <p:cNvSpPr>
            <a:spLocks noGrp="1"/>
          </p:cNvSpPr>
          <p:nvPr>
            <p:ph type="title"/>
          </p:nvPr>
        </p:nvSpPr>
        <p:spPr>
          <a:xfrm>
            <a:off x="217017" y="0"/>
            <a:ext cx="8985250" cy="838200"/>
          </a:xfrm>
        </p:spPr>
        <p:txBody>
          <a:bodyPr/>
          <a:lstStyle/>
          <a:p>
            <a:r>
              <a:rPr lang="en-US" dirty="0"/>
              <a:t>Contribution and ROI Calculation</a:t>
            </a:r>
          </a:p>
        </p:txBody>
      </p:sp>
      <p:grpSp>
        <p:nvGrpSpPr>
          <p:cNvPr id="54" name="Group 53">
            <a:extLst>
              <a:ext uri="{FF2B5EF4-FFF2-40B4-BE49-F238E27FC236}">
                <a16:creationId xmlns:a16="http://schemas.microsoft.com/office/drawing/2014/main" id="{21A729DB-D237-485C-9BDC-EC97631A1D36}"/>
              </a:ext>
            </a:extLst>
          </p:cNvPr>
          <p:cNvGrpSpPr/>
          <p:nvPr/>
        </p:nvGrpSpPr>
        <p:grpSpPr>
          <a:xfrm>
            <a:off x="413835" y="3074079"/>
            <a:ext cx="9281328" cy="1845648"/>
            <a:chOff x="655914" y="2897038"/>
            <a:chExt cx="10454912" cy="2406170"/>
          </a:xfrm>
        </p:grpSpPr>
        <p:sp>
          <p:nvSpPr>
            <p:cNvPr id="55" name="Rectangle: Rounded Corners 54">
              <a:extLst>
                <a:ext uri="{FF2B5EF4-FFF2-40B4-BE49-F238E27FC236}">
                  <a16:creationId xmlns:a16="http://schemas.microsoft.com/office/drawing/2014/main" id="{598891BD-1A6E-4735-8256-834362FFF1BF}"/>
                </a:ext>
              </a:extLst>
            </p:cNvPr>
            <p:cNvSpPr/>
            <p:nvPr/>
          </p:nvSpPr>
          <p:spPr bwMode="gray">
            <a:xfrm>
              <a:off x="916145" y="2956116"/>
              <a:ext cx="7528161" cy="2177444"/>
            </a:xfrm>
            <a:prstGeom prst="roundRect">
              <a:avLst>
                <a:gd name="adj" fmla="val 5454"/>
              </a:avLst>
            </a:prstGeom>
            <a:noFill/>
            <a:ln w="127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bIns="91440" rtlCol="0" anchor="ctr"/>
            <a:lstStyle/>
            <a:p>
              <a:pPr marL="342900" indent="-342900" algn="l">
                <a:spcBef>
                  <a:spcPts val="600"/>
                </a:spcBef>
                <a:spcAft>
                  <a:spcPts val="600"/>
                </a:spcAft>
                <a:buAutoNum type="arabicPeriod"/>
              </a:pPr>
              <a:r>
                <a:rPr lang="en-US" sz="1200" b="1" dirty="0">
                  <a:solidFill>
                    <a:schemeClr val="tx1"/>
                  </a:solidFill>
                </a:rPr>
                <a:t>Calculate Response (impactable sales) for channel under consideration at various values of spends starting from 0 to X% of current spends</a:t>
              </a:r>
            </a:p>
            <a:p>
              <a:pPr marL="342900" indent="-342900" algn="l">
                <a:spcBef>
                  <a:spcPts val="600"/>
                </a:spcBef>
                <a:spcAft>
                  <a:spcPts val="600"/>
                </a:spcAft>
                <a:buFontTx/>
                <a:buAutoNum type="arabicPeriod"/>
              </a:pPr>
              <a:r>
                <a:rPr lang="en-US" sz="1200" b="1" dirty="0">
                  <a:solidFill>
                    <a:schemeClr val="tx1"/>
                  </a:solidFill>
                </a:rPr>
                <a:t>Spends for rest of the channels remains constant</a:t>
              </a:r>
            </a:p>
            <a:p>
              <a:pPr marL="342900" indent="-342900" algn="l">
                <a:spcBef>
                  <a:spcPts val="600"/>
                </a:spcBef>
                <a:spcAft>
                  <a:spcPts val="600"/>
                </a:spcAft>
                <a:buFontTx/>
                <a:buAutoNum type="arabicPeriod"/>
              </a:pPr>
              <a:r>
                <a:rPr lang="en-US" sz="1200" b="1" dirty="0">
                  <a:solidFill>
                    <a:schemeClr val="tx1"/>
                  </a:solidFill>
                </a:rPr>
                <a:t>Ad-stock values are used as in the step 2 model signed off</a:t>
              </a:r>
            </a:p>
            <a:p>
              <a:pPr marL="342900" indent="-342900" algn="l">
                <a:spcBef>
                  <a:spcPts val="600"/>
                </a:spcBef>
                <a:spcAft>
                  <a:spcPts val="600"/>
                </a:spcAft>
                <a:buFontTx/>
                <a:buAutoNum type="arabicPeriod"/>
              </a:pPr>
              <a:r>
                <a:rPr lang="en-US" sz="1200" b="1" dirty="0">
                  <a:solidFill>
                    <a:schemeClr val="tx1"/>
                  </a:solidFill>
                </a:rPr>
                <a:t>Equation used is as generated from step2 modeling</a:t>
              </a:r>
            </a:p>
          </p:txBody>
        </p:sp>
        <p:sp>
          <p:nvSpPr>
            <p:cNvPr id="56" name="Rectangle: Rounded Corners 55">
              <a:extLst>
                <a:ext uri="{FF2B5EF4-FFF2-40B4-BE49-F238E27FC236}">
                  <a16:creationId xmlns:a16="http://schemas.microsoft.com/office/drawing/2014/main" id="{B3342690-8ADE-415C-BEBB-CFB3B5818593}"/>
                </a:ext>
              </a:extLst>
            </p:cNvPr>
            <p:cNvSpPr/>
            <p:nvPr/>
          </p:nvSpPr>
          <p:spPr bwMode="gray">
            <a:xfrm>
              <a:off x="655914" y="2897038"/>
              <a:ext cx="384048" cy="2295601"/>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50" b="1" dirty="0">
                  <a:solidFill>
                    <a:schemeClr val="tx1"/>
                  </a:solidFill>
                </a:rPr>
                <a:t>Response Curve Creation</a:t>
              </a:r>
            </a:p>
          </p:txBody>
        </p:sp>
        <p:pic>
          <p:nvPicPr>
            <p:cNvPr id="57" name="Picture 56">
              <a:extLst>
                <a:ext uri="{FF2B5EF4-FFF2-40B4-BE49-F238E27FC236}">
                  <a16:creationId xmlns:a16="http://schemas.microsoft.com/office/drawing/2014/main" id="{4410A801-C978-4BDA-9B65-5AC6CA95305E}"/>
                </a:ext>
              </a:extLst>
            </p:cNvPr>
            <p:cNvPicPr>
              <a:picLocks/>
            </p:cNvPicPr>
            <p:nvPr/>
          </p:nvPicPr>
          <p:blipFill>
            <a:blip r:embed="rId2"/>
            <a:stretch>
              <a:fillRect/>
            </a:stretch>
          </p:blipFill>
          <p:spPr>
            <a:xfrm>
              <a:off x="8459064" y="2897038"/>
              <a:ext cx="2651762" cy="2406170"/>
            </a:xfrm>
            <a:prstGeom prst="rect">
              <a:avLst/>
            </a:prstGeom>
          </p:spPr>
        </p:pic>
      </p:grpSp>
      <p:grpSp>
        <p:nvGrpSpPr>
          <p:cNvPr id="58" name="Group 57">
            <a:extLst>
              <a:ext uri="{FF2B5EF4-FFF2-40B4-BE49-F238E27FC236}">
                <a16:creationId xmlns:a16="http://schemas.microsoft.com/office/drawing/2014/main" id="{D58CA3C9-E319-41FB-9EED-76171CAABA66}"/>
              </a:ext>
            </a:extLst>
          </p:cNvPr>
          <p:cNvGrpSpPr/>
          <p:nvPr/>
        </p:nvGrpSpPr>
        <p:grpSpPr>
          <a:xfrm>
            <a:off x="410325" y="5023568"/>
            <a:ext cx="8734873" cy="1252790"/>
            <a:chOff x="1114337" y="5072922"/>
            <a:chExt cx="7359769" cy="1446054"/>
          </a:xfrm>
          <a:effectLst/>
        </p:grpSpPr>
        <p:sp>
          <p:nvSpPr>
            <p:cNvPr id="60" name="Rectangle: Rounded Corners 59">
              <a:extLst>
                <a:ext uri="{FF2B5EF4-FFF2-40B4-BE49-F238E27FC236}">
                  <a16:creationId xmlns:a16="http://schemas.microsoft.com/office/drawing/2014/main" id="{6131797E-6EE0-4859-8C46-35DFEFFFA255}"/>
                </a:ext>
              </a:extLst>
            </p:cNvPr>
            <p:cNvSpPr/>
            <p:nvPr/>
          </p:nvSpPr>
          <p:spPr bwMode="gray">
            <a:xfrm>
              <a:off x="1338559" y="5131473"/>
              <a:ext cx="7135547" cy="1323916"/>
            </a:xfrm>
            <a:prstGeom prst="roundRect">
              <a:avLst>
                <a:gd name="adj" fmla="val 5870"/>
              </a:avLst>
            </a:prstGeom>
            <a:noFill/>
            <a:ln w="127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bIns="91440" rtlCol="0" anchor="t"/>
            <a:lstStyle/>
            <a:p>
              <a:pPr marL="342900" indent="-342900" algn="l">
                <a:spcBef>
                  <a:spcPts val="600"/>
                </a:spcBef>
                <a:spcAft>
                  <a:spcPts val="600"/>
                </a:spcAft>
                <a:buAutoNum type="arabicPeriod"/>
              </a:pPr>
              <a:r>
                <a:rPr lang="en-US" sz="1200" b="1" dirty="0">
                  <a:solidFill>
                    <a:schemeClr val="tx1"/>
                  </a:solidFill>
                </a:rPr>
                <a:t>Calculate the Incremental Sales of the channel and the spends of that channel</a:t>
              </a:r>
            </a:p>
            <a:p>
              <a:pPr marL="342900" indent="-342900" algn="l">
                <a:spcBef>
                  <a:spcPts val="600"/>
                </a:spcBef>
                <a:spcAft>
                  <a:spcPts val="600"/>
                </a:spcAft>
                <a:buAutoNum type="arabicPeriod"/>
              </a:pPr>
              <a:r>
                <a:rPr lang="en-US" sz="1200" b="1" dirty="0">
                  <a:solidFill>
                    <a:schemeClr val="tx1"/>
                  </a:solidFill>
                </a:rPr>
                <a:t>Use following formula to calculate the ROI value</a:t>
              </a:r>
            </a:p>
            <a:p>
              <a:pPr>
                <a:spcBef>
                  <a:spcPts val="600"/>
                </a:spcBef>
                <a:spcAft>
                  <a:spcPts val="600"/>
                </a:spcAft>
              </a:pPr>
              <a:endParaRPr lang="en-US" sz="1200" b="1" dirty="0">
                <a:solidFill>
                  <a:schemeClr val="tx1"/>
                </a:solidFill>
              </a:endParaRPr>
            </a:p>
            <a:p>
              <a:pPr algn="ctr">
                <a:spcBef>
                  <a:spcPts val="600"/>
                </a:spcBef>
                <a:spcAft>
                  <a:spcPts val="600"/>
                </a:spcAft>
              </a:pPr>
              <a:endParaRPr lang="en-US" sz="1200" b="1" dirty="0">
                <a:solidFill>
                  <a:schemeClr val="tx1"/>
                </a:solidFill>
              </a:endParaRP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4F40A36-9515-4322-B82A-066F3F8F35D7}"/>
                    </a:ext>
                  </a:extLst>
                </p:cNvPr>
                <p:cNvSpPr txBox="1"/>
                <p:nvPr/>
              </p:nvSpPr>
              <p:spPr bwMode="gray">
                <a:xfrm>
                  <a:off x="1942318" y="5807739"/>
                  <a:ext cx="3826323" cy="609728"/>
                </a:xfrm>
                <a:prstGeom prst="rect">
                  <a:avLst/>
                </a:prstGeom>
                <a:noFill/>
              </p:spPr>
              <p:txBody>
                <a:bodyPr wrap="none" lIns="0" tIns="0" rIns="0" bIns="0" rtlCol="0" anchor="ctr">
                  <a:noAutofit/>
                </a:bodyPr>
                <a:lstStyle/>
                <a:p>
                  <a14:m>
                    <m:oMath xmlns:m="http://schemas.openxmlformats.org/officeDocument/2006/math">
                      <m:r>
                        <a:rPr lang="en-US" sz="1400" b="0" i="1" smtClean="0">
                          <a:latin typeface="Cambria Math" panose="02040503050406030204" pitchFamily="18" charset="0"/>
                        </a:rPr>
                        <m:t>𝑅𝑂𝐼</m:t>
                      </m:r>
                      <m:r>
                        <a:rPr lang="en-US" sz="1400" b="0" i="1" smtClean="0">
                          <a:latin typeface="Cambria Math" panose="02040503050406030204" pitchFamily="18" charset="0"/>
                        </a:rPr>
                        <m:t> %=((</m:t>
                      </m:r>
                      <m:r>
                        <a:rPr lang="en-US" sz="1400" b="0" i="1" smtClean="0">
                          <a:latin typeface="Cambria Math" panose="02040503050406030204" pitchFamily="18" charset="0"/>
                        </a:rPr>
                        <m:t>𝐼𝑛𝑐𝑟𝑒𝑚𝑒𝑛𝑡𝑎𝑙</m:t>
                      </m:r>
                      <m:r>
                        <a:rPr lang="en-US" sz="1400" b="0" i="1" smtClean="0">
                          <a:latin typeface="Cambria Math" panose="02040503050406030204" pitchFamily="18" charset="0"/>
                        </a:rPr>
                        <m:t> </m:t>
                      </m:r>
                      <m:r>
                        <a:rPr lang="en-US" sz="1400" b="0" i="1" smtClean="0">
                          <a:latin typeface="Cambria Math" panose="02040503050406030204" pitchFamily="18" charset="0"/>
                        </a:rPr>
                        <m:t>𝑆𝑎𝑙𝑒𝑠</m:t>
                      </m:r>
                      <m:r>
                        <a:rPr lang="en-US" sz="1400" b="0" i="1" smtClean="0">
                          <a:latin typeface="Cambria Math" panose="02040503050406030204" pitchFamily="18" charset="0"/>
                        </a:rPr>
                        <m:t>−</m:t>
                      </m:r>
                      <m:r>
                        <a:rPr lang="en-US" sz="1400" b="0" i="1" smtClean="0">
                          <a:latin typeface="Cambria Math" panose="02040503050406030204" pitchFamily="18" charset="0"/>
                        </a:rPr>
                        <m:t>𝑆𝑝𝑒𝑛𝑑𝑠</m:t>
                      </m:r>
                      <m:r>
                        <a:rPr lang="en-US" sz="1400" b="0" i="1" smtClean="0">
                          <a:latin typeface="Cambria Math" panose="02040503050406030204" pitchFamily="18" charset="0"/>
                        </a:rPr>
                        <m:t>)</m:t>
                      </m:r>
                    </m:oMath>
                  </a14:m>
                  <a:r>
                    <a:rPr lang="en-US" sz="1400" dirty="0"/>
                    <a:t>/ </a:t>
                  </a:r>
                  <a14:m>
                    <m:oMath xmlns:m="http://schemas.openxmlformats.org/officeDocument/2006/math">
                      <m:r>
                        <a:rPr lang="en-US" sz="1400" i="1">
                          <a:latin typeface="Cambria Math" panose="02040503050406030204" pitchFamily="18" charset="0"/>
                        </a:rPr>
                        <m:t>𝑆𝑝𝑒𝑛𝑑𝑠</m:t>
                      </m:r>
                      <m:r>
                        <a:rPr lang="en-US" sz="1400" b="0" i="1" smtClean="0">
                          <a:latin typeface="Cambria Math" panose="02040503050406030204" pitchFamily="18" charset="0"/>
                        </a:rPr>
                        <m:t>) ∗</m:t>
                      </m:r>
                      <m:r>
                        <a:rPr lang="en-US" sz="1400" b="0" i="0" smtClean="0">
                          <a:latin typeface="Cambria Math" panose="02040503050406030204" pitchFamily="18" charset="0"/>
                        </a:rPr>
                        <m:t>100</m:t>
                      </m:r>
                    </m:oMath>
                  </a14:m>
                  <a:endParaRPr lang="en-US" sz="1400" dirty="0" err="1"/>
                </a:p>
              </p:txBody>
            </p:sp>
          </mc:Choice>
          <mc:Fallback xmlns="">
            <p:sp>
              <p:nvSpPr>
                <p:cNvPr id="61" name="TextBox 60">
                  <a:extLst>
                    <a:ext uri="{FF2B5EF4-FFF2-40B4-BE49-F238E27FC236}">
                      <a16:creationId xmlns:a16="http://schemas.microsoft.com/office/drawing/2014/main" id="{74F40A36-9515-4322-B82A-066F3F8F35D7}"/>
                    </a:ext>
                  </a:extLst>
                </p:cNvPr>
                <p:cNvSpPr txBox="1">
                  <a:spLocks noRot="1" noChangeAspect="1" noMove="1" noResize="1" noEditPoints="1" noAdjustHandles="1" noChangeArrowheads="1" noChangeShapeType="1" noTextEdit="1"/>
                </p:cNvSpPr>
                <p:nvPr/>
              </p:nvSpPr>
              <p:spPr bwMode="gray">
                <a:xfrm>
                  <a:off x="1942318" y="5807739"/>
                  <a:ext cx="3826323" cy="609728"/>
                </a:xfrm>
                <a:prstGeom prst="rect">
                  <a:avLst/>
                </a:prstGeom>
                <a:blipFill>
                  <a:blip r:embed="rId3"/>
                  <a:stretch>
                    <a:fillRect l="-269" r="-269"/>
                  </a:stretch>
                </a:blipFill>
              </p:spPr>
              <p:txBody>
                <a:bodyPr/>
                <a:lstStyle/>
                <a:p>
                  <a:r>
                    <a:rPr lang="en-US">
                      <a:noFill/>
                    </a:rPr>
                    <a:t> </a:t>
                  </a:r>
                </a:p>
              </p:txBody>
            </p:sp>
          </mc:Fallback>
        </mc:AlternateContent>
        <p:sp>
          <p:nvSpPr>
            <p:cNvPr id="59" name="Rectangle: Rounded Corners 58">
              <a:extLst>
                <a:ext uri="{FF2B5EF4-FFF2-40B4-BE49-F238E27FC236}">
                  <a16:creationId xmlns:a16="http://schemas.microsoft.com/office/drawing/2014/main" id="{FC891799-D466-48E3-9817-D52EC4BF7BE3}"/>
                </a:ext>
              </a:extLst>
            </p:cNvPr>
            <p:cNvSpPr/>
            <p:nvPr/>
          </p:nvSpPr>
          <p:spPr bwMode="gray">
            <a:xfrm>
              <a:off x="1114337" y="5072922"/>
              <a:ext cx="280578" cy="1446054"/>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50" b="1" dirty="0">
                  <a:solidFill>
                    <a:schemeClr val="tx1"/>
                  </a:solidFill>
                </a:rPr>
                <a:t>ROI Calculation</a:t>
              </a:r>
            </a:p>
          </p:txBody>
        </p:sp>
      </p:grpSp>
      <p:grpSp>
        <p:nvGrpSpPr>
          <p:cNvPr id="63" name="Group 62">
            <a:extLst>
              <a:ext uri="{FF2B5EF4-FFF2-40B4-BE49-F238E27FC236}">
                <a16:creationId xmlns:a16="http://schemas.microsoft.com/office/drawing/2014/main" id="{4080EA01-095B-4F6D-B7D4-D740697624E5}"/>
              </a:ext>
            </a:extLst>
          </p:cNvPr>
          <p:cNvGrpSpPr/>
          <p:nvPr/>
        </p:nvGrpSpPr>
        <p:grpSpPr>
          <a:xfrm>
            <a:off x="168770" y="1107315"/>
            <a:ext cx="4734397" cy="829748"/>
            <a:chOff x="276653" y="1330758"/>
            <a:chExt cx="5690291" cy="1081742"/>
          </a:xfrm>
        </p:grpSpPr>
        <p:sp>
          <p:nvSpPr>
            <p:cNvPr id="64" name="Rectangle: Rounded Corners 63">
              <a:extLst>
                <a:ext uri="{FF2B5EF4-FFF2-40B4-BE49-F238E27FC236}">
                  <a16:creationId xmlns:a16="http://schemas.microsoft.com/office/drawing/2014/main" id="{CD71248F-9D14-4077-B8F4-94A7151EBC86}"/>
                </a:ext>
              </a:extLst>
            </p:cNvPr>
            <p:cNvSpPr/>
            <p:nvPr/>
          </p:nvSpPr>
          <p:spPr bwMode="gray">
            <a:xfrm>
              <a:off x="467572" y="1482660"/>
              <a:ext cx="5499372" cy="929840"/>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en-US" sz="1100" b="1" dirty="0">
                  <a:solidFill>
                    <a:schemeClr val="tx1"/>
                  </a:solidFill>
                </a:rPr>
                <a:t>Step2 Model Equation</a:t>
              </a:r>
            </a:p>
            <a:p>
              <a:pPr>
                <a:spcBef>
                  <a:spcPts val="600"/>
                </a:spcBef>
                <a:spcAft>
                  <a:spcPts val="600"/>
                </a:spcAft>
              </a:pPr>
              <a:endParaRPr lang="en-US" sz="1100" b="1" i="1" dirty="0">
                <a:solidFill>
                  <a:schemeClr val="tx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E5A415A-0CE2-4827-8E79-32CE0A0CAB64}"/>
                    </a:ext>
                  </a:extLst>
                </p:cNvPr>
                <p:cNvSpPr txBox="1"/>
                <p:nvPr/>
              </p:nvSpPr>
              <p:spPr bwMode="gray">
                <a:xfrm>
                  <a:off x="578101" y="1796611"/>
                  <a:ext cx="5187710" cy="488762"/>
                </a:xfrm>
                <a:prstGeom prst="rect">
                  <a:avLst/>
                </a:prstGeom>
                <a:solidFill>
                  <a:schemeClr val="bg1">
                    <a:lumMod val="95000"/>
                  </a:schemeClr>
                </a:solidFill>
              </p:spPr>
              <p:txBody>
                <a:bodyPr wrap="none" lIns="0" tIns="0" rIns="0" bIns="0" rtlCol="0" anchor="ctr">
                  <a:noAutofit/>
                </a:bodyPr>
                <a:lstStyle/>
                <a:p>
                  <a:pPr/>
                  <a14:m>
                    <m:oMathPara xmlns:m="http://schemas.openxmlformats.org/officeDocument/2006/math">
                      <m:oMathParaPr>
                        <m:jc m:val="center"/>
                      </m:oMathParaPr>
                      <m:oMath xmlns:m="http://schemas.openxmlformats.org/officeDocument/2006/math">
                        <m:r>
                          <a:rPr lang="en-US" sz="900" b="1" i="1" smtClean="0">
                            <a:latin typeface="Cambria Math" panose="02040503050406030204" pitchFamily="18" charset="0"/>
                          </a:rPr>
                          <m:t>𝑷𝒓𝒆𝒅𝒊𝒄𝒕𝒆𝒅</m:t>
                        </m:r>
                        <m:r>
                          <a:rPr lang="en-US" sz="900" b="1" i="1" smtClean="0">
                            <a:latin typeface="Cambria Math" panose="02040503050406030204" pitchFamily="18" charset="0"/>
                          </a:rPr>
                          <m:t> </m:t>
                        </m:r>
                        <m:r>
                          <a:rPr lang="en-US" sz="900" b="1" i="1">
                            <a:latin typeface="Cambria Math" panose="02040503050406030204" pitchFamily="18" charset="0"/>
                          </a:rPr>
                          <m:t>𝑰𝒎𝒑𝒂𝒄𝒕𝒂𝒃𝒍𝒆</m:t>
                        </m:r>
                        <m:r>
                          <a:rPr lang="en-US" sz="900" b="1" i="1">
                            <a:latin typeface="Cambria Math" panose="02040503050406030204" pitchFamily="18" charset="0"/>
                          </a:rPr>
                          <m:t> </m:t>
                        </m:r>
                        <m:r>
                          <a:rPr lang="en-US" sz="900" b="1" i="1">
                            <a:latin typeface="Cambria Math" panose="02040503050406030204" pitchFamily="18" charset="0"/>
                          </a:rPr>
                          <m:t>𝑺𝒂𝒍𝒆𝒔</m:t>
                        </m:r>
                        <m:r>
                          <a:rPr lang="en-US" sz="900" b="1" i="1">
                            <a:latin typeface="Cambria Math" panose="02040503050406030204" pitchFamily="18" charset="0"/>
                          </a:rPr>
                          <m:t>= </m:t>
                        </m:r>
                        <m:sSup>
                          <m:sSupPr>
                            <m:ctrlPr>
                              <a:rPr lang="en-US" sz="900" b="1" i="1">
                                <a:latin typeface="Cambria Math" panose="02040503050406030204" pitchFamily="18" charset="0"/>
                              </a:rPr>
                            </m:ctrlPr>
                          </m:sSupPr>
                          <m:e>
                            <m:r>
                              <a:rPr lang="en-US" sz="900" b="1" i="1">
                                <a:latin typeface="Cambria Math" panose="02040503050406030204" pitchFamily="18" charset="0"/>
                              </a:rPr>
                              <m:t>𝒆𝒙𝒑</m:t>
                            </m:r>
                          </m:e>
                          <m:sup>
                            <m:r>
                              <a:rPr lang="en-US" sz="900" b="1" i="1">
                                <a:latin typeface="Cambria Math" panose="02040503050406030204" pitchFamily="18" charset="0"/>
                              </a:rPr>
                              <m:t>(</m:t>
                            </m:r>
                            <m:r>
                              <a:rPr lang="en-US" sz="900" b="1" i="1">
                                <a:latin typeface="Cambria Math" panose="02040503050406030204" pitchFamily="18" charset="0"/>
                              </a:rPr>
                              <m:t>𝒍𝒐𝒈</m:t>
                            </m:r>
                            <m:sSup>
                              <m:sSupPr>
                                <m:ctrlPr>
                                  <a:rPr lang="en-US" sz="900" b="1" i="1">
                                    <a:latin typeface="Cambria Math" panose="02040503050406030204" pitchFamily="18" charset="0"/>
                                  </a:rPr>
                                </m:ctrlPr>
                              </m:sSupPr>
                              <m:e>
                                <m:r>
                                  <a:rPr lang="en-US" sz="900" b="1" i="1">
                                    <a:latin typeface="Cambria Math" panose="02040503050406030204" pitchFamily="18" charset="0"/>
                                  </a:rPr>
                                  <m:t>𝑪𝑯</m:t>
                                </m:r>
                                <m:r>
                                  <a:rPr lang="en-US" sz="900" b="1" i="1">
                                    <a:latin typeface="Cambria Math" panose="02040503050406030204" pitchFamily="18" charset="0"/>
                                  </a:rPr>
                                  <m:t>𝟏</m:t>
                                </m:r>
                              </m:e>
                              <m:sup>
                                <m:r>
                                  <a:rPr lang="en-US" sz="900" b="1" i="1">
                                    <a:latin typeface="Cambria Math" panose="02040503050406030204" pitchFamily="18" charset="0"/>
                                    <a:ea typeface="Cambria Math" panose="02040503050406030204" pitchFamily="18" charset="0"/>
                                  </a:rPr>
                                  <m:t>𝜷</m:t>
                                </m:r>
                                <m:r>
                                  <a:rPr lang="en-US" sz="900" b="1" i="1">
                                    <a:latin typeface="Cambria Math" panose="02040503050406030204" pitchFamily="18" charset="0"/>
                                    <a:ea typeface="Cambria Math" panose="02040503050406030204" pitchFamily="18" charset="0"/>
                                  </a:rPr>
                                  <m:t>𝟏</m:t>
                                </m:r>
                              </m:sup>
                            </m:sSup>
                            <m:r>
                              <a:rPr lang="en-US" sz="900" b="1" i="1">
                                <a:latin typeface="Cambria Math" panose="02040503050406030204" pitchFamily="18" charset="0"/>
                              </a:rPr>
                              <m:t>+</m:t>
                            </m:r>
                            <m:r>
                              <a:rPr lang="en-US" sz="900" b="1" i="1">
                                <a:latin typeface="Cambria Math" panose="02040503050406030204" pitchFamily="18" charset="0"/>
                              </a:rPr>
                              <m:t>𝒍𝒐𝒈</m:t>
                            </m:r>
                            <m:sSup>
                              <m:sSupPr>
                                <m:ctrlPr>
                                  <a:rPr lang="en-US" sz="900" b="1" i="1">
                                    <a:latin typeface="Cambria Math" panose="02040503050406030204" pitchFamily="18" charset="0"/>
                                  </a:rPr>
                                </m:ctrlPr>
                              </m:sSupPr>
                              <m:e>
                                <m:r>
                                  <a:rPr lang="en-US" sz="900" b="1" i="1">
                                    <a:latin typeface="Cambria Math" panose="02040503050406030204" pitchFamily="18" charset="0"/>
                                  </a:rPr>
                                  <m:t>𝑪𝑯</m:t>
                                </m:r>
                                <m:r>
                                  <a:rPr lang="en-US" sz="900" b="1" i="1">
                                    <a:latin typeface="Cambria Math" panose="02040503050406030204" pitchFamily="18" charset="0"/>
                                  </a:rPr>
                                  <m:t>𝟐</m:t>
                                </m:r>
                              </m:e>
                              <m:sup>
                                <m:r>
                                  <a:rPr lang="en-US" sz="900" b="1" i="1">
                                    <a:latin typeface="Cambria Math" panose="02040503050406030204" pitchFamily="18" charset="0"/>
                                    <a:ea typeface="Cambria Math" panose="02040503050406030204" pitchFamily="18" charset="0"/>
                                  </a:rPr>
                                  <m:t>𝜷</m:t>
                                </m:r>
                                <m:r>
                                  <a:rPr lang="en-US" sz="900" b="1" i="1">
                                    <a:latin typeface="Cambria Math" panose="02040503050406030204" pitchFamily="18" charset="0"/>
                                    <a:ea typeface="Cambria Math" panose="02040503050406030204" pitchFamily="18" charset="0"/>
                                  </a:rPr>
                                  <m:t>𝟐</m:t>
                                </m:r>
                              </m:sup>
                            </m:sSup>
                            <m:r>
                              <a:rPr lang="en-US" sz="900" b="1" i="1">
                                <a:latin typeface="Cambria Math" panose="02040503050406030204" pitchFamily="18" charset="0"/>
                              </a:rPr>
                              <m:t>+</m:t>
                            </m:r>
                            <m:r>
                              <a:rPr lang="en-US" sz="900" b="1" i="1">
                                <a:latin typeface="Cambria Math" panose="02040503050406030204" pitchFamily="18" charset="0"/>
                              </a:rPr>
                              <m:t>𝒍𝒐𝒈</m:t>
                            </m:r>
                            <m:sSup>
                              <m:sSupPr>
                                <m:ctrlPr>
                                  <a:rPr lang="en-US" sz="900" b="1" i="1">
                                    <a:latin typeface="Cambria Math" panose="02040503050406030204" pitchFamily="18" charset="0"/>
                                  </a:rPr>
                                </m:ctrlPr>
                              </m:sSupPr>
                              <m:e>
                                <m:r>
                                  <a:rPr lang="en-US" sz="900" b="1" i="1">
                                    <a:latin typeface="Cambria Math" panose="02040503050406030204" pitchFamily="18" charset="0"/>
                                  </a:rPr>
                                  <m:t>𝑪𝑯</m:t>
                                </m:r>
                                <m:r>
                                  <a:rPr lang="en-US" sz="900" b="1" i="1">
                                    <a:latin typeface="Cambria Math" panose="02040503050406030204" pitchFamily="18" charset="0"/>
                                  </a:rPr>
                                  <m:t>𝟑</m:t>
                                </m:r>
                              </m:e>
                              <m:sup>
                                <m:r>
                                  <a:rPr lang="en-US" sz="900" b="1" i="1">
                                    <a:latin typeface="Cambria Math" panose="02040503050406030204" pitchFamily="18" charset="0"/>
                                    <a:ea typeface="Cambria Math" panose="02040503050406030204" pitchFamily="18" charset="0"/>
                                  </a:rPr>
                                  <m:t>𝜷</m:t>
                                </m:r>
                                <m:r>
                                  <a:rPr lang="en-US" sz="900" b="1" i="1">
                                    <a:latin typeface="Cambria Math" panose="02040503050406030204" pitchFamily="18" charset="0"/>
                                    <a:ea typeface="Cambria Math" panose="02040503050406030204" pitchFamily="18" charset="0"/>
                                  </a:rPr>
                                  <m:t>𝟑</m:t>
                                </m:r>
                              </m:sup>
                            </m:sSup>
                            <m:r>
                              <a:rPr lang="en-US" sz="900" b="1" i="1">
                                <a:latin typeface="Cambria Math" panose="02040503050406030204" pitchFamily="18" charset="0"/>
                              </a:rPr>
                              <m:t>+ …+</m:t>
                            </m:r>
                            <m:r>
                              <a:rPr lang="en-US" sz="900" b="1" i="1">
                                <a:latin typeface="Cambria Math" panose="02040503050406030204" pitchFamily="18" charset="0"/>
                              </a:rPr>
                              <m:t>𝒍𝒐𝒈</m:t>
                            </m:r>
                            <m:sSup>
                              <m:sSupPr>
                                <m:ctrlPr>
                                  <a:rPr lang="en-US" sz="900" b="1" i="1">
                                    <a:latin typeface="Cambria Math" panose="02040503050406030204" pitchFamily="18" charset="0"/>
                                  </a:rPr>
                                </m:ctrlPr>
                              </m:sSupPr>
                              <m:e>
                                <m:r>
                                  <a:rPr lang="en-US" sz="900" b="1" i="1">
                                    <a:latin typeface="Cambria Math" panose="02040503050406030204" pitchFamily="18" charset="0"/>
                                  </a:rPr>
                                  <m:t>𝑪𝑯𝒏</m:t>
                                </m:r>
                              </m:e>
                              <m:sup>
                                <m:r>
                                  <a:rPr lang="en-US" sz="900" b="1" i="1">
                                    <a:latin typeface="Cambria Math" panose="02040503050406030204" pitchFamily="18" charset="0"/>
                                    <a:ea typeface="Cambria Math" panose="02040503050406030204" pitchFamily="18" charset="0"/>
                                  </a:rPr>
                                  <m:t>𝜷</m:t>
                                </m:r>
                                <m:r>
                                  <a:rPr lang="en-US" sz="900" b="1" i="1">
                                    <a:latin typeface="Cambria Math" panose="02040503050406030204" pitchFamily="18" charset="0"/>
                                    <a:ea typeface="Cambria Math" panose="02040503050406030204" pitchFamily="18" charset="0"/>
                                  </a:rPr>
                                  <m:t>𝒏</m:t>
                                </m:r>
                                <m:r>
                                  <a:rPr lang="en-US" sz="900" b="1" i="1">
                                    <a:latin typeface="Cambria Math" panose="02040503050406030204" pitchFamily="18" charset="0"/>
                                    <a:ea typeface="Cambria Math" panose="02040503050406030204" pitchFamily="18" charset="0"/>
                                  </a:rPr>
                                  <m:t>)</m:t>
                                </m:r>
                              </m:sup>
                            </m:sSup>
                          </m:sup>
                        </m:sSup>
                        <m:r>
                          <a:rPr lang="en-US" sz="900" b="1" i="1">
                            <a:latin typeface="Cambria Math" panose="02040503050406030204" pitchFamily="18" charset="0"/>
                          </a:rPr>
                          <m:t> −</m:t>
                        </m:r>
                        <m:r>
                          <a:rPr lang="en-US" sz="900" b="1" i="1">
                            <a:latin typeface="Cambria Math" panose="02040503050406030204" pitchFamily="18" charset="0"/>
                          </a:rPr>
                          <m:t>𝟏</m:t>
                        </m:r>
                      </m:oMath>
                    </m:oMathPara>
                  </a14:m>
                  <a:endParaRPr lang="en-US" sz="1050" b="1" dirty="0"/>
                </a:p>
              </p:txBody>
            </p:sp>
          </mc:Choice>
          <mc:Fallback xmlns="">
            <p:sp>
              <p:nvSpPr>
                <p:cNvPr id="65" name="TextBox 64">
                  <a:extLst>
                    <a:ext uri="{FF2B5EF4-FFF2-40B4-BE49-F238E27FC236}">
                      <a16:creationId xmlns:a16="http://schemas.microsoft.com/office/drawing/2014/main" id="{DE5A415A-0CE2-4827-8E79-32CE0A0CAB64}"/>
                    </a:ext>
                  </a:extLst>
                </p:cNvPr>
                <p:cNvSpPr txBox="1">
                  <a:spLocks noRot="1" noChangeAspect="1" noMove="1" noResize="1" noEditPoints="1" noAdjustHandles="1" noChangeArrowheads="1" noChangeShapeType="1" noTextEdit="1"/>
                </p:cNvSpPr>
                <p:nvPr/>
              </p:nvSpPr>
              <p:spPr bwMode="gray">
                <a:xfrm>
                  <a:off x="578101" y="1796611"/>
                  <a:ext cx="5187710" cy="488762"/>
                </a:xfrm>
                <a:prstGeom prst="rect">
                  <a:avLst/>
                </a:prstGeom>
                <a:blipFill>
                  <a:blip r:embed="rId4"/>
                  <a:stretch>
                    <a:fillRect/>
                  </a:stretch>
                </a:blipFill>
              </p:spPr>
              <p:txBody>
                <a:bodyPr/>
                <a:lstStyle/>
                <a:p>
                  <a:r>
                    <a:rPr lang="en-US">
                      <a:noFill/>
                    </a:rPr>
                    <a:t> </a:t>
                  </a:r>
                </a:p>
              </p:txBody>
            </p:sp>
          </mc:Fallback>
        </mc:AlternateContent>
        <p:sp>
          <p:nvSpPr>
            <p:cNvPr id="66" name="Oval 65">
              <a:extLst>
                <a:ext uri="{FF2B5EF4-FFF2-40B4-BE49-F238E27FC236}">
                  <a16:creationId xmlns:a16="http://schemas.microsoft.com/office/drawing/2014/main" id="{2BA86803-3CEA-4C3A-A2AD-43AA4A160D5D}"/>
                </a:ext>
              </a:extLst>
            </p:cNvPr>
            <p:cNvSpPr/>
            <p:nvPr/>
          </p:nvSpPr>
          <p:spPr bwMode="gray">
            <a:xfrm>
              <a:off x="276653" y="1330758"/>
              <a:ext cx="329706" cy="3576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1</a:t>
              </a:r>
            </a:p>
          </p:txBody>
        </p:sp>
      </p:grpSp>
      <p:grpSp>
        <p:nvGrpSpPr>
          <p:cNvPr id="67" name="Group 66">
            <a:extLst>
              <a:ext uri="{FF2B5EF4-FFF2-40B4-BE49-F238E27FC236}">
                <a16:creationId xmlns:a16="http://schemas.microsoft.com/office/drawing/2014/main" id="{E0D60E00-3E49-4E6A-81BC-65C487B35B55}"/>
              </a:ext>
            </a:extLst>
          </p:cNvPr>
          <p:cNvGrpSpPr/>
          <p:nvPr/>
        </p:nvGrpSpPr>
        <p:grpSpPr>
          <a:xfrm>
            <a:off x="4960766" y="1102538"/>
            <a:ext cx="4734397" cy="815299"/>
            <a:chOff x="6140067" y="1330759"/>
            <a:chExt cx="5690291" cy="1213367"/>
          </a:xfrm>
        </p:grpSpPr>
        <p:sp>
          <p:nvSpPr>
            <p:cNvPr id="68" name="Rectangle: Rounded Corners 67">
              <a:extLst>
                <a:ext uri="{FF2B5EF4-FFF2-40B4-BE49-F238E27FC236}">
                  <a16:creationId xmlns:a16="http://schemas.microsoft.com/office/drawing/2014/main" id="{B1CA732C-31E9-433E-8876-5BF3514D859E}"/>
                </a:ext>
              </a:extLst>
            </p:cNvPr>
            <p:cNvSpPr/>
            <p:nvPr/>
          </p:nvSpPr>
          <p:spPr bwMode="gray">
            <a:xfrm>
              <a:off x="6330986" y="1482660"/>
              <a:ext cx="5499372" cy="1061466"/>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en-US" sz="1100" b="1" dirty="0">
                  <a:solidFill>
                    <a:schemeClr val="tx1"/>
                  </a:solidFill>
                </a:rPr>
                <a:t>Calibration Ratio</a:t>
              </a:r>
              <a:endParaRPr lang="en-US" sz="1200" b="1" i="1" dirty="0">
                <a:solidFill>
                  <a:schemeClr val="tx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52BA8105-91A9-4C50-9E0D-ADB37EF53BAB}"/>
                    </a:ext>
                  </a:extLst>
                </p:cNvPr>
                <p:cNvSpPr txBox="1"/>
                <p:nvPr/>
              </p:nvSpPr>
              <p:spPr bwMode="gray">
                <a:xfrm>
                  <a:off x="6441518" y="1840301"/>
                  <a:ext cx="5187707" cy="557950"/>
                </a:xfrm>
                <a:prstGeom prst="rect">
                  <a:avLst/>
                </a:prstGeom>
                <a:solidFill>
                  <a:schemeClr val="bg1">
                    <a:lumMod val="95000"/>
                  </a:schemeClr>
                </a:solidFill>
              </p:spPr>
              <p:txBody>
                <a:bodyPr wrap="none" lIns="0" tIns="0" rIns="0" bIns="0" rtlCol="0" anchor="ctr">
                  <a:noAutofit/>
                </a:bodyPr>
                <a:lstStyle/>
                <a:p>
                  <a:pPr/>
                  <a14:m>
                    <m:oMathPara xmlns:m="http://schemas.openxmlformats.org/officeDocument/2006/math">
                      <m:oMathParaPr>
                        <m:jc m:val="centerGroup"/>
                      </m:oMathParaPr>
                      <m:oMath xmlns:m="http://schemas.openxmlformats.org/officeDocument/2006/math">
                        <m:r>
                          <a:rPr lang="en-US" sz="900" b="1" i="1" smtClean="0">
                            <a:latin typeface="Cambria Math" panose="02040503050406030204" pitchFamily="18" charset="0"/>
                          </a:rPr>
                          <m:t>𝑪𝒂𝒍𝒊</m:t>
                        </m:r>
                        <m:r>
                          <a:rPr lang="en-US" sz="900" b="1" i="1" smtClean="0">
                            <a:latin typeface="Cambria Math" panose="02040503050406030204" pitchFamily="18" charset="0"/>
                          </a:rPr>
                          <m:t> </m:t>
                        </m:r>
                        <m:r>
                          <a:rPr lang="en-US" sz="900" b="1" i="1" smtClean="0">
                            <a:latin typeface="Cambria Math" panose="02040503050406030204" pitchFamily="18" charset="0"/>
                          </a:rPr>
                          <m:t>𝑹𝒂𝒕𝒊𝒐</m:t>
                        </m:r>
                        <m:d>
                          <m:dPr>
                            <m:ctrlPr>
                              <a:rPr lang="en-US" sz="900" b="1" i="1" smtClean="0">
                                <a:latin typeface="Cambria Math" panose="02040503050406030204" pitchFamily="18" charset="0"/>
                              </a:rPr>
                            </m:ctrlPr>
                          </m:dPr>
                          <m:e>
                            <m:r>
                              <a:rPr lang="en-US" sz="900" b="1" i="1" smtClean="0">
                                <a:latin typeface="Cambria Math" panose="02040503050406030204" pitchFamily="18" charset="0"/>
                              </a:rPr>
                              <m:t>𝑪𝑹</m:t>
                            </m:r>
                          </m:e>
                        </m:d>
                        <m:r>
                          <a:rPr lang="en-US" sz="900" b="1" i="1" smtClean="0">
                            <a:latin typeface="Cambria Math" panose="02040503050406030204" pitchFamily="18" charset="0"/>
                          </a:rPr>
                          <m:t>=</m:t>
                        </m:r>
                        <m:f>
                          <m:fPr>
                            <m:ctrlPr>
                              <a:rPr lang="en-US" sz="900" b="1" i="1" smtClean="0">
                                <a:latin typeface="Cambria Math" panose="02040503050406030204" pitchFamily="18" charset="0"/>
                              </a:rPr>
                            </m:ctrlPr>
                          </m:fPr>
                          <m:num>
                            <m:r>
                              <a:rPr lang="en-US" sz="900" b="1" i="1" smtClean="0">
                                <a:latin typeface="Cambria Math" panose="02040503050406030204" pitchFamily="18" charset="0"/>
                              </a:rPr>
                              <m:t>𝑷𝒓𝒆𝒅𝒊𝒄𝒕𝒆𝒅</m:t>
                            </m:r>
                            <m:r>
                              <a:rPr lang="en-US" sz="900" b="1" i="1" smtClean="0">
                                <a:latin typeface="Cambria Math" panose="02040503050406030204" pitchFamily="18" charset="0"/>
                              </a:rPr>
                              <m:t> </m:t>
                            </m:r>
                            <m:r>
                              <a:rPr lang="en-US" sz="900" b="1" i="1" smtClean="0">
                                <a:latin typeface="Cambria Math" panose="02040503050406030204" pitchFamily="18" charset="0"/>
                              </a:rPr>
                              <m:t>𝑰𝒎𝒑𝒂𝒄𝒕𝒂𝒃𝒍𝒆</m:t>
                            </m:r>
                            <m:r>
                              <a:rPr lang="en-US" sz="900" b="1" i="1" smtClean="0">
                                <a:latin typeface="Cambria Math" panose="02040503050406030204" pitchFamily="18" charset="0"/>
                              </a:rPr>
                              <m:t> </m:t>
                            </m:r>
                            <m:r>
                              <a:rPr lang="en-US" sz="900" b="1" i="1" smtClean="0">
                                <a:latin typeface="Cambria Math" panose="02040503050406030204" pitchFamily="18" charset="0"/>
                              </a:rPr>
                              <m:t>𝑺𝒂𝒍𝒆𝒔</m:t>
                            </m:r>
                            <m:r>
                              <a:rPr lang="en-US" sz="900" b="1" i="1" smtClean="0">
                                <a:latin typeface="Cambria Math" panose="02040503050406030204" pitchFamily="18" charset="0"/>
                              </a:rPr>
                              <m:t> </m:t>
                            </m:r>
                          </m:num>
                          <m:den>
                            <m:r>
                              <a:rPr lang="en-US" sz="900" b="1" i="1" smtClean="0">
                                <a:latin typeface="Cambria Math" panose="02040503050406030204" pitchFamily="18" charset="0"/>
                              </a:rPr>
                              <m:t>𝑪𝑯</m:t>
                            </m:r>
                            <m:r>
                              <a:rPr lang="en-US" sz="900" b="1" i="1" smtClean="0">
                                <a:latin typeface="Cambria Math" panose="02040503050406030204" pitchFamily="18" charset="0"/>
                              </a:rPr>
                              <m:t>𝟏</m:t>
                            </m:r>
                            <m:r>
                              <a:rPr lang="en-US" sz="900" b="1" i="1" smtClean="0">
                                <a:latin typeface="Cambria Math" panose="02040503050406030204" pitchFamily="18" charset="0"/>
                              </a:rPr>
                              <m:t> </m:t>
                            </m:r>
                            <m:r>
                              <a:rPr lang="en-US" sz="900" b="1" i="1" smtClean="0">
                                <a:latin typeface="Cambria Math" panose="02040503050406030204" pitchFamily="18" charset="0"/>
                              </a:rPr>
                              <m:t>𝑪𝒐𝒏𝒕</m:t>
                            </m:r>
                            <m:r>
                              <a:rPr lang="en-US" sz="900" b="1" i="1" smtClean="0">
                                <a:latin typeface="Cambria Math" panose="02040503050406030204" pitchFamily="18" charset="0"/>
                              </a:rPr>
                              <m:t> </m:t>
                            </m:r>
                            <m:r>
                              <a:rPr lang="en-US" sz="900" b="1" i="1" smtClean="0">
                                <a:latin typeface="Cambria Math" panose="02040503050406030204" pitchFamily="18" charset="0"/>
                              </a:rPr>
                              <m:t>𝑰</m:t>
                            </m:r>
                            <m:r>
                              <a:rPr lang="en-US" sz="900" b="1" i="1" smtClean="0">
                                <a:latin typeface="Cambria Math" panose="02040503050406030204" pitchFamily="18" charset="0"/>
                              </a:rPr>
                              <m:t>+</m:t>
                            </m:r>
                            <m:r>
                              <a:rPr lang="en-US" sz="900" b="1" i="1" smtClean="0">
                                <a:latin typeface="Cambria Math" panose="02040503050406030204" pitchFamily="18" charset="0"/>
                              </a:rPr>
                              <m:t>𝑪𝑯</m:t>
                            </m:r>
                            <m:r>
                              <a:rPr lang="en-US" sz="900" b="1" i="1" smtClean="0">
                                <a:latin typeface="Cambria Math" panose="02040503050406030204" pitchFamily="18" charset="0"/>
                              </a:rPr>
                              <m:t>𝟐</m:t>
                            </m:r>
                            <m:r>
                              <a:rPr lang="en-US" sz="900" b="1" i="1" smtClean="0">
                                <a:latin typeface="Cambria Math" panose="02040503050406030204" pitchFamily="18" charset="0"/>
                              </a:rPr>
                              <m:t> </m:t>
                            </m:r>
                            <m:r>
                              <a:rPr lang="en-US" sz="900" b="1" i="1" smtClean="0">
                                <a:latin typeface="Cambria Math" panose="02040503050406030204" pitchFamily="18" charset="0"/>
                              </a:rPr>
                              <m:t>𝑪𝒐𝒏𝒕</m:t>
                            </m:r>
                            <m:r>
                              <a:rPr lang="en-US" sz="900" b="1" i="1" smtClean="0">
                                <a:latin typeface="Cambria Math" panose="02040503050406030204" pitchFamily="18" charset="0"/>
                              </a:rPr>
                              <m:t> </m:t>
                            </m:r>
                            <m:r>
                              <a:rPr lang="en-US" sz="900" b="1" i="1" smtClean="0">
                                <a:latin typeface="Cambria Math" panose="02040503050406030204" pitchFamily="18" charset="0"/>
                              </a:rPr>
                              <m:t>𝑰</m:t>
                            </m:r>
                            <m:r>
                              <a:rPr lang="en-US" sz="900" b="1" i="1" smtClean="0">
                                <a:latin typeface="Cambria Math" panose="02040503050406030204" pitchFamily="18" charset="0"/>
                              </a:rPr>
                              <m:t>+ …+</m:t>
                            </m:r>
                            <m:r>
                              <a:rPr lang="en-US" sz="900" b="1" i="1" smtClean="0">
                                <a:latin typeface="Cambria Math" panose="02040503050406030204" pitchFamily="18" charset="0"/>
                              </a:rPr>
                              <m:t>𝑪𝑯</m:t>
                            </m:r>
                            <m:r>
                              <a:rPr lang="en-US" sz="900" b="1" i="1" smtClean="0">
                                <a:latin typeface="Cambria Math" panose="02040503050406030204" pitchFamily="18" charset="0"/>
                              </a:rPr>
                              <m:t>𝟑</m:t>
                            </m:r>
                            <m:r>
                              <a:rPr lang="en-US" sz="900" b="1" i="1" smtClean="0">
                                <a:latin typeface="Cambria Math" panose="02040503050406030204" pitchFamily="18" charset="0"/>
                              </a:rPr>
                              <m:t> </m:t>
                            </m:r>
                            <m:r>
                              <a:rPr lang="en-US" sz="900" b="1" i="1" smtClean="0">
                                <a:latin typeface="Cambria Math" panose="02040503050406030204" pitchFamily="18" charset="0"/>
                              </a:rPr>
                              <m:t>𝑪𝒐𝒏𝒕</m:t>
                            </m:r>
                            <m:r>
                              <a:rPr lang="en-US" sz="900" b="1" i="1" smtClean="0">
                                <a:latin typeface="Cambria Math" panose="02040503050406030204" pitchFamily="18" charset="0"/>
                              </a:rPr>
                              <m:t> </m:t>
                            </m:r>
                            <m:r>
                              <a:rPr lang="en-US" sz="900" b="1" i="1" smtClean="0">
                                <a:latin typeface="Cambria Math" panose="02040503050406030204" pitchFamily="18" charset="0"/>
                              </a:rPr>
                              <m:t>𝑰</m:t>
                            </m:r>
                          </m:den>
                        </m:f>
                      </m:oMath>
                    </m:oMathPara>
                  </a14:m>
                  <a:endParaRPr lang="en-US" sz="900" dirty="0" err="1"/>
                </a:p>
              </p:txBody>
            </p:sp>
          </mc:Choice>
          <mc:Fallback xmlns="">
            <p:sp>
              <p:nvSpPr>
                <p:cNvPr id="69" name="TextBox 68">
                  <a:extLst>
                    <a:ext uri="{FF2B5EF4-FFF2-40B4-BE49-F238E27FC236}">
                      <a16:creationId xmlns:a16="http://schemas.microsoft.com/office/drawing/2014/main" id="{52BA8105-91A9-4C50-9E0D-ADB37EF53BAB}"/>
                    </a:ext>
                  </a:extLst>
                </p:cNvPr>
                <p:cNvSpPr txBox="1">
                  <a:spLocks noRot="1" noChangeAspect="1" noMove="1" noResize="1" noEditPoints="1" noAdjustHandles="1" noChangeArrowheads="1" noChangeShapeType="1" noTextEdit="1"/>
                </p:cNvSpPr>
                <p:nvPr/>
              </p:nvSpPr>
              <p:spPr bwMode="gray">
                <a:xfrm>
                  <a:off x="6441518" y="1840301"/>
                  <a:ext cx="5187707" cy="557950"/>
                </a:xfrm>
                <a:prstGeom prst="rect">
                  <a:avLst/>
                </a:prstGeom>
                <a:blipFill>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4C471D75-5628-48D5-A50A-34B3BA4BFD6A}"/>
                </a:ext>
              </a:extLst>
            </p:cNvPr>
            <p:cNvSpPr/>
            <p:nvPr/>
          </p:nvSpPr>
          <p:spPr bwMode="gray">
            <a:xfrm>
              <a:off x="6140067" y="1330759"/>
              <a:ext cx="329706" cy="4082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p>
          </p:txBody>
        </p:sp>
      </p:grpSp>
      <p:grpSp>
        <p:nvGrpSpPr>
          <p:cNvPr id="71" name="Group 70">
            <a:extLst>
              <a:ext uri="{FF2B5EF4-FFF2-40B4-BE49-F238E27FC236}">
                <a16:creationId xmlns:a16="http://schemas.microsoft.com/office/drawing/2014/main" id="{DB9E118E-0925-40AA-93A8-32016E253D1A}"/>
              </a:ext>
            </a:extLst>
          </p:cNvPr>
          <p:cNvGrpSpPr/>
          <p:nvPr/>
        </p:nvGrpSpPr>
        <p:grpSpPr>
          <a:xfrm>
            <a:off x="183575" y="2139278"/>
            <a:ext cx="4719592" cy="746149"/>
            <a:chOff x="294447" y="2232909"/>
            <a:chExt cx="5672497" cy="972753"/>
          </a:xfrm>
        </p:grpSpPr>
        <p:sp>
          <p:nvSpPr>
            <p:cNvPr id="72" name="Rectangle: Rounded Corners 71">
              <a:extLst>
                <a:ext uri="{FF2B5EF4-FFF2-40B4-BE49-F238E27FC236}">
                  <a16:creationId xmlns:a16="http://schemas.microsoft.com/office/drawing/2014/main" id="{68133932-D202-4CFA-8A22-D258285878AF}"/>
                </a:ext>
              </a:extLst>
            </p:cNvPr>
            <p:cNvSpPr/>
            <p:nvPr/>
          </p:nvSpPr>
          <p:spPr bwMode="gray">
            <a:xfrm>
              <a:off x="467571" y="2280917"/>
              <a:ext cx="5499373" cy="924745"/>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en-US" sz="1100" b="1" dirty="0">
                  <a:solidFill>
                    <a:schemeClr val="tx1"/>
                  </a:solidFill>
                </a:rPr>
                <a:t>Channel 1 Contribution Initial</a:t>
              </a:r>
            </a:p>
            <a:p>
              <a:pPr>
                <a:spcBef>
                  <a:spcPts val="600"/>
                </a:spcBef>
                <a:spcAft>
                  <a:spcPts val="600"/>
                </a:spcAft>
              </a:pPr>
              <a:endParaRPr lang="en-US" sz="1200" b="1" i="1" dirty="0">
                <a:solidFill>
                  <a:schemeClr val="tx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7967EE2-E31D-4745-826B-BC9A3B0B0EDC}"/>
                    </a:ext>
                  </a:extLst>
                </p:cNvPr>
                <p:cNvSpPr txBox="1"/>
                <p:nvPr/>
              </p:nvSpPr>
              <p:spPr bwMode="gray">
                <a:xfrm>
                  <a:off x="615995" y="2609916"/>
                  <a:ext cx="5266950" cy="472558"/>
                </a:xfrm>
                <a:prstGeom prst="rect">
                  <a:avLst/>
                </a:prstGeom>
                <a:solidFill>
                  <a:schemeClr val="bg1">
                    <a:lumMod val="95000"/>
                  </a:schemeClr>
                </a:solid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lang="en-US" sz="900" b="1" i="1" smtClean="0">
                            <a:latin typeface="Cambria Math" panose="02040503050406030204" pitchFamily="18" charset="0"/>
                          </a:rPr>
                          <m:t>𝑪𝑯</m:t>
                        </m:r>
                        <m:r>
                          <a:rPr lang="en-US" sz="900" b="1" i="1" smtClean="0">
                            <a:latin typeface="Cambria Math" panose="02040503050406030204" pitchFamily="18" charset="0"/>
                          </a:rPr>
                          <m:t>𝟏</m:t>
                        </m:r>
                        <m:r>
                          <a:rPr lang="en-US" sz="900" b="1" i="1" smtClean="0">
                            <a:latin typeface="Cambria Math" panose="02040503050406030204" pitchFamily="18" charset="0"/>
                          </a:rPr>
                          <m:t> </m:t>
                        </m:r>
                        <m:r>
                          <a:rPr lang="en-US" sz="900" b="1" i="1" smtClean="0">
                            <a:latin typeface="Cambria Math" panose="02040503050406030204" pitchFamily="18" charset="0"/>
                          </a:rPr>
                          <m:t>𝑪𝒐𝒏𝒕𝒓𝒊</m:t>
                        </m:r>
                        <m:r>
                          <a:rPr lang="en-US" sz="900" b="1" i="1" smtClean="0">
                            <a:latin typeface="Cambria Math" panose="02040503050406030204" pitchFamily="18" charset="0"/>
                          </a:rPr>
                          <m:t> </m:t>
                        </m:r>
                        <m:r>
                          <a:rPr lang="en-US" sz="900" b="1" i="1" smtClean="0">
                            <a:latin typeface="Cambria Math" panose="02040503050406030204" pitchFamily="18" charset="0"/>
                          </a:rPr>
                          <m:t>𝑰𝒏𝒊𝒕𝒊𝒂𝒍</m:t>
                        </m:r>
                        <m:r>
                          <a:rPr lang="en-US" sz="900" b="1" i="1">
                            <a:latin typeface="Cambria Math" panose="02040503050406030204" pitchFamily="18" charset="0"/>
                          </a:rPr>
                          <m:t>=</m:t>
                        </m:r>
                      </m:oMath>
                    </m:oMathPara>
                  </a14:m>
                  <a:endParaRPr lang="en-US" sz="9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900" b="1" i="1" smtClean="0">
                                <a:latin typeface="Cambria Math" panose="02040503050406030204" pitchFamily="18" charset="0"/>
                              </a:rPr>
                            </m:ctrlPr>
                          </m:dPr>
                          <m:e>
                            <m:sSup>
                              <m:sSupPr>
                                <m:ctrlPr>
                                  <a:rPr lang="en-US" sz="900" b="1" i="1">
                                    <a:latin typeface="Cambria Math" panose="02040503050406030204" pitchFamily="18" charset="0"/>
                                  </a:rPr>
                                </m:ctrlPr>
                              </m:sSupPr>
                              <m:e>
                                <m:r>
                                  <a:rPr lang="en-US" sz="900" b="1" i="1" smtClean="0">
                                    <a:latin typeface="Cambria Math" panose="02040503050406030204" pitchFamily="18" charset="0"/>
                                  </a:rPr>
                                  <m:t>𝑷𝒓𝒆𝒅𝒊𝒄𝒕𝒆𝒅</m:t>
                                </m:r>
                                <m:r>
                                  <a:rPr lang="en-US" sz="900" b="1" i="1" smtClean="0">
                                    <a:latin typeface="Cambria Math" panose="02040503050406030204" pitchFamily="18" charset="0"/>
                                  </a:rPr>
                                  <m:t> </m:t>
                                </m:r>
                                <m:r>
                                  <a:rPr lang="en-US" sz="900" b="1" i="1">
                                    <a:latin typeface="Cambria Math" panose="02040503050406030204" pitchFamily="18" charset="0"/>
                                  </a:rPr>
                                  <m:t>𝑰𝒎𝒑𝒂𝒄𝒕𝒂𝒃𝒍𝒆</m:t>
                                </m:r>
                                <m:r>
                                  <a:rPr lang="en-US" sz="900" b="1" i="1">
                                    <a:latin typeface="Cambria Math" panose="02040503050406030204" pitchFamily="18" charset="0"/>
                                  </a:rPr>
                                  <m:t> </m:t>
                                </m:r>
                                <m:r>
                                  <a:rPr lang="en-US" sz="900" b="1" i="1">
                                    <a:latin typeface="Cambria Math" panose="02040503050406030204" pitchFamily="18" charset="0"/>
                                  </a:rPr>
                                  <m:t>𝑺𝒂𝒍𝒆𝒔</m:t>
                                </m:r>
                                <m:r>
                                  <a:rPr lang="en-US" sz="900" b="1" i="1">
                                    <a:latin typeface="Cambria Math" panose="02040503050406030204" pitchFamily="18" charset="0"/>
                                  </a:rPr>
                                  <m:t> −(</m:t>
                                </m:r>
                                <m:r>
                                  <a:rPr lang="en-US" sz="900" b="1" i="1">
                                    <a:latin typeface="Cambria Math" panose="02040503050406030204" pitchFamily="18" charset="0"/>
                                  </a:rPr>
                                  <m:t>𝒆𝒙𝒑</m:t>
                                </m:r>
                              </m:e>
                              <m:sup>
                                <m:r>
                                  <a:rPr lang="en-US" sz="900" b="1" i="1">
                                    <a:latin typeface="Cambria Math" panose="02040503050406030204" pitchFamily="18" charset="0"/>
                                  </a:rPr>
                                  <m:t>(</m:t>
                                </m:r>
                                <m:r>
                                  <a:rPr lang="en-US" sz="900" b="1" i="1">
                                    <a:latin typeface="Cambria Math" panose="02040503050406030204" pitchFamily="18" charset="0"/>
                                  </a:rPr>
                                  <m:t>𝒍𝒐𝒈</m:t>
                                </m:r>
                                <m:sSup>
                                  <m:sSupPr>
                                    <m:ctrlPr>
                                      <a:rPr lang="en-US" sz="900" b="1" i="1">
                                        <a:latin typeface="Cambria Math" panose="02040503050406030204" pitchFamily="18" charset="0"/>
                                      </a:rPr>
                                    </m:ctrlPr>
                                  </m:sSupPr>
                                  <m:e>
                                    <m:r>
                                      <a:rPr lang="en-US" sz="900" b="1" i="1">
                                        <a:latin typeface="Cambria Math" panose="02040503050406030204" pitchFamily="18" charset="0"/>
                                      </a:rPr>
                                      <m:t>𝑪𝑯</m:t>
                                    </m:r>
                                    <m:r>
                                      <a:rPr lang="en-US" sz="900" b="1" i="1">
                                        <a:latin typeface="Cambria Math" panose="02040503050406030204" pitchFamily="18" charset="0"/>
                                      </a:rPr>
                                      <m:t>𝟐</m:t>
                                    </m:r>
                                  </m:e>
                                  <m:sup>
                                    <m:r>
                                      <a:rPr lang="en-US" sz="900" b="1" i="1">
                                        <a:latin typeface="Cambria Math" panose="02040503050406030204" pitchFamily="18" charset="0"/>
                                        <a:ea typeface="Cambria Math" panose="02040503050406030204" pitchFamily="18" charset="0"/>
                                      </a:rPr>
                                      <m:t>𝜷</m:t>
                                    </m:r>
                                    <m:r>
                                      <a:rPr lang="en-US" sz="900" b="1" i="1">
                                        <a:latin typeface="Cambria Math" panose="02040503050406030204" pitchFamily="18" charset="0"/>
                                        <a:ea typeface="Cambria Math" panose="02040503050406030204" pitchFamily="18" charset="0"/>
                                      </a:rPr>
                                      <m:t>𝟐</m:t>
                                    </m:r>
                                  </m:sup>
                                </m:sSup>
                                <m:r>
                                  <a:rPr lang="en-US" sz="900" b="1" i="1">
                                    <a:latin typeface="Cambria Math" panose="02040503050406030204" pitchFamily="18" charset="0"/>
                                  </a:rPr>
                                  <m:t>+</m:t>
                                </m:r>
                                <m:r>
                                  <a:rPr lang="en-US" sz="900" b="1" i="1">
                                    <a:latin typeface="Cambria Math" panose="02040503050406030204" pitchFamily="18" charset="0"/>
                                  </a:rPr>
                                  <m:t>𝒍𝒐𝒈</m:t>
                                </m:r>
                                <m:sSup>
                                  <m:sSupPr>
                                    <m:ctrlPr>
                                      <a:rPr lang="en-US" sz="900" b="1" i="1">
                                        <a:latin typeface="Cambria Math" panose="02040503050406030204" pitchFamily="18" charset="0"/>
                                      </a:rPr>
                                    </m:ctrlPr>
                                  </m:sSupPr>
                                  <m:e>
                                    <m:r>
                                      <a:rPr lang="en-US" sz="900" b="1" i="1">
                                        <a:latin typeface="Cambria Math" panose="02040503050406030204" pitchFamily="18" charset="0"/>
                                      </a:rPr>
                                      <m:t>𝑪𝑯</m:t>
                                    </m:r>
                                    <m:r>
                                      <a:rPr lang="en-US" sz="900" b="1" i="1">
                                        <a:latin typeface="Cambria Math" panose="02040503050406030204" pitchFamily="18" charset="0"/>
                                      </a:rPr>
                                      <m:t>𝟑</m:t>
                                    </m:r>
                                  </m:e>
                                  <m:sup>
                                    <m:r>
                                      <a:rPr lang="en-US" sz="900" b="1" i="1">
                                        <a:latin typeface="Cambria Math" panose="02040503050406030204" pitchFamily="18" charset="0"/>
                                        <a:ea typeface="Cambria Math" panose="02040503050406030204" pitchFamily="18" charset="0"/>
                                      </a:rPr>
                                      <m:t>𝜷</m:t>
                                    </m:r>
                                    <m:r>
                                      <a:rPr lang="en-US" sz="900" b="1" i="1">
                                        <a:latin typeface="Cambria Math" panose="02040503050406030204" pitchFamily="18" charset="0"/>
                                        <a:ea typeface="Cambria Math" panose="02040503050406030204" pitchFamily="18" charset="0"/>
                                      </a:rPr>
                                      <m:t>𝟑</m:t>
                                    </m:r>
                                  </m:sup>
                                </m:sSup>
                                <m:r>
                                  <a:rPr lang="en-US" sz="900" b="1" i="1">
                                    <a:latin typeface="Cambria Math" panose="02040503050406030204" pitchFamily="18" charset="0"/>
                                  </a:rPr>
                                  <m:t>+ …+</m:t>
                                </m:r>
                                <m:r>
                                  <a:rPr lang="en-US" sz="900" b="1" i="1">
                                    <a:latin typeface="Cambria Math" panose="02040503050406030204" pitchFamily="18" charset="0"/>
                                  </a:rPr>
                                  <m:t>𝒍𝒐𝒈</m:t>
                                </m:r>
                                <m:sSup>
                                  <m:sSupPr>
                                    <m:ctrlPr>
                                      <a:rPr lang="en-US" sz="900" b="1" i="1">
                                        <a:latin typeface="Cambria Math" panose="02040503050406030204" pitchFamily="18" charset="0"/>
                                      </a:rPr>
                                    </m:ctrlPr>
                                  </m:sSupPr>
                                  <m:e>
                                    <m:r>
                                      <a:rPr lang="en-US" sz="900" b="1" i="1">
                                        <a:latin typeface="Cambria Math" panose="02040503050406030204" pitchFamily="18" charset="0"/>
                                      </a:rPr>
                                      <m:t>𝑪𝑯𝒏</m:t>
                                    </m:r>
                                  </m:e>
                                  <m:sup>
                                    <m:r>
                                      <a:rPr lang="en-US" sz="900" b="1" i="1">
                                        <a:latin typeface="Cambria Math" panose="02040503050406030204" pitchFamily="18" charset="0"/>
                                        <a:ea typeface="Cambria Math" panose="02040503050406030204" pitchFamily="18" charset="0"/>
                                      </a:rPr>
                                      <m:t>𝜷</m:t>
                                    </m:r>
                                    <m:r>
                                      <a:rPr lang="en-US" sz="900" b="1" i="1">
                                        <a:latin typeface="Cambria Math" panose="02040503050406030204" pitchFamily="18" charset="0"/>
                                        <a:ea typeface="Cambria Math" panose="02040503050406030204" pitchFamily="18" charset="0"/>
                                      </a:rPr>
                                      <m:t>𝒏</m:t>
                                    </m:r>
                                    <m:r>
                                      <a:rPr lang="en-US" sz="900" b="1" i="1">
                                        <a:latin typeface="Cambria Math" panose="02040503050406030204" pitchFamily="18" charset="0"/>
                                        <a:ea typeface="Cambria Math" panose="02040503050406030204" pitchFamily="18" charset="0"/>
                                      </a:rPr>
                                      <m:t>)</m:t>
                                    </m:r>
                                  </m:sup>
                                </m:sSup>
                              </m:sup>
                            </m:sSup>
                            <m:r>
                              <a:rPr lang="en-US" sz="900" b="1" i="1">
                                <a:latin typeface="Cambria Math" panose="02040503050406030204" pitchFamily="18" charset="0"/>
                              </a:rPr>
                              <m:t> −</m:t>
                            </m:r>
                            <m:r>
                              <a:rPr lang="en-US" sz="900" b="1" i="1">
                                <a:latin typeface="Cambria Math" panose="02040503050406030204" pitchFamily="18" charset="0"/>
                              </a:rPr>
                              <m:t>𝟏</m:t>
                            </m:r>
                            <m:r>
                              <a:rPr lang="en-US" sz="900" b="1" i="1">
                                <a:latin typeface="Cambria Math" panose="02040503050406030204" pitchFamily="18" charset="0"/>
                              </a:rPr>
                              <m:t>)</m:t>
                            </m:r>
                            <m:r>
                              <m:rPr>
                                <m:nor/>
                              </m:rPr>
                              <a:rPr lang="en-US" sz="900" b="1" dirty="0"/>
                              <m:t> </m:t>
                            </m:r>
                          </m:e>
                        </m:d>
                      </m:oMath>
                    </m:oMathPara>
                  </a14:m>
                  <a:endParaRPr lang="en-US" sz="900" b="1" i="1" dirty="0" err="1"/>
                </a:p>
              </p:txBody>
            </p:sp>
          </mc:Choice>
          <mc:Fallback xmlns="">
            <p:sp>
              <p:nvSpPr>
                <p:cNvPr id="73" name="TextBox 72">
                  <a:extLst>
                    <a:ext uri="{FF2B5EF4-FFF2-40B4-BE49-F238E27FC236}">
                      <a16:creationId xmlns:a16="http://schemas.microsoft.com/office/drawing/2014/main" id="{37967EE2-E31D-4745-826B-BC9A3B0B0EDC}"/>
                    </a:ext>
                  </a:extLst>
                </p:cNvPr>
                <p:cNvSpPr txBox="1">
                  <a:spLocks noRot="1" noChangeAspect="1" noMove="1" noResize="1" noEditPoints="1" noAdjustHandles="1" noChangeArrowheads="1" noChangeShapeType="1" noTextEdit="1"/>
                </p:cNvSpPr>
                <p:nvPr/>
              </p:nvSpPr>
              <p:spPr bwMode="gray">
                <a:xfrm>
                  <a:off x="615995" y="2609916"/>
                  <a:ext cx="5266950" cy="472558"/>
                </a:xfrm>
                <a:prstGeom prst="rect">
                  <a:avLst/>
                </a:prstGeom>
                <a:blipFill>
                  <a:blip r:embed="rId6"/>
                  <a:stretch>
                    <a:fillRect/>
                  </a:stretch>
                </a:blipFill>
              </p:spPr>
              <p:txBody>
                <a:bodyPr/>
                <a:lstStyle/>
                <a:p>
                  <a:r>
                    <a:rPr lang="en-US">
                      <a:noFill/>
                    </a:rPr>
                    <a:t> </a:t>
                  </a:r>
                </a:p>
              </p:txBody>
            </p:sp>
          </mc:Fallback>
        </mc:AlternateContent>
        <p:sp>
          <p:nvSpPr>
            <p:cNvPr id="74" name="Oval 73">
              <a:extLst>
                <a:ext uri="{FF2B5EF4-FFF2-40B4-BE49-F238E27FC236}">
                  <a16:creationId xmlns:a16="http://schemas.microsoft.com/office/drawing/2014/main" id="{207D0845-6E7D-4070-A607-BE83FB995F5B}"/>
                </a:ext>
              </a:extLst>
            </p:cNvPr>
            <p:cNvSpPr/>
            <p:nvPr/>
          </p:nvSpPr>
          <p:spPr bwMode="gray">
            <a:xfrm>
              <a:off x="294447" y="2232909"/>
              <a:ext cx="329706" cy="3576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2</a:t>
              </a:r>
            </a:p>
          </p:txBody>
        </p:sp>
      </p:grpSp>
      <p:grpSp>
        <p:nvGrpSpPr>
          <p:cNvPr id="75" name="Group 74">
            <a:extLst>
              <a:ext uri="{FF2B5EF4-FFF2-40B4-BE49-F238E27FC236}">
                <a16:creationId xmlns:a16="http://schemas.microsoft.com/office/drawing/2014/main" id="{F271E7A8-A054-4C0E-976A-52B6862CCD67}"/>
              </a:ext>
            </a:extLst>
          </p:cNvPr>
          <p:cNvGrpSpPr/>
          <p:nvPr/>
        </p:nvGrpSpPr>
        <p:grpSpPr>
          <a:xfrm>
            <a:off x="4960766" y="2066768"/>
            <a:ext cx="4734397" cy="818661"/>
            <a:chOff x="6140067" y="2232909"/>
            <a:chExt cx="5690291" cy="1067287"/>
          </a:xfrm>
        </p:grpSpPr>
        <p:sp>
          <p:nvSpPr>
            <p:cNvPr id="76" name="Rectangle: Rounded Corners 75">
              <a:extLst>
                <a:ext uri="{FF2B5EF4-FFF2-40B4-BE49-F238E27FC236}">
                  <a16:creationId xmlns:a16="http://schemas.microsoft.com/office/drawing/2014/main" id="{C828ADF0-373D-4F25-A1CE-12FAD8DC5418}"/>
                </a:ext>
              </a:extLst>
            </p:cNvPr>
            <p:cNvSpPr/>
            <p:nvPr/>
          </p:nvSpPr>
          <p:spPr bwMode="gray">
            <a:xfrm>
              <a:off x="6330986" y="2368954"/>
              <a:ext cx="5499372" cy="931242"/>
            </a:xfrm>
            <a:prstGeom prst="roundRect">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en-US" sz="1100" b="1" dirty="0">
                  <a:solidFill>
                    <a:schemeClr val="tx1"/>
                  </a:solidFill>
                </a:rPr>
                <a:t>Channel 1 Contribution Final</a:t>
              </a:r>
              <a:endParaRPr lang="en-US" sz="1200" b="1" i="1" dirty="0">
                <a:solidFill>
                  <a:schemeClr val="tx1"/>
                </a:solidFill>
                <a:latin typeface="Cambria Math" panose="02040503050406030204" pitchFamily="18" charset="0"/>
              </a:endParaRPr>
            </a:p>
          </p:txBody>
        </p:sp>
        <p:sp>
          <p:nvSpPr>
            <p:cNvPr id="77" name="Oval 76">
              <a:extLst>
                <a:ext uri="{FF2B5EF4-FFF2-40B4-BE49-F238E27FC236}">
                  <a16:creationId xmlns:a16="http://schemas.microsoft.com/office/drawing/2014/main" id="{6C144F80-6C0C-4E35-98F9-263CB4485D66}"/>
                </a:ext>
              </a:extLst>
            </p:cNvPr>
            <p:cNvSpPr/>
            <p:nvPr/>
          </p:nvSpPr>
          <p:spPr bwMode="gray">
            <a:xfrm>
              <a:off x="6140067" y="2232909"/>
              <a:ext cx="329706" cy="3576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4</a:t>
              </a: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B51DD940-38D7-4453-8581-21F85DAB2130}"/>
                    </a:ext>
                  </a:extLst>
                </p:cNvPr>
                <p:cNvSpPr txBox="1"/>
                <p:nvPr/>
              </p:nvSpPr>
              <p:spPr bwMode="gray">
                <a:xfrm>
                  <a:off x="6419234" y="2693215"/>
                  <a:ext cx="5266949" cy="483791"/>
                </a:xfrm>
                <a:prstGeom prst="rect">
                  <a:avLst/>
                </a:prstGeom>
                <a:solidFill>
                  <a:schemeClr val="bg1">
                    <a:lumMod val="95000"/>
                  </a:schemeClr>
                </a:solidFill>
              </p:spPr>
              <p:txBody>
                <a:bodyPr wrap="none" lIns="0" tIns="0" rIns="0" bIns="0" rtlCol="0" anchor="ctr">
                  <a:noAutofit/>
                </a:bodyPr>
                <a:lstStyle/>
                <a:p>
                  <a:pPr/>
                  <a14:m>
                    <m:oMathPara xmlns:m="http://schemas.openxmlformats.org/officeDocument/2006/math">
                      <m:oMathParaPr>
                        <m:jc m:val="centerGroup"/>
                      </m:oMathParaPr>
                      <m:oMath xmlns:m="http://schemas.openxmlformats.org/officeDocument/2006/math">
                        <m:r>
                          <a:rPr lang="en-US" sz="900" b="1" i="1" smtClean="0">
                            <a:latin typeface="Cambria Math" panose="02040503050406030204" pitchFamily="18" charset="0"/>
                          </a:rPr>
                          <m:t>𝑪𝑯</m:t>
                        </m:r>
                        <m:r>
                          <a:rPr lang="en-US" sz="900" b="1" i="1" smtClean="0">
                            <a:latin typeface="Cambria Math" panose="02040503050406030204" pitchFamily="18" charset="0"/>
                          </a:rPr>
                          <m:t>𝟏</m:t>
                        </m:r>
                        <m:r>
                          <a:rPr lang="en-US" sz="900" b="1" i="1" smtClean="0">
                            <a:latin typeface="Cambria Math" panose="02040503050406030204" pitchFamily="18" charset="0"/>
                          </a:rPr>
                          <m:t> </m:t>
                        </m:r>
                        <m:r>
                          <a:rPr lang="en-US" sz="900" b="1" i="1" smtClean="0">
                            <a:latin typeface="Cambria Math" panose="02040503050406030204" pitchFamily="18" charset="0"/>
                          </a:rPr>
                          <m:t>𝑪𝒐𝒏𝒕𝒓𝒊</m:t>
                        </m:r>
                        <m:r>
                          <a:rPr lang="en-US" sz="900" b="1" i="1" smtClean="0">
                            <a:latin typeface="Cambria Math" panose="02040503050406030204" pitchFamily="18" charset="0"/>
                          </a:rPr>
                          <m:t> </m:t>
                        </m:r>
                        <m:r>
                          <a:rPr lang="en-US" sz="900" b="1" i="1" smtClean="0">
                            <a:latin typeface="Cambria Math" panose="02040503050406030204" pitchFamily="18" charset="0"/>
                          </a:rPr>
                          <m:t>𝑭𝒊𝒏𝒂𝒍</m:t>
                        </m:r>
                        <m:r>
                          <a:rPr lang="en-US" sz="900" b="1" i="1">
                            <a:latin typeface="Cambria Math" panose="02040503050406030204" pitchFamily="18" charset="0"/>
                          </a:rPr>
                          <m:t>=</m:t>
                        </m:r>
                        <m:r>
                          <a:rPr lang="en-US" sz="900" b="1" i="1" smtClean="0">
                            <a:latin typeface="Cambria Math" panose="02040503050406030204" pitchFamily="18" charset="0"/>
                          </a:rPr>
                          <m:t> </m:t>
                        </m:r>
                        <m:r>
                          <a:rPr lang="en-US" sz="900" b="1" i="1">
                            <a:latin typeface="Cambria Math" panose="02040503050406030204" pitchFamily="18" charset="0"/>
                          </a:rPr>
                          <m:t>𝑪𝑯</m:t>
                        </m:r>
                        <m:r>
                          <a:rPr lang="en-US" sz="900" b="1" i="1">
                            <a:latin typeface="Cambria Math" panose="02040503050406030204" pitchFamily="18" charset="0"/>
                          </a:rPr>
                          <m:t>𝟏</m:t>
                        </m:r>
                        <m:r>
                          <a:rPr lang="en-US" sz="900" b="1" i="1">
                            <a:latin typeface="Cambria Math" panose="02040503050406030204" pitchFamily="18" charset="0"/>
                          </a:rPr>
                          <m:t> </m:t>
                        </m:r>
                        <m:r>
                          <a:rPr lang="en-US" sz="900" b="1" i="1">
                            <a:latin typeface="Cambria Math" panose="02040503050406030204" pitchFamily="18" charset="0"/>
                          </a:rPr>
                          <m:t>𝑪𝒐𝒏𝒕𝒓𝒊</m:t>
                        </m:r>
                        <m:r>
                          <a:rPr lang="en-US" sz="900" b="1" i="1">
                            <a:latin typeface="Cambria Math" panose="02040503050406030204" pitchFamily="18" charset="0"/>
                          </a:rPr>
                          <m:t> </m:t>
                        </m:r>
                        <m:r>
                          <a:rPr lang="en-US" sz="900" b="1" i="1">
                            <a:latin typeface="Cambria Math" panose="02040503050406030204" pitchFamily="18" charset="0"/>
                          </a:rPr>
                          <m:t>𝑰𝒏𝒊𝒕𝒊𝒂𝒍</m:t>
                        </m:r>
                        <m:r>
                          <a:rPr lang="en-US" sz="900" b="1" i="1" dirty="0" smtClean="0">
                            <a:latin typeface="Cambria Math" panose="02040503050406030204" pitchFamily="18" charset="0"/>
                          </a:rPr>
                          <m:t>∗</m:t>
                        </m:r>
                        <m:r>
                          <a:rPr lang="en-US" sz="900" b="1" i="1" dirty="0" smtClean="0">
                            <a:latin typeface="Cambria Math" panose="02040503050406030204" pitchFamily="18" charset="0"/>
                          </a:rPr>
                          <m:t>𝑪𝑹</m:t>
                        </m:r>
                      </m:oMath>
                    </m:oMathPara>
                  </a14:m>
                  <a:endParaRPr lang="en-US" sz="900" b="1" i="1" dirty="0" err="1"/>
                </a:p>
              </p:txBody>
            </p:sp>
          </mc:Choice>
          <mc:Fallback xmlns="">
            <p:sp>
              <p:nvSpPr>
                <p:cNvPr id="78" name="TextBox 77">
                  <a:extLst>
                    <a:ext uri="{FF2B5EF4-FFF2-40B4-BE49-F238E27FC236}">
                      <a16:creationId xmlns:a16="http://schemas.microsoft.com/office/drawing/2014/main" id="{B51DD940-38D7-4453-8581-21F85DAB2130}"/>
                    </a:ext>
                  </a:extLst>
                </p:cNvPr>
                <p:cNvSpPr txBox="1">
                  <a:spLocks noRot="1" noChangeAspect="1" noMove="1" noResize="1" noEditPoints="1" noAdjustHandles="1" noChangeArrowheads="1" noChangeShapeType="1" noTextEdit="1"/>
                </p:cNvSpPr>
                <p:nvPr/>
              </p:nvSpPr>
              <p:spPr bwMode="gray">
                <a:xfrm>
                  <a:off x="6419234" y="2693215"/>
                  <a:ext cx="5266949" cy="483791"/>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39501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3">
            <a:extLst>
              <a:ext uri="{FF2B5EF4-FFF2-40B4-BE49-F238E27FC236}">
                <a16:creationId xmlns:a16="http://schemas.microsoft.com/office/drawing/2014/main" id="{23427821-192C-431B-A4B2-B51EF9C88399}"/>
              </a:ext>
            </a:extLst>
          </p:cNvPr>
          <p:cNvSpPr txBox="1">
            <a:spLocks/>
          </p:cNvSpPr>
          <p:nvPr/>
        </p:nvSpPr>
        <p:spPr bwMode="gray">
          <a:xfrm>
            <a:off x="159093" y="6617933"/>
            <a:ext cx="318704" cy="108000"/>
          </a:xfrm>
          <a:prstGeom prst="rect">
            <a:avLst/>
          </a:prstGeom>
        </p:spPr>
        <p:txBody>
          <a:bodyPr vert="horz" lIns="0" tIns="0" rIns="0" bIns="0" rtlCol="0" anchor="t">
            <a:noAutofit/>
          </a:bodyPr>
          <a:lstStyle>
            <a:defPPr>
              <a:defRPr lang="en-US"/>
            </a:defPPr>
            <a:lvl1pPr algn="ctr" rtl="0" eaLnBrk="0" fontAlgn="base" hangingPunct="0">
              <a:spcBef>
                <a:spcPct val="10000"/>
              </a:spcBef>
              <a:spcAft>
                <a:spcPct val="0"/>
              </a:spcAft>
              <a:buClr>
                <a:srgbClr val="0B1F65"/>
              </a:buClr>
              <a:buFont typeface="Webdings" pitchFamily="18" charset="2"/>
              <a:defRPr sz="569" kern="1200">
                <a:solidFill>
                  <a:schemeClr val="accent2"/>
                </a:solidFill>
                <a:latin typeface="Arial" charset="0"/>
                <a:ea typeface="+mn-ea"/>
                <a:cs typeface="Times New Roman" pitchFamily="18" charset="0"/>
              </a:defRPr>
            </a:lvl1pPr>
            <a:lvl2pPr marL="0" indent="0" algn="ctr" rtl="0" eaLnBrk="0" fontAlgn="base" hangingPunct="0">
              <a:spcBef>
                <a:spcPct val="10000"/>
              </a:spcBef>
              <a:spcAft>
                <a:spcPct val="0"/>
              </a:spcAft>
              <a:buClr>
                <a:srgbClr val="0B1F65"/>
              </a:buClr>
              <a:buFont typeface="Webdings" pitchFamily="18" charset="2"/>
              <a:defRPr sz="569" kern="1200">
                <a:solidFill>
                  <a:schemeClr val="accent2"/>
                </a:solidFill>
                <a:latin typeface="Arial" charset="0"/>
                <a:ea typeface="+mn-ea"/>
                <a:cs typeface="Times New Roman" pitchFamily="18" charset="0"/>
              </a:defRPr>
            </a:lvl2pPr>
            <a:lvl3pPr marL="0" indent="0" algn="ctr" rtl="0" eaLnBrk="0" fontAlgn="base" hangingPunct="0">
              <a:spcBef>
                <a:spcPct val="10000"/>
              </a:spcBef>
              <a:spcAft>
                <a:spcPct val="0"/>
              </a:spcAft>
              <a:buClr>
                <a:srgbClr val="0B1F65"/>
              </a:buClr>
              <a:buFont typeface="Webdings" pitchFamily="18" charset="2"/>
              <a:defRPr sz="569" kern="1200">
                <a:solidFill>
                  <a:schemeClr val="accent2"/>
                </a:solidFill>
                <a:latin typeface="Arial" charset="0"/>
                <a:ea typeface="+mn-ea"/>
                <a:cs typeface="Times New Roman" pitchFamily="18" charset="0"/>
              </a:defRPr>
            </a:lvl3pPr>
            <a:lvl4pPr marL="0" indent="0" algn="ctr" rtl="0" eaLnBrk="0" fontAlgn="base" hangingPunct="0">
              <a:spcBef>
                <a:spcPct val="10000"/>
              </a:spcBef>
              <a:spcAft>
                <a:spcPct val="0"/>
              </a:spcAft>
              <a:buClr>
                <a:srgbClr val="0B1F65"/>
              </a:buClr>
              <a:buFont typeface="Webdings" pitchFamily="18" charset="2"/>
              <a:defRPr sz="569" kern="1200">
                <a:solidFill>
                  <a:schemeClr val="accent2"/>
                </a:solidFill>
                <a:latin typeface="Arial" charset="0"/>
                <a:ea typeface="+mn-ea"/>
                <a:cs typeface="Times New Roman" pitchFamily="18" charset="0"/>
              </a:defRPr>
            </a:lvl4pPr>
            <a:lvl5pPr marL="0" indent="0" algn="ctr" rtl="0" eaLnBrk="0" fontAlgn="base" hangingPunct="0">
              <a:spcBef>
                <a:spcPct val="10000"/>
              </a:spcBef>
              <a:spcAft>
                <a:spcPct val="0"/>
              </a:spcAft>
              <a:buClr>
                <a:srgbClr val="0B1F65"/>
              </a:buClr>
              <a:buFont typeface="Webdings" pitchFamily="18" charset="2"/>
              <a:defRPr sz="569" kern="1200">
                <a:solidFill>
                  <a:schemeClr val="accent2"/>
                </a:solidFill>
                <a:latin typeface="Arial" charset="0"/>
                <a:ea typeface="+mn-ea"/>
                <a:cs typeface="Times New Roman" pitchFamily="18" charset="0"/>
              </a:defRPr>
            </a:lvl5pPr>
            <a:lvl6pPr marL="0" indent="0" algn="ctr" defTabSz="914400" rtl="0" eaLnBrk="1" latinLnBrk="0" hangingPunct="1">
              <a:defRPr sz="569" kern="1200">
                <a:solidFill>
                  <a:schemeClr val="accent2"/>
                </a:solidFill>
                <a:latin typeface="Arial" charset="0"/>
                <a:ea typeface="+mn-ea"/>
                <a:cs typeface="Times New Roman" pitchFamily="18" charset="0"/>
              </a:defRPr>
            </a:lvl6pPr>
            <a:lvl7pPr marL="0" indent="0" algn="ctr" defTabSz="914400" rtl="0" eaLnBrk="1" latinLnBrk="0" hangingPunct="1">
              <a:defRPr sz="569" kern="1200">
                <a:solidFill>
                  <a:schemeClr val="accent2"/>
                </a:solidFill>
                <a:latin typeface="Arial" charset="0"/>
                <a:ea typeface="+mn-ea"/>
                <a:cs typeface="Times New Roman" pitchFamily="18" charset="0"/>
              </a:defRPr>
            </a:lvl7pPr>
            <a:lvl8pPr marL="0" indent="0" algn="ctr" defTabSz="914400" rtl="0" eaLnBrk="1" latinLnBrk="0" hangingPunct="1">
              <a:defRPr sz="569" kern="1200">
                <a:solidFill>
                  <a:schemeClr val="accent2"/>
                </a:solidFill>
                <a:latin typeface="Arial" charset="0"/>
                <a:ea typeface="+mn-ea"/>
                <a:cs typeface="Times New Roman" pitchFamily="18" charset="0"/>
              </a:defRPr>
            </a:lvl8pPr>
            <a:lvl9pPr marL="0" indent="0" algn="ctr" defTabSz="914400" rtl="0" eaLnBrk="1" latinLnBrk="0" hangingPunct="1">
              <a:defRPr sz="569" kern="1200">
                <a:solidFill>
                  <a:schemeClr val="accent2"/>
                </a:solidFill>
                <a:latin typeface="Arial" charset="0"/>
                <a:ea typeface="+mn-ea"/>
                <a:cs typeface="Times New Roman" pitchFamily="18" charset="0"/>
              </a:defRPr>
            </a:lvl9pPr>
          </a:lstStyle>
          <a:p>
            <a:pPr defTabSz="742676" eaLnBrk="1" fontAlgn="auto" hangingPunct="1">
              <a:spcBef>
                <a:spcPts val="0"/>
              </a:spcBef>
              <a:spcAft>
                <a:spcPts val="0"/>
              </a:spcAft>
              <a:buClrTx/>
            </a:pPr>
            <a:fld id="{EEAD9179-7A6B-4268-BEB2-F3B8EB06115B}" type="slidenum">
              <a:rPr lang="en-US" smtClean="0">
                <a:solidFill>
                  <a:srgbClr val="00BCFF"/>
                </a:solidFill>
                <a:latin typeface="Arial"/>
                <a:ea typeface="Arial Unicode MS"/>
                <a:cs typeface="Arial"/>
              </a:rPr>
              <a:pPr defTabSz="742676" eaLnBrk="1" fontAlgn="auto" hangingPunct="1">
                <a:spcBef>
                  <a:spcPts val="0"/>
                </a:spcBef>
                <a:spcAft>
                  <a:spcPts val="0"/>
                </a:spcAft>
                <a:buClrTx/>
              </a:pPr>
              <a:t>12</a:t>
            </a:fld>
            <a:endParaRPr lang="en-US" dirty="0">
              <a:solidFill>
                <a:srgbClr val="00BCFF"/>
              </a:solidFill>
              <a:latin typeface="Arial"/>
              <a:ea typeface="Arial Unicode MS"/>
              <a:cs typeface="Arial"/>
            </a:endParaRPr>
          </a:p>
        </p:txBody>
      </p:sp>
      <p:grpSp>
        <p:nvGrpSpPr>
          <p:cNvPr id="76" name="Group 75">
            <a:extLst>
              <a:ext uri="{FF2B5EF4-FFF2-40B4-BE49-F238E27FC236}">
                <a16:creationId xmlns:a16="http://schemas.microsoft.com/office/drawing/2014/main" id="{0499CB0D-8E78-481D-892C-5BB15B200DB2}"/>
              </a:ext>
            </a:extLst>
          </p:cNvPr>
          <p:cNvGrpSpPr/>
          <p:nvPr/>
        </p:nvGrpSpPr>
        <p:grpSpPr>
          <a:xfrm>
            <a:off x="1290372" y="1242097"/>
            <a:ext cx="2056929" cy="1567796"/>
            <a:chOff x="1907239" y="1232742"/>
            <a:chExt cx="2532416" cy="1930214"/>
          </a:xfrm>
        </p:grpSpPr>
        <p:sp>
          <p:nvSpPr>
            <p:cNvPr id="77" name="Rectangle 76">
              <a:extLst>
                <a:ext uri="{FF2B5EF4-FFF2-40B4-BE49-F238E27FC236}">
                  <a16:creationId xmlns:a16="http://schemas.microsoft.com/office/drawing/2014/main" id="{3D8075DC-0A1F-4C58-8E8F-CC8BFC03473C}"/>
                </a:ext>
              </a:extLst>
            </p:cNvPr>
            <p:cNvSpPr/>
            <p:nvPr/>
          </p:nvSpPr>
          <p:spPr bwMode="gray">
            <a:xfrm rot="16200000">
              <a:off x="1099629" y="2040352"/>
              <a:ext cx="1930214" cy="314994"/>
            </a:xfrm>
            <a:prstGeom prst="rect">
              <a:avLst/>
            </a:prstGeom>
            <a:noFill/>
            <a:ln w="25400" cap="flat" cmpd="sng" algn="ctr">
              <a:noFill/>
              <a:prstDash val="solid"/>
            </a:ln>
            <a:effectLst/>
          </p:spPr>
          <p:txBody>
            <a:bodyPr rtlCol="0" anchor="ct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gency FB" panose="020B0503020202020204" pitchFamily="34" charset="0"/>
                  <a:ea typeface="Arial Unicode MS"/>
                  <a:cs typeface="Arial"/>
                </a:rPr>
                <a:t>Congress Participants</a:t>
              </a:r>
            </a:p>
          </p:txBody>
        </p:sp>
        <p:sp>
          <p:nvSpPr>
            <p:cNvPr id="78" name="Freeform 96">
              <a:extLst>
                <a:ext uri="{FF2B5EF4-FFF2-40B4-BE49-F238E27FC236}">
                  <a16:creationId xmlns:a16="http://schemas.microsoft.com/office/drawing/2014/main" id="{D17FC8F7-E2CF-4F84-9855-A8888455D844}"/>
                </a:ext>
              </a:extLst>
            </p:cNvPr>
            <p:cNvSpPr>
              <a:spLocks/>
            </p:cNvSpPr>
            <p:nvPr/>
          </p:nvSpPr>
          <p:spPr bwMode="auto">
            <a:xfrm>
              <a:off x="2405128" y="1508738"/>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79" name="Oval 97">
              <a:extLst>
                <a:ext uri="{FF2B5EF4-FFF2-40B4-BE49-F238E27FC236}">
                  <a16:creationId xmlns:a16="http://schemas.microsoft.com/office/drawing/2014/main" id="{7E3533BC-6787-4E80-AF2A-5B1EBF99C4F4}"/>
                </a:ext>
              </a:extLst>
            </p:cNvPr>
            <p:cNvSpPr>
              <a:spLocks noChangeArrowheads="1"/>
            </p:cNvSpPr>
            <p:nvPr/>
          </p:nvSpPr>
          <p:spPr bwMode="auto">
            <a:xfrm>
              <a:off x="2514921" y="1372236"/>
              <a:ext cx="147435" cy="128474"/>
            </a:xfrm>
            <a:prstGeom prst="ellipse">
              <a:avLst/>
            </a:pr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0" name="Freeform 96">
              <a:extLst>
                <a:ext uri="{FF2B5EF4-FFF2-40B4-BE49-F238E27FC236}">
                  <a16:creationId xmlns:a16="http://schemas.microsoft.com/office/drawing/2014/main" id="{11F5D788-1E7A-4179-9AE7-02B62E091FF3}"/>
                </a:ext>
              </a:extLst>
            </p:cNvPr>
            <p:cNvSpPr>
              <a:spLocks/>
            </p:cNvSpPr>
            <p:nvPr/>
          </p:nvSpPr>
          <p:spPr bwMode="auto">
            <a:xfrm>
              <a:off x="2821222" y="1508738"/>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1" name="Oval 97">
              <a:extLst>
                <a:ext uri="{FF2B5EF4-FFF2-40B4-BE49-F238E27FC236}">
                  <a16:creationId xmlns:a16="http://schemas.microsoft.com/office/drawing/2014/main" id="{9537574C-9E38-477E-811C-87CC836B9B74}"/>
                </a:ext>
              </a:extLst>
            </p:cNvPr>
            <p:cNvSpPr>
              <a:spLocks noChangeArrowheads="1"/>
            </p:cNvSpPr>
            <p:nvPr/>
          </p:nvSpPr>
          <p:spPr bwMode="auto">
            <a:xfrm>
              <a:off x="2931015" y="1372236"/>
              <a:ext cx="147435" cy="128474"/>
            </a:xfrm>
            <a:prstGeom prst="ellipse">
              <a:avLst/>
            </a:pr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2" name="Freeform 96">
              <a:extLst>
                <a:ext uri="{FF2B5EF4-FFF2-40B4-BE49-F238E27FC236}">
                  <a16:creationId xmlns:a16="http://schemas.microsoft.com/office/drawing/2014/main" id="{C614122C-6EBC-42D0-9AE2-E5420F548439}"/>
                </a:ext>
              </a:extLst>
            </p:cNvPr>
            <p:cNvSpPr>
              <a:spLocks/>
            </p:cNvSpPr>
            <p:nvPr/>
          </p:nvSpPr>
          <p:spPr bwMode="auto">
            <a:xfrm>
              <a:off x="3237316" y="1508738"/>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3" name="Oval 97">
              <a:extLst>
                <a:ext uri="{FF2B5EF4-FFF2-40B4-BE49-F238E27FC236}">
                  <a16:creationId xmlns:a16="http://schemas.microsoft.com/office/drawing/2014/main" id="{EB38FCC2-0C55-417E-A0F4-7687019B9A5F}"/>
                </a:ext>
              </a:extLst>
            </p:cNvPr>
            <p:cNvSpPr>
              <a:spLocks noChangeArrowheads="1"/>
            </p:cNvSpPr>
            <p:nvPr/>
          </p:nvSpPr>
          <p:spPr bwMode="auto">
            <a:xfrm>
              <a:off x="3347108" y="1372236"/>
              <a:ext cx="147435" cy="128474"/>
            </a:xfrm>
            <a:prstGeom prst="ellipse">
              <a:avLst/>
            </a:pr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4" name="Freeform 96">
              <a:extLst>
                <a:ext uri="{FF2B5EF4-FFF2-40B4-BE49-F238E27FC236}">
                  <a16:creationId xmlns:a16="http://schemas.microsoft.com/office/drawing/2014/main" id="{16A64B4A-5468-4A63-A7D9-8B3F56708571}"/>
                </a:ext>
              </a:extLst>
            </p:cNvPr>
            <p:cNvSpPr>
              <a:spLocks/>
            </p:cNvSpPr>
            <p:nvPr/>
          </p:nvSpPr>
          <p:spPr bwMode="auto">
            <a:xfrm>
              <a:off x="3653410" y="1508738"/>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5" name="Oval 97">
              <a:extLst>
                <a:ext uri="{FF2B5EF4-FFF2-40B4-BE49-F238E27FC236}">
                  <a16:creationId xmlns:a16="http://schemas.microsoft.com/office/drawing/2014/main" id="{035E8993-38FC-4641-9FFF-BB9AA612C8E7}"/>
                </a:ext>
              </a:extLst>
            </p:cNvPr>
            <p:cNvSpPr>
              <a:spLocks noChangeArrowheads="1"/>
            </p:cNvSpPr>
            <p:nvPr/>
          </p:nvSpPr>
          <p:spPr bwMode="auto">
            <a:xfrm>
              <a:off x="3763202" y="1372236"/>
              <a:ext cx="147435" cy="128474"/>
            </a:xfrm>
            <a:prstGeom prst="ellipse">
              <a:avLst/>
            </a:pr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6" name="Freeform 96">
              <a:extLst>
                <a:ext uri="{FF2B5EF4-FFF2-40B4-BE49-F238E27FC236}">
                  <a16:creationId xmlns:a16="http://schemas.microsoft.com/office/drawing/2014/main" id="{702BC966-392A-42B0-A95B-A1ACAC33E353}"/>
                </a:ext>
              </a:extLst>
            </p:cNvPr>
            <p:cNvSpPr>
              <a:spLocks/>
            </p:cNvSpPr>
            <p:nvPr/>
          </p:nvSpPr>
          <p:spPr bwMode="auto">
            <a:xfrm>
              <a:off x="4069503" y="1508738"/>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7" name="Oval 97">
              <a:extLst>
                <a:ext uri="{FF2B5EF4-FFF2-40B4-BE49-F238E27FC236}">
                  <a16:creationId xmlns:a16="http://schemas.microsoft.com/office/drawing/2014/main" id="{885789B2-D746-4C40-8FB2-F31F3D36F19C}"/>
                </a:ext>
              </a:extLst>
            </p:cNvPr>
            <p:cNvSpPr>
              <a:spLocks noChangeArrowheads="1"/>
            </p:cNvSpPr>
            <p:nvPr/>
          </p:nvSpPr>
          <p:spPr bwMode="auto">
            <a:xfrm>
              <a:off x="4179295" y="1372236"/>
              <a:ext cx="147435" cy="128474"/>
            </a:xfrm>
            <a:prstGeom prst="ellipse">
              <a:avLst/>
            </a:pr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8" name="Freeform 96">
              <a:extLst>
                <a:ext uri="{FF2B5EF4-FFF2-40B4-BE49-F238E27FC236}">
                  <a16:creationId xmlns:a16="http://schemas.microsoft.com/office/drawing/2014/main" id="{D721464A-5317-4520-A804-91756ABFCDE3}"/>
                </a:ext>
              </a:extLst>
            </p:cNvPr>
            <p:cNvSpPr>
              <a:spLocks/>
            </p:cNvSpPr>
            <p:nvPr/>
          </p:nvSpPr>
          <p:spPr bwMode="auto">
            <a:xfrm>
              <a:off x="3647215" y="2367353"/>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624963">
                <a:lumMod val="75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89" name="Oval 97">
              <a:extLst>
                <a:ext uri="{FF2B5EF4-FFF2-40B4-BE49-F238E27FC236}">
                  <a16:creationId xmlns:a16="http://schemas.microsoft.com/office/drawing/2014/main" id="{E5DC70FB-0277-4C77-B7A3-0F0FD0487BF7}"/>
                </a:ext>
              </a:extLst>
            </p:cNvPr>
            <p:cNvSpPr>
              <a:spLocks noChangeArrowheads="1"/>
            </p:cNvSpPr>
            <p:nvPr/>
          </p:nvSpPr>
          <p:spPr bwMode="auto">
            <a:xfrm>
              <a:off x="3757008" y="2230851"/>
              <a:ext cx="147435" cy="128474"/>
            </a:xfrm>
            <a:prstGeom prst="ellipse">
              <a:avLst/>
            </a:prstGeom>
            <a:solidFill>
              <a:srgbClr val="624963">
                <a:lumMod val="75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90" name="Freeform 96">
              <a:extLst>
                <a:ext uri="{FF2B5EF4-FFF2-40B4-BE49-F238E27FC236}">
                  <a16:creationId xmlns:a16="http://schemas.microsoft.com/office/drawing/2014/main" id="{B7FB8619-0FE2-442C-B7F7-D3D051380F48}"/>
                </a:ext>
              </a:extLst>
            </p:cNvPr>
            <p:cNvSpPr>
              <a:spLocks/>
            </p:cNvSpPr>
            <p:nvPr/>
          </p:nvSpPr>
          <p:spPr bwMode="auto">
            <a:xfrm>
              <a:off x="4063307" y="2367353"/>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624963">
                <a:lumMod val="75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91" name="Oval 97">
              <a:extLst>
                <a:ext uri="{FF2B5EF4-FFF2-40B4-BE49-F238E27FC236}">
                  <a16:creationId xmlns:a16="http://schemas.microsoft.com/office/drawing/2014/main" id="{DB498062-49EC-4A73-874F-849D00B182D1}"/>
                </a:ext>
              </a:extLst>
            </p:cNvPr>
            <p:cNvSpPr>
              <a:spLocks noChangeArrowheads="1"/>
            </p:cNvSpPr>
            <p:nvPr/>
          </p:nvSpPr>
          <p:spPr bwMode="auto">
            <a:xfrm>
              <a:off x="4173099" y="2230851"/>
              <a:ext cx="147435" cy="128474"/>
            </a:xfrm>
            <a:prstGeom prst="ellipse">
              <a:avLst/>
            </a:prstGeom>
            <a:solidFill>
              <a:srgbClr val="624963">
                <a:lumMod val="75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92" name="Freeform 96">
              <a:extLst>
                <a:ext uri="{FF2B5EF4-FFF2-40B4-BE49-F238E27FC236}">
                  <a16:creationId xmlns:a16="http://schemas.microsoft.com/office/drawing/2014/main" id="{55588D77-7900-4B26-BD79-C4A9802BDAD5}"/>
                </a:ext>
              </a:extLst>
            </p:cNvPr>
            <p:cNvSpPr>
              <a:spLocks/>
            </p:cNvSpPr>
            <p:nvPr/>
          </p:nvSpPr>
          <p:spPr bwMode="auto">
            <a:xfrm>
              <a:off x="2402633" y="2367353"/>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93" name="Oval 97">
              <a:extLst>
                <a:ext uri="{FF2B5EF4-FFF2-40B4-BE49-F238E27FC236}">
                  <a16:creationId xmlns:a16="http://schemas.microsoft.com/office/drawing/2014/main" id="{0D3FB588-ED2C-4718-9BFD-3BEA563B3ECB}"/>
                </a:ext>
              </a:extLst>
            </p:cNvPr>
            <p:cNvSpPr>
              <a:spLocks noChangeArrowheads="1"/>
            </p:cNvSpPr>
            <p:nvPr/>
          </p:nvSpPr>
          <p:spPr bwMode="auto">
            <a:xfrm>
              <a:off x="2512424" y="2230852"/>
              <a:ext cx="147435" cy="128473"/>
            </a:xfrm>
            <a:prstGeom prst="ellipse">
              <a:avLst/>
            </a:pr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94" name="Freeform 96">
              <a:extLst>
                <a:ext uri="{FF2B5EF4-FFF2-40B4-BE49-F238E27FC236}">
                  <a16:creationId xmlns:a16="http://schemas.microsoft.com/office/drawing/2014/main" id="{B35544A5-E9F3-46E4-A134-37FE01AE7A87}"/>
                </a:ext>
              </a:extLst>
            </p:cNvPr>
            <p:cNvSpPr>
              <a:spLocks/>
            </p:cNvSpPr>
            <p:nvPr/>
          </p:nvSpPr>
          <p:spPr bwMode="auto">
            <a:xfrm>
              <a:off x="2813076" y="2359325"/>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95" name="Oval 97">
              <a:extLst>
                <a:ext uri="{FF2B5EF4-FFF2-40B4-BE49-F238E27FC236}">
                  <a16:creationId xmlns:a16="http://schemas.microsoft.com/office/drawing/2014/main" id="{320427E5-B175-45AC-8CF1-500A4B862543}"/>
                </a:ext>
              </a:extLst>
            </p:cNvPr>
            <p:cNvSpPr>
              <a:spLocks noChangeArrowheads="1"/>
            </p:cNvSpPr>
            <p:nvPr/>
          </p:nvSpPr>
          <p:spPr bwMode="auto">
            <a:xfrm>
              <a:off x="2922867" y="2222823"/>
              <a:ext cx="147435" cy="128473"/>
            </a:xfrm>
            <a:prstGeom prst="ellipse">
              <a:avLst/>
            </a:pr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96" name="Freeform 96">
              <a:extLst>
                <a:ext uri="{FF2B5EF4-FFF2-40B4-BE49-F238E27FC236}">
                  <a16:creationId xmlns:a16="http://schemas.microsoft.com/office/drawing/2014/main" id="{0499DC05-5B20-4994-A47C-730DC35F4306}"/>
                </a:ext>
              </a:extLst>
            </p:cNvPr>
            <p:cNvSpPr>
              <a:spLocks/>
            </p:cNvSpPr>
            <p:nvPr/>
          </p:nvSpPr>
          <p:spPr bwMode="auto">
            <a:xfrm>
              <a:off x="3224697" y="2359325"/>
              <a:ext cx="370152" cy="671810"/>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97" name="Oval 97">
              <a:extLst>
                <a:ext uri="{FF2B5EF4-FFF2-40B4-BE49-F238E27FC236}">
                  <a16:creationId xmlns:a16="http://schemas.microsoft.com/office/drawing/2014/main" id="{04558D78-0765-4CBC-8236-7269CDADF26E}"/>
                </a:ext>
              </a:extLst>
            </p:cNvPr>
            <p:cNvSpPr>
              <a:spLocks noChangeArrowheads="1"/>
            </p:cNvSpPr>
            <p:nvPr/>
          </p:nvSpPr>
          <p:spPr bwMode="auto">
            <a:xfrm>
              <a:off x="3334489" y="2222823"/>
              <a:ext cx="147435" cy="128473"/>
            </a:xfrm>
            <a:prstGeom prst="ellipse">
              <a:avLst/>
            </a:prstGeom>
            <a:solidFill>
              <a:srgbClr val="10384F">
                <a:lumMod val="50000"/>
                <a:lumOff val="50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grpSp>
      <p:sp>
        <p:nvSpPr>
          <p:cNvPr id="98" name="Rectangle 97">
            <a:extLst>
              <a:ext uri="{FF2B5EF4-FFF2-40B4-BE49-F238E27FC236}">
                <a16:creationId xmlns:a16="http://schemas.microsoft.com/office/drawing/2014/main" id="{7DE5239F-DF54-4F25-A40D-5B21A6B04C42}"/>
              </a:ext>
            </a:extLst>
          </p:cNvPr>
          <p:cNvSpPr/>
          <p:nvPr/>
        </p:nvSpPr>
        <p:spPr bwMode="auto">
          <a:xfrm>
            <a:off x="5350190" y="1988807"/>
            <a:ext cx="1045581" cy="699477"/>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2599" b="1"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a:t>
            </a:r>
            <a:r>
              <a:rPr lang="en-US" sz="2599" b="1" kern="0" dirty="0">
                <a:solidFill>
                  <a:srgbClr val="624963">
                    <a:lumMod val="75000"/>
                  </a:srgbClr>
                </a:solidFill>
                <a:latin typeface="Agency FB" panose="020B0503020202020204" pitchFamily="34" charset="0"/>
                <a:ea typeface="Arial Unicode MS"/>
                <a:cs typeface="Arial"/>
              </a:rPr>
              <a:t>8</a:t>
            </a:r>
            <a:r>
              <a:rPr kumimoji="0" lang="en-US" sz="2599" b="1"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0% </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1462" b="1"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ROI</a:t>
            </a:r>
            <a:endParaRPr kumimoji="0" lang="en-US" sz="731" b="1"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endParaRPr>
          </a:p>
        </p:txBody>
      </p:sp>
      <p:sp>
        <p:nvSpPr>
          <p:cNvPr id="99" name="Rectangle 98">
            <a:extLst>
              <a:ext uri="{FF2B5EF4-FFF2-40B4-BE49-F238E27FC236}">
                <a16:creationId xmlns:a16="http://schemas.microsoft.com/office/drawing/2014/main" id="{1499DDD9-E58F-42E3-ABDE-2CE54137A1DC}"/>
              </a:ext>
            </a:extLst>
          </p:cNvPr>
          <p:cNvSpPr/>
          <p:nvPr/>
        </p:nvSpPr>
        <p:spPr bwMode="auto">
          <a:xfrm>
            <a:off x="3576371" y="1364128"/>
            <a:ext cx="1545403" cy="561418"/>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r>
              <a:rPr kumimoji="0" lang="en-US" sz="1462"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CRM Participants</a:t>
            </a:r>
          </a:p>
          <a:p>
            <a:pPr marL="0" marR="0" lvl="0" indent="0" algn="l" defTabSz="742676" eaLnBrk="1" fontAlgn="auto" latinLnBrk="0" hangingPunct="1">
              <a:lnSpc>
                <a:spcPct val="100000"/>
              </a:lnSpc>
              <a:spcBef>
                <a:spcPts val="0"/>
              </a:spcBef>
              <a:spcAft>
                <a:spcPts val="0"/>
              </a:spcAft>
              <a:buClrTx/>
              <a:buSzTx/>
              <a:buFontTx/>
              <a:buNone/>
              <a:tabLst/>
              <a:defRPr/>
            </a:pPr>
            <a:r>
              <a:rPr kumimoji="0" lang="en-US" sz="731" b="0" i="1" u="none" strike="noStrike" kern="0" cap="none" spc="0" normalizeH="0" baseline="0" noProof="0" dirty="0">
                <a:ln>
                  <a:noFill/>
                </a:ln>
                <a:solidFill>
                  <a:srgbClr val="000000">
                    <a:lumMod val="65000"/>
                    <a:lumOff val="35000"/>
                  </a:srgbClr>
                </a:solidFill>
                <a:effectLst/>
                <a:uLnTx/>
                <a:uFillTx/>
                <a:latin typeface="Arial"/>
                <a:ea typeface="Arial Unicode MS"/>
                <a:cs typeface="Arial"/>
              </a:rPr>
              <a:t>Regular participants attending by invitation</a:t>
            </a:r>
          </a:p>
        </p:txBody>
      </p:sp>
      <p:sp>
        <p:nvSpPr>
          <p:cNvPr id="100" name="Rectangle 99">
            <a:extLst>
              <a:ext uri="{FF2B5EF4-FFF2-40B4-BE49-F238E27FC236}">
                <a16:creationId xmlns:a16="http://schemas.microsoft.com/office/drawing/2014/main" id="{AE0FB095-D6FB-453E-BA3B-31C24D900539}"/>
              </a:ext>
            </a:extLst>
          </p:cNvPr>
          <p:cNvSpPr/>
          <p:nvPr/>
        </p:nvSpPr>
        <p:spPr bwMode="auto">
          <a:xfrm>
            <a:off x="5344267" y="1300867"/>
            <a:ext cx="1040274" cy="687940"/>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2599"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~160% </a:t>
            </a:r>
            <a:r>
              <a:rPr kumimoji="0" lang="en-US" sz="1462"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ROI</a:t>
            </a:r>
            <a:endParaRPr kumimoji="0" lang="en-US" sz="731"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endParaRPr>
          </a:p>
        </p:txBody>
      </p:sp>
      <p:sp>
        <p:nvSpPr>
          <p:cNvPr id="101" name="Rectangle 100">
            <a:extLst>
              <a:ext uri="{FF2B5EF4-FFF2-40B4-BE49-F238E27FC236}">
                <a16:creationId xmlns:a16="http://schemas.microsoft.com/office/drawing/2014/main" id="{88BCBB45-4F1D-4ED6-BCC1-0ECFDDBBADD0}"/>
              </a:ext>
            </a:extLst>
          </p:cNvPr>
          <p:cNvSpPr/>
          <p:nvPr/>
        </p:nvSpPr>
        <p:spPr bwMode="auto">
          <a:xfrm>
            <a:off x="3582390" y="2076539"/>
            <a:ext cx="1517556" cy="537245"/>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r>
              <a:rPr kumimoji="0" lang="en-US" sz="1462" b="1" i="0" u="none" strike="noStrike" kern="0" cap="none" spc="0" normalizeH="0" baseline="0" noProof="0" dirty="0">
                <a:ln>
                  <a:noFill/>
                </a:ln>
                <a:solidFill>
                  <a:srgbClr val="000000">
                    <a:lumMod val="65000"/>
                    <a:lumOff val="35000"/>
                  </a:srgbClr>
                </a:solidFill>
                <a:effectLst/>
                <a:uLnTx/>
                <a:uFillTx/>
                <a:latin typeface="Agency FB" panose="020B0503020202020204" pitchFamily="34" charset="0"/>
                <a:ea typeface="Arial Unicode MS"/>
                <a:cs typeface="Arial"/>
              </a:rPr>
              <a:t>Sponsored Participants</a:t>
            </a:r>
          </a:p>
          <a:p>
            <a:pPr marL="0" marR="0" lvl="0" indent="0" algn="l" defTabSz="742676" eaLnBrk="1" fontAlgn="auto" latinLnBrk="0" hangingPunct="1">
              <a:lnSpc>
                <a:spcPct val="100000"/>
              </a:lnSpc>
              <a:spcBef>
                <a:spcPts val="0"/>
              </a:spcBef>
              <a:spcAft>
                <a:spcPts val="0"/>
              </a:spcAft>
              <a:buClrTx/>
              <a:buSzTx/>
              <a:buFontTx/>
              <a:buNone/>
              <a:tabLst/>
              <a:defRPr/>
            </a:pPr>
            <a:r>
              <a:rPr kumimoji="0" lang="en-US" sz="731" b="0" i="1" u="none" strike="noStrike" kern="0" cap="none" spc="0" normalizeH="0" baseline="0" noProof="0" dirty="0">
                <a:ln>
                  <a:noFill/>
                </a:ln>
                <a:solidFill>
                  <a:srgbClr val="000000">
                    <a:lumMod val="65000"/>
                    <a:lumOff val="35000"/>
                  </a:srgbClr>
                </a:solidFill>
                <a:effectLst/>
                <a:uLnTx/>
                <a:uFillTx/>
                <a:latin typeface="Arial"/>
                <a:ea typeface="Arial Unicode MS"/>
                <a:cs typeface="Arial"/>
              </a:rPr>
              <a:t>Participants sponsored to attend the event</a:t>
            </a:r>
          </a:p>
        </p:txBody>
      </p:sp>
      <p:grpSp>
        <p:nvGrpSpPr>
          <p:cNvPr id="112" name="Group 111">
            <a:extLst>
              <a:ext uri="{FF2B5EF4-FFF2-40B4-BE49-F238E27FC236}">
                <a16:creationId xmlns:a16="http://schemas.microsoft.com/office/drawing/2014/main" id="{542B0090-54B5-46BD-A3A2-9B44E5190116}"/>
              </a:ext>
            </a:extLst>
          </p:cNvPr>
          <p:cNvGrpSpPr/>
          <p:nvPr/>
        </p:nvGrpSpPr>
        <p:grpSpPr>
          <a:xfrm>
            <a:off x="3137653" y="4375006"/>
            <a:ext cx="3585743" cy="349394"/>
            <a:chOff x="4666444" y="6288075"/>
            <a:chExt cx="4414637" cy="430161"/>
          </a:xfrm>
        </p:grpSpPr>
        <p:grpSp>
          <p:nvGrpSpPr>
            <p:cNvPr id="113" name="Group 112">
              <a:extLst>
                <a:ext uri="{FF2B5EF4-FFF2-40B4-BE49-F238E27FC236}">
                  <a16:creationId xmlns:a16="http://schemas.microsoft.com/office/drawing/2014/main" id="{2C31A6D7-5DB4-47AB-8B3E-1D511E37338A}"/>
                </a:ext>
              </a:extLst>
            </p:cNvPr>
            <p:cNvGrpSpPr/>
            <p:nvPr/>
          </p:nvGrpSpPr>
          <p:grpSpPr>
            <a:xfrm>
              <a:off x="5732392" y="6318447"/>
              <a:ext cx="3348689" cy="399789"/>
              <a:chOff x="6003828" y="6275279"/>
              <a:chExt cx="3348689" cy="399789"/>
            </a:xfrm>
          </p:grpSpPr>
          <p:sp>
            <p:nvSpPr>
              <p:cNvPr id="115" name="TextBox 114">
                <a:extLst>
                  <a:ext uri="{FF2B5EF4-FFF2-40B4-BE49-F238E27FC236}">
                    <a16:creationId xmlns:a16="http://schemas.microsoft.com/office/drawing/2014/main" id="{AFBAC7D2-DC30-4757-AC18-C75CB0FDFA81}"/>
                  </a:ext>
                </a:extLst>
              </p:cNvPr>
              <p:cNvSpPr txBox="1"/>
              <p:nvPr/>
            </p:nvSpPr>
            <p:spPr bwMode="gray">
              <a:xfrm>
                <a:off x="6168518" y="6321585"/>
                <a:ext cx="513818" cy="307180"/>
              </a:xfrm>
              <a:prstGeom prst="rect">
                <a:avLst/>
              </a:prstGeom>
            </p:spPr>
            <p:txBody>
              <a:bodyPr vert="horz" wrap="square" lIns="0" tIns="0" rIns="0" bIns="0" rtlCol="0" anchor="ctr">
                <a:noAutofit/>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650" b="1" i="0" u="none" strike="noStrike" kern="0" cap="none" spc="0" normalizeH="0" baseline="0" noProof="0" dirty="0">
                    <a:ln>
                      <a:noFill/>
                    </a:ln>
                    <a:solidFill>
                      <a:srgbClr val="660033"/>
                    </a:solidFill>
                    <a:effectLst/>
                    <a:uLnTx/>
                    <a:uFillTx/>
                    <a:latin typeface="Arial"/>
                    <a:ea typeface="Arial Unicode MS"/>
                  </a:rPr>
                  <a:t>High</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650" b="1" i="0" u="none" strike="noStrike" kern="0" cap="none" spc="0" normalizeH="0" baseline="0" noProof="0" dirty="0">
                    <a:ln>
                      <a:noFill/>
                    </a:ln>
                    <a:solidFill>
                      <a:srgbClr val="660033"/>
                    </a:solidFill>
                    <a:effectLst/>
                    <a:uLnTx/>
                    <a:uFillTx/>
                    <a:latin typeface="Arial"/>
                    <a:ea typeface="Arial Unicode MS"/>
                  </a:rPr>
                  <a:t>(E1 + E2)</a:t>
                </a:r>
                <a:endParaRPr kumimoji="0" lang="en-US" sz="650" b="0" i="0" u="none" strike="noStrike" kern="0" cap="none" spc="0" normalizeH="0" baseline="0" noProof="0" dirty="0">
                  <a:ln>
                    <a:noFill/>
                  </a:ln>
                  <a:solidFill>
                    <a:srgbClr val="660033"/>
                  </a:solidFill>
                  <a:effectLst/>
                  <a:uLnTx/>
                  <a:uFillTx/>
                  <a:latin typeface="Arial"/>
                  <a:ea typeface="Arial Unicode MS"/>
                </a:endParaRPr>
              </a:p>
            </p:txBody>
          </p:sp>
          <p:sp>
            <p:nvSpPr>
              <p:cNvPr id="116" name="TextBox 115">
                <a:extLst>
                  <a:ext uri="{FF2B5EF4-FFF2-40B4-BE49-F238E27FC236}">
                    <a16:creationId xmlns:a16="http://schemas.microsoft.com/office/drawing/2014/main" id="{7A982865-F99D-4641-A927-8EC53B546693}"/>
                  </a:ext>
                </a:extLst>
              </p:cNvPr>
              <p:cNvSpPr txBox="1"/>
              <p:nvPr/>
            </p:nvSpPr>
            <p:spPr bwMode="gray">
              <a:xfrm>
                <a:off x="6734453" y="6332900"/>
                <a:ext cx="706740" cy="284549"/>
              </a:xfrm>
              <a:prstGeom prst="rect">
                <a:avLst/>
              </a:prstGeom>
            </p:spPr>
            <p:txBody>
              <a:bodyPr vert="horz" wrap="square" lIns="0" tIns="0" rIns="0" bIns="0" rtlCol="0" anchor="ctr">
                <a:noAutofit/>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650" b="1" i="0" u="none" strike="noStrike" kern="0" cap="none" spc="0" normalizeH="0" baseline="0" noProof="0" dirty="0">
                    <a:ln>
                      <a:noFill/>
                    </a:ln>
                    <a:solidFill>
                      <a:srgbClr val="ADE773"/>
                    </a:solidFill>
                    <a:effectLst/>
                    <a:uLnTx/>
                    <a:uFillTx/>
                    <a:latin typeface="Arial"/>
                    <a:ea typeface="Arial Unicode MS"/>
                  </a:rPr>
                  <a:t>Medium</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650" b="1" i="0" u="none" strike="noStrike" kern="0" cap="none" spc="0" normalizeH="0" baseline="0" noProof="0" dirty="0">
                    <a:ln>
                      <a:noFill/>
                    </a:ln>
                    <a:solidFill>
                      <a:srgbClr val="ADE773"/>
                    </a:solidFill>
                    <a:effectLst/>
                    <a:uLnTx/>
                    <a:uFillTx/>
                    <a:latin typeface="Arial"/>
                    <a:ea typeface="Arial Unicode MS"/>
                  </a:rPr>
                  <a:t>(E3 + E4)</a:t>
                </a:r>
                <a:endParaRPr kumimoji="0" lang="en-US" sz="650" b="0" i="0" u="none" strike="noStrike" kern="0" cap="none" spc="0" normalizeH="0" baseline="0" noProof="0" dirty="0">
                  <a:ln>
                    <a:noFill/>
                  </a:ln>
                  <a:solidFill>
                    <a:srgbClr val="ADE773"/>
                  </a:solidFill>
                  <a:effectLst/>
                  <a:uLnTx/>
                  <a:uFillTx/>
                  <a:latin typeface="Arial"/>
                  <a:ea typeface="Arial Unicode MS"/>
                </a:endParaRPr>
              </a:p>
            </p:txBody>
          </p:sp>
          <p:sp>
            <p:nvSpPr>
              <p:cNvPr id="117" name="TextBox 116">
                <a:extLst>
                  <a:ext uri="{FF2B5EF4-FFF2-40B4-BE49-F238E27FC236}">
                    <a16:creationId xmlns:a16="http://schemas.microsoft.com/office/drawing/2014/main" id="{C4554D0B-1730-4429-BC43-21C81A41E8DB}"/>
                  </a:ext>
                </a:extLst>
              </p:cNvPr>
              <p:cNvSpPr txBox="1"/>
              <p:nvPr/>
            </p:nvSpPr>
            <p:spPr bwMode="gray">
              <a:xfrm>
                <a:off x="7583544" y="6275279"/>
                <a:ext cx="451100" cy="399789"/>
              </a:xfrm>
              <a:prstGeom prst="rect">
                <a:avLst/>
              </a:prstGeom>
            </p:spPr>
            <p:txBody>
              <a:bodyPr vert="horz" wrap="square" lIns="0" tIns="0" rIns="0" bIns="0" rtlCol="0" anchor="ctr">
                <a:noAutofit/>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650" b="1" i="0" u="none" strike="noStrike" kern="0" cap="none" spc="0" normalizeH="0" baseline="0" noProof="0" dirty="0">
                    <a:ln>
                      <a:noFill/>
                    </a:ln>
                    <a:solidFill>
                      <a:srgbClr val="606060"/>
                    </a:solidFill>
                    <a:effectLst/>
                    <a:uLnTx/>
                    <a:uFillTx/>
                    <a:latin typeface="Arial"/>
                    <a:ea typeface="Arial Unicode MS"/>
                  </a:rPr>
                  <a:t>Low</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650" b="1" i="0" u="none" strike="noStrike" kern="0" cap="none" spc="0" normalizeH="0" baseline="0" noProof="0" dirty="0">
                    <a:ln>
                      <a:noFill/>
                    </a:ln>
                    <a:solidFill>
                      <a:srgbClr val="606060"/>
                    </a:solidFill>
                    <a:effectLst/>
                    <a:uLnTx/>
                    <a:uFillTx/>
                    <a:latin typeface="Arial"/>
                    <a:ea typeface="Arial Unicode MS"/>
                  </a:rPr>
                  <a:t>(E5 + E6)</a:t>
                </a:r>
                <a:endParaRPr kumimoji="0" lang="en-US" sz="650" b="0" i="0" u="none" strike="noStrike" kern="0" cap="none" spc="0" normalizeH="0" baseline="0" noProof="0" dirty="0">
                  <a:ln>
                    <a:noFill/>
                  </a:ln>
                  <a:solidFill>
                    <a:srgbClr val="606060"/>
                  </a:solidFill>
                  <a:effectLst/>
                  <a:uLnTx/>
                  <a:uFillTx/>
                  <a:latin typeface="Arial"/>
                  <a:ea typeface="Arial Unicode MS"/>
                </a:endParaRPr>
              </a:p>
            </p:txBody>
          </p:sp>
          <p:sp>
            <p:nvSpPr>
              <p:cNvPr id="118" name="TextBox 117">
                <a:extLst>
                  <a:ext uri="{FF2B5EF4-FFF2-40B4-BE49-F238E27FC236}">
                    <a16:creationId xmlns:a16="http://schemas.microsoft.com/office/drawing/2014/main" id="{A2ADCDAB-DEA0-4953-BCD3-B033DF13EA0D}"/>
                  </a:ext>
                </a:extLst>
              </p:cNvPr>
              <p:cNvSpPr txBox="1"/>
              <p:nvPr/>
            </p:nvSpPr>
            <p:spPr bwMode="gray">
              <a:xfrm>
                <a:off x="8022612" y="6297840"/>
                <a:ext cx="1329905" cy="346856"/>
              </a:xfrm>
              <a:prstGeom prst="rect">
                <a:avLst/>
              </a:prstGeom>
            </p:spPr>
            <p:txBody>
              <a:bodyPr vert="horz" wrap="square" lIns="0" tIns="0" rIns="0" bIns="0" rtlCol="0" anchor="ctr">
                <a:noAutofit/>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650" b="1" i="0" u="none" strike="noStrike" kern="0" cap="none" spc="0" normalizeH="0" baseline="0" noProof="0" dirty="0">
                    <a:ln>
                      <a:noFill/>
                    </a:ln>
                    <a:solidFill>
                      <a:srgbClr val="4D4D4D">
                        <a:lumMod val="40000"/>
                        <a:lumOff val="60000"/>
                      </a:srgbClr>
                    </a:solidFill>
                    <a:effectLst/>
                    <a:uLnTx/>
                    <a:uFillTx/>
                    <a:latin typeface="Arial"/>
                    <a:ea typeface="Arial Unicode MS"/>
                  </a:rPr>
                  <a:t>Unsegmented</a:t>
                </a:r>
                <a:endParaRPr kumimoji="0" lang="en-US" sz="650" b="0" i="0" u="none" strike="noStrike" kern="0" cap="none" spc="0" normalizeH="0" baseline="0" noProof="0" dirty="0">
                  <a:ln>
                    <a:noFill/>
                  </a:ln>
                  <a:solidFill>
                    <a:srgbClr val="4D4D4D">
                      <a:lumMod val="40000"/>
                      <a:lumOff val="60000"/>
                    </a:srgbClr>
                  </a:solidFill>
                  <a:effectLst/>
                  <a:uLnTx/>
                  <a:uFillTx/>
                  <a:latin typeface="Arial"/>
                  <a:ea typeface="Arial Unicode MS"/>
                </a:endParaRPr>
              </a:p>
            </p:txBody>
          </p:sp>
          <p:sp>
            <p:nvSpPr>
              <p:cNvPr id="119" name="Rectangle 118">
                <a:extLst>
                  <a:ext uri="{FF2B5EF4-FFF2-40B4-BE49-F238E27FC236}">
                    <a16:creationId xmlns:a16="http://schemas.microsoft.com/office/drawing/2014/main" id="{A41C7A0B-C9C5-4209-A95C-38ACA1E3CE09}"/>
                  </a:ext>
                </a:extLst>
              </p:cNvPr>
              <p:cNvSpPr/>
              <p:nvPr/>
            </p:nvSpPr>
            <p:spPr bwMode="gray">
              <a:xfrm>
                <a:off x="6003828" y="6395404"/>
                <a:ext cx="160698" cy="140117"/>
              </a:xfrm>
              <a:prstGeom prst="rect">
                <a:avLst/>
              </a:prstGeom>
              <a:solidFill>
                <a:srgbClr val="660033"/>
              </a:solidFill>
              <a:ln w="25400" cap="flat" cmpd="sng" algn="ctr">
                <a:noFill/>
                <a:prstDash val="solid"/>
              </a:ln>
              <a:effectLst/>
            </p:spPr>
            <p:txBody>
              <a:bodyPr rtlCol="0" anchor="ctr"/>
              <a:lstStyle/>
              <a:p>
                <a:pPr marL="0" marR="0" lvl="0" indent="0"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a:ln>
                    <a:noFill/>
                  </a:ln>
                  <a:solidFill>
                    <a:srgbClr val="FFFFFF"/>
                  </a:solidFill>
                  <a:effectLst/>
                  <a:uLnTx/>
                  <a:uFillTx/>
                  <a:latin typeface="Arial"/>
                  <a:ea typeface="Arial Unicode MS"/>
                  <a:cs typeface="Arial"/>
                </a:endParaRPr>
              </a:p>
            </p:txBody>
          </p:sp>
          <p:sp>
            <p:nvSpPr>
              <p:cNvPr id="120" name="Rectangle 119">
                <a:extLst>
                  <a:ext uri="{FF2B5EF4-FFF2-40B4-BE49-F238E27FC236}">
                    <a16:creationId xmlns:a16="http://schemas.microsoft.com/office/drawing/2014/main" id="{6A14AE3B-5B42-4A75-B734-82546AAD5AD1}"/>
                  </a:ext>
                </a:extLst>
              </p:cNvPr>
              <p:cNvSpPr/>
              <p:nvPr/>
            </p:nvSpPr>
            <p:spPr bwMode="gray">
              <a:xfrm>
                <a:off x="6682336" y="6404679"/>
                <a:ext cx="160698" cy="140117"/>
              </a:xfrm>
              <a:prstGeom prst="rect">
                <a:avLst/>
              </a:prstGeom>
              <a:solidFill>
                <a:srgbClr val="ADE773"/>
              </a:solidFill>
              <a:ln w="25400" cap="flat" cmpd="sng" algn="ctr">
                <a:noFill/>
                <a:prstDash val="solid"/>
              </a:ln>
              <a:effectLst/>
            </p:spPr>
            <p:txBody>
              <a:bodyPr rtlCol="0" anchor="ctr"/>
              <a:lstStyle/>
              <a:p>
                <a:pPr marL="0" marR="0" lvl="0" indent="0"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a:ln>
                    <a:noFill/>
                  </a:ln>
                  <a:solidFill>
                    <a:srgbClr val="FFFFFF"/>
                  </a:solidFill>
                  <a:effectLst/>
                  <a:uLnTx/>
                  <a:uFillTx/>
                  <a:latin typeface="Arial"/>
                  <a:ea typeface="Arial Unicode MS"/>
                  <a:cs typeface="Arial"/>
                </a:endParaRPr>
              </a:p>
            </p:txBody>
          </p:sp>
          <p:sp>
            <p:nvSpPr>
              <p:cNvPr id="121" name="Rectangle 120">
                <a:extLst>
                  <a:ext uri="{FF2B5EF4-FFF2-40B4-BE49-F238E27FC236}">
                    <a16:creationId xmlns:a16="http://schemas.microsoft.com/office/drawing/2014/main" id="{66996FC2-9179-47B6-8168-968F8A3D7B0E}"/>
                  </a:ext>
                </a:extLst>
              </p:cNvPr>
              <p:cNvSpPr/>
              <p:nvPr/>
            </p:nvSpPr>
            <p:spPr bwMode="gray">
              <a:xfrm>
                <a:off x="7385817" y="6405114"/>
                <a:ext cx="160698" cy="140117"/>
              </a:xfrm>
              <a:prstGeom prst="rect">
                <a:avLst/>
              </a:prstGeom>
              <a:solidFill>
                <a:srgbClr val="606060"/>
              </a:solidFill>
              <a:ln w="25400" cap="flat" cmpd="sng" algn="ctr">
                <a:noFill/>
                <a:prstDash val="solid"/>
              </a:ln>
              <a:effectLst/>
            </p:spPr>
            <p:txBody>
              <a:bodyPr rtlCol="0" anchor="ctr"/>
              <a:lstStyle/>
              <a:p>
                <a:pPr marL="0" marR="0" lvl="0" indent="0"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a:ln>
                    <a:noFill/>
                  </a:ln>
                  <a:solidFill>
                    <a:srgbClr val="FFFFFF"/>
                  </a:solidFill>
                  <a:effectLst/>
                  <a:uLnTx/>
                  <a:uFillTx/>
                  <a:latin typeface="Arial"/>
                  <a:ea typeface="Arial Unicode MS"/>
                  <a:cs typeface="Arial"/>
                </a:endParaRPr>
              </a:p>
            </p:txBody>
          </p:sp>
          <p:sp>
            <p:nvSpPr>
              <p:cNvPr id="122" name="Rectangle 121">
                <a:extLst>
                  <a:ext uri="{FF2B5EF4-FFF2-40B4-BE49-F238E27FC236}">
                    <a16:creationId xmlns:a16="http://schemas.microsoft.com/office/drawing/2014/main" id="{92224E5C-EECA-4E2A-9677-97706C45FA80}"/>
                  </a:ext>
                </a:extLst>
              </p:cNvPr>
              <p:cNvSpPr/>
              <p:nvPr/>
            </p:nvSpPr>
            <p:spPr bwMode="gray">
              <a:xfrm>
                <a:off x="8117530" y="6401468"/>
                <a:ext cx="160698" cy="140117"/>
              </a:xfrm>
              <a:prstGeom prst="rect">
                <a:avLst/>
              </a:prstGeom>
              <a:solidFill>
                <a:srgbClr val="B8B8B8"/>
              </a:solidFill>
              <a:ln w="25400" cap="flat" cmpd="sng" algn="ctr">
                <a:noFill/>
                <a:prstDash val="solid"/>
              </a:ln>
              <a:effectLst/>
            </p:spPr>
            <p:txBody>
              <a:bodyPr rtlCol="0" anchor="ctr"/>
              <a:lstStyle/>
              <a:p>
                <a:pPr marL="0" marR="0" lvl="0" indent="0"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a:ln>
                    <a:noFill/>
                  </a:ln>
                  <a:solidFill>
                    <a:srgbClr val="FFFFFF"/>
                  </a:solidFill>
                  <a:effectLst/>
                  <a:uLnTx/>
                  <a:uFillTx/>
                  <a:latin typeface="Arial"/>
                  <a:ea typeface="Arial Unicode MS"/>
                  <a:cs typeface="Arial"/>
                </a:endParaRPr>
              </a:p>
            </p:txBody>
          </p:sp>
        </p:grpSp>
        <p:sp>
          <p:nvSpPr>
            <p:cNvPr id="114" name="TextBox 113">
              <a:extLst>
                <a:ext uri="{FF2B5EF4-FFF2-40B4-BE49-F238E27FC236}">
                  <a16:creationId xmlns:a16="http://schemas.microsoft.com/office/drawing/2014/main" id="{4A73B99C-F967-4E27-8160-3E8E5DEDDA94}"/>
                </a:ext>
              </a:extLst>
            </p:cNvPr>
            <p:cNvSpPr txBox="1"/>
            <p:nvPr/>
          </p:nvSpPr>
          <p:spPr bwMode="gray">
            <a:xfrm>
              <a:off x="4666444" y="6288075"/>
              <a:ext cx="980594" cy="399789"/>
            </a:xfrm>
            <a:prstGeom prst="rect">
              <a:avLst/>
            </a:prstGeom>
          </p:spPr>
          <p:txBody>
            <a:bodyPr vert="horz" wrap="square" lIns="0" tIns="0" rIns="0" bIns="0" rtlCol="0" anchor="ctr">
              <a:noAutofit/>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731" b="1" i="0" u="none" strike="noStrike" kern="0" cap="none" spc="0" normalizeH="0" baseline="0" noProof="0" dirty="0">
                  <a:ln>
                    <a:noFill/>
                  </a:ln>
                  <a:solidFill>
                    <a:srgbClr val="606060"/>
                  </a:solidFill>
                  <a:effectLst/>
                  <a:uLnTx/>
                  <a:uFillTx/>
                  <a:latin typeface="Arial"/>
                  <a:ea typeface="Arial Unicode MS"/>
                </a:rPr>
                <a:t>Event Participant Segments</a:t>
              </a:r>
              <a:endParaRPr kumimoji="0" lang="en-US" sz="731" b="0" i="0" u="none" strike="noStrike" kern="0" cap="none" spc="0" normalizeH="0" baseline="0" noProof="0" dirty="0">
                <a:ln>
                  <a:noFill/>
                </a:ln>
                <a:solidFill>
                  <a:srgbClr val="606060"/>
                </a:solidFill>
                <a:effectLst/>
                <a:uLnTx/>
                <a:uFillTx/>
                <a:latin typeface="Arial"/>
                <a:ea typeface="Arial Unicode MS"/>
              </a:endParaRPr>
            </a:p>
          </p:txBody>
        </p:sp>
      </p:grpSp>
      <p:sp>
        <p:nvSpPr>
          <p:cNvPr id="123" name="Rectangle 122">
            <a:extLst>
              <a:ext uri="{FF2B5EF4-FFF2-40B4-BE49-F238E27FC236}">
                <a16:creationId xmlns:a16="http://schemas.microsoft.com/office/drawing/2014/main" id="{AF16921A-4A54-45BD-A8C3-7932E7534523}"/>
              </a:ext>
            </a:extLst>
          </p:cNvPr>
          <p:cNvSpPr/>
          <p:nvPr/>
        </p:nvSpPr>
        <p:spPr bwMode="auto">
          <a:xfrm>
            <a:off x="6755709" y="2004679"/>
            <a:ext cx="991245" cy="784870"/>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1624" b="1"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€ 4,340</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731" b="0"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per </a:t>
            </a:r>
            <a:r>
              <a:rPr kumimoji="0" lang="en-US" sz="812" b="1"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International Congress</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731" b="0"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Participant</a:t>
            </a:r>
            <a:endParaRPr kumimoji="0" lang="en-US" sz="406" b="0"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endParaRPr>
          </a:p>
        </p:txBody>
      </p:sp>
      <p:sp>
        <p:nvSpPr>
          <p:cNvPr id="124" name="Rectangle 123">
            <a:extLst>
              <a:ext uri="{FF2B5EF4-FFF2-40B4-BE49-F238E27FC236}">
                <a16:creationId xmlns:a16="http://schemas.microsoft.com/office/drawing/2014/main" id="{80A1951E-24BE-43D3-A535-92B8289481C5}"/>
              </a:ext>
            </a:extLst>
          </p:cNvPr>
          <p:cNvSpPr/>
          <p:nvPr/>
        </p:nvSpPr>
        <p:spPr bwMode="auto">
          <a:xfrm>
            <a:off x="7818233" y="2012054"/>
            <a:ext cx="991245" cy="784870"/>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1624" b="1"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€ 474 </a:t>
            </a:r>
            <a:endParaRPr kumimoji="0" lang="en-US" sz="1462" b="1"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endParaRPr>
          </a:p>
          <a:p>
            <a:pPr marL="0" marR="0" lvl="0" indent="0" defTabSz="742676" eaLnBrk="1" fontAlgn="auto" latinLnBrk="0" hangingPunct="1">
              <a:lnSpc>
                <a:spcPct val="100000"/>
              </a:lnSpc>
              <a:spcBef>
                <a:spcPts val="0"/>
              </a:spcBef>
              <a:spcAft>
                <a:spcPts val="0"/>
              </a:spcAft>
              <a:buClrTx/>
              <a:buSzTx/>
              <a:buFontTx/>
              <a:buNone/>
              <a:tabLst/>
              <a:defRPr/>
            </a:pPr>
            <a:r>
              <a:rPr kumimoji="0" lang="en-US" sz="731" b="0"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per </a:t>
            </a:r>
            <a:r>
              <a:rPr kumimoji="0" lang="en-US" sz="812" b="1"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National Congress</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731" b="0"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rPr>
              <a:t>Participant</a:t>
            </a:r>
            <a:endParaRPr kumimoji="0" lang="en-US" sz="406" b="0" i="0" u="none" strike="noStrike" kern="0" cap="none" spc="0" normalizeH="0" baseline="0" noProof="0" dirty="0">
              <a:ln>
                <a:noFill/>
              </a:ln>
              <a:solidFill>
                <a:srgbClr val="624963">
                  <a:lumMod val="75000"/>
                </a:srgbClr>
              </a:solidFill>
              <a:effectLst/>
              <a:uLnTx/>
              <a:uFillTx/>
              <a:latin typeface="Agency FB" panose="020B0503020202020204" pitchFamily="34" charset="0"/>
              <a:ea typeface="Arial Unicode MS"/>
              <a:cs typeface="Arial"/>
            </a:endParaRPr>
          </a:p>
        </p:txBody>
      </p:sp>
      <p:sp>
        <p:nvSpPr>
          <p:cNvPr id="125" name="Rectangle 124">
            <a:extLst>
              <a:ext uri="{FF2B5EF4-FFF2-40B4-BE49-F238E27FC236}">
                <a16:creationId xmlns:a16="http://schemas.microsoft.com/office/drawing/2014/main" id="{82B82956-0167-424D-977A-F68B6609CC18}"/>
              </a:ext>
            </a:extLst>
          </p:cNvPr>
          <p:cNvSpPr/>
          <p:nvPr/>
        </p:nvSpPr>
        <p:spPr bwMode="auto">
          <a:xfrm>
            <a:off x="6764266" y="1227997"/>
            <a:ext cx="991245" cy="784870"/>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1624"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€ 2,933</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731" b="0"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per </a:t>
            </a:r>
            <a:r>
              <a:rPr kumimoji="0" lang="en-US" sz="812"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International Congress</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731" b="0"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Participant</a:t>
            </a:r>
            <a:endParaRPr kumimoji="0" lang="en-US" sz="406" b="0"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endParaRPr>
          </a:p>
        </p:txBody>
      </p:sp>
      <p:sp>
        <p:nvSpPr>
          <p:cNvPr id="126" name="Rectangle 125">
            <a:extLst>
              <a:ext uri="{FF2B5EF4-FFF2-40B4-BE49-F238E27FC236}">
                <a16:creationId xmlns:a16="http://schemas.microsoft.com/office/drawing/2014/main" id="{AA0B4761-FD59-4E63-9993-049E3C522136}"/>
              </a:ext>
            </a:extLst>
          </p:cNvPr>
          <p:cNvSpPr/>
          <p:nvPr/>
        </p:nvSpPr>
        <p:spPr bwMode="auto">
          <a:xfrm>
            <a:off x="7826732" y="1239014"/>
            <a:ext cx="991245" cy="784870"/>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defTabSz="742676" eaLnBrk="1" fontAlgn="auto" latinLnBrk="0" hangingPunct="1">
              <a:lnSpc>
                <a:spcPct val="100000"/>
              </a:lnSpc>
              <a:spcBef>
                <a:spcPts val="0"/>
              </a:spcBef>
              <a:spcAft>
                <a:spcPts val="0"/>
              </a:spcAft>
              <a:buClrTx/>
              <a:buSzTx/>
              <a:buFontTx/>
              <a:buNone/>
              <a:tabLst/>
              <a:defRPr/>
            </a:pPr>
            <a:r>
              <a:rPr kumimoji="0" lang="en-US" sz="1624"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€ 419 </a:t>
            </a:r>
            <a:endParaRPr kumimoji="0" lang="en-US" sz="1462"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endParaRPr>
          </a:p>
          <a:p>
            <a:pPr marL="0" marR="0" lvl="0" indent="0" defTabSz="742676" eaLnBrk="1" fontAlgn="auto" latinLnBrk="0" hangingPunct="1">
              <a:lnSpc>
                <a:spcPct val="100000"/>
              </a:lnSpc>
              <a:spcBef>
                <a:spcPts val="0"/>
              </a:spcBef>
              <a:spcAft>
                <a:spcPts val="0"/>
              </a:spcAft>
              <a:buClrTx/>
              <a:buSzTx/>
              <a:buFontTx/>
              <a:buNone/>
              <a:tabLst/>
              <a:defRPr/>
            </a:pPr>
            <a:r>
              <a:rPr kumimoji="0" lang="en-US" sz="731" b="0"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per </a:t>
            </a:r>
            <a:r>
              <a:rPr kumimoji="0" lang="en-US" sz="812"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National Congress</a:t>
            </a:r>
          </a:p>
          <a:p>
            <a:pPr marL="0" marR="0" lvl="0" indent="0" defTabSz="742676" eaLnBrk="1" fontAlgn="auto" latinLnBrk="0" hangingPunct="1">
              <a:lnSpc>
                <a:spcPct val="100000"/>
              </a:lnSpc>
              <a:spcBef>
                <a:spcPts val="0"/>
              </a:spcBef>
              <a:spcAft>
                <a:spcPts val="0"/>
              </a:spcAft>
              <a:buClrTx/>
              <a:buSzTx/>
              <a:buFontTx/>
              <a:buNone/>
              <a:tabLst/>
              <a:defRPr/>
            </a:pPr>
            <a:r>
              <a:rPr kumimoji="0" lang="en-US" sz="731" b="0"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Participant</a:t>
            </a:r>
            <a:endParaRPr kumimoji="0" lang="en-US" sz="406" b="0"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endParaRPr>
          </a:p>
        </p:txBody>
      </p:sp>
      <p:sp>
        <p:nvSpPr>
          <p:cNvPr id="127" name="Rounded Rectangle 14">
            <a:extLst>
              <a:ext uri="{FF2B5EF4-FFF2-40B4-BE49-F238E27FC236}">
                <a16:creationId xmlns:a16="http://schemas.microsoft.com/office/drawing/2014/main" id="{BFB7B818-C231-4331-9F18-A110853624D0}"/>
              </a:ext>
            </a:extLst>
          </p:cNvPr>
          <p:cNvSpPr/>
          <p:nvPr/>
        </p:nvSpPr>
        <p:spPr bwMode="auto">
          <a:xfrm>
            <a:off x="693856" y="4867353"/>
            <a:ext cx="8642141" cy="257214"/>
          </a:xfrm>
          <a:prstGeom prst="roundRect">
            <a:avLst/>
          </a:prstGeom>
          <a:solidFill>
            <a:srgbClr val="10384F"/>
          </a:solidFill>
          <a:ln w="38100" cap="flat" cmpd="sng" algn="ctr">
            <a:noFill/>
            <a:prstDash val="soli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none" lIns="37136" tIns="37136" rIns="37136" bIns="37136" numCol="1" rtlCol="0" anchor="ctr" anchorCtr="0" compatLnSpc="1">
            <a:prstTxWarp prst="textNoShape">
              <a:avLst/>
            </a:prstTxWarp>
          </a:bodyPr>
          <a:lstStyle/>
          <a:p>
            <a:pPr marL="0" marR="0" lvl="0" indent="0" defTabSz="742676" eaLnBrk="1" fontAlgn="auto" latinLnBrk="0" hangingPunct="1">
              <a:lnSpc>
                <a:spcPct val="100000"/>
              </a:lnSpc>
              <a:spcBef>
                <a:spcPct val="100000"/>
              </a:spcBef>
              <a:spcAft>
                <a:spcPts val="0"/>
              </a:spcAft>
              <a:buClrTx/>
              <a:buSzTx/>
              <a:buFontTx/>
              <a:buNone/>
              <a:tabLst/>
              <a:defRPr/>
            </a:pPr>
            <a:r>
              <a:rPr kumimoji="0" lang="en-US" sz="1050" b="1" i="0" u="none" strike="noStrike" kern="0" cap="none" spc="0" normalizeH="0" baseline="0" noProof="0" dirty="0">
                <a:ln>
                  <a:noFill/>
                </a:ln>
                <a:solidFill>
                  <a:srgbClr val="FFFFFF"/>
                </a:solidFill>
                <a:effectLst/>
                <a:uLnTx/>
                <a:uFillTx/>
                <a:latin typeface="Arial"/>
                <a:ea typeface="Arial Unicode MS"/>
                <a:cs typeface="Arial"/>
              </a:rPr>
              <a:t>Observations</a:t>
            </a:r>
          </a:p>
        </p:txBody>
      </p:sp>
      <p:sp>
        <p:nvSpPr>
          <p:cNvPr id="128" name="Rounded Rectangle 15">
            <a:extLst>
              <a:ext uri="{FF2B5EF4-FFF2-40B4-BE49-F238E27FC236}">
                <a16:creationId xmlns:a16="http://schemas.microsoft.com/office/drawing/2014/main" id="{3375EC13-D852-4D89-8110-0A20B5941242}"/>
              </a:ext>
            </a:extLst>
          </p:cNvPr>
          <p:cNvSpPr/>
          <p:nvPr/>
        </p:nvSpPr>
        <p:spPr bwMode="auto">
          <a:xfrm>
            <a:off x="684212" y="5122944"/>
            <a:ext cx="8642140" cy="1201656"/>
          </a:xfrm>
          <a:prstGeom prst="roundRect">
            <a:avLst>
              <a:gd name="adj" fmla="val 2199"/>
            </a:avLst>
          </a:prstGeom>
          <a:noFill/>
          <a:ln w="15875" algn="ctr">
            <a:solidFill>
              <a:srgbClr val="10384F"/>
            </a:solidFill>
            <a:miter lim="800000"/>
            <a:headEnd/>
            <a:tailEnd/>
          </a:ln>
          <a:effectLst/>
        </p:spPr>
        <p:txBody>
          <a:bodyPr vert="horz" wrap="square" lIns="37136" tIns="14854" rIns="37136" bIns="14854" numCol="1" rtlCol="0" anchor="ctr" anchorCtr="0" compatLnSpc="1">
            <a:prstTxWarp prst="textNoShape">
              <a:avLst/>
            </a:prstTxWarp>
          </a:bodyPr>
          <a:lstStyle/>
          <a:p>
            <a:pPr algn="l" defTabSz="742676" eaLnBrk="1" fontAlgn="auto" hangingPunct="1">
              <a:spcBef>
                <a:spcPts val="200"/>
              </a:spcBef>
              <a:spcAft>
                <a:spcPts val="0"/>
              </a:spcAft>
              <a:buClrTx/>
            </a:pPr>
            <a:r>
              <a:rPr lang="en-US" sz="950" dirty="0">
                <a:solidFill>
                  <a:srgbClr val="00BCFF"/>
                </a:solidFill>
                <a:latin typeface="Arial"/>
                <a:ea typeface="Arial Unicode MS"/>
                <a:cs typeface="Arial"/>
              </a:rPr>
              <a:t>// </a:t>
            </a:r>
            <a:r>
              <a:rPr lang="en-US" sz="950" dirty="0">
                <a:solidFill>
                  <a:srgbClr val="000000"/>
                </a:solidFill>
                <a:latin typeface="Arial"/>
                <a:ea typeface="Arial Unicode MS"/>
                <a:cs typeface="Arial"/>
              </a:rPr>
              <a:t>~</a:t>
            </a:r>
            <a:r>
              <a:rPr lang="en-US" sz="950" b="1" dirty="0">
                <a:solidFill>
                  <a:srgbClr val="000000"/>
                </a:solidFill>
                <a:latin typeface="Arial"/>
                <a:ea typeface="Arial Unicode MS"/>
                <a:cs typeface="Arial"/>
              </a:rPr>
              <a:t>15% of total Congress participants are sponsored participants</a:t>
            </a:r>
            <a:r>
              <a:rPr lang="en-US" sz="950" dirty="0">
                <a:solidFill>
                  <a:srgbClr val="000000"/>
                </a:solidFill>
                <a:latin typeface="Arial"/>
                <a:ea typeface="Arial Unicode MS"/>
                <a:cs typeface="Arial"/>
              </a:rPr>
              <a:t>, and the </a:t>
            </a:r>
            <a:r>
              <a:rPr lang="en-US" sz="950" b="1" dirty="0">
                <a:solidFill>
                  <a:srgbClr val="000000"/>
                </a:solidFill>
                <a:latin typeface="Arial"/>
                <a:ea typeface="Arial Unicode MS"/>
                <a:cs typeface="Arial"/>
              </a:rPr>
              <a:t>ROI obtained from these participants is lower</a:t>
            </a:r>
            <a:r>
              <a:rPr lang="en-US" sz="950" dirty="0">
                <a:solidFill>
                  <a:srgbClr val="000000"/>
                </a:solidFill>
                <a:latin typeface="Arial"/>
                <a:ea typeface="Arial Unicode MS"/>
                <a:cs typeface="Arial"/>
              </a:rPr>
              <a:t> than that from the CRM participants</a:t>
            </a:r>
          </a:p>
          <a:p>
            <a:pPr marL="371338" lvl="1" algn="l" defTabSz="742676" eaLnBrk="1" fontAlgn="auto" hangingPunct="1">
              <a:spcBef>
                <a:spcPts val="200"/>
              </a:spcBef>
              <a:spcAft>
                <a:spcPts val="0"/>
              </a:spcAft>
              <a:buClrTx/>
            </a:pPr>
            <a:r>
              <a:rPr lang="en-US" sz="950" dirty="0">
                <a:solidFill>
                  <a:srgbClr val="89D329"/>
                </a:solidFill>
                <a:latin typeface="Arial"/>
                <a:ea typeface="Arial Unicode MS"/>
                <a:cs typeface="Arial"/>
              </a:rPr>
              <a:t>// </a:t>
            </a:r>
            <a:r>
              <a:rPr lang="en-US" sz="950" dirty="0">
                <a:solidFill>
                  <a:srgbClr val="000000"/>
                </a:solidFill>
                <a:latin typeface="Arial"/>
                <a:ea typeface="Arial Unicode MS"/>
                <a:cs typeface="Arial"/>
              </a:rPr>
              <a:t>Despite being targeted for sponsoring, </a:t>
            </a:r>
            <a:r>
              <a:rPr lang="en-US" sz="950" b="1" dirty="0">
                <a:solidFill>
                  <a:srgbClr val="000000"/>
                </a:solidFill>
                <a:latin typeface="Arial"/>
                <a:ea typeface="Arial Unicode MS"/>
                <a:cs typeface="Arial"/>
              </a:rPr>
              <a:t>86% of the participants are non-KOLs</a:t>
            </a:r>
          </a:p>
          <a:p>
            <a:pPr marL="371338" lvl="1" algn="l" defTabSz="742676" eaLnBrk="1" fontAlgn="auto" hangingPunct="1">
              <a:spcBef>
                <a:spcPts val="200"/>
              </a:spcBef>
              <a:spcAft>
                <a:spcPts val="0"/>
              </a:spcAft>
              <a:buClrTx/>
            </a:pPr>
            <a:r>
              <a:rPr lang="en-US" sz="950" dirty="0">
                <a:solidFill>
                  <a:srgbClr val="89D329"/>
                </a:solidFill>
                <a:latin typeface="Arial"/>
                <a:ea typeface="Arial Unicode MS"/>
                <a:cs typeface="Arial"/>
              </a:rPr>
              <a:t>// </a:t>
            </a:r>
            <a:r>
              <a:rPr lang="en-US" sz="950" dirty="0">
                <a:solidFill>
                  <a:srgbClr val="000000"/>
                </a:solidFill>
                <a:latin typeface="Arial"/>
                <a:ea typeface="Arial Unicode MS"/>
                <a:cs typeface="Arial"/>
              </a:rPr>
              <a:t>Almost half the sponsored participants </a:t>
            </a:r>
            <a:r>
              <a:rPr lang="en-US" sz="950" b="1" dirty="0">
                <a:solidFill>
                  <a:srgbClr val="000000"/>
                </a:solidFill>
                <a:latin typeface="Arial"/>
                <a:ea typeface="Arial Unicode MS"/>
                <a:cs typeface="Arial"/>
              </a:rPr>
              <a:t>(~48%) </a:t>
            </a:r>
            <a:r>
              <a:rPr lang="en-US" sz="950" dirty="0">
                <a:solidFill>
                  <a:srgbClr val="000000"/>
                </a:solidFill>
                <a:latin typeface="Arial"/>
                <a:ea typeface="Arial Unicode MS"/>
                <a:cs typeface="Arial"/>
              </a:rPr>
              <a:t>are </a:t>
            </a:r>
            <a:r>
              <a:rPr lang="en-US" sz="950" b="1" dirty="0">
                <a:solidFill>
                  <a:srgbClr val="000000"/>
                </a:solidFill>
                <a:latin typeface="Arial"/>
                <a:ea typeface="Arial Unicode MS"/>
                <a:cs typeface="Arial"/>
              </a:rPr>
              <a:t>Unsegmented physicians</a:t>
            </a:r>
          </a:p>
          <a:p>
            <a:pPr algn="l" defTabSz="742676" eaLnBrk="1" fontAlgn="auto" hangingPunct="1">
              <a:spcBef>
                <a:spcPts val="200"/>
              </a:spcBef>
              <a:spcAft>
                <a:spcPts val="0"/>
              </a:spcAft>
              <a:buClrTx/>
            </a:pPr>
            <a:r>
              <a:rPr lang="en-US" sz="950" dirty="0">
                <a:solidFill>
                  <a:srgbClr val="00BCFF"/>
                </a:solidFill>
                <a:latin typeface="Arial"/>
                <a:ea typeface="Arial Unicode MS"/>
                <a:cs typeface="Arial"/>
              </a:rPr>
              <a:t>// </a:t>
            </a:r>
            <a:r>
              <a:rPr lang="en-US" sz="950" b="1" dirty="0">
                <a:solidFill>
                  <a:srgbClr val="000000"/>
                </a:solidFill>
                <a:latin typeface="Arial"/>
                <a:ea typeface="Arial Unicode MS"/>
                <a:cs typeface="Arial"/>
              </a:rPr>
              <a:t>Better targeting of Sponsored participants is recommended</a:t>
            </a:r>
            <a:r>
              <a:rPr lang="en-US" sz="950" dirty="0">
                <a:solidFill>
                  <a:srgbClr val="000000"/>
                </a:solidFill>
                <a:latin typeface="Arial"/>
                <a:ea typeface="Arial Unicode MS"/>
                <a:cs typeface="Arial"/>
              </a:rPr>
              <a:t> to obtain better returns on the investments made on them</a:t>
            </a:r>
          </a:p>
          <a:p>
            <a:pPr algn="l" defTabSz="742676" eaLnBrk="1" fontAlgn="auto" hangingPunct="1">
              <a:spcBef>
                <a:spcPts val="200"/>
              </a:spcBef>
              <a:spcAft>
                <a:spcPts val="0"/>
              </a:spcAft>
              <a:buClrTx/>
            </a:pPr>
            <a:r>
              <a:rPr lang="en-US" sz="950" dirty="0">
                <a:solidFill>
                  <a:srgbClr val="00BCFF"/>
                </a:solidFill>
                <a:latin typeface="Arial"/>
                <a:ea typeface="Arial Unicode MS"/>
                <a:cs typeface="Arial"/>
              </a:rPr>
              <a:t>// </a:t>
            </a:r>
            <a:r>
              <a:rPr lang="en-US" sz="950" dirty="0">
                <a:solidFill>
                  <a:srgbClr val="000000"/>
                </a:solidFill>
                <a:latin typeface="Arial"/>
                <a:ea typeface="Arial Unicode MS"/>
                <a:cs typeface="Arial"/>
              </a:rPr>
              <a:t>Introducing lead effect of 2 and 3 months to National Congress and International Congress respectively improved model stability when sub-model was built with these channels separated</a:t>
            </a:r>
          </a:p>
        </p:txBody>
      </p:sp>
      <p:grpSp>
        <p:nvGrpSpPr>
          <p:cNvPr id="2" name="Group 1">
            <a:extLst>
              <a:ext uri="{FF2B5EF4-FFF2-40B4-BE49-F238E27FC236}">
                <a16:creationId xmlns:a16="http://schemas.microsoft.com/office/drawing/2014/main" id="{499A8ED4-AD18-40E2-9881-728BA8F6C318}"/>
              </a:ext>
            </a:extLst>
          </p:cNvPr>
          <p:cNvGrpSpPr/>
          <p:nvPr/>
        </p:nvGrpSpPr>
        <p:grpSpPr>
          <a:xfrm>
            <a:off x="716376" y="2829242"/>
            <a:ext cx="3947384" cy="1449233"/>
            <a:chOff x="792280" y="2767847"/>
            <a:chExt cx="3947384" cy="1449233"/>
          </a:xfrm>
        </p:grpSpPr>
        <p:grpSp>
          <p:nvGrpSpPr>
            <p:cNvPr id="129" name="Group 128">
              <a:extLst>
                <a:ext uri="{FF2B5EF4-FFF2-40B4-BE49-F238E27FC236}">
                  <a16:creationId xmlns:a16="http://schemas.microsoft.com/office/drawing/2014/main" id="{ED69A0EE-2ED3-4F49-A590-DED049C32068}"/>
                </a:ext>
              </a:extLst>
            </p:cNvPr>
            <p:cNvGrpSpPr/>
            <p:nvPr/>
          </p:nvGrpSpPr>
          <p:grpSpPr>
            <a:xfrm>
              <a:off x="792280" y="2985730"/>
              <a:ext cx="3947384" cy="1231350"/>
              <a:chOff x="6394974" y="4164065"/>
              <a:chExt cx="4859876" cy="1515993"/>
            </a:xfrm>
          </p:grpSpPr>
          <p:sp>
            <p:nvSpPr>
              <p:cNvPr id="130" name="Rectangle 129">
                <a:extLst>
                  <a:ext uri="{FF2B5EF4-FFF2-40B4-BE49-F238E27FC236}">
                    <a16:creationId xmlns:a16="http://schemas.microsoft.com/office/drawing/2014/main" id="{16AAE491-D391-4021-A4C9-86F9F218B6AD}"/>
                  </a:ext>
                </a:extLst>
              </p:cNvPr>
              <p:cNvSpPr/>
              <p:nvPr/>
            </p:nvSpPr>
            <p:spPr bwMode="auto">
              <a:xfrm>
                <a:off x="6542330" y="4164065"/>
                <a:ext cx="4712520" cy="1515993"/>
              </a:xfrm>
              <a:prstGeom prst="rect">
                <a:avLst/>
              </a:prstGeom>
              <a:solidFill>
                <a:srgbClr val="FFFFFF">
                  <a:lumMod val="95000"/>
                </a:srgbClr>
              </a:solid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defTabSz="742676" eaLnBrk="1" fontAlgn="auto" latinLnBrk="0" hangingPunct="1">
                  <a:lnSpc>
                    <a:spcPct val="100000"/>
                  </a:lnSpc>
                  <a:spcBef>
                    <a:spcPts val="0"/>
                  </a:spcBef>
                  <a:spcAft>
                    <a:spcPts val="0"/>
                  </a:spcAft>
                  <a:buClrTx/>
                  <a:buSzTx/>
                  <a:buFontTx/>
                  <a:buNone/>
                  <a:tabLst/>
                  <a:defRPr/>
                </a:pPr>
                <a:endParaRPr kumimoji="0" lang="en-US" sz="3249"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endParaRPr>
              </a:p>
            </p:txBody>
          </p:sp>
          <p:graphicFrame>
            <p:nvGraphicFramePr>
              <p:cNvPr id="131" name="Chart 130">
                <a:extLst>
                  <a:ext uri="{FF2B5EF4-FFF2-40B4-BE49-F238E27FC236}">
                    <a16:creationId xmlns:a16="http://schemas.microsoft.com/office/drawing/2014/main" id="{D8DDCB91-49AC-427D-9083-F27A31C1C179}"/>
                  </a:ext>
                </a:extLst>
              </p:cNvPr>
              <p:cNvGraphicFramePr/>
              <p:nvPr>
                <p:extLst>
                  <p:ext uri="{D42A27DB-BD31-4B8C-83A1-F6EECF244321}">
                    <p14:modId xmlns:p14="http://schemas.microsoft.com/office/powerpoint/2010/main" val="91935613"/>
                  </p:ext>
                </p:extLst>
              </p:nvPr>
            </p:nvGraphicFramePr>
            <p:xfrm>
              <a:off x="6781394" y="4193741"/>
              <a:ext cx="1005840" cy="1005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2" name="Chart 131">
                <a:extLst>
                  <a:ext uri="{FF2B5EF4-FFF2-40B4-BE49-F238E27FC236}">
                    <a16:creationId xmlns:a16="http://schemas.microsoft.com/office/drawing/2014/main" id="{2717B5A3-EB18-4DD1-9573-FDB6AA7FD707}"/>
                  </a:ext>
                </a:extLst>
              </p:cNvPr>
              <p:cNvGraphicFramePr/>
              <p:nvPr>
                <p:extLst/>
              </p:nvPr>
            </p:nvGraphicFramePr>
            <p:xfrm>
              <a:off x="9998103" y="4181709"/>
              <a:ext cx="1005840" cy="1005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3" name="Chart 132">
                <a:extLst>
                  <a:ext uri="{FF2B5EF4-FFF2-40B4-BE49-F238E27FC236}">
                    <a16:creationId xmlns:a16="http://schemas.microsoft.com/office/drawing/2014/main" id="{FE32B698-0ED4-421D-AC0D-98E809EE7089}"/>
                  </a:ext>
                </a:extLst>
              </p:cNvPr>
              <p:cNvGraphicFramePr/>
              <p:nvPr>
                <p:extLst>
                  <p:ext uri="{D42A27DB-BD31-4B8C-83A1-F6EECF244321}">
                    <p14:modId xmlns:p14="http://schemas.microsoft.com/office/powerpoint/2010/main" val="1009357539"/>
                  </p:ext>
                </p:extLst>
              </p:nvPr>
            </p:nvGraphicFramePr>
            <p:xfrm>
              <a:off x="8445958" y="4181709"/>
              <a:ext cx="1005840" cy="1005840"/>
            </p:xfrm>
            <a:graphic>
              <a:graphicData uri="http://schemas.openxmlformats.org/drawingml/2006/chart">
                <c:chart xmlns:c="http://schemas.openxmlformats.org/drawingml/2006/chart" xmlns:r="http://schemas.openxmlformats.org/officeDocument/2006/relationships" r:id="rId4"/>
              </a:graphicData>
            </a:graphic>
          </p:graphicFrame>
          <p:sp>
            <p:nvSpPr>
              <p:cNvPr id="134" name="Rectangle 133">
                <a:extLst>
                  <a:ext uri="{FF2B5EF4-FFF2-40B4-BE49-F238E27FC236}">
                    <a16:creationId xmlns:a16="http://schemas.microsoft.com/office/drawing/2014/main" id="{92E3E34A-2264-4C8D-976E-777E88F193AE}"/>
                  </a:ext>
                </a:extLst>
              </p:cNvPr>
              <p:cNvSpPr/>
              <p:nvPr/>
            </p:nvSpPr>
            <p:spPr>
              <a:xfrm>
                <a:off x="6394974" y="5179169"/>
                <a:ext cx="1777831" cy="439077"/>
              </a:xfrm>
              <a:prstGeom prst="rect">
                <a:avLst/>
              </a:prstGeom>
              <a:noFill/>
            </p:spPr>
            <p:txBody>
              <a:bodyPr wrap="square">
                <a:spAutoFit/>
              </a:bodyPr>
              <a:lstStyle/>
              <a:p>
                <a:pPr marL="0" marR="0" lvl="0" indent="0" defTabSz="816359" eaLnBrk="1" fontAlgn="auto" latinLnBrk="0" hangingPunct="1">
                  <a:lnSpc>
                    <a:spcPct val="110000"/>
                  </a:lnSpc>
                  <a:spcBef>
                    <a:spcPts val="243"/>
                  </a:spcBef>
                  <a:spcAft>
                    <a:spcPts val="0"/>
                  </a:spcAft>
                  <a:buClrTx/>
                  <a:buSzTx/>
                  <a:buFontTx/>
                  <a:buNone/>
                  <a:tabLst/>
                  <a:defRPr/>
                </a:pP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78% </a:t>
                </a:r>
                <a:r>
                  <a:rPr kumimoji="0" lang="en-US" sz="812" b="0"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of participants are </a:t>
                </a: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Detailing Targets</a:t>
                </a:r>
              </a:p>
            </p:txBody>
          </p:sp>
          <p:sp>
            <p:nvSpPr>
              <p:cNvPr id="135" name="Rectangle 134">
                <a:extLst>
                  <a:ext uri="{FF2B5EF4-FFF2-40B4-BE49-F238E27FC236}">
                    <a16:creationId xmlns:a16="http://schemas.microsoft.com/office/drawing/2014/main" id="{EA8E7710-2D24-426D-80A3-1204057C683C}"/>
                  </a:ext>
                </a:extLst>
              </p:cNvPr>
              <p:cNvSpPr/>
              <p:nvPr/>
            </p:nvSpPr>
            <p:spPr>
              <a:xfrm>
                <a:off x="9761473" y="5159015"/>
                <a:ext cx="1493377" cy="439077"/>
              </a:xfrm>
              <a:prstGeom prst="rect">
                <a:avLst/>
              </a:prstGeom>
              <a:noFill/>
            </p:spPr>
            <p:txBody>
              <a:bodyPr wrap="square">
                <a:spAutoFit/>
              </a:bodyPr>
              <a:lstStyle/>
              <a:p>
                <a:pPr marL="0" marR="0" lvl="0" indent="0" defTabSz="816359" eaLnBrk="1" fontAlgn="auto" latinLnBrk="0" hangingPunct="1">
                  <a:lnSpc>
                    <a:spcPct val="110000"/>
                  </a:lnSpc>
                  <a:spcBef>
                    <a:spcPts val="243"/>
                  </a:spcBef>
                  <a:spcAft>
                    <a:spcPts val="0"/>
                  </a:spcAft>
                  <a:buClrTx/>
                  <a:buSzTx/>
                  <a:buFontTx/>
                  <a:buNone/>
                  <a:tabLst/>
                  <a:defRPr/>
                </a:pP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7% </a:t>
                </a:r>
                <a:r>
                  <a:rPr kumimoji="0" lang="en-US" sz="812" b="0"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of participants are </a:t>
                </a: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KOLs</a:t>
                </a:r>
              </a:p>
            </p:txBody>
          </p:sp>
          <p:sp>
            <p:nvSpPr>
              <p:cNvPr id="136" name="Rectangle 135">
                <a:extLst>
                  <a:ext uri="{FF2B5EF4-FFF2-40B4-BE49-F238E27FC236}">
                    <a16:creationId xmlns:a16="http://schemas.microsoft.com/office/drawing/2014/main" id="{50B1AD14-7ED1-4CC5-9BCE-4A9C5DD78905}"/>
                  </a:ext>
                </a:extLst>
              </p:cNvPr>
              <p:cNvSpPr/>
              <p:nvPr/>
            </p:nvSpPr>
            <p:spPr>
              <a:xfrm>
                <a:off x="7917776" y="5179168"/>
                <a:ext cx="2062204" cy="439077"/>
              </a:xfrm>
              <a:prstGeom prst="rect">
                <a:avLst/>
              </a:prstGeom>
              <a:noFill/>
            </p:spPr>
            <p:txBody>
              <a:bodyPr wrap="square">
                <a:spAutoFit/>
              </a:bodyPr>
              <a:lstStyle/>
              <a:p>
                <a:pPr marL="0" marR="0" lvl="0" indent="0" defTabSz="816359" eaLnBrk="1" fontAlgn="auto" latinLnBrk="0" hangingPunct="1">
                  <a:lnSpc>
                    <a:spcPct val="110000"/>
                  </a:lnSpc>
                  <a:spcBef>
                    <a:spcPts val="243"/>
                  </a:spcBef>
                  <a:spcAft>
                    <a:spcPts val="0"/>
                  </a:spcAft>
                  <a:buClrTx/>
                  <a:buSzTx/>
                  <a:buFontTx/>
                  <a:buNone/>
                  <a:tabLst/>
                  <a:defRPr/>
                </a:pP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32% </a:t>
                </a:r>
                <a:r>
                  <a:rPr kumimoji="0" lang="en-US" sz="812" b="0"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of participants are </a:t>
                </a: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Unsegmented physicians</a:t>
                </a:r>
              </a:p>
            </p:txBody>
          </p:sp>
        </p:grpSp>
        <p:grpSp>
          <p:nvGrpSpPr>
            <p:cNvPr id="140" name="Group 139">
              <a:extLst>
                <a:ext uri="{FF2B5EF4-FFF2-40B4-BE49-F238E27FC236}">
                  <a16:creationId xmlns:a16="http://schemas.microsoft.com/office/drawing/2014/main" id="{FBAD372B-AD40-40CB-B95F-7B422BD44112}"/>
                </a:ext>
              </a:extLst>
            </p:cNvPr>
            <p:cNvGrpSpPr/>
            <p:nvPr/>
          </p:nvGrpSpPr>
          <p:grpSpPr>
            <a:xfrm>
              <a:off x="825278" y="2770412"/>
              <a:ext cx="188781" cy="355882"/>
              <a:chOff x="4913539" y="2383251"/>
              <a:chExt cx="357764" cy="579840"/>
            </a:xfrm>
            <a:solidFill>
              <a:srgbClr val="10384F">
                <a:lumMod val="50000"/>
                <a:lumOff val="50000"/>
              </a:srgbClr>
            </a:solidFill>
          </p:grpSpPr>
          <p:sp>
            <p:nvSpPr>
              <p:cNvPr id="141" name="Freeform 96">
                <a:extLst>
                  <a:ext uri="{FF2B5EF4-FFF2-40B4-BE49-F238E27FC236}">
                    <a16:creationId xmlns:a16="http://schemas.microsoft.com/office/drawing/2014/main" id="{ADBE537F-8DA1-4191-B40A-AA5F615AEA43}"/>
                  </a:ext>
                </a:extLst>
              </p:cNvPr>
              <p:cNvSpPr>
                <a:spLocks/>
              </p:cNvSpPr>
              <p:nvPr/>
            </p:nvSpPr>
            <p:spPr bwMode="auto">
              <a:xfrm>
                <a:off x="4913539" y="2519754"/>
                <a:ext cx="357764" cy="443337"/>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142" name="Oval 97">
                <a:extLst>
                  <a:ext uri="{FF2B5EF4-FFF2-40B4-BE49-F238E27FC236}">
                    <a16:creationId xmlns:a16="http://schemas.microsoft.com/office/drawing/2014/main" id="{8CFE35E9-62C6-42A2-9D9C-8D8835391D7A}"/>
                  </a:ext>
                </a:extLst>
              </p:cNvPr>
              <p:cNvSpPr>
                <a:spLocks noChangeArrowheads="1"/>
              </p:cNvSpPr>
              <p:nvPr/>
            </p:nvSpPr>
            <p:spPr bwMode="auto">
              <a:xfrm>
                <a:off x="5023331" y="2383251"/>
                <a:ext cx="147435" cy="128474"/>
              </a:xfrm>
              <a:prstGeom prst="ellipse">
                <a:avLst/>
              </a:prstGeom>
              <a:grp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grpSp>
        <p:sp>
          <p:nvSpPr>
            <p:cNvPr id="144" name="Rectangle 143">
              <a:extLst>
                <a:ext uri="{FF2B5EF4-FFF2-40B4-BE49-F238E27FC236}">
                  <a16:creationId xmlns:a16="http://schemas.microsoft.com/office/drawing/2014/main" id="{FD28C5E7-2F31-44CD-94FB-F0B11A15821C}"/>
                </a:ext>
              </a:extLst>
            </p:cNvPr>
            <p:cNvSpPr/>
            <p:nvPr/>
          </p:nvSpPr>
          <p:spPr bwMode="auto">
            <a:xfrm>
              <a:off x="1038425" y="2767847"/>
              <a:ext cx="1545403" cy="272752"/>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r>
                <a:rPr kumimoji="0" lang="en-US" sz="853"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rPr>
                <a:t>CRM Participants</a:t>
              </a:r>
            </a:p>
          </p:txBody>
        </p:sp>
      </p:grpSp>
      <p:grpSp>
        <p:nvGrpSpPr>
          <p:cNvPr id="3" name="Group 2">
            <a:extLst>
              <a:ext uri="{FF2B5EF4-FFF2-40B4-BE49-F238E27FC236}">
                <a16:creationId xmlns:a16="http://schemas.microsoft.com/office/drawing/2014/main" id="{76CA7D66-4E27-4BB6-9B85-ED0E304FC6D7}"/>
              </a:ext>
            </a:extLst>
          </p:cNvPr>
          <p:cNvGrpSpPr/>
          <p:nvPr/>
        </p:nvGrpSpPr>
        <p:grpSpPr>
          <a:xfrm>
            <a:off x="5188975" y="2819400"/>
            <a:ext cx="3947384" cy="1459074"/>
            <a:chOff x="5264879" y="2758005"/>
            <a:chExt cx="3947384" cy="1459074"/>
          </a:xfrm>
        </p:grpSpPr>
        <p:grpSp>
          <p:nvGrpSpPr>
            <p:cNvPr id="102" name="Group 101">
              <a:extLst>
                <a:ext uri="{FF2B5EF4-FFF2-40B4-BE49-F238E27FC236}">
                  <a16:creationId xmlns:a16="http://schemas.microsoft.com/office/drawing/2014/main" id="{11C155E6-26EC-4C4C-8CFD-4DDE8A3AE618}"/>
                </a:ext>
              </a:extLst>
            </p:cNvPr>
            <p:cNvGrpSpPr/>
            <p:nvPr/>
          </p:nvGrpSpPr>
          <p:grpSpPr>
            <a:xfrm>
              <a:off x="5264879" y="2979245"/>
              <a:ext cx="3947384" cy="1237834"/>
              <a:chOff x="6394974" y="4164065"/>
              <a:chExt cx="4859876" cy="1523976"/>
            </a:xfrm>
          </p:grpSpPr>
          <p:sp>
            <p:nvSpPr>
              <p:cNvPr id="103" name="Rectangle 102">
                <a:extLst>
                  <a:ext uri="{FF2B5EF4-FFF2-40B4-BE49-F238E27FC236}">
                    <a16:creationId xmlns:a16="http://schemas.microsoft.com/office/drawing/2014/main" id="{A6EBDAD1-0113-4D2D-8413-4B643BFF3F42}"/>
                  </a:ext>
                </a:extLst>
              </p:cNvPr>
              <p:cNvSpPr/>
              <p:nvPr/>
            </p:nvSpPr>
            <p:spPr bwMode="auto">
              <a:xfrm>
                <a:off x="6542330" y="4164065"/>
                <a:ext cx="4712520" cy="1523976"/>
              </a:xfrm>
              <a:prstGeom prst="rect">
                <a:avLst/>
              </a:prstGeom>
              <a:solidFill>
                <a:srgbClr val="FFFFFF">
                  <a:lumMod val="95000"/>
                </a:srgbClr>
              </a:solid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defTabSz="742676" eaLnBrk="1" fontAlgn="auto" latinLnBrk="0" hangingPunct="1">
                  <a:lnSpc>
                    <a:spcPct val="100000"/>
                  </a:lnSpc>
                  <a:spcBef>
                    <a:spcPts val="0"/>
                  </a:spcBef>
                  <a:spcAft>
                    <a:spcPts val="0"/>
                  </a:spcAft>
                  <a:buClrTx/>
                  <a:buSzTx/>
                  <a:buFontTx/>
                  <a:buNone/>
                  <a:tabLst/>
                  <a:defRPr/>
                </a:pPr>
                <a:endParaRPr kumimoji="0" lang="en-US" sz="3249" b="1" i="0" u="none" strike="noStrike" kern="0" cap="none" spc="0" normalizeH="0" baseline="0" noProof="0" dirty="0">
                  <a:ln>
                    <a:noFill/>
                  </a:ln>
                  <a:solidFill>
                    <a:srgbClr val="10384F">
                      <a:lumMod val="50000"/>
                      <a:lumOff val="50000"/>
                    </a:srgbClr>
                  </a:solidFill>
                  <a:effectLst/>
                  <a:uLnTx/>
                  <a:uFillTx/>
                  <a:latin typeface="Agency FB" panose="020B0503020202020204" pitchFamily="34" charset="0"/>
                  <a:ea typeface="Arial Unicode MS"/>
                  <a:cs typeface="Arial"/>
                </a:endParaRPr>
              </a:p>
            </p:txBody>
          </p:sp>
          <p:graphicFrame>
            <p:nvGraphicFramePr>
              <p:cNvPr id="104" name="Chart 103">
                <a:extLst>
                  <a:ext uri="{FF2B5EF4-FFF2-40B4-BE49-F238E27FC236}">
                    <a16:creationId xmlns:a16="http://schemas.microsoft.com/office/drawing/2014/main" id="{F1BBAE80-006C-43D5-A200-6B304D9D3F80}"/>
                  </a:ext>
                </a:extLst>
              </p:cNvPr>
              <p:cNvGraphicFramePr/>
              <p:nvPr>
                <p:extLst>
                  <p:ext uri="{D42A27DB-BD31-4B8C-83A1-F6EECF244321}">
                    <p14:modId xmlns:p14="http://schemas.microsoft.com/office/powerpoint/2010/main" val="3700069476"/>
                  </p:ext>
                </p:extLst>
              </p:nvPr>
            </p:nvGraphicFramePr>
            <p:xfrm>
              <a:off x="6781394" y="4193741"/>
              <a:ext cx="1005840" cy="10058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5" name="Chart 104">
                <a:extLst>
                  <a:ext uri="{FF2B5EF4-FFF2-40B4-BE49-F238E27FC236}">
                    <a16:creationId xmlns:a16="http://schemas.microsoft.com/office/drawing/2014/main" id="{65D6B0EB-C12F-49D7-84D1-FAEF6B75210C}"/>
                  </a:ext>
                </a:extLst>
              </p:cNvPr>
              <p:cNvGraphicFramePr/>
              <p:nvPr>
                <p:extLst/>
              </p:nvPr>
            </p:nvGraphicFramePr>
            <p:xfrm>
              <a:off x="9998103" y="4181709"/>
              <a:ext cx="1005840" cy="10058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6" name="Chart 105">
                <a:extLst>
                  <a:ext uri="{FF2B5EF4-FFF2-40B4-BE49-F238E27FC236}">
                    <a16:creationId xmlns:a16="http://schemas.microsoft.com/office/drawing/2014/main" id="{71721C33-47F3-42E1-B0A6-5A28F60D74EA}"/>
                  </a:ext>
                </a:extLst>
              </p:cNvPr>
              <p:cNvGraphicFramePr/>
              <p:nvPr>
                <p:extLst>
                  <p:ext uri="{D42A27DB-BD31-4B8C-83A1-F6EECF244321}">
                    <p14:modId xmlns:p14="http://schemas.microsoft.com/office/powerpoint/2010/main" val="96632168"/>
                  </p:ext>
                </p:extLst>
              </p:nvPr>
            </p:nvGraphicFramePr>
            <p:xfrm>
              <a:off x="8445958" y="4181709"/>
              <a:ext cx="1005840" cy="1005840"/>
            </p:xfrm>
            <a:graphic>
              <a:graphicData uri="http://schemas.openxmlformats.org/drawingml/2006/chart">
                <c:chart xmlns:c="http://schemas.openxmlformats.org/drawingml/2006/chart" xmlns:r="http://schemas.openxmlformats.org/officeDocument/2006/relationships" r:id="rId7"/>
              </a:graphicData>
            </a:graphic>
          </p:graphicFrame>
          <p:sp>
            <p:nvSpPr>
              <p:cNvPr id="107" name="Rectangle 106">
                <a:extLst>
                  <a:ext uri="{FF2B5EF4-FFF2-40B4-BE49-F238E27FC236}">
                    <a16:creationId xmlns:a16="http://schemas.microsoft.com/office/drawing/2014/main" id="{E19F4FF9-DD64-40EA-8BC6-6D65FB4E8878}"/>
                  </a:ext>
                </a:extLst>
              </p:cNvPr>
              <p:cNvSpPr/>
              <p:nvPr/>
            </p:nvSpPr>
            <p:spPr>
              <a:xfrm>
                <a:off x="6394974" y="5179169"/>
                <a:ext cx="1777831" cy="439077"/>
              </a:xfrm>
              <a:prstGeom prst="rect">
                <a:avLst/>
              </a:prstGeom>
              <a:noFill/>
            </p:spPr>
            <p:txBody>
              <a:bodyPr wrap="square">
                <a:spAutoFit/>
              </a:bodyPr>
              <a:lstStyle/>
              <a:p>
                <a:pPr marL="0" marR="0" lvl="0" indent="0" defTabSz="816359" eaLnBrk="1" fontAlgn="auto" latinLnBrk="0" hangingPunct="1">
                  <a:lnSpc>
                    <a:spcPct val="110000"/>
                  </a:lnSpc>
                  <a:spcBef>
                    <a:spcPts val="243"/>
                  </a:spcBef>
                  <a:spcAft>
                    <a:spcPts val="0"/>
                  </a:spcAft>
                  <a:buClrTx/>
                  <a:buSzTx/>
                  <a:buFontTx/>
                  <a:buNone/>
                  <a:tabLst/>
                  <a:defRPr/>
                </a:pPr>
                <a:r>
                  <a:rPr lang="en-US" sz="812" b="1" i="1" kern="0" dirty="0">
                    <a:solidFill>
                      <a:srgbClr val="10384F"/>
                    </a:solidFill>
                    <a:latin typeface="Arial"/>
                    <a:ea typeface="Open Sans Light" panose="020B0306030504020204" pitchFamily="34" charset="0"/>
                    <a:cs typeface="Open Sans Light" panose="020B0306030504020204" pitchFamily="34" charset="0"/>
                  </a:rPr>
                  <a:t>6</a:t>
                </a: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7% </a:t>
                </a:r>
                <a:r>
                  <a:rPr kumimoji="0" lang="en-US" sz="812" b="0"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of participants are </a:t>
                </a: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Detailing Targets</a:t>
                </a:r>
              </a:p>
            </p:txBody>
          </p:sp>
          <p:sp>
            <p:nvSpPr>
              <p:cNvPr id="108" name="Rectangle 107">
                <a:extLst>
                  <a:ext uri="{FF2B5EF4-FFF2-40B4-BE49-F238E27FC236}">
                    <a16:creationId xmlns:a16="http://schemas.microsoft.com/office/drawing/2014/main" id="{3B5CACFA-58A5-4E7A-8109-5E24FB71E3A1}"/>
                  </a:ext>
                </a:extLst>
              </p:cNvPr>
              <p:cNvSpPr/>
              <p:nvPr/>
            </p:nvSpPr>
            <p:spPr>
              <a:xfrm>
                <a:off x="9761473" y="5159015"/>
                <a:ext cx="1493377" cy="439077"/>
              </a:xfrm>
              <a:prstGeom prst="rect">
                <a:avLst/>
              </a:prstGeom>
              <a:noFill/>
            </p:spPr>
            <p:txBody>
              <a:bodyPr wrap="square">
                <a:spAutoFit/>
              </a:bodyPr>
              <a:lstStyle/>
              <a:p>
                <a:pPr marL="0" marR="0" lvl="0" indent="0" defTabSz="816359" eaLnBrk="1" fontAlgn="auto" latinLnBrk="0" hangingPunct="1">
                  <a:lnSpc>
                    <a:spcPct val="110000"/>
                  </a:lnSpc>
                  <a:spcBef>
                    <a:spcPts val="243"/>
                  </a:spcBef>
                  <a:spcAft>
                    <a:spcPts val="0"/>
                  </a:spcAft>
                  <a:buClrTx/>
                  <a:buSzTx/>
                  <a:buFontTx/>
                  <a:buNone/>
                  <a:tabLst/>
                  <a:defRPr/>
                </a:pP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14% </a:t>
                </a:r>
                <a:r>
                  <a:rPr kumimoji="0" lang="en-US" sz="812" b="0"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of participants are </a:t>
                </a: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KOLs</a:t>
                </a:r>
              </a:p>
            </p:txBody>
          </p:sp>
          <p:sp>
            <p:nvSpPr>
              <p:cNvPr id="109" name="Rectangle 108">
                <a:extLst>
                  <a:ext uri="{FF2B5EF4-FFF2-40B4-BE49-F238E27FC236}">
                    <a16:creationId xmlns:a16="http://schemas.microsoft.com/office/drawing/2014/main" id="{01086D82-9412-4A08-A641-1B4D6FAA3F9B}"/>
                  </a:ext>
                </a:extLst>
              </p:cNvPr>
              <p:cNvSpPr/>
              <p:nvPr/>
            </p:nvSpPr>
            <p:spPr>
              <a:xfrm>
                <a:off x="7917776" y="5179168"/>
                <a:ext cx="2062204" cy="439077"/>
              </a:xfrm>
              <a:prstGeom prst="rect">
                <a:avLst/>
              </a:prstGeom>
              <a:noFill/>
            </p:spPr>
            <p:txBody>
              <a:bodyPr wrap="square">
                <a:spAutoFit/>
              </a:bodyPr>
              <a:lstStyle/>
              <a:p>
                <a:pPr marL="0" marR="0" lvl="0" indent="0" defTabSz="816359" eaLnBrk="1" fontAlgn="auto" latinLnBrk="0" hangingPunct="1">
                  <a:lnSpc>
                    <a:spcPct val="110000"/>
                  </a:lnSpc>
                  <a:spcBef>
                    <a:spcPts val="243"/>
                  </a:spcBef>
                  <a:spcAft>
                    <a:spcPts val="0"/>
                  </a:spcAft>
                  <a:buClrTx/>
                  <a:buSzTx/>
                  <a:buFontTx/>
                  <a:buNone/>
                  <a:tabLst/>
                  <a:defRPr/>
                </a:pP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48% </a:t>
                </a:r>
                <a:r>
                  <a:rPr kumimoji="0" lang="en-US" sz="812" b="0"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of participants are </a:t>
                </a:r>
                <a:r>
                  <a:rPr kumimoji="0" lang="en-US" sz="812" b="1" i="1" u="none" strike="noStrike" kern="0" cap="none" spc="0" normalizeH="0" baseline="0" noProof="0" dirty="0">
                    <a:ln>
                      <a:noFill/>
                    </a:ln>
                    <a:solidFill>
                      <a:srgbClr val="10384F"/>
                    </a:solidFill>
                    <a:effectLst/>
                    <a:uLnTx/>
                    <a:uFillTx/>
                    <a:latin typeface="Arial"/>
                    <a:ea typeface="Open Sans Light" panose="020B0306030504020204" pitchFamily="34" charset="0"/>
                    <a:cs typeface="Open Sans Light" panose="020B0306030504020204" pitchFamily="34" charset="0"/>
                  </a:rPr>
                  <a:t>Unsegmented physicians</a:t>
                </a:r>
              </a:p>
            </p:txBody>
          </p:sp>
        </p:grpSp>
        <p:grpSp>
          <p:nvGrpSpPr>
            <p:cNvPr id="137" name="Group 136">
              <a:extLst>
                <a:ext uri="{FF2B5EF4-FFF2-40B4-BE49-F238E27FC236}">
                  <a16:creationId xmlns:a16="http://schemas.microsoft.com/office/drawing/2014/main" id="{3F19F25F-5178-4338-8C92-9723D43E485B}"/>
                </a:ext>
              </a:extLst>
            </p:cNvPr>
            <p:cNvGrpSpPr/>
            <p:nvPr/>
          </p:nvGrpSpPr>
          <p:grpSpPr>
            <a:xfrm>
              <a:off x="5289840" y="2758005"/>
              <a:ext cx="188781" cy="355882"/>
              <a:chOff x="4913539" y="2383251"/>
              <a:chExt cx="357764" cy="579840"/>
            </a:xfrm>
          </p:grpSpPr>
          <p:sp>
            <p:nvSpPr>
              <p:cNvPr id="138" name="Freeform 96">
                <a:extLst>
                  <a:ext uri="{FF2B5EF4-FFF2-40B4-BE49-F238E27FC236}">
                    <a16:creationId xmlns:a16="http://schemas.microsoft.com/office/drawing/2014/main" id="{E5D91A9E-38B5-4302-A87E-3C04B606FF61}"/>
                  </a:ext>
                </a:extLst>
              </p:cNvPr>
              <p:cNvSpPr>
                <a:spLocks/>
              </p:cNvSpPr>
              <p:nvPr/>
            </p:nvSpPr>
            <p:spPr bwMode="auto">
              <a:xfrm>
                <a:off x="4913539" y="2519754"/>
                <a:ext cx="357764" cy="443337"/>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solidFill>
                <a:srgbClr val="624963">
                  <a:lumMod val="75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sp>
            <p:nvSpPr>
              <p:cNvPr id="139" name="Oval 97">
                <a:extLst>
                  <a:ext uri="{FF2B5EF4-FFF2-40B4-BE49-F238E27FC236}">
                    <a16:creationId xmlns:a16="http://schemas.microsoft.com/office/drawing/2014/main" id="{0DFF55BE-7F9D-4913-931F-32F866494455}"/>
                  </a:ext>
                </a:extLst>
              </p:cNvPr>
              <p:cNvSpPr>
                <a:spLocks noChangeArrowheads="1"/>
              </p:cNvSpPr>
              <p:nvPr/>
            </p:nvSpPr>
            <p:spPr bwMode="auto">
              <a:xfrm>
                <a:off x="5023331" y="2383251"/>
                <a:ext cx="147435" cy="128474"/>
              </a:xfrm>
              <a:prstGeom prst="ellipse">
                <a:avLst/>
              </a:prstGeom>
              <a:solidFill>
                <a:srgbClr val="624963">
                  <a:lumMod val="75000"/>
                </a:srgbClr>
              </a:solidFill>
              <a:ln w="9525">
                <a:noFill/>
                <a:round/>
                <a:headEnd/>
                <a:tailEnd/>
              </a:ln>
            </p:spPr>
            <p:txBody>
              <a:bodyPr vert="horz" wrap="square" lIns="74271" tIns="37136" rIns="74271" bIns="37136" numCol="1" anchor="t"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endParaRPr kumimoji="0" lang="en-US" sz="1462" b="0" i="0" u="none" strike="noStrike" kern="0" cap="none" spc="0" normalizeH="0" baseline="0" noProof="0" dirty="0">
                  <a:ln>
                    <a:noFill/>
                  </a:ln>
                  <a:solidFill>
                    <a:srgbClr val="000000"/>
                  </a:solidFill>
                  <a:effectLst/>
                  <a:uLnTx/>
                  <a:uFillTx/>
                  <a:latin typeface="Arial"/>
                  <a:ea typeface="Arial Unicode MS"/>
                  <a:cs typeface="Arial"/>
                </a:endParaRPr>
              </a:p>
            </p:txBody>
          </p:sp>
        </p:grpSp>
        <p:sp>
          <p:nvSpPr>
            <p:cNvPr id="145" name="Rectangle 144">
              <a:extLst>
                <a:ext uri="{FF2B5EF4-FFF2-40B4-BE49-F238E27FC236}">
                  <a16:creationId xmlns:a16="http://schemas.microsoft.com/office/drawing/2014/main" id="{A5F6D5C2-34D4-4CBD-9E42-F0BC05E622B2}"/>
                </a:ext>
              </a:extLst>
            </p:cNvPr>
            <p:cNvSpPr/>
            <p:nvPr/>
          </p:nvSpPr>
          <p:spPr bwMode="auto">
            <a:xfrm>
              <a:off x="5506437" y="2798381"/>
              <a:ext cx="1517556" cy="186120"/>
            </a:xfrm>
            <a:prstGeom prst="rect">
              <a:avLst/>
            </a:prstGeom>
            <a:noFill/>
            <a:ln w="28575" cap="flat" cmpd="sng" algn="ctr">
              <a:noFill/>
              <a:prstDash val="solid"/>
              <a:headEnd/>
              <a:tailEnd/>
            </a:ln>
            <a:effectLst/>
          </p:spPr>
          <p:txBody>
            <a:bodyPr vert="horz" wrap="square" lIns="0" tIns="37136" rIns="0" bIns="37136" numCol="1" rtlCol="0" anchor="ctr" anchorCtr="0" compatLnSpc="1">
              <a:prstTxWarp prst="textNoShape">
                <a:avLst/>
              </a:prstTxWarp>
            </a:bodyPr>
            <a:lstStyle/>
            <a:p>
              <a:pPr marL="0" marR="0" lvl="0" indent="0" algn="l" defTabSz="742676" eaLnBrk="1" fontAlgn="auto" latinLnBrk="0" hangingPunct="1">
                <a:lnSpc>
                  <a:spcPct val="100000"/>
                </a:lnSpc>
                <a:spcBef>
                  <a:spcPts val="0"/>
                </a:spcBef>
                <a:spcAft>
                  <a:spcPts val="0"/>
                </a:spcAft>
                <a:buClrTx/>
                <a:buSzTx/>
                <a:buFontTx/>
                <a:buNone/>
                <a:tabLst/>
                <a:defRPr/>
              </a:pPr>
              <a:r>
                <a:rPr kumimoji="0" lang="en-US" sz="853" b="1" i="0" u="none" strike="noStrike" kern="0" cap="none" spc="0" normalizeH="0" baseline="0" noProof="0" dirty="0">
                  <a:ln>
                    <a:noFill/>
                  </a:ln>
                  <a:solidFill>
                    <a:srgbClr val="000000">
                      <a:lumMod val="65000"/>
                      <a:lumOff val="35000"/>
                    </a:srgbClr>
                  </a:solidFill>
                  <a:effectLst/>
                  <a:uLnTx/>
                  <a:uFillTx/>
                  <a:latin typeface="Agency FB" panose="020B0503020202020204" pitchFamily="34" charset="0"/>
                  <a:ea typeface="Arial Unicode MS"/>
                  <a:cs typeface="Arial"/>
                </a:rPr>
                <a:t>Sponsored Participants</a:t>
              </a:r>
            </a:p>
          </p:txBody>
        </p:sp>
      </p:grpSp>
      <p:sp>
        <p:nvSpPr>
          <p:cNvPr id="146" name="Title 1">
            <a:extLst>
              <a:ext uri="{FF2B5EF4-FFF2-40B4-BE49-F238E27FC236}">
                <a16:creationId xmlns:a16="http://schemas.microsoft.com/office/drawing/2014/main" id="{06CD6332-6233-4CD3-8A06-34C9F70A4BEE}"/>
              </a:ext>
            </a:extLst>
          </p:cNvPr>
          <p:cNvSpPr>
            <a:spLocks noGrp="1"/>
          </p:cNvSpPr>
          <p:nvPr>
            <p:ph type="title"/>
          </p:nvPr>
        </p:nvSpPr>
        <p:spPr>
          <a:xfrm>
            <a:off x="227013" y="-2420"/>
            <a:ext cx="8985250" cy="838200"/>
          </a:xfrm>
        </p:spPr>
        <p:txBody>
          <a:bodyPr/>
          <a:lstStyle/>
          <a:p>
            <a:r>
              <a:rPr lang="en-US" dirty="0"/>
              <a:t>Channel Deep Dives – Sponsored participants to Congress Events generate lower ROI than others, due to poor targeting</a:t>
            </a:r>
          </a:p>
        </p:txBody>
      </p:sp>
    </p:spTree>
    <p:extLst>
      <p:ext uri="{BB962C8B-B14F-4D97-AF65-F5344CB8AC3E}">
        <p14:creationId xmlns:p14="http://schemas.microsoft.com/office/powerpoint/2010/main" val="97771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C6D8-7802-4504-A089-53A2D6F641B9}"/>
              </a:ext>
            </a:extLst>
          </p:cNvPr>
          <p:cNvSpPr>
            <a:spLocks noGrp="1"/>
          </p:cNvSpPr>
          <p:nvPr>
            <p:ph type="title"/>
          </p:nvPr>
        </p:nvSpPr>
        <p:spPr>
          <a:xfrm>
            <a:off x="227013" y="-2420"/>
            <a:ext cx="8985250" cy="838200"/>
          </a:xfrm>
        </p:spPr>
        <p:txBody>
          <a:bodyPr/>
          <a:lstStyle/>
          <a:p>
            <a:r>
              <a:rPr lang="en-US" dirty="0"/>
              <a:t>Geographical Deep Dives – North regions see a decrease in ROI YoY, whereas South regions show strong increasing ROI</a:t>
            </a:r>
          </a:p>
        </p:txBody>
      </p:sp>
      <p:graphicFrame>
        <p:nvGraphicFramePr>
          <p:cNvPr id="109" name="Chart 108">
            <a:extLst>
              <a:ext uri="{FF2B5EF4-FFF2-40B4-BE49-F238E27FC236}">
                <a16:creationId xmlns:a16="http://schemas.microsoft.com/office/drawing/2014/main" id="{1644823D-383D-4C32-978B-7821781D5A2D}"/>
              </a:ext>
            </a:extLst>
          </p:cNvPr>
          <p:cNvGraphicFramePr/>
          <p:nvPr>
            <p:extLst/>
          </p:nvPr>
        </p:nvGraphicFramePr>
        <p:xfrm>
          <a:off x="6608316" y="1188959"/>
          <a:ext cx="3072972" cy="3622778"/>
        </p:xfrm>
        <a:graphic>
          <a:graphicData uri="http://schemas.openxmlformats.org/drawingml/2006/chart">
            <c:chart xmlns:c="http://schemas.openxmlformats.org/drawingml/2006/chart" xmlns:r="http://schemas.openxmlformats.org/officeDocument/2006/relationships" r:id="rId2"/>
          </a:graphicData>
        </a:graphic>
      </p:graphicFrame>
      <p:sp>
        <p:nvSpPr>
          <p:cNvPr id="110" name="TextBox 109">
            <a:extLst>
              <a:ext uri="{FF2B5EF4-FFF2-40B4-BE49-F238E27FC236}">
                <a16:creationId xmlns:a16="http://schemas.microsoft.com/office/drawing/2014/main" id="{DE88257E-0E71-4023-BF8E-79B1389E232C}"/>
              </a:ext>
            </a:extLst>
          </p:cNvPr>
          <p:cNvSpPr txBox="1"/>
          <p:nvPr/>
        </p:nvSpPr>
        <p:spPr bwMode="gray">
          <a:xfrm>
            <a:off x="7395833" y="3028812"/>
            <a:ext cx="210952" cy="257927"/>
          </a:xfrm>
          <a:prstGeom prst="rect">
            <a:avLst/>
          </a:prstGeom>
        </p:spPr>
        <p:txBody>
          <a:bodyPr vert="horz"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a:ea typeface="Arial Unicode MS"/>
                <a:cs typeface="Arial"/>
              </a:rPr>
              <a:t>68%</a:t>
            </a:r>
          </a:p>
        </p:txBody>
      </p:sp>
      <p:sp>
        <p:nvSpPr>
          <p:cNvPr id="111" name="TextBox 110">
            <a:extLst>
              <a:ext uri="{FF2B5EF4-FFF2-40B4-BE49-F238E27FC236}">
                <a16:creationId xmlns:a16="http://schemas.microsoft.com/office/drawing/2014/main" id="{86383433-6857-4E04-BBEB-B583C0F30837}"/>
              </a:ext>
            </a:extLst>
          </p:cNvPr>
          <p:cNvSpPr txBox="1"/>
          <p:nvPr/>
        </p:nvSpPr>
        <p:spPr bwMode="gray">
          <a:xfrm>
            <a:off x="7991984" y="2859770"/>
            <a:ext cx="210952" cy="257927"/>
          </a:xfrm>
          <a:prstGeom prst="rect">
            <a:avLst/>
          </a:prstGeom>
        </p:spPr>
        <p:txBody>
          <a:bodyPr vert="horz"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a:ea typeface="Arial Unicode MS"/>
                <a:cs typeface="Arial"/>
              </a:rPr>
              <a:t>68%</a:t>
            </a:r>
          </a:p>
        </p:txBody>
      </p:sp>
      <p:sp>
        <p:nvSpPr>
          <p:cNvPr id="112" name="TextBox 111">
            <a:extLst>
              <a:ext uri="{FF2B5EF4-FFF2-40B4-BE49-F238E27FC236}">
                <a16:creationId xmlns:a16="http://schemas.microsoft.com/office/drawing/2014/main" id="{881A9C8C-2CEF-4CEB-AC54-305B34EA738B}"/>
              </a:ext>
            </a:extLst>
          </p:cNvPr>
          <p:cNvSpPr txBox="1"/>
          <p:nvPr/>
        </p:nvSpPr>
        <p:spPr bwMode="gray">
          <a:xfrm>
            <a:off x="8593609" y="2710809"/>
            <a:ext cx="210952" cy="257927"/>
          </a:xfrm>
          <a:prstGeom prst="rect">
            <a:avLst/>
          </a:prstGeom>
        </p:spPr>
        <p:txBody>
          <a:bodyPr vert="horz"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a:ea typeface="Arial Unicode MS"/>
                <a:cs typeface="Arial"/>
              </a:rPr>
              <a:t>68%</a:t>
            </a:r>
          </a:p>
        </p:txBody>
      </p:sp>
      <p:sp>
        <p:nvSpPr>
          <p:cNvPr id="113" name="TextBox 112">
            <a:extLst>
              <a:ext uri="{FF2B5EF4-FFF2-40B4-BE49-F238E27FC236}">
                <a16:creationId xmlns:a16="http://schemas.microsoft.com/office/drawing/2014/main" id="{BCACD4FF-F48D-48FE-B277-F46AB35C29C3}"/>
              </a:ext>
            </a:extLst>
          </p:cNvPr>
          <p:cNvSpPr txBox="1"/>
          <p:nvPr/>
        </p:nvSpPr>
        <p:spPr bwMode="gray">
          <a:xfrm>
            <a:off x="9209892" y="2809096"/>
            <a:ext cx="210952" cy="257927"/>
          </a:xfrm>
          <a:prstGeom prst="rect">
            <a:avLst/>
          </a:prstGeom>
        </p:spPr>
        <p:txBody>
          <a:bodyPr vert="horz"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a:ea typeface="Arial Unicode MS"/>
                <a:cs typeface="Arial"/>
              </a:rPr>
              <a:t>68%</a:t>
            </a:r>
          </a:p>
        </p:txBody>
      </p:sp>
      <p:pic>
        <p:nvPicPr>
          <p:cNvPr id="115" name="Picture 2">
            <a:extLst>
              <a:ext uri="{FF2B5EF4-FFF2-40B4-BE49-F238E27FC236}">
                <a16:creationId xmlns:a16="http://schemas.microsoft.com/office/drawing/2014/main" id="{2C3F6F41-70E3-43C6-94C1-D4F23E3CD76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6737" b="95789" l="3175" r="93254">
                        <a14:foregroundMark x1="21230" y1="54947" x2="21230" y2="54947"/>
                        <a14:foregroundMark x1="21032" y1="61684" x2="21032" y2="61684"/>
                        <a14:foregroundMark x1="21032" y1="61684" x2="21032" y2="61684"/>
                        <a14:foregroundMark x1="21032" y1="61684" x2="21032" y2="61684"/>
                        <a14:foregroundMark x1="21032" y1="61684" x2="20635" y2="59368"/>
                        <a14:foregroundMark x1="10119" y1="31579" x2="10119" y2="31579"/>
                        <a14:foregroundMark x1="6548" y1="29263" x2="6548" y2="29263"/>
                        <a14:foregroundMark x1="4960" y1="33053" x2="4960" y2="33053"/>
                        <a14:foregroundMark x1="4167" y1="29053" x2="4167" y2="29053"/>
                        <a14:foregroundMark x1="4762" y1="30105" x2="4762" y2="30105"/>
                        <a14:foregroundMark x1="90278" y1="86526" x2="90278" y2="86526"/>
                        <a14:foregroundMark x1="90079" y1="90316" x2="90079" y2="90316"/>
                        <a14:foregroundMark x1="89881" y1="95158" x2="89881" y2="95158"/>
                        <a14:foregroundMark x1="93254" y1="83579" x2="93254" y2="83579"/>
                        <a14:foregroundMark x1="93254" y1="85895" x2="93254" y2="85895"/>
                        <a14:foregroundMark x1="92857" y1="89053" x2="92857" y2="89053"/>
                        <a14:foregroundMark x1="92063" y1="90526" x2="92063" y2="90526"/>
                        <a14:foregroundMark x1="93056" y1="84842" x2="93056" y2="84842"/>
                        <a14:foregroundMark x1="92460" y1="82947" x2="92460" y2="82947"/>
                        <a14:foregroundMark x1="91865" y1="82105" x2="91865" y2="82105"/>
                        <a14:foregroundMark x1="91865" y1="80632" x2="91865" y2="80632"/>
                        <a14:foregroundMark x1="92659" y1="88000" x2="92659" y2="88000"/>
                        <a14:foregroundMark x1="93254" y1="87368" x2="93254" y2="87368"/>
                        <a14:foregroundMark x1="93254" y1="86526" x2="93254" y2="86526"/>
                        <a14:foregroundMark x1="93254" y1="91368" x2="93254" y2="91368"/>
                        <a14:foregroundMark x1="92063" y1="90737" x2="92063" y2="90737"/>
                        <a14:foregroundMark x1="92262" y1="91579" x2="92262" y2="91579"/>
                        <a14:foregroundMark x1="92659" y1="92211" x2="92659" y2="92211"/>
                        <a14:foregroundMark x1="92659" y1="92421" x2="92659" y2="92421"/>
                        <a14:foregroundMark x1="92659" y1="92421" x2="92659" y2="92421"/>
                        <a14:foregroundMark x1="92659" y1="93053" x2="92659" y2="93053"/>
                        <a14:foregroundMark x1="91468" y1="94526" x2="91468" y2="94526"/>
                        <a14:foregroundMark x1="93056" y1="94526" x2="93056" y2="94526"/>
                        <a14:foregroundMark x1="92262" y1="93474" x2="92262" y2="93474"/>
                        <a14:foregroundMark x1="20238" y1="47368" x2="20238" y2="47368"/>
                        <a14:foregroundMark x1="19444" y1="45053" x2="19444" y2="45053"/>
                        <a14:foregroundMark x1="19444" y1="43789" x2="19444" y2="43789"/>
                        <a14:foregroundMark x1="18849" y1="42105" x2="18849" y2="42105"/>
                        <a14:foregroundMark x1="20833" y1="43158" x2="20833" y2="43158"/>
                        <a14:foregroundMark x1="20833" y1="48632" x2="20833" y2="48632"/>
                        <a14:foregroundMark x1="22024" y1="49474" x2="22024" y2="49474"/>
                        <a14:foregroundMark x1="21429" y1="46737" x2="21429" y2="46737"/>
                        <a14:foregroundMark x1="18849" y1="42526" x2="18849" y2="42526"/>
                        <a14:foregroundMark x1="22421" y1="51579" x2="22421" y2="51579"/>
                        <a14:foregroundMark x1="23016" y1="53684" x2="23016" y2="53684"/>
                        <a14:foregroundMark x1="23413" y1="55368" x2="23413" y2="55368"/>
                        <a14:foregroundMark x1="24405" y1="56632" x2="24405" y2="56632"/>
                        <a14:foregroundMark x1="21825" y1="51579" x2="21825" y2="51579"/>
                        <a14:foregroundMark x1="22421" y1="53895" x2="22421" y2="53895"/>
                        <a14:foregroundMark x1="23016" y1="57474" x2="23016" y2="57474"/>
                        <a14:foregroundMark x1="23611" y1="60000" x2="23611" y2="60000"/>
                        <a14:foregroundMark x1="23611" y1="62947" x2="23611" y2="62947"/>
                        <a14:foregroundMark x1="23810" y1="65263" x2="23810" y2="65263"/>
                        <a14:foregroundMark x1="22421" y1="68000" x2="22421" y2="68000"/>
                        <a14:foregroundMark x1="22222" y1="70737" x2="22222" y2="70737"/>
                        <a14:foregroundMark x1="21627" y1="72842" x2="21627" y2="72842"/>
                        <a14:foregroundMark x1="21429" y1="73053" x2="21429" y2="73053"/>
                        <a14:foregroundMark x1="20437" y1="75579" x2="20437" y2="75579"/>
                        <a14:foregroundMark x1="23810" y1="67158" x2="23810" y2="67158"/>
                        <a14:foregroundMark x1="22222" y1="65895" x2="22222" y2="65895"/>
                        <a14:foregroundMark x1="23214" y1="70105" x2="23214" y2="70105"/>
                        <a14:foregroundMark x1="21230" y1="75368" x2="21230" y2="75368"/>
                        <a14:foregroundMark x1="19444" y1="77684" x2="19444" y2="77684"/>
                        <a14:foregroundMark x1="20635" y1="78737" x2="20635" y2="78737"/>
                        <a14:foregroundMark x1="19643" y1="77053" x2="19643" y2="77053"/>
                        <a14:foregroundMark x1="21230" y1="78737" x2="21230" y2="78737"/>
                        <a14:foregroundMark x1="22421" y1="79368" x2="22421" y2="79368"/>
                        <a14:foregroundMark x1="22619" y1="80842" x2="22619" y2="80842"/>
                        <a14:foregroundMark x1="24405" y1="82526" x2="24405" y2="82526"/>
                        <a14:foregroundMark x1="21032" y1="80211" x2="21032" y2="80211"/>
                        <a14:foregroundMark x1="23016" y1="81053" x2="23016" y2="81053"/>
                        <a14:foregroundMark x1="24206" y1="81895" x2="24206" y2="81895"/>
                        <a14:foregroundMark x1="26190" y1="81895" x2="26190" y2="81895"/>
                        <a14:foregroundMark x1="26190" y1="83368" x2="26190" y2="83368"/>
                        <a14:foregroundMark x1="29563" y1="84000" x2="29563" y2="84000"/>
                        <a14:foregroundMark x1="31151" y1="84632" x2="31151" y2="84632"/>
                        <a14:foregroundMark x1="28373" y1="84000" x2="28373" y2="84000"/>
                        <a14:foregroundMark x1="27183" y1="84000" x2="27183" y2="84000"/>
                        <a14:foregroundMark x1="34127" y1="84842" x2="34127" y2="84842"/>
                        <a14:foregroundMark x1="35913" y1="85684" x2="35913" y2="85684"/>
                        <a14:foregroundMark x1="32937" y1="85474" x2="32937" y2="85474"/>
                        <a14:foregroundMark x1="31746" y1="84211" x2="31746" y2="84211"/>
                        <a14:foregroundMark x1="36310" y1="84842" x2="36310" y2="84842"/>
                        <a14:foregroundMark x1="38690" y1="84842" x2="38690" y2="84842"/>
                        <a14:foregroundMark x1="37103" y1="83789" x2="37103" y2="83789"/>
                        <a14:foregroundMark x1="40873" y1="85684" x2="40873" y2="85684"/>
                        <a14:foregroundMark x1="39087" y1="85684" x2="39087" y2="85684"/>
                        <a14:foregroundMark x1="42460" y1="87579" x2="42460" y2="87579"/>
                        <a14:foregroundMark x1="42063" y1="86316" x2="42063" y2="86316"/>
                        <a14:foregroundMark x1="44246" y1="87789" x2="44246" y2="87789"/>
                        <a14:foregroundMark x1="46230" y1="88000" x2="46230" y2="88000"/>
                        <a14:foregroundMark x1="48413" y1="88211" x2="48413" y2="88211"/>
                        <a14:foregroundMark x1="45635" y1="87158" x2="45635" y2="87158"/>
                        <a14:foregroundMark x1="48016" y1="88211" x2="48016" y2="88211"/>
                        <a14:foregroundMark x1="50000" y1="88211" x2="50000" y2="88211"/>
                        <a14:foregroundMark x1="51587" y1="87579" x2="51587" y2="87579"/>
                        <a14:foregroundMark x1="52183" y1="86316" x2="52183" y2="86316"/>
                        <a14:foregroundMark x1="52778" y1="84000" x2="52778" y2="84000"/>
                        <a14:foregroundMark x1="52183" y1="85053" x2="52183" y2="85053"/>
                        <a14:foregroundMark x1="52183" y1="82737" x2="52183" y2="82737"/>
                        <a14:foregroundMark x1="52183" y1="81474" x2="52183" y2="81474"/>
                        <a14:foregroundMark x1="52381" y1="80421" x2="52381" y2="80421"/>
                        <a14:foregroundMark x1="54762" y1="80421" x2="54762" y2="80421"/>
                        <a14:foregroundMark x1="53571" y1="80211" x2="53571" y2="80211"/>
                        <a14:foregroundMark x1="55754" y1="79789" x2="55754" y2="79789"/>
                        <a14:foregroundMark x1="56349" y1="78737" x2="56349" y2="78737"/>
                        <a14:foregroundMark x1="58333" y1="77684" x2="58333" y2="77684"/>
                        <a14:foregroundMark x1="59524" y1="77895" x2="59524" y2="77895"/>
                        <a14:foregroundMark x1="61310" y1="79158" x2="61310" y2="79158"/>
                        <a14:foregroundMark x1="60714" y1="78947" x2="60714" y2="78947"/>
                        <a14:foregroundMark x1="62897" y1="78947" x2="62897" y2="78947"/>
                        <a14:foregroundMark x1="64484" y1="79579" x2="64484" y2="79579"/>
                        <a14:foregroundMark x1="64881" y1="79368" x2="64881" y2="79368"/>
                        <a14:foregroundMark x1="66468" y1="80632" x2="66468" y2="80632"/>
                        <a14:foregroundMark x1="66071" y1="80421" x2="66071" y2="80421"/>
                        <a14:foregroundMark x1="68056" y1="81263" x2="68056" y2="81263"/>
                        <a14:foregroundMark x1="69841" y1="81684" x2="69841" y2="81684"/>
                        <a14:foregroundMark x1="72619" y1="81684" x2="72619" y2="81684"/>
                        <a14:foregroundMark x1="71627" y1="81474" x2="71627" y2="81474"/>
                        <a14:foregroundMark x1="71032" y1="81895" x2="71032" y2="81895"/>
                        <a14:foregroundMark x1="74206" y1="79579" x2="74206" y2="79579"/>
                        <a14:foregroundMark x1="74008" y1="81684" x2="74008" y2="81684"/>
                        <a14:foregroundMark x1="73810" y1="80421" x2="73810" y2="80421"/>
                        <a14:foregroundMark x1="75595" y1="77895" x2="75595" y2="77895"/>
                        <a14:foregroundMark x1="74603" y1="78526" x2="74603" y2="78526"/>
                        <a14:foregroundMark x1="76587" y1="75789" x2="76587" y2="75789"/>
                        <a14:foregroundMark x1="78175" y1="75789" x2="78175" y2="75789"/>
                        <a14:foregroundMark x1="76389" y1="76211" x2="76389" y2="76211"/>
                        <a14:foregroundMark x1="78571" y1="74105" x2="78571" y2="74105"/>
                        <a14:foregroundMark x1="79167" y1="74105" x2="79167" y2="74105"/>
                        <a14:foregroundMark x1="77381" y1="75579" x2="77381" y2="75579"/>
                        <a14:foregroundMark x1="79960" y1="72421" x2="79960" y2="72421"/>
                        <a14:foregroundMark x1="80556" y1="69895" x2="80556" y2="69895"/>
                        <a14:foregroundMark x1="79762" y1="71158" x2="79762" y2="71158"/>
                        <a14:foregroundMark x1="80357" y1="69684" x2="80357" y2="69684"/>
                        <a14:foregroundMark x1="80754" y1="71158" x2="80754" y2="71158"/>
                        <a14:foregroundMark x1="78373" y1="68842" x2="78373" y2="68842"/>
                        <a14:foregroundMark x1="76984" y1="68842" x2="76984" y2="68842"/>
                        <a14:foregroundMark x1="75595" y1="67579" x2="75595" y2="67579"/>
                        <a14:foregroundMark x1="75595" y1="66737" x2="75595" y2="66737"/>
                        <a14:foregroundMark x1="75992" y1="64421" x2="75992" y2="64421"/>
                        <a14:foregroundMark x1="76389" y1="66105" x2="76389" y2="66105"/>
                        <a14:foregroundMark x1="79365" y1="68211" x2="79365" y2="68211"/>
                        <a14:foregroundMark x1="74802" y1="61895" x2="74802" y2="61895"/>
                        <a14:foregroundMark x1="75595" y1="63158" x2="75595" y2="63158"/>
                        <a14:foregroundMark x1="76389" y1="64632" x2="76389" y2="64632"/>
                        <a14:foregroundMark x1="75992" y1="60842" x2="75992" y2="60842"/>
                        <a14:foregroundMark x1="76786" y1="58947" x2="76786" y2="58947"/>
                        <a14:foregroundMark x1="76786" y1="60000" x2="76786" y2="60000"/>
                        <a14:foregroundMark x1="75992" y1="57263" x2="75992" y2="57263"/>
                        <a14:foregroundMark x1="74603" y1="56211" x2="74603" y2="56211"/>
                        <a14:foregroundMark x1="75992" y1="56842" x2="75992" y2="56842"/>
                        <a14:foregroundMark x1="76389" y1="58105" x2="76389" y2="58105"/>
                        <a14:foregroundMark x1="75397" y1="55579" x2="75397" y2="55579"/>
                        <a14:foregroundMark x1="75397" y1="53895" x2="75397" y2="54947"/>
                        <a14:foregroundMark x1="75198" y1="52211" x2="75198" y2="52211"/>
                        <a14:foregroundMark x1="74206" y1="51579" x2="74206" y2="51579"/>
                        <a14:foregroundMark x1="74206" y1="50947" x2="74206" y2="50947"/>
                        <a14:foregroundMark x1="73810" y1="49684" x2="73810" y2="49684"/>
                        <a14:foregroundMark x1="72817" y1="49474" x2="72817" y2="49474"/>
                        <a14:foregroundMark x1="71032" y1="49474" x2="71032" y2="49474"/>
                        <a14:foregroundMark x1="70040" y1="49474" x2="70040" y2="49474"/>
                        <a14:foregroundMark x1="70635" y1="47789" x2="70635" y2="47789"/>
                        <a14:foregroundMark x1="72024" y1="46947" x2="72024" y2="46947"/>
                        <a14:foregroundMark x1="72421" y1="44842" x2="72421" y2="44842"/>
                        <a14:foregroundMark x1="72619" y1="45895" x2="72619" y2="45895"/>
                        <a14:foregroundMark x1="73810" y1="44000" x2="73810" y2="44000"/>
                        <a14:foregroundMark x1="75000" y1="42737" x2="75000" y2="42737"/>
                        <a14:foregroundMark x1="75000" y1="41053" x2="75000" y2="41053"/>
                        <a14:foregroundMark x1="75595" y1="41053" x2="75595" y2="41053"/>
                        <a14:foregroundMark x1="77183" y1="41053" x2="77183" y2="41053"/>
                        <a14:foregroundMark x1="77579" y1="39158" x2="77579" y2="39158"/>
                        <a14:foregroundMark x1="78175" y1="38105" x2="78175" y2="38105"/>
                        <a14:foregroundMark x1="77976" y1="36211" x2="77976" y2="36211"/>
                        <a14:foregroundMark x1="77976" y1="40211" x2="77976" y2="40211"/>
                        <a14:foregroundMark x1="78571" y1="34737" x2="78571" y2="34737"/>
                        <a14:foregroundMark x1="78175" y1="33263" x2="78175" y2="33263"/>
                        <a14:foregroundMark x1="78571" y1="30947" x2="78571" y2="30947"/>
                        <a14:foregroundMark x1="79960" y1="29474" x2="79960" y2="29474"/>
                        <a14:foregroundMark x1="79563" y1="31789" x2="79563" y2="31789"/>
                        <a14:foregroundMark x1="80159" y1="28421" x2="80159" y2="28421"/>
                        <a14:foregroundMark x1="80952" y1="26526" x2="80952" y2="26526"/>
                        <a14:foregroundMark x1="80754" y1="25053" x2="80754" y2="25053"/>
                        <a14:foregroundMark x1="76786" y1="24421" x2="76786" y2="24421"/>
                        <a14:foregroundMark x1="73810" y1="22947" x2="73810" y2="22947"/>
                        <a14:foregroundMark x1="72024" y1="22737" x2="72024" y2="22737"/>
                        <a14:foregroundMark x1="74206" y1="24421" x2="74206" y2="24421"/>
                        <a14:foregroundMark x1="76786" y1="23368" x2="76786" y2="23368"/>
                        <a14:foregroundMark x1="78968" y1="24000" x2="78968" y2="24000"/>
                        <a14:foregroundMark x1="80159" y1="24842" x2="80159" y2="24842"/>
                        <a14:foregroundMark x1="72024" y1="22526" x2="72024" y2="22526"/>
                        <a14:foregroundMark x1="75397" y1="23158" x2="75397" y2="23158"/>
                        <a14:foregroundMark x1="69048" y1="20632" x2="69048" y2="20632"/>
                        <a14:foregroundMark x1="71032" y1="22105" x2="71032" y2="22105"/>
                        <a14:foregroundMark x1="69841" y1="20842" x2="69841" y2="20842"/>
                        <a14:foregroundMark x1="67063" y1="20842" x2="67063" y2="20842"/>
                        <a14:foregroundMark x1="65079" y1="20632" x2="65079" y2="20632"/>
                        <a14:foregroundMark x1="67857" y1="20632" x2="67857" y2="20632"/>
                        <a14:foregroundMark x1="65476" y1="20421" x2="65476" y2="20421"/>
                        <a14:foregroundMark x1="64286" y1="19368" x2="64286" y2="19368"/>
                        <a14:foregroundMark x1="62302" y1="18737" x2="62302" y2="18737"/>
                        <a14:foregroundMark x1="61706" y1="17684" x2="61706" y2="17684"/>
                        <a14:foregroundMark x1="61706" y1="16421" x2="61706" y2="16421"/>
                        <a14:foregroundMark x1="60516" y1="14947" x2="60516" y2="14947"/>
                        <a14:foregroundMark x1="59524" y1="16421" x2="59524" y2="16421"/>
                        <a14:foregroundMark x1="58532" y1="17053" x2="58532" y2="17053"/>
                        <a14:foregroundMark x1="58929" y1="15158" x2="58929" y2="15158"/>
                        <a14:foregroundMark x1="45833" y1="9684" x2="45833" y2="9684"/>
                        <a14:foregroundMark x1="50198" y1="9474" x2="50198" y2="9474"/>
                        <a14:foregroundMark x1="53175" y1="10526" x2="53175" y2="10526"/>
                        <a14:foregroundMark x1="54563" y1="12421" x2="54563" y2="12421"/>
                        <a14:foregroundMark x1="56151" y1="13053" x2="56151" y2="13053"/>
                        <a14:foregroundMark x1="57937" y1="13684" x2="57937" y2="13684"/>
                        <a14:foregroundMark x1="61508" y1="16211" x2="61508" y2="16211"/>
                        <a14:foregroundMark x1="61508" y1="14737" x2="61508" y2="14737"/>
                        <a14:foregroundMark x1="49603" y1="9474" x2="49603" y2="9474"/>
                        <a14:foregroundMark x1="52381" y1="10526" x2="52381" y2="10526"/>
                        <a14:foregroundMark x1="51984" y1="8842" x2="51984" y2="8842"/>
                        <a14:foregroundMark x1="51587" y1="9474" x2="51587" y2="9474"/>
                        <a14:foregroundMark x1="49405" y1="8421" x2="49405" y2="8421"/>
                        <a14:foregroundMark x1="48413" y1="6737" x2="48413" y2="6737"/>
                        <a14:foregroundMark x1="46825" y1="6737" x2="46825" y2="6737"/>
                        <a14:foregroundMark x1="45238" y1="7158" x2="45238" y2="7158"/>
                        <a14:foregroundMark x1="43651" y1="8421" x2="43651" y2="8421"/>
                        <a14:foregroundMark x1="49008" y1="7579" x2="49008" y2="7579"/>
                        <a14:foregroundMark x1="47619" y1="6947" x2="47619" y2="6947"/>
                        <a14:foregroundMark x1="42262" y1="9474" x2="42262" y2="9474"/>
                        <a14:foregroundMark x1="42063" y1="11158" x2="42063" y2="11158"/>
                        <a14:foregroundMark x1="44246" y1="8000" x2="44246" y2="8000"/>
                        <a14:foregroundMark x1="42659" y1="8632" x2="42659" y2="8632"/>
                        <a14:foregroundMark x1="41865" y1="13474" x2="41865" y2="13474"/>
                        <a14:foregroundMark x1="41865" y1="15789" x2="41865" y2="15789"/>
                        <a14:foregroundMark x1="40278" y1="16842" x2="40278" y2="16842"/>
                        <a14:foregroundMark x1="38294" y1="17895" x2="38294" y2="17895"/>
                        <a14:foregroundMark x1="35913" y1="19158" x2="35913" y2="19158"/>
                        <a14:foregroundMark x1="39087" y1="17474" x2="39087" y2="17474"/>
                        <a14:foregroundMark x1="36508" y1="17895" x2="36508" y2="17895"/>
                        <a14:foregroundMark x1="34524" y1="18947" x2="34524" y2="18947"/>
                        <a14:foregroundMark x1="33929" y1="21474" x2="33929" y2="21474"/>
                        <a14:foregroundMark x1="37500" y1="18105" x2="37500" y2="18105"/>
                        <a14:foregroundMark x1="33333" y1="20842" x2="33333" y2="20842"/>
                        <a14:foregroundMark x1="32937" y1="23368" x2="32937" y2="23368"/>
                        <a14:foregroundMark x1="33532" y1="20000" x2="33532" y2="20000"/>
                        <a14:foregroundMark x1="33532" y1="21895" x2="33532" y2="21895"/>
                        <a14:foregroundMark x1="31944" y1="21895" x2="31944" y2="21895"/>
                        <a14:foregroundMark x1="30159" y1="21895" x2="30159" y2="21895"/>
                        <a14:foregroundMark x1="28373" y1="21895" x2="28373" y2="21895"/>
                        <a14:foregroundMark x1="27183" y1="21263" x2="27183" y2="21263"/>
                        <a14:foregroundMark x1="28968" y1="21263" x2="28968" y2="21263"/>
                        <a14:foregroundMark x1="26984" y1="19158" x2="26984" y2="19158"/>
                        <a14:foregroundMark x1="27579" y1="19579" x2="27579" y2="19579"/>
                        <a14:foregroundMark x1="25992" y1="18737" x2="25992" y2="18737"/>
                        <a14:foregroundMark x1="23810" y1="18737" x2="23810" y2="18737"/>
                        <a14:foregroundMark x1="22222" y1="18737" x2="22222" y2="18737"/>
                        <a14:foregroundMark x1="24802" y1="18947" x2="24802" y2="18947"/>
                        <a14:foregroundMark x1="22421" y1="19579" x2="22421" y2="19579"/>
                        <a14:foregroundMark x1="22817" y1="21474" x2="22817" y2="21474"/>
                        <a14:foregroundMark x1="23214" y1="18526" x2="23214" y2="18526"/>
                        <a14:foregroundMark x1="22619" y1="23158" x2="22619" y2="23158"/>
                        <a14:foregroundMark x1="23611" y1="23368" x2="23611" y2="23368"/>
                        <a14:foregroundMark x1="24008" y1="25263" x2="24008" y2="25263"/>
                        <a14:foregroundMark x1="24008" y1="26737" x2="24008" y2="26737"/>
                        <a14:foregroundMark x1="22619" y1="27158" x2="22619" y2="27158"/>
                        <a14:foregroundMark x1="21429" y1="28421" x2="21429" y2="28421"/>
                        <a14:foregroundMark x1="19048" y1="28000" x2="19048" y2="28000"/>
                        <a14:foregroundMark x1="18056" y1="26947" x2="18056" y2="26947"/>
                        <a14:foregroundMark x1="16468" y1="26316" x2="16468" y2="26316"/>
                        <a14:foregroundMark x1="20437" y1="27158" x2="20437" y2="27158"/>
                        <a14:foregroundMark x1="16667" y1="25895" x2="16667" y2="25895"/>
                        <a14:foregroundMark x1="14683" y1="25895" x2="14683" y2="25895"/>
                        <a14:foregroundMark x1="12302" y1="25474" x2="12302" y2="25474"/>
                        <a14:foregroundMark x1="11905" y1="27158" x2="11905" y2="27158"/>
                        <a14:foregroundMark x1="9921" y1="26526" x2="9921" y2="26526"/>
                        <a14:foregroundMark x1="11310" y1="25895" x2="11310" y2="25895"/>
                        <a14:foregroundMark x1="13294" y1="25474" x2="13294" y2="25474"/>
                        <a14:foregroundMark x1="15079" y1="25474" x2="15079" y2="25474"/>
                        <a14:foregroundMark x1="16667" y1="25474" x2="16667" y2="25474"/>
                        <a14:foregroundMark x1="6548" y1="26947" x2="6548" y2="26947"/>
                        <a14:foregroundMark x1="8532" y1="26737" x2="8532" y2="26737"/>
                        <a14:foregroundMark x1="5556" y1="27789" x2="5556" y2="27789"/>
                        <a14:foregroundMark x1="4762" y1="28421" x2="4762" y2="28421"/>
                        <a14:foregroundMark x1="4167" y1="27789" x2="4167" y2="27789"/>
                        <a14:foregroundMark x1="7143" y1="26105" x2="7143" y2="26105"/>
                        <a14:foregroundMark x1="4365" y1="30947" x2="4365" y2="30947"/>
                        <a14:foregroundMark x1="3373" y1="28632" x2="3373" y2="28632"/>
                        <a14:foregroundMark x1="3373" y1="30737" x2="3373" y2="30737"/>
                        <a14:foregroundMark x1="5556" y1="32211" x2="5556" y2="32211"/>
                        <a14:foregroundMark x1="6746" y1="34947" x2="6746" y2="34947"/>
                        <a14:foregroundMark x1="5159" y1="34737" x2="5159" y2="34737"/>
                        <a14:foregroundMark x1="7540" y1="36632" x2="7540" y2="36632"/>
                        <a14:foregroundMark x1="10119" y1="36632" x2="10119" y2="36632"/>
                        <a14:foregroundMark x1="9127" y1="36632" x2="9127" y2="36632"/>
                        <a14:foregroundMark x1="12103" y1="37053" x2="12103" y2="37053"/>
                        <a14:foregroundMark x1="13889" y1="38737" x2="13889" y2="38737"/>
                        <a14:foregroundMark x1="13889" y1="41474" x2="13889" y2="41474"/>
                        <a14:foregroundMark x1="16468" y1="42105" x2="16468" y2="42105"/>
                        <a14:foregroundMark x1="17063" y1="41263" x2="17063" y2="41263"/>
                        <a14:foregroundMark x1="15476" y1="39789" x2="15476" y2="39789"/>
                        <a14:foregroundMark x1="13095" y1="39158" x2="13095" y2="39158"/>
                        <a14:foregroundMark x1="40675" y1="13263" x2="40675" y2="13263"/>
                        <a14:foregroundMark x1="76587" y1="77895" x2="76587" y2="77895"/>
                        <a14:foregroundMark x1="80556" y1="73263" x2="80556" y2="73263"/>
                        <a14:foregroundMark x1="57937" y1="78737" x2="57937" y2="78737"/>
                        <a14:foregroundMark x1="42857" y1="87579" x2="42857" y2="87579"/>
                        <a14:foregroundMark x1="81151" y1="27789" x2="81151" y2="27789"/>
                        <a14:foregroundMark x1="22222" y1="20000" x2="22222" y2="20000"/>
                        <a14:foregroundMark x1="13889" y1="40421" x2="13889" y2="40421"/>
                        <a14:foregroundMark x1="15278" y1="41895" x2="15278" y2="41895"/>
                        <a14:foregroundMark x1="18452" y1="45895" x2="18452" y2="45895"/>
                        <a14:foregroundMark x1="18452" y1="47579" x2="18452" y2="47579"/>
                        <a14:foregroundMark x1="19048" y1="47579" x2="19048" y2="47579"/>
                        <a14:foregroundMark x1="89286" y1="81263" x2="89286" y2="81263"/>
                        <a14:foregroundMark x1="87698" y1="82316" x2="87698" y2="82316"/>
                        <a14:foregroundMark x1="86905" y1="84421" x2="86905" y2="84421"/>
                        <a14:foregroundMark x1="90079" y1="81895" x2="90079" y2="81895"/>
                        <a14:foregroundMark x1="90079" y1="80211" x2="90079" y2="80211"/>
                        <a14:foregroundMark x1="91270" y1="79789" x2="91270" y2="79789"/>
                        <a14:foregroundMark x1="90873" y1="78947" x2="90873" y2="78947"/>
                        <a14:foregroundMark x1="88492" y1="81684" x2="88492" y2="81684"/>
                        <a14:foregroundMark x1="86111" y1="83579" x2="86111" y2="83579"/>
                        <a14:foregroundMark x1="85714" y1="85684" x2="85714" y2="85684"/>
                        <a14:foregroundMark x1="85913" y1="89263" x2="85913" y2="89263"/>
                        <a14:foregroundMark x1="86508" y1="91789" x2="86508" y2="91789"/>
                        <a14:foregroundMark x1="85516" y1="88000" x2="85516" y2="88000"/>
                        <a14:foregroundMark x1="86310" y1="83158" x2="86310" y2="83158"/>
                        <a14:foregroundMark x1="85516" y1="87158" x2="85516" y2="87158"/>
                        <a14:foregroundMark x1="87103" y1="91579" x2="87103" y2="91579"/>
                        <a14:foregroundMark x1="87897" y1="93895" x2="87897" y2="93895"/>
                        <a14:foregroundMark x1="86310" y1="91368" x2="86310" y2="91368"/>
                        <a14:foregroundMark x1="87500" y1="93263" x2="87500" y2="93263"/>
                        <a14:foregroundMark x1="86111" y1="90526" x2="86111" y2="90526"/>
                        <a14:foregroundMark x1="89286" y1="95368" x2="89286" y2="95368"/>
                        <a14:foregroundMark x1="91865" y1="95789" x2="91865" y2="95789"/>
                        <a14:foregroundMark x1="91071" y1="95158" x2="91071" y2="95158"/>
                      </a14:backgroundRemoval>
                    </a14:imgEffect>
                    <a14:imgEffect>
                      <a14:brightnessContrast contrast="40000"/>
                    </a14:imgEffect>
                  </a14:imgLayer>
                </a14:imgProps>
              </a:ext>
              <a:ext uri="{28A0092B-C50C-407E-A947-70E740481C1C}">
                <a14:useLocalDpi xmlns:a14="http://schemas.microsoft.com/office/drawing/2010/main" val="0"/>
              </a:ext>
            </a:extLst>
          </a:blip>
          <a:srcRect l="3376" t="6100" r="5822" b="4505"/>
          <a:stretch/>
        </p:blipFill>
        <p:spPr bwMode="auto">
          <a:xfrm>
            <a:off x="1304613" y="1405040"/>
            <a:ext cx="3750274" cy="3522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Group 115">
            <a:extLst>
              <a:ext uri="{FF2B5EF4-FFF2-40B4-BE49-F238E27FC236}">
                <a16:creationId xmlns:a16="http://schemas.microsoft.com/office/drawing/2014/main" id="{1D5CB2AD-A0AC-4CE8-8A06-A9BF13893BEC}"/>
              </a:ext>
            </a:extLst>
          </p:cNvPr>
          <p:cNvGrpSpPr/>
          <p:nvPr/>
        </p:nvGrpSpPr>
        <p:grpSpPr>
          <a:xfrm>
            <a:off x="3640987" y="1141854"/>
            <a:ext cx="2764161" cy="1656923"/>
            <a:chOff x="3537189" y="1434593"/>
            <a:chExt cx="2764161" cy="1656923"/>
          </a:xfrm>
        </p:grpSpPr>
        <p:sp>
          <p:nvSpPr>
            <p:cNvPr id="183" name="TextBox 182">
              <a:extLst>
                <a:ext uri="{FF2B5EF4-FFF2-40B4-BE49-F238E27FC236}">
                  <a16:creationId xmlns:a16="http://schemas.microsoft.com/office/drawing/2014/main" id="{716CF29F-C593-47E8-AEE1-1A4408CFA2A6}"/>
                </a:ext>
              </a:extLst>
            </p:cNvPr>
            <p:cNvSpPr txBox="1"/>
            <p:nvPr/>
          </p:nvSpPr>
          <p:spPr bwMode="gray">
            <a:xfrm>
              <a:off x="3537189" y="1434593"/>
              <a:ext cx="2764161" cy="290730"/>
            </a:xfrm>
            <a:prstGeom prst="rect">
              <a:avLst/>
            </a:prstGeom>
            <a:solidFill>
              <a:srgbClr val="FFB0B0"/>
            </a:solidFill>
            <a:ln>
              <a:solidFill>
                <a:srgbClr val="FFFFFF">
                  <a:lumMod val="75000"/>
                </a:srgbClr>
              </a:solid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a:cs typeface="Arial"/>
                </a:rPr>
                <a:t>NORTH EAST &amp; PARIS</a:t>
              </a:r>
              <a:endParaRPr kumimoji="0" lang="en-US" sz="600" b="0" i="0" u="none" strike="noStrike" kern="0" cap="none" spc="0" normalizeH="0" baseline="0" noProof="0" dirty="0">
                <a:ln>
                  <a:noFill/>
                </a:ln>
                <a:solidFill>
                  <a:srgbClr val="000000"/>
                </a:solidFill>
                <a:effectLst/>
                <a:uLnTx/>
                <a:uFillTx/>
                <a:latin typeface="Arial"/>
                <a:ea typeface="Arial Unicode MS"/>
                <a:cs typeface="Arial"/>
              </a:endParaRPr>
            </a:p>
          </p:txBody>
        </p:sp>
        <p:grpSp>
          <p:nvGrpSpPr>
            <p:cNvPr id="184" name="Group 183">
              <a:extLst>
                <a:ext uri="{FF2B5EF4-FFF2-40B4-BE49-F238E27FC236}">
                  <a16:creationId xmlns:a16="http://schemas.microsoft.com/office/drawing/2014/main" id="{E336E3C4-B43D-40C2-B203-299D062F2DAF}"/>
                </a:ext>
              </a:extLst>
            </p:cNvPr>
            <p:cNvGrpSpPr/>
            <p:nvPr/>
          </p:nvGrpSpPr>
          <p:grpSpPr>
            <a:xfrm>
              <a:off x="4918826" y="2437450"/>
              <a:ext cx="1376034" cy="654066"/>
              <a:chOff x="5983154" y="3014780"/>
              <a:chExt cx="1376034" cy="654066"/>
            </a:xfrm>
          </p:grpSpPr>
          <p:sp>
            <p:nvSpPr>
              <p:cNvPr id="200" name="TextBox 199">
                <a:extLst>
                  <a:ext uri="{FF2B5EF4-FFF2-40B4-BE49-F238E27FC236}">
                    <a16:creationId xmlns:a16="http://schemas.microsoft.com/office/drawing/2014/main" id="{5A611360-5F08-4DE6-8E20-F5CCAC44FC4D}"/>
                  </a:ext>
                </a:extLst>
              </p:cNvPr>
              <p:cNvSpPr txBox="1"/>
              <p:nvPr/>
            </p:nvSpPr>
            <p:spPr bwMode="gray">
              <a:xfrm>
                <a:off x="5983154" y="3014780"/>
                <a:ext cx="1376034"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124 K</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201" name="TextBox 200">
                <a:extLst>
                  <a:ext uri="{FF2B5EF4-FFF2-40B4-BE49-F238E27FC236}">
                    <a16:creationId xmlns:a16="http://schemas.microsoft.com/office/drawing/2014/main" id="{423CC38A-4F41-4B6A-8C98-C50F30592EEE}"/>
                  </a:ext>
                </a:extLst>
              </p:cNvPr>
              <p:cNvSpPr txBox="1"/>
              <p:nvPr/>
            </p:nvSpPr>
            <p:spPr bwMode="gray">
              <a:xfrm>
                <a:off x="6821076" y="3015770"/>
                <a:ext cx="49783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1" kern="0" dirty="0">
                    <a:solidFill>
                      <a:srgbClr val="10384F"/>
                    </a:solidFill>
                    <a:latin typeface="Agency FB" panose="020B0503020202020204" pitchFamily="34" charset="0"/>
                    <a:ea typeface="Arial Unicode MS"/>
                    <a:cs typeface="Arial"/>
                  </a:rPr>
                  <a:t>Competitor Sales</a:t>
                </a:r>
                <a:endParaRPr lang="en-US" sz="500" b="1" kern="0" dirty="0">
                  <a:solidFill>
                    <a:srgbClr val="10384F"/>
                  </a:solidFill>
                  <a:latin typeface="Agency FB" panose="020B0503020202020204" pitchFamily="34" charset="0"/>
                  <a:ea typeface="Arial Unicode MS"/>
                  <a:cs typeface="Arial"/>
                </a:endParaRPr>
              </a:p>
            </p:txBody>
          </p:sp>
          <p:sp>
            <p:nvSpPr>
              <p:cNvPr id="202" name="TextBox 201">
                <a:extLst>
                  <a:ext uri="{FF2B5EF4-FFF2-40B4-BE49-F238E27FC236}">
                    <a16:creationId xmlns:a16="http://schemas.microsoft.com/office/drawing/2014/main" id="{B4CB6ACF-9490-4465-A507-95D90F377878}"/>
                  </a:ext>
                </a:extLst>
              </p:cNvPr>
              <p:cNvSpPr txBox="1"/>
              <p:nvPr/>
            </p:nvSpPr>
            <p:spPr bwMode="gray">
              <a:xfrm>
                <a:off x="6196545" y="3485129"/>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10% YoY growth</a:t>
                </a:r>
              </a:p>
            </p:txBody>
          </p:sp>
          <p:sp>
            <p:nvSpPr>
              <p:cNvPr id="203" name="Isosceles Triangle 202">
                <a:extLst>
                  <a:ext uri="{FF2B5EF4-FFF2-40B4-BE49-F238E27FC236}">
                    <a16:creationId xmlns:a16="http://schemas.microsoft.com/office/drawing/2014/main" id="{76157743-275A-4440-BE4F-CA83E21FB7D4}"/>
                  </a:ext>
                </a:extLst>
              </p:cNvPr>
              <p:cNvSpPr/>
              <p:nvPr/>
            </p:nvSpPr>
            <p:spPr bwMode="gray">
              <a:xfrm>
                <a:off x="6180524" y="3487176"/>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85" name="Group 184">
              <a:extLst>
                <a:ext uri="{FF2B5EF4-FFF2-40B4-BE49-F238E27FC236}">
                  <a16:creationId xmlns:a16="http://schemas.microsoft.com/office/drawing/2014/main" id="{12D0C289-854F-435A-886F-7E94B15FCC14}"/>
                </a:ext>
              </a:extLst>
            </p:cNvPr>
            <p:cNvGrpSpPr/>
            <p:nvPr/>
          </p:nvGrpSpPr>
          <p:grpSpPr>
            <a:xfrm>
              <a:off x="4924137" y="1762053"/>
              <a:ext cx="1370723" cy="654066"/>
              <a:chOff x="5983154" y="3027480"/>
              <a:chExt cx="1370723" cy="654066"/>
            </a:xfrm>
          </p:grpSpPr>
          <p:sp>
            <p:nvSpPr>
              <p:cNvPr id="196" name="TextBox 195">
                <a:extLst>
                  <a:ext uri="{FF2B5EF4-FFF2-40B4-BE49-F238E27FC236}">
                    <a16:creationId xmlns:a16="http://schemas.microsoft.com/office/drawing/2014/main" id="{53E7497D-8F50-41A1-A6DE-2AC28CD5568C}"/>
                  </a:ext>
                </a:extLst>
              </p:cNvPr>
              <p:cNvSpPr txBox="1"/>
              <p:nvPr/>
            </p:nvSpPr>
            <p:spPr bwMode="gray">
              <a:xfrm>
                <a:off x="5983154" y="3027480"/>
                <a:ext cx="1370723"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45%</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97" name="TextBox 196">
                <a:extLst>
                  <a:ext uri="{FF2B5EF4-FFF2-40B4-BE49-F238E27FC236}">
                    <a16:creationId xmlns:a16="http://schemas.microsoft.com/office/drawing/2014/main" id="{F34196C1-5180-421F-86C8-4E797D0FB464}"/>
                  </a:ext>
                </a:extLst>
              </p:cNvPr>
              <p:cNvSpPr txBox="1"/>
              <p:nvPr/>
            </p:nvSpPr>
            <p:spPr bwMode="gray">
              <a:xfrm>
                <a:off x="6857848" y="3039614"/>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Market Share</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98" name="TextBox 197">
                <a:extLst>
                  <a:ext uri="{FF2B5EF4-FFF2-40B4-BE49-F238E27FC236}">
                    <a16:creationId xmlns:a16="http://schemas.microsoft.com/office/drawing/2014/main" id="{E6180BC5-49B4-4BBC-9435-CB838A6C8745}"/>
                  </a:ext>
                </a:extLst>
              </p:cNvPr>
              <p:cNvSpPr txBox="1"/>
              <p:nvPr/>
            </p:nvSpPr>
            <p:spPr bwMode="gray">
              <a:xfrm>
                <a:off x="6215780" y="34893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b="1" kern="0" dirty="0">
                    <a:solidFill>
                      <a:srgbClr val="10384F"/>
                    </a:solidFill>
                    <a:latin typeface="Agency FB" panose="020B0503020202020204" pitchFamily="34" charset="0"/>
                    <a:ea typeface="Arial Unicode MS"/>
                    <a:cs typeface="Arial"/>
                  </a:rPr>
                  <a:t>4</a:t>
                </a: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.3% YoY growth</a:t>
                </a:r>
              </a:p>
            </p:txBody>
          </p:sp>
          <p:sp>
            <p:nvSpPr>
              <p:cNvPr id="199" name="Isosceles Triangle 198">
                <a:extLst>
                  <a:ext uri="{FF2B5EF4-FFF2-40B4-BE49-F238E27FC236}">
                    <a16:creationId xmlns:a16="http://schemas.microsoft.com/office/drawing/2014/main" id="{1B0E694E-3707-4334-82DA-5FD061B2BA85}"/>
                  </a:ext>
                </a:extLst>
              </p:cNvPr>
              <p:cNvSpPr/>
              <p:nvPr/>
            </p:nvSpPr>
            <p:spPr bwMode="gray">
              <a:xfrm>
                <a:off x="6175213" y="3482839"/>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86" name="Group 185">
              <a:extLst>
                <a:ext uri="{FF2B5EF4-FFF2-40B4-BE49-F238E27FC236}">
                  <a16:creationId xmlns:a16="http://schemas.microsoft.com/office/drawing/2014/main" id="{84AC0C50-8836-446F-8CD1-3DADDCA11A16}"/>
                </a:ext>
              </a:extLst>
            </p:cNvPr>
            <p:cNvGrpSpPr/>
            <p:nvPr/>
          </p:nvGrpSpPr>
          <p:grpSpPr>
            <a:xfrm>
              <a:off x="3537189" y="1744000"/>
              <a:ext cx="1392882" cy="665633"/>
              <a:chOff x="6137464" y="3003213"/>
              <a:chExt cx="1392882" cy="665633"/>
            </a:xfrm>
          </p:grpSpPr>
          <p:sp>
            <p:nvSpPr>
              <p:cNvPr id="192" name="TextBox 191">
                <a:extLst>
                  <a:ext uri="{FF2B5EF4-FFF2-40B4-BE49-F238E27FC236}">
                    <a16:creationId xmlns:a16="http://schemas.microsoft.com/office/drawing/2014/main" id="{8A772436-822B-4C0F-A10E-0A5D239C01C5}"/>
                  </a:ext>
                </a:extLst>
              </p:cNvPr>
              <p:cNvSpPr txBox="1"/>
              <p:nvPr/>
            </p:nvSpPr>
            <p:spPr bwMode="gray">
              <a:xfrm>
                <a:off x="6137464" y="3014780"/>
                <a:ext cx="1361790"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841%</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93" name="TextBox 192">
                <a:extLst>
                  <a:ext uri="{FF2B5EF4-FFF2-40B4-BE49-F238E27FC236}">
                    <a16:creationId xmlns:a16="http://schemas.microsoft.com/office/drawing/2014/main" id="{2C7E9E3C-9CFC-4A08-B129-F9CC4EB86A03}"/>
                  </a:ext>
                </a:extLst>
              </p:cNvPr>
              <p:cNvSpPr txBox="1"/>
              <p:nvPr/>
            </p:nvSpPr>
            <p:spPr bwMode="gray">
              <a:xfrm>
                <a:off x="7053518" y="3003213"/>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ROI</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94" name="TextBox 193">
                <a:extLst>
                  <a:ext uri="{FF2B5EF4-FFF2-40B4-BE49-F238E27FC236}">
                    <a16:creationId xmlns:a16="http://schemas.microsoft.com/office/drawing/2014/main" id="{EB9816A1-FEED-4539-9E84-B7D9719EE79E}"/>
                  </a:ext>
                </a:extLst>
              </p:cNvPr>
              <p:cNvSpPr txBox="1"/>
              <p:nvPr/>
            </p:nvSpPr>
            <p:spPr bwMode="gray">
              <a:xfrm>
                <a:off x="6421520" y="34766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46% YoY decline</a:t>
                </a:r>
              </a:p>
            </p:txBody>
          </p:sp>
          <p:sp>
            <p:nvSpPr>
              <p:cNvPr id="195" name="Isosceles Triangle 194">
                <a:extLst>
                  <a:ext uri="{FF2B5EF4-FFF2-40B4-BE49-F238E27FC236}">
                    <a16:creationId xmlns:a16="http://schemas.microsoft.com/office/drawing/2014/main" id="{975BE05D-98B3-4250-B351-3263AE93D84F}"/>
                  </a:ext>
                </a:extLst>
              </p:cNvPr>
              <p:cNvSpPr/>
              <p:nvPr/>
            </p:nvSpPr>
            <p:spPr bwMode="gray">
              <a:xfrm flipV="1">
                <a:off x="6350634" y="3483995"/>
                <a:ext cx="182880" cy="91440"/>
              </a:xfrm>
              <a:prstGeom prst="triangle">
                <a:avLst/>
              </a:prstGeom>
              <a:solidFill>
                <a:srgbClr val="CC000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87" name="Group 186">
              <a:extLst>
                <a:ext uri="{FF2B5EF4-FFF2-40B4-BE49-F238E27FC236}">
                  <a16:creationId xmlns:a16="http://schemas.microsoft.com/office/drawing/2014/main" id="{57DE0B4A-A157-4BA6-8584-2E4C6F03AB8C}"/>
                </a:ext>
              </a:extLst>
            </p:cNvPr>
            <p:cNvGrpSpPr/>
            <p:nvPr/>
          </p:nvGrpSpPr>
          <p:grpSpPr>
            <a:xfrm>
              <a:off x="3537189" y="2430945"/>
              <a:ext cx="1385295" cy="657836"/>
              <a:chOff x="6137464" y="3011010"/>
              <a:chExt cx="1385295" cy="657836"/>
            </a:xfrm>
          </p:grpSpPr>
          <p:sp>
            <p:nvSpPr>
              <p:cNvPr id="188" name="TextBox 187">
                <a:extLst>
                  <a:ext uri="{FF2B5EF4-FFF2-40B4-BE49-F238E27FC236}">
                    <a16:creationId xmlns:a16="http://schemas.microsoft.com/office/drawing/2014/main" id="{E03A85D6-08E7-433D-9502-C9A5DC0E470F}"/>
                  </a:ext>
                </a:extLst>
              </p:cNvPr>
              <p:cNvSpPr txBox="1"/>
              <p:nvPr/>
            </p:nvSpPr>
            <p:spPr bwMode="gray">
              <a:xfrm>
                <a:off x="6137464" y="3014780"/>
                <a:ext cx="1361789"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103 K</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89" name="TextBox 188">
                <a:extLst>
                  <a:ext uri="{FF2B5EF4-FFF2-40B4-BE49-F238E27FC236}">
                    <a16:creationId xmlns:a16="http://schemas.microsoft.com/office/drawing/2014/main" id="{786DF134-7EF4-4CA4-A35A-6A0C9DC9485E}"/>
                  </a:ext>
                </a:extLst>
              </p:cNvPr>
              <p:cNvSpPr txBox="1"/>
              <p:nvPr/>
            </p:nvSpPr>
            <p:spPr bwMode="gray">
              <a:xfrm>
                <a:off x="7053518" y="3011010"/>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Drug Sales</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90" name="TextBox 189">
                <a:extLst>
                  <a:ext uri="{FF2B5EF4-FFF2-40B4-BE49-F238E27FC236}">
                    <a16:creationId xmlns:a16="http://schemas.microsoft.com/office/drawing/2014/main" id="{C51ACD4A-C41B-4FDF-858F-03C7749706E8}"/>
                  </a:ext>
                </a:extLst>
              </p:cNvPr>
              <p:cNvSpPr txBox="1"/>
              <p:nvPr/>
            </p:nvSpPr>
            <p:spPr bwMode="gray">
              <a:xfrm>
                <a:off x="6413900" y="348424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16% YoY growth</a:t>
                </a:r>
              </a:p>
            </p:txBody>
          </p:sp>
          <p:sp>
            <p:nvSpPr>
              <p:cNvPr id="191" name="Isosceles Triangle 190">
                <a:extLst>
                  <a:ext uri="{FF2B5EF4-FFF2-40B4-BE49-F238E27FC236}">
                    <a16:creationId xmlns:a16="http://schemas.microsoft.com/office/drawing/2014/main" id="{FA19A47D-E7C3-4DCF-8E49-330DA057EAC2}"/>
                  </a:ext>
                </a:extLst>
              </p:cNvPr>
              <p:cNvSpPr/>
              <p:nvPr/>
            </p:nvSpPr>
            <p:spPr bwMode="gray">
              <a:xfrm>
                <a:off x="6365898" y="3470139"/>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grpSp>
        <p:nvGrpSpPr>
          <p:cNvPr id="117" name="Group 116">
            <a:extLst>
              <a:ext uri="{FF2B5EF4-FFF2-40B4-BE49-F238E27FC236}">
                <a16:creationId xmlns:a16="http://schemas.microsoft.com/office/drawing/2014/main" id="{6ACF8E96-D9C1-4C14-A757-F5ADA96FA7CE}"/>
              </a:ext>
            </a:extLst>
          </p:cNvPr>
          <p:cNvGrpSpPr/>
          <p:nvPr/>
        </p:nvGrpSpPr>
        <p:grpSpPr>
          <a:xfrm>
            <a:off x="3740361" y="3065367"/>
            <a:ext cx="2764160" cy="1656923"/>
            <a:chOff x="3885060" y="3242423"/>
            <a:chExt cx="2764160" cy="1656923"/>
          </a:xfrm>
        </p:grpSpPr>
        <p:sp>
          <p:nvSpPr>
            <p:cNvPr id="162" name="TextBox 161">
              <a:extLst>
                <a:ext uri="{FF2B5EF4-FFF2-40B4-BE49-F238E27FC236}">
                  <a16:creationId xmlns:a16="http://schemas.microsoft.com/office/drawing/2014/main" id="{A67BDE21-ECF7-439A-96D7-ED4FAC0869B5}"/>
                </a:ext>
              </a:extLst>
            </p:cNvPr>
            <p:cNvSpPr txBox="1"/>
            <p:nvPr/>
          </p:nvSpPr>
          <p:spPr bwMode="gray">
            <a:xfrm>
              <a:off x="3885060" y="3242423"/>
              <a:ext cx="2757670" cy="290730"/>
            </a:xfrm>
            <a:prstGeom prst="rect">
              <a:avLst/>
            </a:prstGeom>
            <a:solidFill>
              <a:srgbClr val="A0E0FF"/>
            </a:solidFill>
            <a:ln>
              <a:solidFill>
                <a:srgbClr val="FFFFFF">
                  <a:lumMod val="75000"/>
                </a:srgbClr>
              </a:solid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a:cs typeface="Arial"/>
                </a:rPr>
                <a:t>SOUTH EAST</a:t>
              </a:r>
              <a:endParaRPr kumimoji="0" lang="en-US" sz="600" b="0" i="0" u="none" strike="noStrike" kern="0" cap="none" spc="0" normalizeH="0" baseline="0" noProof="0" dirty="0">
                <a:ln>
                  <a:noFill/>
                </a:ln>
                <a:solidFill>
                  <a:srgbClr val="000000"/>
                </a:solidFill>
                <a:effectLst/>
                <a:uLnTx/>
                <a:uFillTx/>
                <a:latin typeface="Arial"/>
                <a:ea typeface="Arial Unicode MS"/>
                <a:cs typeface="Arial"/>
              </a:endParaRPr>
            </a:p>
          </p:txBody>
        </p:sp>
        <p:grpSp>
          <p:nvGrpSpPr>
            <p:cNvPr id="163" name="Group 162">
              <a:extLst>
                <a:ext uri="{FF2B5EF4-FFF2-40B4-BE49-F238E27FC236}">
                  <a16:creationId xmlns:a16="http://schemas.microsoft.com/office/drawing/2014/main" id="{BFB47986-F190-478B-AC95-3762836AA38B}"/>
                </a:ext>
              </a:extLst>
            </p:cNvPr>
            <p:cNvGrpSpPr/>
            <p:nvPr/>
          </p:nvGrpSpPr>
          <p:grpSpPr>
            <a:xfrm>
              <a:off x="5270354" y="4245280"/>
              <a:ext cx="1378866" cy="654066"/>
              <a:chOff x="6331025" y="3014780"/>
              <a:chExt cx="1378866" cy="654066"/>
            </a:xfrm>
          </p:grpSpPr>
          <p:sp>
            <p:nvSpPr>
              <p:cNvPr id="179" name="TextBox 178">
                <a:extLst>
                  <a:ext uri="{FF2B5EF4-FFF2-40B4-BE49-F238E27FC236}">
                    <a16:creationId xmlns:a16="http://schemas.microsoft.com/office/drawing/2014/main" id="{2164F7A6-B80A-4ED9-A1B8-92DADEE3CF29}"/>
                  </a:ext>
                </a:extLst>
              </p:cNvPr>
              <p:cNvSpPr txBox="1"/>
              <p:nvPr/>
            </p:nvSpPr>
            <p:spPr bwMode="gray">
              <a:xfrm>
                <a:off x="6331025" y="3014780"/>
                <a:ext cx="1378866"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110 K</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80" name="TextBox 179">
                <a:extLst>
                  <a:ext uri="{FF2B5EF4-FFF2-40B4-BE49-F238E27FC236}">
                    <a16:creationId xmlns:a16="http://schemas.microsoft.com/office/drawing/2014/main" id="{D89636DF-BCAE-47D4-888C-ADAEFA300507}"/>
                  </a:ext>
                </a:extLst>
              </p:cNvPr>
              <p:cNvSpPr txBox="1"/>
              <p:nvPr/>
            </p:nvSpPr>
            <p:spPr bwMode="gray">
              <a:xfrm>
                <a:off x="7163151" y="3015638"/>
                <a:ext cx="515676"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1" kern="0" dirty="0">
                    <a:solidFill>
                      <a:srgbClr val="10384F"/>
                    </a:solidFill>
                    <a:latin typeface="Agency FB" panose="020B0503020202020204" pitchFamily="34" charset="0"/>
                    <a:ea typeface="Arial Unicode MS"/>
                    <a:cs typeface="Arial"/>
                  </a:rPr>
                  <a:t>Competitor Sales</a:t>
                </a:r>
                <a:endParaRPr lang="en-US" sz="500" b="1" kern="0" dirty="0">
                  <a:solidFill>
                    <a:srgbClr val="10384F"/>
                  </a:solidFill>
                  <a:latin typeface="Agency FB" panose="020B0503020202020204" pitchFamily="34" charset="0"/>
                  <a:ea typeface="Arial Unicode MS"/>
                  <a:cs typeface="Arial"/>
                </a:endParaRPr>
              </a:p>
            </p:txBody>
          </p:sp>
          <p:sp>
            <p:nvSpPr>
              <p:cNvPr id="181" name="TextBox 180">
                <a:extLst>
                  <a:ext uri="{FF2B5EF4-FFF2-40B4-BE49-F238E27FC236}">
                    <a16:creationId xmlns:a16="http://schemas.microsoft.com/office/drawing/2014/main" id="{8C6A6749-D5DD-456E-A485-25BD26C3D0F2}"/>
                  </a:ext>
                </a:extLst>
              </p:cNvPr>
              <p:cNvSpPr txBox="1"/>
              <p:nvPr/>
            </p:nvSpPr>
            <p:spPr bwMode="gray">
              <a:xfrm>
                <a:off x="6659774" y="3466378"/>
                <a:ext cx="872326" cy="118735"/>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15% YoY growth</a:t>
                </a:r>
              </a:p>
            </p:txBody>
          </p:sp>
          <p:sp>
            <p:nvSpPr>
              <p:cNvPr id="182" name="Isosceles Triangle 181">
                <a:extLst>
                  <a:ext uri="{FF2B5EF4-FFF2-40B4-BE49-F238E27FC236}">
                    <a16:creationId xmlns:a16="http://schemas.microsoft.com/office/drawing/2014/main" id="{A9D69C32-D2F4-433D-A591-F5D4E3E5CD35}"/>
                  </a:ext>
                </a:extLst>
              </p:cNvPr>
              <p:cNvSpPr/>
              <p:nvPr/>
            </p:nvSpPr>
            <p:spPr bwMode="gray">
              <a:xfrm>
                <a:off x="6546721" y="3468425"/>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64" name="Group 163">
              <a:extLst>
                <a:ext uri="{FF2B5EF4-FFF2-40B4-BE49-F238E27FC236}">
                  <a16:creationId xmlns:a16="http://schemas.microsoft.com/office/drawing/2014/main" id="{BD143EA3-BA44-46E6-80D5-D9D30E316979}"/>
                </a:ext>
              </a:extLst>
            </p:cNvPr>
            <p:cNvGrpSpPr/>
            <p:nvPr/>
          </p:nvGrpSpPr>
          <p:grpSpPr>
            <a:xfrm>
              <a:off x="5275664" y="3569883"/>
              <a:ext cx="1367066" cy="654066"/>
              <a:chOff x="6331024" y="3027480"/>
              <a:chExt cx="1367066" cy="654066"/>
            </a:xfrm>
          </p:grpSpPr>
          <p:sp>
            <p:nvSpPr>
              <p:cNvPr id="175" name="TextBox 174">
                <a:extLst>
                  <a:ext uri="{FF2B5EF4-FFF2-40B4-BE49-F238E27FC236}">
                    <a16:creationId xmlns:a16="http://schemas.microsoft.com/office/drawing/2014/main" id="{744E2700-9AB0-43A5-8F3D-586ADB3FC6E2}"/>
                  </a:ext>
                </a:extLst>
              </p:cNvPr>
              <p:cNvSpPr txBox="1"/>
              <p:nvPr/>
            </p:nvSpPr>
            <p:spPr bwMode="gray">
              <a:xfrm>
                <a:off x="6331024" y="3027480"/>
                <a:ext cx="1367066"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51%</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76" name="TextBox 175">
                <a:extLst>
                  <a:ext uri="{FF2B5EF4-FFF2-40B4-BE49-F238E27FC236}">
                    <a16:creationId xmlns:a16="http://schemas.microsoft.com/office/drawing/2014/main" id="{BE8741B8-5229-4E68-900E-77F6BEE1B198}"/>
                  </a:ext>
                </a:extLst>
              </p:cNvPr>
              <p:cNvSpPr txBox="1"/>
              <p:nvPr/>
            </p:nvSpPr>
            <p:spPr bwMode="gray">
              <a:xfrm>
                <a:off x="7197649" y="3040330"/>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Market Share</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77" name="TextBox 176">
                <a:extLst>
                  <a:ext uri="{FF2B5EF4-FFF2-40B4-BE49-F238E27FC236}">
                    <a16:creationId xmlns:a16="http://schemas.microsoft.com/office/drawing/2014/main" id="{A21A2A97-CC68-40E4-BCBE-F749E5CD9205}"/>
                  </a:ext>
                </a:extLst>
              </p:cNvPr>
              <p:cNvSpPr txBox="1"/>
              <p:nvPr/>
            </p:nvSpPr>
            <p:spPr bwMode="gray">
              <a:xfrm>
                <a:off x="6555627" y="34893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0.1% YoY growth</a:t>
                </a:r>
              </a:p>
            </p:txBody>
          </p:sp>
          <p:sp>
            <p:nvSpPr>
              <p:cNvPr id="178" name="Isosceles Triangle 177">
                <a:extLst>
                  <a:ext uri="{FF2B5EF4-FFF2-40B4-BE49-F238E27FC236}">
                    <a16:creationId xmlns:a16="http://schemas.microsoft.com/office/drawing/2014/main" id="{8992DB3E-8997-4C2C-B59F-B39C69E1BC52}"/>
                  </a:ext>
                </a:extLst>
              </p:cNvPr>
              <p:cNvSpPr/>
              <p:nvPr/>
            </p:nvSpPr>
            <p:spPr bwMode="gray">
              <a:xfrm>
                <a:off x="6543954" y="3498095"/>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65" name="Group 164">
              <a:extLst>
                <a:ext uri="{FF2B5EF4-FFF2-40B4-BE49-F238E27FC236}">
                  <a16:creationId xmlns:a16="http://schemas.microsoft.com/office/drawing/2014/main" id="{389621BC-531D-4A63-AFB6-E41FA8C0FCC4}"/>
                </a:ext>
              </a:extLst>
            </p:cNvPr>
            <p:cNvGrpSpPr/>
            <p:nvPr/>
          </p:nvGrpSpPr>
          <p:grpSpPr>
            <a:xfrm>
              <a:off x="3885061" y="3563796"/>
              <a:ext cx="1410032" cy="654548"/>
              <a:chOff x="6451344" y="3014298"/>
              <a:chExt cx="1410032" cy="654548"/>
            </a:xfrm>
          </p:grpSpPr>
          <p:sp>
            <p:nvSpPr>
              <p:cNvPr id="171" name="TextBox 170">
                <a:extLst>
                  <a:ext uri="{FF2B5EF4-FFF2-40B4-BE49-F238E27FC236}">
                    <a16:creationId xmlns:a16="http://schemas.microsoft.com/office/drawing/2014/main" id="{FBA5A77C-0678-4CEA-90DC-F4A27BE48908}"/>
                  </a:ext>
                </a:extLst>
              </p:cNvPr>
              <p:cNvSpPr txBox="1"/>
              <p:nvPr/>
            </p:nvSpPr>
            <p:spPr bwMode="gray">
              <a:xfrm>
                <a:off x="6451344" y="3014780"/>
                <a:ext cx="1371600"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955%</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72" name="TextBox 171">
                <a:extLst>
                  <a:ext uri="{FF2B5EF4-FFF2-40B4-BE49-F238E27FC236}">
                    <a16:creationId xmlns:a16="http://schemas.microsoft.com/office/drawing/2014/main" id="{33B298DF-161D-4A76-97A6-6F27DF310975}"/>
                  </a:ext>
                </a:extLst>
              </p:cNvPr>
              <p:cNvSpPr txBox="1"/>
              <p:nvPr/>
            </p:nvSpPr>
            <p:spPr bwMode="gray">
              <a:xfrm>
                <a:off x="7370036" y="3014298"/>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ROI</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73" name="TextBox 172">
                <a:extLst>
                  <a:ext uri="{FF2B5EF4-FFF2-40B4-BE49-F238E27FC236}">
                    <a16:creationId xmlns:a16="http://schemas.microsoft.com/office/drawing/2014/main" id="{E406829D-752C-4EFE-8FE6-F150206A15B0}"/>
                  </a:ext>
                </a:extLst>
              </p:cNvPr>
              <p:cNvSpPr txBox="1"/>
              <p:nvPr/>
            </p:nvSpPr>
            <p:spPr bwMode="gray">
              <a:xfrm>
                <a:off x="6752550" y="34766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63% YoY growth</a:t>
                </a:r>
              </a:p>
            </p:txBody>
          </p:sp>
          <p:sp>
            <p:nvSpPr>
              <p:cNvPr id="174" name="Isosceles Triangle 173">
                <a:extLst>
                  <a:ext uri="{FF2B5EF4-FFF2-40B4-BE49-F238E27FC236}">
                    <a16:creationId xmlns:a16="http://schemas.microsoft.com/office/drawing/2014/main" id="{5F6DB78A-B94F-4AD2-9D7B-00D1E63F754E}"/>
                  </a:ext>
                </a:extLst>
              </p:cNvPr>
              <p:cNvSpPr/>
              <p:nvPr/>
            </p:nvSpPr>
            <p:spPr bwMode="gray">
              <a:xfrm>
                <a:off x="6687811" y="3469883"/>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66" name="Group 165">
              <a:extLst>
                <a:ext uri="{FF2B5EF4-FFF2-40B4-BE49-F238E27FC236}">
                  <a16:creationId xmlns:a16="http://schemas.microsoft.com/office/drawing/2014/main" id="{33819110-E3BF-4090-920F-9FE455B601B6}"/>
                </a:ext>
              </a:extLst>
            </p:cNvPr>
            <p:cNvGrpSpPr/>
            <p:nvPr/>
          </p:nvGrpSpPr>
          <p:grpSpPr>
            <a:xfrm>
              <a:off x="3885060" y="4242545"/>
              <a:ext cx="1388918" cy="654066"/>
              <a:chOff x="6481678" y="3014780"/>
              <a:chExt cx="1388918" cy="654066"/>
            </a:xfrm>
          </p:grpSpPr>
          <p:sp>
            <p:nvSpPr>
              <p:cNvPr id="167" name="TextBox 166">
                <a:extLst>
                  <a:ext uri="{FF2B5EF4-FFF2-40B4-BE49-F238E27FC236}">
                    <a16:creationId xmlns:a16="http://schemas.microsoft.com/office/drawing/2014/main" id="{183C4129-0A55-4332-9FFA-CDD7C9EAFB8F}"/>
                  </a:ext>
                </a:extLst>
              </p:cNvPr>
              <p:cNvSpPr txBox="1"/>
              <p:nvPr/>
            </p:nvSpPr>
            <p:spPr bwMode="gray">
              <a:xfrm>
                <a:off x="6481678" y="3014780"/>
                <a:ext cx="1365445"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114 K</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68" name="TextBox 167">
                <a:extLst>
                  <a:ext uri="{FF2B5EF4-FFF2-40B4-BE49-F238E27FC236}">
                    <a16:creationId xmlns:a16="http://schemas.microsoft.com/office/drawing/2014/main" id="{635D1122-711B-4C38-9E14-7F2AA06ECD4A}"/>
                  </a:ext>
                </a:extLst>
              </p:cNvPr>
              <p:cNvSpPr txBox="1"/>
              <p:nvPr/>
            </p:nvSpPr>
            <p:spPr bwMode="gray">
              <a:xfrm>
                <a:off x="7409641" y="3026655"/>
                <a:ext cx="343627"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Drug Sales</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69" name="TextBox 168">
                <a:extLst>
                  <a:ext uri="{FF2B5EF4-FFF2-40B4-BE49-F238E27FC236}">
                    <a16:creationId xmlns:a16="http://schemas.microsoft.com/office/drawing/2014/main" id="{B3C269E4-B25A-4ABB-80E6-0339C3FC41FD}"/>
                  </a:ext>
                </a:extLst>
              </p:cNvPr>
              <p:cNvSpPr txBox="1"/>
              <p:nvPr/>
            </p:nvSpPr>
            <p:spPr bwMode="gray">
              <a:xfrm>
                <a:off x="6761770" y="34766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15% YoY growth</a:t>
                </a:r>
              </a:p>
            </p:txBody>
          </p:sp>
          <p:sp>
            <p:nvSpPr>
              <p:cNvPr id="170" name="Isosceles Triangle 169">
                <a:extLst>
                  <a:ext uri="{FF2B5EF4-FFF2-40B4-BE49-F238E27FC236}">
                    <a16:creationId xmlns:a16="http://schemas.microsoft.com/office/drawing/2014/main" id="{E8A0C0FB-3F86-4DA4-B63E-0EB01D9CF897}"/>
                  </a:ext>
                </a:extLst>
              </p:cNvPr>
              <p:cNvSpPr/>
              <p:nvPr/>
            </p:nvSpPr>
            <p:spPr bwMode="gray">
              <a:xfrm>
                <a:off x="6756478" y="3469113"/>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grpSp>
        <p:nvGrpSpPr>
          <p:cNvPr id="118" name="Group 117">
            <a:extLst>
              <a:ext uri="{FF2B5EF4-FFF2-40B4-BE49-F238E27FC236}">
                <a16:creationId xmlns:a16="http://schemas.microsoft.com/office/drawing/2014/main" id="{DDF26A22-E9FB-402C-A3C9-C5387DEFB672}"/>
              </a:ext>
            </a:extLst>
          </p:cNvPr>
          <p:cNvGrpSpPr/>
          <p:nvPr/>
        </p:nvGrpSpPr>
        <p:grpSpPr>
          <a:xfrm>
            <a:off x="306858" y="3172462"/>
            <a:ext cx="2770187" cy="1656923"/>
            <a:chOff x="4292056" y="1532197"/>
            <a:chExt cx="2770187" cy="1656923"/>
          </a:xfrm>
        </p:grpSpPr>
        <p:sp>
          <p:nvSpPr>
            <p:cNvPr id="141" name="TextBox 140">
              <a:extLst>
                <a:ext uri="{FF2B5EF4-FFF2-40B4-BE49-F238E27FC236}">
                  <a16:creationId xmlns:a16="http://schemas.microsoft.com/office/drawing/2014/main" id="{30D7F014-CDAA-4698-8308-6B10E079EB3C}"/>
                </a:ext>
              </a:extLst>
            </p:cNvPr>
            <p:cNvSpPr txBox="1"/>
            <p:nvPr/>
          </p:nvSpPr>
          <p:spPr bwMode="gray">
            <a:xfrm>
              <a:off x="4292056" y="1532197"/>
              <a:ext cx="2763697" cy="290730"/>
            </a:xfrm>
            <a:prstGeom prst="rect">
              <a:avLst/>
            </a:prstGeom>
            <a:solidFill>
              <a:srgbClr val="D8B0FF"/>
            </a:solidFill>
            <a:ln>
              <a:solidFill>
                <a:srgbClr val="FFFFFF">
                  <a:lumMod val="75000"/>
                </a:srgbClr>
              </a:solid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a:cs typeface="Arial"/>
                </a:rPr>
                <a:t>SOUTH WEST</a:t>
              </a:r>
              <a:endParaRPr kumimoji="0" lang="en-US" sz="600" b="0" i="0" u="none" strike="noStrike" kern="0" cap="none" spc="0" normalizeH="0" baseline="0" noProof="0" dirty="0">
                <a:ln>
                  <a:noFill/>
                </a:ln>
                <a:solidFill>
                  <a:srgbClr val="000000"/>
                </a:solidFill>
                <a:effectLst/>
                <a:uLnTx/>
                <a:uFillTx/>
                <a:latin typeface="Arial"/>
                <a:ea typeface="Arial Unicode MS"/>
                <a:cs typeface="Arial"/>
              </a:endParaRPr>
            </a:p>
          </p:txBody>
        </p:sp>
        <p:grpSp>
          <p:nvGrpSpPr>
            <p:cNvPr id="142" name="Group 141">
              <a:extLst>
                <a:ext uri="{FF2B5EF4-FFF2-40B4-BE49-F238E27FC236}">
                  <a16:creationId xmlns:a16="http://schemas.microsoft.com/office/drawing/2014/main" id="{EE05FA35-4519-4C4B-A6EC-40298E1082FD}"/>
                </a:ext>
              </a:extLst>
            </p:cNvPr>
            <p:cNvGrpSpPr/>
            <p:nvPr/>
          </p:nvGrpSpPr>
          <p:grpSpPr>
            <a:xfrm>
              <a:off x="5689403" y="2535054"/>
              <a:ext cx="1372840" cy="654066"/>
              <a:chOff x="6784828" y="3014780"/>
              <a:chExt cx="1372840" cy="654066"/>
            </a:xfrm>
          </p:grpSpPr>
          <p:sp>
            <p:nvSpPr>
              <p:cNvPr id="158" name="TextBox 157">
                <a:extLst>
                  <a:ext uri="{FF2B5EF4-FFF2-40B4-BE49-F238E27FC236}">
                    <a16:creationId xmlns:a16="http://schemas.microsoft.com/office/drawing/2014/main" id="{A9A78430-C79D-4955-BC73-9116B5A27023}"/>
                  </a:ext>
                </a:extLst>
              </p:cNvPr>
              <p:cNvSpPr txBox="1"/>
              <p:nvPr/>
            </p:nvSpPr>
            <p:spPr bwMode="gray">
              <a:xfrm>
                <a:off x="6784828" y="3014780"/>
                <a:ext cx="1372840"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131 K</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59" name="TextBox 158">
                <a:extLst>
                  <a:ext uri="{FF2B5EF4-FFF2-40B4-BE49-F238E27FC236}">
                    <a16:creationId xmlns:a16="http://schemas.microsoft.com/office/drawing/2014/main" id="{527E9FB4-0E09-4081-AEBA-392C715EEF6D}"/>
                  </a:ext>
                </a:extLst>
              </p:cNvPr>
              <p:cNvSpPr txBox="1"/>
              <p:nvPr/>
            </p:nvSpPr>
            <p:spPr bwMode="gray">
              <a:xfrm>
                <a:off x="7597330" y="3031620"/>
                <a:ext cx="531814"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1" kern="0" dirty="0">
                    <a:solidFill>
                      <a:srgbClr val="10384F"/>
                    </a:solidFill>
                    <a:latin typeface="Agency FB" panose="020B0503020202020204" pitchFamily="34" charset="0"/>
                    <a:ea typeface="Arial Unicode MS"/>
                    <a:cs typeface="Arial"/>
                  </a:rPr>
                  <a:t>Competitor Sales</a:t>
                </a:r>
                <a:endParaRPr lang="en-US" sz="500" b="1" kern="0" dirty="0">
                  <a:solidFill>
                    <a:srgbClr val="10384F"/>
                  </a:solidFill>
                  <a:latin typeface="Agency FB" panose="020B0503020202020204" pitchFamily="34" charset="0"/>
                  <a:ea typeface="Arial Unicode MS"/>
                  <a:cs typeface="Arial"/>
                </a:endParaRPr>
              </a:p>
            </p:txBody>
          </p:sp>
          <p:sp>
            <p:nvSpPr>
              <p:cNvPr id="160" name="TextBox 159">
                <a:extLst>
                  <a:ext uri="{FF2B5EF4-FFF2-40B4-BE49-F238E27FC236}">
                    <a16:creationId xmlns:a16="http://schemas.microsoft.com/office/drawing/2014/main" id="{A336A6E9-DF56-4453-B182-185ECA98783C}"/>
                  </a:ext>
                </a:extLst>
              </p:cNvPr>
              <p:cNvSpPr txBox="1"/>
              <p:nvPr/>
            </p:nvSpPr>
            <p:spPr bwMode="gray">
              <a:xfrm>
                <a:off x="6979354" y="34766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13% YoY growth</a:t>
                </a:r>
              </a:p>
            </p:txBody>
          </p:sp>
          <p:sp>
            <p:nvSpPr>
              <p:cNvPr id="161" name="Isosceles Triangle 160">
                <a:extLst>
                  <a:ext uri="{FF2B5EF4-FFF2-40B4-BE49-F238E27FC236}">
                    <a16:creationId xmlns:a16="http://schemas.microsoft.com/office/drawing/2014/main" id="{86FCFC22-4126-47BB-84C2-31F1407B44E4}"/>
                  </a:ext>
                </a:extLst>
              </p:cNvPr>
              <p:cNvSpPr/>
              <p:nvPr/>
            </p:nvSpPr>
            <p:spPr bwMode="gray">
              <a:xfrm>
                <a:off x="6961954" y="3484865"/>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43" name="Group 142">
              <a:extLst>
                <a:ext uri="{FF2B5EF4-FFF2-40B4-BE49-F238E27FC236}">
                  <a16:creationId xmlns:a16="http://schemas.microsoft.com/office/drawing/2014/main" id="{0C4A1F61-96A7-4D81-81DB-863239FF031B}"/>
                </a:ext>
              </a:extLst>
            </p:cNvPr>
            <p:cNvGrpSpPr/>
            <p:nvPr/>
          </p:nvGrpSpPr>
          <p:grpSpPr>
            <a:xfrm>
              <a:off x="5694714" y="1859657"/>
              <a:ext cx="1361039" cy="654066"/>
              <a:chOff x="6784828" y="3027480"/>
              <a:chExt cx="1361039" cy="654066"/>
            </a:xfrm>
          </p:grpSpPr>
          <p:sp>
            <p:nvSpPr>
              <p:cNvPr id="154" name="TextBox 153">
                <a:extLst>
                  <a:ext uri="{FF2B5EF4-FFF2-40B4-BE49-F238E27FC236}">
                    <a16:creationId xmlns:a16="http://schemas.microsoft.com/office/drawing/2014/main" id="{4B781B0F-E075-4D60-8EDC-824B8021BF0A}"/>
                  </a:ext>
                </a:extLst>
              </p:cNvPr>
              <p:cNvSpPr txBox="1"/>
              <p:nvPr/>
            </p:nvSpPr>
            <p:spPr bwMode="gray">
              <a:xfrm>
                <a:off x="6784828" y="3027480"/>
                <a:ext cx="1361039"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45%</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55" name="TextBox 154">
                <a:extLst>
                  <a:ext uri="{FF2B5EF4-FFF2-40B4-BE49-F238E27FC236}">
                    <a16:creationId xmlns:a16="http://schemas.microsoft.com/office/drawing/2014/main" id="{6F6A854E-C2A3-43FB-AB92-12F4A8EB6927}"/>
                  </a:ext>
                </a:extLst>
              </p:cNvPr>
              <p:cNvSpPr txBox="1"/>
              <p:nvPr/>
            </p:nvSpPr>
            <p:spPr bwMode="gray">
              <a:xfrm>
                <a:off x="7666039" y="3039614"/>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Market Share</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56" name="TextBox 155">
                <a:extLst>
                  <a:ext uri="{FF2B5EF4-FFF2-40B4-BE49-F238E27FC236}">
                    <a16:creationId xmlns:a16="http://schemas.microsoft.com/office/drawing/2014/main" id="{B4D0D38C-05ED-427E-B4E4-EB999579163E}"/>
                  </a:ext>
                </a:extLst>
              </p:cNvPr>
              <p:cNvSpPr txBox="1"/>
              <p:nvPr/>
            </p:nvSpPr>
            <p:spPr bwMode="gray">
              <a:xfrm>
                <a:off x="6994594" y="34893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0.5% YoY growth</a:t>
                </a:r>
              </a:p>
            </p:txBody>
          </p:sp>
          <p:sp>
            <p:nvSpPr>
              <p:cNvPr id="157" name="Isosceles Triangle 156">
                <a:extLst>
                  <a:ext uri="{FF2B5EF4-FFF2-40B4-BE49-F238E27FC236}">
                    <a16:creationId xmlns:a16="http://schemas.microsoft.com/office/drawing/2014/main" id="{B68492FD-BE77-43ED-96FD-6D3FBD73D4EF}"/>
                  </a:ext>
                </a:extLst>
              </p:cNvPr>
              <p:cNvSpPr/>
              <p:nvPr/>
            </p:nvSpPr>
            <p:spPr bwMode="gray">
              <a:xfrm>
                <a:off x="6938392" y="3496747"/>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44" name="Group 143">
              <a:extLst>
                <a:ext uri="{FF2B5EF4-FFF2-40B4-BE49-F238E27FC236}">
                  <a16:creationId xmlns:a16="http://schemas.microsoft.com/office/drawing/2014/main" id="{E7474F4F-F68E-4B0E-9CAA-57919C1AF3DC}"/>
                </a:ext>
              </a:extLst>
            </p:cNvPr>
            <p:cNvGrpSpPr/>
            <p:nvPr/>
          </p:nvGrpSpPr>
          <p:grpSpPr>
            <a:xfrm>
              <a:off x="4292056" y="1852689"/>
              <a:ext cx="1399442" cy="654548"/>
              <a:chOff x="6923428" y="3014298"/>
              <a:chExt cx="1399442" cy="654548"/>
            </a:xfrm>
          </p:grpSpPr>
          <p:sp>
            <p:nvSpPr>
              <p:cNvPr id="150" name="TextBox 149">
                <a:extLst>
                  <a:ext uri="{FF2B5EF4-FFF2-40B4-BE49-F238E27FC236}">
                    <a16:creationId xmlns:a16="http://schemas.microsoft.com/office/drawing/2014/main" id="{9425A9B7-9A4D-4A7B-8738-087B1BD78847}"/>
                  </a:ext>
                </a:extLst>
              </p:cNvPr>
              <p:cNvSpPr txBox="1"/>
              <p:nvPr/>
            </p:nvSpPr>
            <p:spPr bwMode="gray">
              <a:xfrm>
                <a:off x="6923428" y="3014780"/>
                <a:ext cx="1377500"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958%</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51" name="TextBox 150">
                <a:extLst>
                  <a:ext uri="{FF2B5EF4-FFF2-40B4-BE49-F238E27FC236}">
                    <a16:creationId xmlns:a16="http://schemas.microsoft.com/office/drawing/2014/main" id="{8B6DAB50-FBDB-442F-895A-55D1747AF95F}"/>
                  </a:ext>
                </a:extLst>
              </p:cNvPr>
              <p:cNvSpPr txBox="1"/>
              <p:nvPr/>
            </p:nvSpPr>
            <p:spPr bwMode="gray">
              <a:xfrm>
                <a:off x="7853629" y="3014298"/>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ROI</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52" name="TextBox 151">
                <a:extLst>
                  <a:ext uri="{FF2B5EF4-FFF2-40B4-BE49-F238E27FC236}">
                    <a16:creationId xmlns:a16="http://schemas.microsoft.com/office/drawing/2014/main" id="{1D928156-8AE1-406C-A5C8-F96F5DAE3434}"/>
                  </a:ext>
                </a:extLst>
              </p:cNvPr>
              <p:cNvSpPr txBox="1"/>
              <p:nvPr/>
            </p:nvSpPr>
            <p:spPr bwMode="gray">
              <a:xfrm>
                <a:off x="7177474" y="34766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56% YoY growth</a:t>
                </a:r>
              </a:p>
            </p:txBody>
          </p:sp>
          <p:sp>
            <p:nvSpPr>
              <p:cNvPr id="153" name="Isosceles Triangle 152">
                <a:extLst>
                  <a:ext uri="{FF2B5EF4-FFF2-40B4-BE49-F238E27FC236}">
                    <a16:creationId xmlns:a16="http://schemas.microsoft.com/office/drawing/2014/main" id="{13B25EEF-F955-4AB4-BB4F-63E6FDD2E9E8}"/>
                  </a:ext>
                </a:extLst>
              </p:cNvPr>
              <p:cNvSpPr/>
              <p:nvPr/>
            </p:nvSpPr>
            <p:spPr bwMode="gray">
              <a:xfrm>
                <a:off x="7159629" y="3469374"/>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45" name="Group 144">
              <a:extLst>
                <a:ext uri="{FF2B5EF4-FFF2-40B4-BE49-F238E27FC236}">
                  <a16:creationId xmlns:a16="http://schemas.microsoft.com/office/drawing/2014/main" id="{00C9C9FD-4535-4DFD-8304-9884ED8B618D}"/>
                </a:ext>
              </a:extLst>
            </p:cNvPr>
            <p:cNvGrpSpPr/>
            <p:nvPr/>
          </p:nvGrpSpPr>
          <p:grpSpPr>
            <a:xfrm>
              <a:off x="4296944" y="2532319"/>
              <a:ext cx="1380844" cy="654066"/>
              <a:chOff x="6928316" y="3014780"/>
              <a:chExt cx="1380844" cy="654066"/>
            </a:xfrm>
          </p:grpSpPr>
          <p:sp>
            <p:nvSpPr>
              <p:cNvPr id="146" name="TextBox 145">
                <a:extLst>
                  <a:ext uri="{FF2B5EF4-FFF2-40B4-BE49-F238E27FC236}">
                    <a16:creationId xmlns:a16="http://schemas.microsoft.com/office/drawing/2014/main" id="{F18EABCF-12B7-49BE-8227-C60DDD3AEA23}"/>
                  </a:ext>
                </a:extLst>
              </p:cNvPr>
              <p:cNvSpPr txBox="1"/>
              <p:nvPr/>
            </p:nvSpPr>
            <p:spPr bwMode="gray">
              <a:xfrm>
                <a:off x="6928316" y="3014780"/>
                <a:ext cx="1372611"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106 K</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47" name="TextBox 146">
                <a:extLst>
                  <a:ext uri="{FF2B5EF4-FFF2-40B4-BE49-F238E27FC236}">
                    <a16:creationId xmlns:a16="http://schemas.microsoft.com/office/drawing/2014/main" id="{73345CE5-F3DE-4C81-9783-71609E0EA25F}"/>
                  </a:ext>
                </a:extLst>
              </p:cNvPr>
              <p:cNvSpPr txBox="1"/>
              <p:nvPr/>
            </p:nvSpPr>
            <p:spPr bwMode="gray">
              <a:xfrm>
                <a:off x="7801315" y="3026655"/>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Drug Sales</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48" name="TextBox 147">
                <a:extLst>
                  <a:ext uri="{FF2B5EF4-FFF2-40B4-BE49-F238E27FC236}">
                    <a16:creationId xmlns:a16="http://schemas.microsoft.com/office/drawing/2014/main" id="{518B4E68-2DB9-4C7F-B004-CBEC08C460A5}"/>
                  </a:ext>
                </a:extLst>
              </p:cNvPr>
              <p:cNvSpPr txBox="1"/>
              <p:nvPr/>
            </p:nvSpPr>
            <p:spPr bwMode="gray">
              <a:xfrm>
                <a:off x="7200334" y="34766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16% YoY growth</a:t>
                </a:r>
              </a:p>
            </p:txBody>
          </p:sp>
          <p:sp>
            <p:nvSpPr>
              <p:cNvPr id="149" name="Isosceles Triangle 148">
                <a:extLst>
                  <a:ext uri="{FF2B5EF4-FFF2-40B4-BE49-F238E27FC236}">
                    <a16:creationId xmlns:a16="http://schemas.microsoft.com/office/drawing/2014/main" id="{6207401A-9CEB-4B61-ACA6-08C608747443}"/>
                  </a:ext>
                </a:extLst>
              </p:cNvPr>
              <p:cNvSpPr/>
              <p:nvPr/>
            </p:nvSpPr>
            <p:spPr bwMode="gray">
              <a:xfrm>
                <a:off x="7164876" y="3467784"/>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grpSp>
        <p:nvGrpSpPr>
          <p:cNvPr id="119" name="Group 118">
            <a:extLst>
              <a:ext uri="{FF2B5EF4-FFF2-40B4-BE49-F238E27FC236}">
                <a16:creationId xmlns:a16="http://schemas.microsoft.com/office/drawing/2014/main" id="{7F914CCE-A9D3-495C-BBBF-CF14867F1A01}"/>
              </a:ext>
            </a:extLst>
          </p:cNvPr>
          <p:cNvGrpSpPr/>
          <p:nvPr/>
        </p:nvGrpSpPr>
        <p:grpSpPr>
          <a:xfrm>
            <a:off x="307447" y="1202897"/>
            <a:ext cx="2757671" cy="1656923"/>
            <a:chOff x="3907499" y="1532197"/>
            <a:chExt cx="2757671" cy="1656923"/>
          </a:xfrm>
        </p:grpSpPr>
        <p:sp>
          <p:nvSpPr>
            <p:cNvPr id="120" name="TextBox 119">
              <a:extLst>
                <a:ext uri="{FF2B5EF4-FFF2-40B4-BE49-F238E27FC236}">
                  <a16:creationId xmlns:a16="http://schemas.microsoft.com/office/drawing/2014/main" id="{502E9101-79A4-4574-84F0-6950E5536400}"/>
                </a:ext>
              </a:extLst>
            </p:cNvPr>
            <p:cNvSpPr txBox="1"/>
            <p:nvPr/>
          </p:nvSpPr>
          <p:spPr bwMode="gray">
            <a:xfrm>
              <a:off x="3907499" y="1532197"/>
              <a:ext cx="2747084" cy="290730"/>
            </a:xfrm>
            <a:prstGeom prst="rect">
              <a:avLst/>
            </a:prstGeom>
            <a:solidFill>
              <a:srgbClr val="FFD0A0"/>
            </a:solidFill>
            <a:ln>
              <a:solidFill>
                <a:srgbClr val="FFFFFF">
                  <a:lumMod val="75000"/>
                </a:srgbClr>
              </a:solid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a:cs typeface="Arial"/>
                </a:rPr>
                <a:t>NORTH</a:t>
              </a:r>
              <a:endParaRPr kumimoji="0" lang="en-US" sz="600" b="0" i="0" u="none" strike="noStrike" kern="0" cap="none" spc="0" normalizeH="0" baseline="0" noProof="0" dirty="0">
                <a:ln>
                  <a:noFill/>
                </a:ln>
                <a:solidFill>
                  <a:srgbClr val="000000"/>
                </a:solidFill>
                <a:effectLst/>
                <a:uLnTx/>
                <a:uFillTx/>
                <a:latin typeface="Arial"/>
                <a:ea typeface="Arial Unicode MS"/>
                <a:cs typeface="Arial"/>
              </a:endParaRPr>
            </a:p>
          </p:txBody>
        </p:sp>
        <p:grpSp>
          <p:nvGrpSpPr>
            <p:cNvPr id="121" name="Group 120">
              <a:extLst>
                <a:ext uri="{FF2B5EF4-FFF2-40B4-BE49-F238E27FC236}">
                  <a16:creationId xmlns:a16="http://schemas.microsoft.com/office/drawing/2014/main" id="{CA099CDC-6FBD-4F91-9FAE-356BBE683EFE}"/>
                </a:ext>
              </a:extLst>
            </p:cNvPr>
            <p:cNvGrpSpPr/>
            <p:nvPr/>
          </p:nvGrpSpPr>
          <p:grpSpPr>
            <a:xfrm>
              <a:off x="5298820" y="2535054"/>
              <a:ext cx="1361039" cy="654066"/>
              <a:chOff x="6394245" y="3014780"/>
              <a:chExt cx="1361039" cy="654066"/>
            </a:xfrm>
          </p:grpSpPr>
          <p:sp>
            <p:nvSpPr>
              <p:cNvPr id="137" name="TextBox 136">
                <a:extLst>
                  <a:ext uri="{FF2B5EF4-FFF2-40B4-BE49-F238E27FC236}">
                    <a16:creationId xmlns:a16="http://schemas.microsoft.com/office/drawing/2014/main" id="{E53CB119-ABD6-4C34-8689-670E268A4092}"/>
                  </a:ext>
                </a:extLst>
              </p:cNvPr>
              <p:cNvSpPr txBox="1"/>
              <p:nvPr/>
            </p:nvSpPr>
            <p:spPr bwMode="gray">
              <a:xfrm>
                <a:off x="6394245" y="3014780"/>
                <a:ext cx="1361039"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120 K</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38" name="TextBox 137">
                <a:extLst>
                  <a:ext uri="{FF2B5EF4-FFF2-40B4-BE49-F238E27FC236}">
                    <a16:creationId xmlns:a16="http://schemas.microsoft.com/office/drawing/2014/main" id="{BAF6880A-9D4A-4F3B-BE73-BAFD28D0C51C}"/>
                  </a:ext>
                </a:extLst>
              </p:cNvPr>
              <p:cNvSpPr txBox="1"/>
              <p:nvPr/>
            </p:nvSpPr>
            <p:spPr bwMode="gray">
              <a:xfrm>
                <a:off x="7224412" y="3026787"/>
                <a:ext cx="508860"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Competitor Sales</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39" name="TextBox 138">
                <a:extLst>
                  <a:ext uri="{FF2B5EF4-FFF2-40B4-BE49-F238E27FC236}">
                    <a16:creationId xmlns:a16="http://schemas.microsoft.com/office/drawing/2014/main" id="{59633692-6D36-4384-A593-EDEB1D624633}"/>
                  </a:ext>
                </a:extLst>
              </p:cNvPr>
              <p:cNvSpPr txBox="1"/>
              <p:nvPr/>
            </p:nvSpPr>
            <p:spPr bwMode="gray">
              <a:xfrm>
                <a:off x="6604011" y="34766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11% YoY growth</a:t>
                </a:r>
              </a:p>
            </p:txBody>
          </p:sp>
          <p:sp>
            <p:nvSpPr>
              <p:cNvPr id="140" name="Isosceles Triangle 139">
                <a:extLst>
                  <a:ext uri="{FF2B5EF4-FFF2-40B4-BE49-F238E27FC236}">
                    <a16:creationId xmlns:a16="http://schemas.microsoft.com/office/drawing/2014/main" id="{6104C298-85EC-43B7-8C3B-304AF8687563}"/>
                  </a:ext>
                </a:extLst>
              </p:cNvPr>
              <p:cNvSpPr/>
              <p:nvPr/>
            </p:nvSpPr>
            <p:spPr bwMode="gray">
              <a:xfrm>
                <a:off x="6640049" y="3473403"/>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22" name="Group 121">
              <a:extLst>
                <a:ext uri="{FF2B5EF4-FFF2-40B4-BE49-F238E27FC236}">
                  <a16:creationId xmlns:a16="http://schemas.microsoft.com/office/drawing/2014/main" id="{92E253D9-7AD1-419C-95E8-BBEFC1903744}"/>
                </a:ext>
              </a:extLst>
            </p:cNvPr>
            <p:cNvGrpSpPr/>
            <p:nvPr/>
          </p:nvGrpSpPr>
          <p:grpSpPr>
            <a:xfrm>
              <a:off x="5312363" y="1863255"/>
              <a:ext cx="1352807" cy="664167"/>
              <a:chOff x="6402477" y="3031078"/>
              <a:chExt cx="1352807" cy="664167"/>
            </a:xfrm>
          </p:grpSpPr>
          <p:sp>
            <p:nvSpPr>
              <p:cNvPr id="133" name="TextBox 132">
                <a:extLst>
                  <a:ext uri="{FF2B5EF4-FFF2-40B4-BE49-F238E27FC236}">
                    <a16:creationId xmlns:a16="http://schemas.microsoft.com/office/drawing/2014/main" id="{AF1BFB0F-2D85-4B2A-8B57-AA5A34F67C5C}"/>
                  </a:ext>
                </a:extLst>
              </p:cNvPr>
              <p:cNvSpPr txBox="1"/>
              <p:nvPr/>
            </p:nvSpPr>
            <p:spPr bwMode="gray">
              <a:xfrm>
                <a:off x="6402477" y="3031078"/>
                <a:ext cx="1352807" cy="664167"/>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42%</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34" name="TextBox 133">
                <a:extLst>
                  <a:ext uri="{FF2B5EF4-FFF2-40B4-BE49-F238E27FC236}">
                    <a16:creationId xmlns:a16="http://schemas.microsoft.com/office/drawing/2014/main" id="{9A569A10-343A-4931-96B6-F7202DE357C5}"/>
                  </a:ext>
                </a:extLst>
              </p:cNvPr>
              <p:cNvSpPr txBox="1"/>
              <p:nvPr/>
            </p:nvSpPr>
            <p:spPr bwMode="gray">
              <a:xfrm>
                <a:off x="7275456" y="3039318"/>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Market Share</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35" name="TextBox 134">
                <a:extLst>
                  <a:ext uri="{FF2B5EF4-FFF2-40B4-BE49-F238E27FC236}">
                    <a16:creationId xmlns:a16="http://schemas.microsoft.com/office/drawing/2014/main" id="{D2BFC504-0685-4CF5-8FF4-376DC5478AF0}"/>
                  </a:ext>
                </a:extLst>
              </p:cNvPr>
              <p:cNvSpPr txBox="1"/>
              <p:nvPr/>
            </p:nvSpPr>
            <p:spPr bwMode="gray">
              <a:xfrm>
                <a:off x="6626871" y="34893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b="1" kern="0" dirty="0">
                    <a:solidFill>
                      <a:srgbClr val="10384F"/>
                    </a:solidFill>
                    <a:latin typeface="Agency FB" panose="020B0503020202020204" pitchFamily="34" charset="0"/>
                    <a:ea typeface="Arial Unicode MS"/>
                    <a:cs typeface="Arial"/>
                  </a:rPr>
                  <a:t>3.</a:t>
                </a: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6% YoY growth</a:t>
                </a:r>
              </a:p>
            </p:txBody>
          </p:sp>
          <p:sp>
            <p:nvSpPr>
              <p:cNvPr id="136" name="Isosceles Triangle 135">
                <a:extLst>
                  <a:ext uri="{FF2B5EF4-FFF2-40B4-BE49-F238E27FC236}">
                    <a16:creationId xmlns:a16="http://schemas.microsoft.com/office/drawing/2014/main" id="{F8F0C2A3-D9AF-425F-9B01-FBA19D9382F2}"/>
                  </a:ext>
                </a:extLst>
              </p:cNvPr>
              <p:cNvSpPr/>
              <p:nvPr/>
            </p:nvSpPr>
            <p:spPr bwMode="gray">
              <a:xfrm>
                <a:off x="6661375" y="3483895"/>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23" name="Group 122">
              <a:extLst>
                <a:ext uri="{FF2B5EF4-FFF2-40B4-BE49-F238E27FC236}">
                  <a16:creationId xmlns:a16="http://schemas.microsoft.com/office/drawing/2014/main" id="{7D16AE8B-8533-4BB4-9861-1D73632F6AE7}"/>
                </a:ext>
              </a:extLst>
            </p:cNvPr>
            <p:cNvGrpSpPr/>
            <p:nvPr/>
          </p:nvGrpSpPr>
          <p:grpSpPr>
            <a:xfrm>
              <a:off x="3914319" y="1853171"/>
              <a:ext cx="1372886" cy="654066"/>
              <a:chOff x="6545691" y="3014780"/>
              <a:chExt cx="1372886" cy="654066"/>
            </a:xfrm>
          </p:grpSpPr>
          <p:sp>
            <p:nvSpPr>
              <p:cNvPr id="129" name="TextBox 128">
                <a:extLst>
                  <a:ext uri="{FF2B5EF4-FFF2-40B4-BE49-F238E27FC236}">
                    <a16:creationId xmlns:a16="http://schemas.microsoft.com/office/drawing/2014/main" id="{63BD1751-57E7-4301-9AAC-26A8B607B00B}"/>
                  </a:ext>
                </a:extLst>
              </p:cNvPr>
              <p:cNvSpPr txBox="1"/>
              <p:nvPr/>
            </p:nvSpPr>
            <p:spPr bwMode="gray">
              <a:xfrm>
                <a:off x="6545691" y="3014780"/>
                <a:ext cx="1364654"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790%</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30" name="TextBox 129">
                <a:extLst>
                  <a:ext uri="{FF2B5EF4-FFF2-40B4-BE49-F238E27FC236}">
                    <a16:creationId xmlns:a16="http://schemas.microsoft.com/office/drawing/2014/main" id="{9BABEF2B-85F5-4559-A28F-13BDA6180305}"/>
                  </a:ext>
                </a:extLst>
              </p:cNvPr>
              <p:cNvSpPr txBox="1"/>
              <p:nvPr/>
            </p:nvSpPr>
            <p:spPr bwMode="gray">
              <a:xfrm>
                <a:off x="7382109" y="3026655"/>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ROI</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31" name="TextBox 130">
                <a:extLst>
                  <a:ext uri="{FF2B5EF4-FFF2-40B4-BE49-F238E27FC236}">
                    <a16:creationId xmlns:a16="http://schemas.microsoft.com/office/drawing/2014/main" id="{7AA356FF-BB3C-4D9A-B402-48BE932C2E72}"/>
                  </a:ext>
                </a:extLst>
              </p:cNvPr>
              <p:cNvSpPr txBox="1"/>
              <p:nvPr/>
            </p:nvSpPr>
            <p:spPr bwMode="gray">
              <a:xfrm>
                <a:off x="6809751" y="34766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15% YoY decline</a:t>
                </a:r>
              </a:p>
            </p:txBody>
          </p:sp>
          <p:sp>
            <p:nvSpPr>
              <p:cNvPr id="132" name="Isosceles Triangle 131">
                <a:extLst>
                  <a:ext uri="{FF2B5EF4-FFF2-40B4-BE49-F238E27FC236}">
                    <a16:creationId xmlns:a16="http://schemas.microsoft.com/office/drawing/2014/main" id="{F1D64C20-5D7C-4101-99A8-2E60DD727733}"/>
                  </a:ext>
                </a:extLst>
              </p:cNvPr>
              <p:cNvSpPr/>
              <p:nvPr/>
            </p:nvSpPr>
            <p:spPr bwMode="gray">
              <a:xfrm flipV="1">
                <a:off x="6779730" y="3485023"/>
                <a:ext cx="182880" cy="91440"/>
              </a:xfrm>
              <a:prstGeom prst="triangle">
                <a:avLst/>
              </a:prstGeom>
              <a:solidFill>
                <a:srgbClr val="CC0000"/>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nvGrpSpPr>
            <p:cNvPr id="124" name="Group 123">
              <a:extLst>
                <a:ext uri="{FF2B5EF4-FFF2-40B4-BE49-F238E27FC236}">
                  <a16:creationId xmlns:a16="http://schemas.microsoft.com/office/drawing/2014/main" id="{297DF35F-A37E-4818-8BBE-0514C160BD5A}"/>
                </a:ext>
              </a:extLst>
            </p:cNvPr>
            <p:cNvGrpSpPr/>
            <p:nvPr/>
          </p:nvGrpSpPr>
          <p:grpSpPr>
            <a:xfrm>
              <a:off x="3914319" y="2532319"/>
              <a:ext cx="1365266" cy="654066"/>
              <a:chOff x="6545691" y="3014780"/>
              <a:chExt cx="1365266" cy="654066"/>
            </a:xfrm>
          </p:grpSpPr>
          <p:sp>
            <p:nvSpPr>
              <p:cNvPr id="125" name="TextBox 124">
                <a:extLst>
                  <a:ext uri="{FF2B5EF4-FFF2-40B4-BE49-F238E27FC236}">
                    <a16:creationId xmlns:a16="http://schemas.microsoft.com/office/drawing/2014/main" id="{B4C826EB-E2ED-4968-8D43-3514612855E0}"/>
                  </a:ext>
                </a:extLst>
              </p:cNvPr>
              <p:cNvSpPr txBox="1"/>
              <p:nvPr/>
            </p:nvSpPr>
            <p:spPr bwMode="gray">
              <a:xfrm>
                <a:off x="6545691" y="3014780"/>
                <a:ext cx="1364654" cy="654066"/>
              </a:xfrm>
              <a:prstGeom prst="rect">
                <a:avLst/>
              </a:prstGeom>
              <a:solidFill>
                <a:srgbClr val="F9F9F9"/>
              </a:solidFill>
              <a:ln>
                <a:solidFill>
                  <a:srgbClr val="624963">
                    <a:lumMod val="40000"/>
                    <a:lumOff val="60000"/>
                  </a:srgbClr>
                </a:solidFill>
              </a:ln>
            </p:spPr>
            <p:txBody>
              <a:bodyPr wrap="square" lIns="0" tIns="45720" rIns="0" bIns="91440" rtlCol="0" anchor="t">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     87 K</a:t>
                </a:r>
                <a:endParaRPr kumimoji="0" lang="en-US" sz="6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26" name="TextBox 125">
                <a:extLst>
                  <a:ext uri="{FF2B5EF4-FFF2-40B4-BE49-F238E27FC236}">
                    <a16:creationId xmlns:a16="http://schemas.microsoft.com/office/drawing/2014/main" id="{E825E2C7-FA4D-4A65-8BAD-BD115B5DE3DB}"/>
                  </a:ext>
                </a:extLst>
              </p:cNvPr>
              <p:cNvSpPr txBox="1"/>
              <p:nvPr/>
            </p:nvSpPr>
            <p:spPr bwMode="gray">
              <a:xfrm>
                <a:off x="7382109" y="3026655"/>
                <a:ext cx="469241" cy="379814"/>
              </a:xfrm>
              <a:prstGeom prst="rect">
                <a:avLst/>
              </a:prstGeom>
              <a:noFill/>
              <a:ln>
                <a:noFill/>
              </a:ln>
            </p:spPr>
            <p:txBody>
              <a:bodyPr wrap="square" lIns="0" tIns="0" rIns="0" bIns="0" rtlCol="0" anchor="b">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Drug Sales</a:t>
                </a:r>
                <a:endParaRPr kumimoji="0" lang="en-US" sz="5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endParaRPr>
              </a:p>
            </p:txBody>
          </p:sp>
          <p:sp>
            <p:nvSpPr>
              <p:cNvPr id="127" name="TextBox 126">
                <a:extLst>
                  <a:ext uri="{FF2B5EF4-FFF2-40B4-BE49-F238E27FC236}">
                    <a16:creationId xmlns:a16="http://schemas.microsoft.com/office/drawing/2014/main" id="{FA3FA90E-AA84-4E6A-B4FE-0895197BC529}"/>
                  </a:ext>
                </a:extLst>
              </p:cNvPr>
              <p:cNvSpPr txBox="1"/>
              <p:nvPr/>
            </p:nvSpPr>
            <p:spPr bwMode="gray">
              <a:xfrm>
                <a:off x="6802131" y="3476625"/>
                <a:ext cx="1108826" cy="91440"/>
              </a:xfrm>
              <a:prstGeom prst="rect">
                <a:avLst/>
              </a:prstGeom>
              <a:noFill/>
              <a:ln>
                <a:noFill/>
              </a:ln>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10384F"/>
                    </a:solidFill>
                    <a:effectLst/>
                    <a:uLnTx/>
                    <a:uFillTx/>
                    <a:latin typeface="Agency FB" panose="020B0503020202020204" pitchFamily="34" charset="0"/>
                    <a:ea typeface="Arial Unicode MS"/>
                    <a:cs typeface="Arial"/>
                  </a:rPr>
                  <a:t>18% YoY growth</a:t>
                </a:r>
              </a:p>
            </p:txBody>
          </p:sp>
          <p:sp>
            <p:nvSpPr>
              <p:cNvPr id="128" name="Isosceles Triangle 127">
                <a:extLst>
                  <a:ext uri="{FF2B5EF4-FFF2-40B4-BE49-F238E27FC236}">
                    <a16:creationId xmlns:a16="http://schemas.microsoft.com/office/drawing/2014/main" id="{88CAC122-59C3-4E6A-82E1-87B28004948B}"/>
                  </a:ext>
                </a:extLst>
              </p:cNvPr>
              <p:cNvSpPr/>
              <p:nvPr/>
            </p:nvSpPr>
            <p:spPr bwMode="gray">
              <a:xfrm>
                <a:off x="6818881" y="3458007"/>
                <a:ext cx="182880" cy="91440"/>
              </a:xfrm>
              <a:prstGeom prst="triangle">
                <a:avLst/>
              </a:prstGeom>
              <a:solidFill>
                <a:srgbClr val="66B51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Arial Unicode MS"/>
                  <a:cs typeface="Arial"/>
                </a:endParaRPr>
              </a:p>
            </p:txBody>
          </p:sp>
        </p:grpSp>
      </p:grpSp>
      <p:sp>
        <p:nvSpPr>
          <p:cNvPr id="205" name="Rounded Rectangle 15">
            <a:extLst>
              <a:ext uri="{FF2B5EF4-FFF2-40B4-BE49-F238E27FC236}">
                <a16:creationId xmlns:a16="http://schemas.microsoft.com/office/drawing/2014/main" id="{8C40A4BD-7D2A-4480-8410-2CD904E01F9B}"/>
              </a:ext>
            </a:extLst>
          </p:cNvPr>
          <p:cNvSpPr/>
          <p:nvPr/>
        </p:nvSpPr>
        <p:spPr bwMode="auto">
          <a:xfrm>
            <a:off x="497465" y="5395696"/>
            <a:ext cx="4453948" cy="1103216"/>
          </a:xfrm>
          <a:prstGeom prst="roundRect">
            <a:avLst>
              <a:gd name="adj" fmla="val 2199"/>
            </a:avLst>
          </a:prstGeom>
          <a:noFill/>
          <a:ln w="15875" algn="ctr">
            <a:noFill/>
            <a:miter lim="800000"/>
            <a:headEnd/>
            <a:tailEnd/>
          </a:ln>
          <a:effectLst/>
        </p:spPr>
        <p:txBody>
          <a:bodyPr vert="horz" wrap="square" lIns="45720" tIns="18288" rIns="45720" bIns="18288" numCol="1" rtlCol="0" anchor="t" anchorCtr="0" compatLnSpc="1">
            <a:prstTxWarp prst="textNoShape">
              <a:avLst/>
            </a:prstTxWarp>
          </a:bodyPr>
          <a:lstStyle/>
          <a:p>
            <a:pPr marL="0" marR="0" lvl="0" indent="0" algn="l" defTabSz="914400" eaLnBrk="1" fontAlgn="auto" latinLnBrk="0" hangingPunct="1">
              <a:lnSpc>
                <a:spcPct val="100000"/>
              </a:lnSpc>
              <a:spcBef>
                <a:spcPts val="0"/>
              </a:spcBef>
              <a:spcAft>
                <a:spcPts val="0"/>
              </a:spcAft>
              <a:buClrTx/>
              <a:buSzTx/>
              <a:buFontTx/>
              <a:buNone/>
              <a:tabLst>
                <a:tab pos="396875" algn="l"/>
              </a:tabLst>
              <a:defRPr/>
            </a:pPr>
            <a:r>
              <a:rPr lang="en-US" sz="1050" kern="0" dirty="0">
                <a:solidFill>
                  <a:srgbClr val="00BCFF"/>
                </a:solidFill>
                <a:latin typeface="Arial"/>
                <a:ea typeface="Arial Unicode MS"/>
                <a:cs typeface="Arial"/>
              </a:rPr>
              <a:t>//</a:t>
            </a:r>
            <a:r>
              <a:rPr lang="en-US" sz="1050" kern="0" dirty="0">
                <a:solidFill>
                  <a:srgbClr val="000000"/>
                </a:solidFill>
                <a:latin typeface="Arial"/>
                <a:ea typeface="Arial Unicode MS"/>
                <a:cs typeface="Arial"/>
              </a:rPr>
              <a:t> </a:t>
            </a:r>
            <a:r>
              <a:rPr lang="en-US" sz="1050" b="1" kern="0" dirty="0">
                <a:solidFill>
                  <a:srgbClr val="000000"/>
                </a:solidFill>
                <a:latin typeface="Arial"/>
                <a:ea typeface="Arial Unicode MS"/>
                <a:cs typeface="Arial"/>
              </a:rPr>
              <a:t>North regions </a:t>
            </a:r>
            <a:r>
              <a:rPr lang="en-US" sz="1050" kern="0" dirty="0">
                <a:solidFill>
                  <a:srgbClr val="000000"/>
                </a:solidFill>
                <a:latin typeface="Arial"/>
                <a:ea typeface="Arial Unicode MS"/>
                <a:cs typeface="Arial"/>
              </a:rPr>
              <a:t>have a </a:t>
            </a:r>
            <a:r>
              <a:rPr lang="en-US" sz="1050" b="1" kern="0" dirty="0">
                <a:solidFill>
                  <a:srgbClr val="000000"/>
                </a:solidFill>
                <a:latin typeface="Arial"/>
                <a:ea typeface="Arial Unicode MS"/>
                <a:cs typeface="Arial"/>
              </a:rPr>
              <a:t>lower ROI</a:t>
            </a:r>
            <a:r>
              <a:rPr lang="en-US" sz="1050" kern="0" dirty="0">
                <a:solidFill>
                  <a:srgbClr val="000000"/>
                </a:solidFill>
                <a:latin typeface="Arial"/>
                <a:ea typeface="Arial Unicode MS"/>
                <a:cs typeface="Arial"/>
              </a:rPr>
              <a:t> that is on a decline from the last year. </a:t>
            </a:r>
            <a:r>
              <a:rPr lang="en-US" sz="1050" b="1" kern="0" dirty="0">
                <a:solidFill>
                  <a:srgbClr val="000000"/>
                </a:solidFill>
                <a:latin typeface="Arial"/>
                <a:ea typeface="Arial Unicode MS"/>
                <a:cs typeface="Arial"/>
              </a:rPr>
              <a:t>Market share</a:t>
            </a:r>
            <a:r>
              <a:rPr lang="en-US" sz="1050" kern="0" dirty="0">
                <a:solidFill>
                  <a:srgbClr val="000000"/>
                </a:solidFill>
                <a:latin typeface="Arial"/>
                <a:ea typeface="Arial Unicode MS"/>
                <a:cs typeface="Arial"/>
              </a:rPr>
              <a:t>, however, is seen to be </a:t>
            </a:r>
            <a:r>
              <a:rPr lang="en-US" sz="1050" b="1" kern="0" dirty="0">
                <a:solidFill>
                  <a:srgbClr val="000000"/>
                </a:solidFill>
                <a:latin typeface="Arial"/>
                <a:ea typeface="Arial Unicode MS"/>
                <a:cs typeface="Arial"/>
              </a:rPr>
              <a:t>growing steadily YoY</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BCFF"/>
              </a:solidFill>
              <a:effectLst/>
              <a:uLnTx/>
              <a:uFillTx/>
              <a:latin typeface="Arial"/>
              <a:ea typeface="Arial Unicode MS"/>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BCFF"/>
                </a:solidFill>
                <a:effectLst/>
                <a:uLnTx/>
                <a:uFillTx/>
                <a:latin typeface="Arial"/>
                <a:ea typeface="Arial Unicode MS"/>
                <a:cs typeface="Arial"/>
              </a:rPr>
              <a:t>//</a:t>
            </a:r>
            <a:r>
              <a:rPr kumimoji="0" lang="en-US" sz="1050" b="0" i="0" u="none" strike="noStrike" kern="0" cap="none" spc="0" normalizeH="0" baseline="0" noProof="0" dirty="0">
                <a:ln>
                  <a:noFill/>
                </a:ln>
                <a:solidFill>
                  <a:srgbClr val="000000"/>
                </a:solidFill>
                <a:effectLst/>
                <a:uLnTx/>
                <a:uFillTx/>
                <a:latin typeface="Arial"/>
                <a:ea typeface="Arial Unicode MS"/>
                <a:cs typeface="Arial"/>
              </a:rPr>
              <a:t> </a:t>
            </a:r>
            <a:r>
              <a:rPr kumimoji="0" lang="en-US" sz="1050" b="1" i="0" u="none" strike="noStrike" kern="0" cap="none" spc="0" normalizeH="0" baseline="0" noProof="0" dirty="0">
                <a:ln>
                  <a:noFill/>
                </a:ln>
                <a:solidFill>
                  <a:srgbClr val="000000"/>
                </a:solidFill>
                <a:effectLst/>
                <a:uLnTx/>
                <a:uFillTx/>
                <a:latin typeface="Arial"/>
                <a:ea typeface="Arial Unicode MS"/>
                <a:cs typeface="Arial"/>
              </a:rPr>
              <a:t>South regions </a:t>
            </a:r>
            <a:r>
              <a:rPr kumimoji="0" lang="en-US" sz="1050" b="0" i="0" u="none" strike="noStrike" kern="0" cap="none" spc="0" normalizeH="0" baseline="0" noProof="0" dirty="0">
                <a:ln>
                  <a:noFill/>
                </a:ln>
                <a:solidFill>
                  <a:srgbClr val="000000"/>
                </a:solidFill>
                <a:effectLst/>
                <a:uLnTx/>
                <a:uFillTx/>
                <a:latin typeface="Arial"/>
                <a:ea typeface="Arial Unicode MS"/>
                <a:cs typeface="Arial"/>
              </a:rPr>
              <a:t>have </a:t>
            </a:r>
            <a:r>
              <a:rPr kumimoji="0" lang="en-US" sz="1050" b="1" i="0" u="none" strike="noStrike" kern="0" cap="none" spc="0" normalizeH="0" baseline="0" noProof="0" dirty="0">
                <a:ln>
                  <a:noFill/>
                </a:ln>
                <a:solidFill>
                  <a:srgbClr val="000000"/>
                </a:solidFill>
                <a:effectLst/>
                <a:uLnTx/>
                <a:uFillTx/>
                <a:latin typeface="Arial"/>
                <a:ea typeface="Arial Unicode MS"/>
                <a:cs typeface="Arial"/>
              </a:rPr>
              <a:t>higher overall ROI</a:t>
            </a:r>
            <a:r>
              <a:rPr kumimoji="0" lang="en-US" sz="1050" b="0" i="0" u="none" strike="noStrike" kern="0" cap="none" spc="0" normalizeH="0" baseline="0" noProof="0" dirty="0">
                <a:ln>
                  <a:noFill/>
                </a:ln>
                <a:solidFill>
                  <a:srgbClr val="000000"/>
                </a:solidFill>
                <a:effectLst/>
                <a:uLnTx/>
                <a:uFillTx/>
                <a:latin typeface="Arial"/>
                <a:ea typeface="Arial Unicode MS"/>
                <a:cs typeface="Arial"/>
              </a:rPr>
              <a:t> that has increased significantly YoY, but has </a:t>
            </a:r>
            <a:r>
              <a:rPr lang="en-US" sz="1050" b="1" kern="0" dirty="0">
                <a:solidFill>
                  <a:srgbClr val="000000"/>
                </a:solidFill>
                <a:latin typeface="Arial"/>
                <a:ea typeface="Arial Unicode MS"/>
                <a:cs typeface="Arial"/>
              </a:rPr>
              <a:t>only</a:t>
            </a:r>
            <a:r>
              <a:rPr lang="en-US" sz="1050" kern="0" dirty="0">
                <a:solidFill>
                  <a:srgbClr val="000000"/>
                </a:solidFill>
                <a:latin typeface="Arial"/>
                <a:ea typeface="Arial Unicode MS"/>
                <a:cs typeface="Arial"/>
              </a:rPr>
              <a:t> </a:t>
            </a:r>
            <a:r>
              <a:rPr kumimoji="0" lang="en-US" sz="1050" b="1" i="0" u="none" strike="noStrike" kern="0" cap="none" spc="0" normalizeH="0" baseline="0" noProof="0" dirty="0">
                <a:ln>
                  <a:noFill/>
                </a:ln>
                <a:solidFill>
                  <a:srgbClr val="000000"/>
                </a:solidFill>
                <a:effectLst/>
                <a:uLnTx/>
                <a:uFillTx/>
                <a:latin typeface="Arial"/>
                <a:ea typeface="Arial Unicode MS"/>
                <a:cs typeface="Arial"/>
              </a:rPr>
              <a:t>marginal increase in Market Share YoY</a:t>
            </a:r>
          </a:p>
        </p:txBody>
      </p:sp>
      <p:sp>
        <p:nvSpPr>
          <p:cNvPr id="209" name="Rounded Rectangle 15">
            <a:extLst>
              <a:ext uri="{FF2B5EF4-FFF2-40B4-BE49-F238E27FC236}">
                <a16:creationId xmlns:a16="http://schemas.microsoft.com/office/drawing/2014/main" id="{882FCBBF-5F43-4244-A561-223401CD965F}"/>
              </a:ext>
            </a:extLst>
          </p:cNvPr>
          <p:cNvSpPr/>
          <p:nvPr/>
        </p:nvSpPr>
        <p:spPr bwMode="auto">
          <a:xfrm>
            <a:off x="5021439" y="5389775"/>
            <a:ext cx="4659849" cy="1112056"/>
          </a:xfrm>
          <a:prstGeom prst="roundRect">
            <a:avLst>
              <a:gd name="adj" fmla="val 2199"/>
            </a:avLst>
          </a:prstGeom>
          <a:noFill/>
          <a:ln w="15875" algn="ctr">
            <a:noFill/>
            <a:miter lim="800000"/>
            <a:headEnd/>
            <a:tailEnd/>
          </a:ln>
          <a:effectLst/>
        </p:spPr>
        <p:txBody>
          <a:bodyPr vert="horz" wrap="square" lIns="45720" tIns="18288" rIns="45720" bIns="18288" numCol="1" rtlCol="0" anchor="t" anchorCtr="0" compatLnSpc="1">
            <a:prstTxWarp prst="textNoShape">
              <a:avLst/>
            </a:prstTxWarp>
          </a:bodyPr>
          <a:lstStyle/>
          <a:p>
            <a:pPr algn="l" eaLnBrk="1" fontAlgn="auto" hangingPunct="1">
              <a:spcBef>
                <a:spcPts val="0"/>
              </a:spcBef>
              <a:spcAft>
                <a:spcPts val="0"/>
              </a:spcAft>
              <a:buClrTx/>
              <a:defRPr/>
            </a:pPr>
            <a:r>
              <a:rPr lang="en-US" sz="1050" kern="0" dirty="0">
                <a:solidFill>
                  <a:srgbClr val="00BCFF"/>
                </a:solidFill>
                <a:latin typeface="Arial"/>
                <a:ea typeface="Arial Unicode MS"/>
                <a:cs typeface="Arial"/>
              </a:rPr>
              <a:t>// </a:t>
            </a:r>
            <a:r>
              <a:rPr lang="en-US" sz="1050" kern="0" dirty="0">
                <a:solidFill>
                  <a:srgbClr val="000000"/>
                </a:solidFill>
                <a:latin typeface="Arial"/>
                <a:ea typeface="Arial Unicode MS"/>
                <a:cs typeface="Arial"/>
              </a:rPr>
              <a:t>Due to </a:t>
            </a:r>
            <a:r>
              <a:rPr lang="en-US" sz="1050" b="1" kern="0" dirty="0">
                <a:solidFill>
                  <a:srgbClr val="000000"/>
                </a:solidFill>
                <a:latin typeface="Arial"/>
                <a:ea typeface="Arial Unicode MS"/>
                <a:cs typeface="Arial"/>
              </a:rPr>
              <a:t>YoY decline in ROI </a:t>
            </a:r>
            <a:r>
              <a:rPr lang="en-US" sz="1050" kern="0" dirty="0">
                <a:solidFill>
                  <a:srgbClr val="000000"/>
                </a:solidFill>
                <a:latin typeface="Arial"/>
                <a:ea typeface="Arial Unicode MS"/>
                <a:cs typeface="Arial"/>
              </a:rPr>
              <a:t>in </a:t>
            </a:r>
            <a:r>
              <a:rPr lang="en-US" sz="1050" b="1" kern="0" dirty="0">
                <a:solidFill>
                  <a:srgbClr val="000000"/>
                </a:solidFill>
                <a:latin typeface="Arial"/>
                <a:ea typeface="Arial Unicode MS"/>
                <a:cs typeface="Arial"/>
              </a:rPr>
              <a:t>North regions, execution of promotions must be examined </a:t>
            </a:r>
            <a:r>
              <a:rPr lang="en-US" sz="1050" kern="0" dirty="0">
                <a:solidFill>
                  <a:srgbClr val="000000"/>
                </a:solidFill>
                <a:latin typeface="Arial"/>
                <a:ea typeface="Arial Unicode MS"/>
                <a:cs typeface="Arial"/>
              </a:rPr>
              <a:t>prior to investments decisions</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00BCFF"/>
              </a:solidFill>
              <a:effectLst/>
              <a:uLnTx/>
              <a:uFillTx/>
              <a:latin typeface="Arial"/>
              <a:ea typeface="Arial Unicode MS"/>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BCFF"/>
                </a:solidFill>
                <a:effectLst/>
                <a:uLnTx/>
                <a:uFillTx/>
                <a:latin typeface="Arial"/>
                <a:ea typeface="Arial Unicode MS"/>
                <a:cs typeface="Arial"/>
              </a:rPr>
              <a:t>// </a:t>
            </a:r>
            <a:r>
              <a:rPr kumimoji="0" lang="en-US" sz="1050" b="1" i="0" u="none" strike="noStrike" kern="0" cap="none" spc="0" normalizeH="0" baseline="0" noProof="0" dirty="0">
                <a:ln>
                  <a:noFill/>
                </a:ln>
                <a:solidFill>
                  <a:srgbClr val="000000"/>
                </a:solidFill>
                <a:effectLst/>
                <a:uLnTx/>
                <a:uFillTx/>
                <a:latin typeface="Arial"/>
                <a:ea typeface="Arial Unicode MS"/>
                <a:cs typeface="Arial"/>
              </a:rPr>
              <a:t>Factors responsible for YoY increase in ROI in South</a:t>
            </a:r>
            <a:r>
              <a:rPr kumimoji="0" lang="en-US" sz="1050" b="0" i="0" u="none" strike="noStrike" kern="0" cap="none" spc="0" normalizeH="0" baseline="0" noProof="0" dirty="0">
                <a:ln>
                  <a:noFill/>
                </a:ln>
                <a:solidFill>
                  <a:srgbClr val="000000"/>
                </a:solidFill>
                <a:effectLst/>
                <a:uLnTx/>
                <a:uFillTx/>
                <a:latin typeface="Arial"/>
                <a:ea typeface="Arial Unicode MS"/>
                <a:cs typeface="Arial"/>
              </a:rPr>
              <a:t>, apart from increasing spends, must be identified and focused on to enable more aggressive growth to capture the market</a:t>
            </a:r>
          </a:p>
        </p:txBody>
      </p:sp>
      <p:sp>
        <p:nvSpPr>
          <p:cNvPr id="103" name="Rounded Rectangle 14">
            <a:extLst>
              <a:ext uri="{FF2B5EF4-FFF2-40B4-BE49-F238E27FC236}">
                <a16:creationId xmlns:a16="http://schemas.microsoft.com/office/drawing/2014/main" id="{73B00D65-DAB6-4E59-B2C1-A6B6796D3A2B}"/>
              </a:ext>
            </a:extLst>
          </p:cNvPr>
          <p:cNvSpPr/>
          <p:nvPr/>
        </p:nvSpPr>
        <p:spPr bwMode="auto">
          <a:xfrm>
            <a:off x="443008" y="5064699"/>
            <a:ext cx="4530439" cy="267189"/>
          </a:xfrm>
          <a:prstGeom prst="roundRect">
            <a:avLst/>
          </a:prstGeom>
          <a:solidFill>
            <a:srgbClr val="10384F"/>
          </a:solidFill>
          <a:ln w="38100" cap="flat" cmpd="sng" algn="ctr">
            <a:noFill/>
            <a:prstDash val="soli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none" lIns="37136" tIns="37136" rIns="37136" bIns="37136" numCol="1" rtlCol="0" anchor="ctr" anchorCtr="0" compatLnSpc="1">
            <a:prstTxWarp prst="textNoShape">
              <a:avLst/>
            </a:prstTxWarp>
          </a:bodyPr>
          <a:lstStyle/>
          <a:p>
            <a:pPr marL="0" marR="0" lvl="0" indent="0" defTabSz="742676" eaLnBrk="1" fontAlgn="auto" latinLnBrk="0" hangingPunct="1">
              <a:lnSpc>
                <a:spcPct val="100000"/>
              </a:lnSpc>
              <a:spcBef>
                <a:spcPct val="100000"/>
              </a:spcBef>
              <a:spcAft>
                <a:spcPts val="0"/>
              </a:spcAft>
              <a:buClrTx/>
              <a:buSzTx/>
              <a:buFontTx/>
              <a:buNone/>
              <a:tabLst/>
              <a:defRPr/>
            </a:pPr>
            <a:r>
              <a:rPr kumimoji="0" lang="en-US" sz="1050" b="1" i="0" u="none" strike="noStrike" kern="0" cap="none" spc="0" normalizeH="0" baseline="0" noProof="0" dirty="0">
                <a:ln>
                  <a:noFill/>
                </a:ln>
                <a:solidFill>
                  <a:srgbClr val="FFFFFF"/>
                </a:solidFill>
                <a:effectLst/>
                <a:uLnTx/>
                <a:uFillTx/>
                <a:latin typeface="Arial"/>
                <a:ea typeface="Arial Unicode MS"/>
                <a:cs typeface="Arial"/>
              </a:rPr>
              <a:t>Observations</a:t>
            </a:r>
          </a:p>
        </p:txBody>
      </p:sp>
      <p:sp>
        <p:nvSpPr>
          <p:cNvPr id="104" name="Rounded Rectangle 14">
            <a:extLst>
              <a:ext uri="{FF2B5EF4-FFF2-40B4-BE49-F238E27FC236}">
                <a16:creationId xmlns:a16="http://schemas.microsoft.com/office/drawing/2014/main" id="{DDF3A12D-4A89-4EC3-968C-76C9338A7B04}"/>
              </a:ext>
            </a:extLst>
          </p:cNvPr>
          <p:cNvSpPr/>
          <p:nvPr/>
        </p:nvSpPr>
        <p:spPr bwMode="auto">
          <a:xfrm>
            <a:off x="5047138" y="5062587"/>
            <a:ext cx="4530439" cy="269301"/>
          </a:xfrm>
          <a:prstGeom prst="roundRect">
            <a:avLst/>
          </a:prstGeom>
          <a:solidFill>
            <a:srgbClr val="10384F"/>
          </a:solidFill>
          <a:ln w="38100" cap="flat" cmpd="sng" algn="ctr">
            <a:noFill/>
            <a:prstDash val="soli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none" lIns="37136" tIns="37136" rIns="37136" bIns="37136" numCol="1" rtlCol="0" anchor="ctr" anchorCtr="0" compatLnSpc="1">
            <a:prstTxWarp prst="textNoShape">
              <a:avLst/>
            </a:prstTxWarp>
          </a:bodyPr>
          <a:lstStyle/>
          <a:p>
            <a:pPr marL="0" marR="0" lvl="0" indent="0" defTabSz="742676" eaLnBrk="1" fontAlgn="auto" latinLnBrk="0" hangingPunct="1">
              <a:lnSpc>
                <a:spcPct val="100000"/>
              </a:lnSpc>
              <a:spcBef>
                <a:spcPct val="100000"/>
              </a:spcBef>
              <a:spcAft>
                <a:spcPts val="0"/>
              </a:spcAft>
              <a:buClrTx/>
              <a:buSzTx/>
              <a:buFontTx/>
              <a:buNone/>
              <a:tabLst/>
              <a:defRPr/>
            </a:pPr>
            <a:r>
              <a:rPr kumimoji="0" lang="en-US" sz="1050" b="1" i="0" u="none" strike="noStrike" kern="0" cap="none" spc="0" normalizeH="0" baseline="0" noProof="0" dirty="0">
                <a:ln>
                  <a:noFill/>
                </a:ln>
                <a:solidFill>
                  <a:srgbClr val="FFFFFF"/>
                </a:solidFill>
                <a:effectLst/>
                <a:uLnTx/>
                <a:uFillTx/>
                <a:latin typeface="Arial"/>
                <a:ea typeface="Arial Unicode MS"/>
                <a:cs typeface="Arial"/>
              </a:rPr>
              <a:t>Recommendations</a:t>
            </a:r>
          </a:p>
        </p:txBody>
      </p:sp>
    </p:spTree>
    <p:extLst>
      <p:ext uri="{BB962C8B-B14F-4D97-AF65-F5344CB8AC3E}">
        <p14:creationId xmlns:p14="http://schemas.microsoft.com/office/powerpoint/2010/main" val="199409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7700-5A72-420B-B3B2-B2C4968F93D3}"/>
              </a:ext>
            </a:extLst>
          </p:cNvPr>
          <p:cNvSpPr>
            <a:spLocks noGrp="1"/>
          </p:cNvSpPr>
          <p:nvPr>
            <p:ph type="title"/>
          </p:nvPr>
        </p:nvSpPr>
        <p:spPr>
          <a:xfrm>
            <a:off x="227013" y="-11834"/>
            <a:ext cx="8985250" cy="838200"/>
          </a:xfrm>
        </p:spPr>
        <p:txBody>
          <a:bodyPr/>
          <a:lstStyle/>
          <a:p>
            <a:r>
              <a:rPr lang="en-US" dirty="0"/>
              <a:t>What if Analysis – Optimization</a:t>
            </a:r>
          </a:p>
        </p:txBody>
      </p:sp>
      <p:sp>
        <p:nvSpPr>
          <p:cNvPr id="4" name="Rectangle: Rounded Corners 499">
            <a:extLst>
              <a:ext uri="{FF2B5EF4-FFF2-40B4-BE49-F238E27FC236}">
                <a16:creationId xmlns:a16="http://schemas.microsoft.com/office/drawing/2014/main" id="{DD859CB2-5D36-483B-979E-4E9893BA1AB9}"/>
              </a:ext>
            </a:extLst>
          </p:cNvPr>
          <p:cNvSpPr/>
          <p:nvPr/>
        </p:nvSpPr>
        <p:spPr bwMode="gray">
          <a:xfrm>
            <a:off x="6769303" y="1938384"/>
            <a:ext cx="2941703" cy="4398817"/>
          </a:xfrm>
          <a:prstGeom prst="roundRect">
            <a:avLst/>
          </a:prstGeom>
          <a:solidFill>
            <a:schemeClr val="bg1">
              <a:lumMod val="85000"/>
              <a:alpha val="22000"/>
            </a:schemeClr>
          </a:solid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99">
            <a:extLst>
              <a:ext uri="{FF2B5EF4-FFF2-40B4-BE49-F238E27FC236}">
                <a16:creationId xmlns:a16="http://schemas.microsoft.com/office/drawing/2014/main" id="{3B72EED5-D067-4628-A8A7-81A908024F29}"/>
              </a:ext>
            </a:extLst>
          </p:cNvPr>
          <p:cNvSpPr/>
          <p:nvPr/>
        </p:nvSpPr>
        <p:spPr bwMode="gray">
          <a:xfrm>
            <a:off x="3447826" y="1938384"/>
            <a:ext cx="2681780" cy="4398817"/>
          </a:xfrm>
          <a:prstGeom prst="roundRect">
            <a:avLst/>
          </a:prstGeom>
          <a:solidFill>
            <a:schemeClr val="bg1">
              <a:lumMod val="85000"/>
              <a:alpha val="22000"/>
            </a:schemeClr>
          </a:solid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14">
            <a:extLst>
              <a:ext uri="{FF2B5EF4-FFF2-40B4-BE49-F238E27FC236}">
                <a16:creationId xmlns:a16="http://schemas.microsoft.com/office/drawing/2014/main" id="{E86E35AE-3953-4F8B-AFDE-8AA3CDFFE813}"/>
              </a:ext>
            </a:extLst>
          </p:cNvPr>
          <p:cNvSpPr/>
          <p:nvPr/>
        </p:nvSpPr>
        <p:spPr>
          <a:xfrm>
            <a:off x="898054" y="5286672"/>
            <a:ext cx="604203" cy="540428"/>
          </a:xfrm>
          <a:prstGeom prst="ellipse">
            <a:avLst/>
          </a:prstGeom>
          <a:solidFill>
            <a:srgbClr val="92D050"/>
          </a:solidFill>
          <a:ln w="12700" cap="flat" cmpd="sng" algn="ctr">
            <a:noFill/>
            <a:prstDash val="solid"/>
            <a:miter lim="800000"/>
          </a:ln>
          <a:effectLst/>
        </p:spPr>
        <p:txBody>
          <a:bodyPr rtlCol="0" anchor="ctr"/>
          <a:lstStyle/>
          <a:p>
            <a:pPr algn="ctr" defTabSz="914203" eaLnBrk="0" fontAlgn="base" hangingPunct="0">
              <a:spcBef>
                <a:spcPct val="10000"/>
              </a:spcBef>
              <a:spcAft>
                <a:spcPct val="0"/>
              </a:spcAft>
              <a:buClr>
                <a:srgbClr val="0B1F65"/>
              </a:buClr>
            </a:pPr>
            <a:endParaRPr lang="en-AU" sz="500" kern="0">
              <a:solidFill>
                <a:prstClr val="white"/>
              </a:solidFill>
              <a:latin typeface="FontAwesome" pitchFamily="2" charset="0"/>
              <a:cs typeface="Times New Roman" pitchFamily="18" charset="0"/>
            </a:endParaRPr>
          </a:p>
        </p:txBody>
      </p:sp>
      <p:sp>
        <p:nvSpPr>
          <p:cNvPr id="7" name="Oval 514">
            <a:extLst>
              <a:ext uri="{FF2B5EF4-FFF2-40B4-BE49-F238E27FC236}">
                <a16:creationId xmlns:a16="http://schemas.microsoft.com/office/drawing/2014/main" id="{67A7219F-0C1C-4999-B351-3A1CC422FE57}"/>
              </a:ext>
            </a:extLst>
          </p:cNvPr>
          <p:cNvSpPr/>
          <p:nvPr/>
        </p:nvSpPr>
        <p:spPr>
          <a:xfrm>
            <a:off x="1785356" y="4871971"/>
            <a:ext cx="604203" cy="540428"/>
          </a:xfrm>
          <a:prstGeom prst="ellipse">
            <a:avLst/>
          </a:prstGeom>
          <a:solidFill>
            <a:srgbClr val="75436E"/>
          </a:solidFill>
          <a:ln w="12700" cap="flat" cmpd="sng" algn="ctr">
            <a:noFill/>
            <a:prstDash val="solid"/>
            <a:miter lim="800000"/>
          </a:ln>
          <a:effectLst/>
        </p:spPr>
        <p:txBody>
          <a:bodyPr rtlCol="0" anchor="ctr"/>
          <a:lstStyle/>
          <a:p>
            <a:pPr algn="ctr" defTabSz="914203" eaLnBrk="0" fontAlgn="base" hangingPunct="0">
              <a:spcBef>
                <a:spcPct val="10000"/>
              </a:spcBef>
              <a:spcAft>
                <a:spcPct val="0"/>
              </a:spcAft>
              <a:buClr>
                <a:srgbClr val="0B1F65"/>
              </a:buClr>
            </a:pPr>
            <a:endParaRPr lang="en-AU" sz="500" kern="0">
              <a:solidFill>
                <a:prstClr val="white"/>
              </a:solidFill>
              <a:latin typeface="FontAwesome" pitchFamily="2" charset="0"/>
              <a:cs typeface="Times New Roman" pitchFamily="18" charset="0"/>
            </a:endParaRPr>
          </a:p>
        </p:txBody>
      </p:sp>
      <p:sp>
        <p:nvSpPr>
          <p:cNvPr id="8" name="Oval 514">
            <a:extLst>
              <a:ext uri="{FF2B5EF4-FFF2-40B4-BE49-F238E27FC236}">
                <a16:creationId xmlns:a16="http://schemas.microsoft.com/office/drawing/2014/main" id="{2331B4D3-E950-4BCE-A284-93F532A6F9B8}"/>
              </a:ext>
            </a:extLst>
          </p:cNvPr>
          <p:cNvSpPr/>
          <p:nvPr/>
        </p:nvSpPr>
        <p:spPr>
          <a:xfrm>
            <a:off x="2182055" y="4070172"/>
            <a:ext cx="604203" cy="540428"/>
          </a:xfrm>
          <a:prstGeom prst="ellipse">
            <a:avLst/>
          </a:prstGeom>
          <a:solidFill>
            <a:srgbClr val="B16439"/>
          </a:solidFill>
          <a:ln w="12700" cap="flat" cmpd="sng" algn="ctr">
            <a:noFill/>
            <a:prstDash val="solid"/>
            <a:miter lim="800000"/>
          </a:ln>
          <a:effectLst/>
        </p:spPr>
        <p:txBody>
          <a:bodyPr rtlCol="0" anchor="ctr"/>
          <a:lstStyle/>
          <a:p>
            <a:pPr algn="ctr" defTabSz="914203" eaLnBrk="0" fontAlgn="base" hangingPunct="0">
              <a:spcBef>
                <a:spcPct val="10000"/>
              </a:spcBef>
              <a:spcAft>
                <a:spcPct val="0"/>
              </a:spcAft>
              <a:buClr>
                <a:srgbClr val="0B1F65"/>
              </a:buClr>
            </a:pPr>
            <a:endParaRPr lang="en-AU" sz="500" kern="0">
              <a:solidFill>
                <a:prstClr val="white"/>
              </a:solidFill>
              <a:latin typeface="FontAwesome" pitchFamily="2" charset="0"/>
              <a:cs typeface="Times New Roman" pitchFamily="18" charset="0"/>
            </a:endParaRPr>
          </a:p>
        </p:txBody>
      </p:sp>
      <p:sp>
        <p:nvSpPr>
          <p:cNvPr id="9" name="Oval 514">
            <a:extLst>
              <a:ext uri="{FF2B5EF4-FFF2-40B4-BE49-F238E27FC236}">
                <a16:creationId xmlns:a16="http://schemas.microsoft.com/office/drawing/2014/main" id="{9A4F9AF2-4A65-4344-96D7-482F85321239}"/>
              </a:ext>
            </a:extLst>
          </p:cNvPr>
          <p:cNvSpPr/>
          <p:nvPr/>
        </p:nvSpPr>
        <p:spPr>
          <a:xfrm>
            <a:off x="2177588" y="3168431"/>
            <a:ext cx="604203" cy="540428"/>
          </a:xfrm>
          <a:prstGeom prst="ellipse">
            <a:avLst/>
          </a:prstGeom>
          <a:solidFill>
            <a:schemeClr val="accent1">
              <a:lumMod val="75000"/>
              <a:lumOff val="25000"/>
            </a:schemeClr>
          </a:solidFill>
          <a:ln w="12700" cap="flat" cmpd="sng" algn="ctr">
            <a:noFill/>
            <a:prstDash val="solid"/>
            <a:miter lim="800000"/>
          </a:ln>
          <a:effectLst/>
        </p:spPr>
        <p:txBody>
          <a:bodyPr rtlCol="0" anchor="ctr"/>
          <a:lstStyle/>
          <a:p>
            <a:pPr algn="ctr" defTabSz="914203" eaLnBrk="0" fontAlgn="base" hangingPunct="0">
              <a:spcBef>
                <a:spcPct val="10000"/>
              </a:spcBef>
              <a:spcAft>
                <a:spcPct val="0"/>
              </a:spcAft>
              <a:buClr>
                <a:srgbClr val="0B1F65"/>
              </a:buClr>
            </a:pPr>
            <a:endParaRPr lang="en-AU" sz="500" kern="0">
              <a:solidFill>
                <a:prstClr val="white"/>
              </a:solidFill>
              <a:latin typeface="FontAwesome" pitchFamily="2" charset="0"/>
              <a:cs typeface="Times New Roman" pitchFamily="18" charset="0"/>
            </a:endParaRPr>
          </a:p>
        </p:txBody>
      </p:sp>
      <p:sp>
        <p:nvSpPr>
          <p:cNvPr id="10" name="Oval 514">
            <a:extLst>
              <a:ext uri="{FF2B5EF4-FFF2-40B4-BE49-F238E27FC236}">
                <a16:creationId xmlns:a16="http://schemas.microsoft.com/office/drawing/2014/main" id="{502D5834-4E40-4A29-8E6C-2BE7B5014095}"/>
              </a:ext>
            </a:extLst>
          </p:cNvPr>
          <p:cNvSpPr/>
          <p:nvPr/>
        </p:nvSpPr>
        <p:spPr>
          <a:xfrm>
            <a:off x="1749576" y="2468515"/>
            <a:ext cx="604203" cy="540428"/>
          </a:xfrm>
          <a:prstGeom prst="ellipse">
            <a:avLst/>
          </a:prstGeom>
          <a:solidFill>
            <a:schemeClr val="accent1">
              <a:lumMod val="75000"/>
              <a:lumOff val="25000"/>
            </a:schemeClr>
          </a:solidFill>
          <a:ln w="12700" cap="flat" cmpd="sng" algn="ctr">
            <a:noFill/>
            <a:prstDash val="solid"/>
            <a:miter lim="800000"/>
          </a:ln>
          <a:effectLst/>
        </p:spPr>
        <p:txBody>
          <a:bodyPr rtlCol="0" anchor="ctr"/>
          <a:lstStyle/>
          <a:p>
            <a:pPr algn="ctr" defTabSz="914203" eaLnBrk="0" fontAlgn="base" hangingPunct="0">
              <a:spcBef>
                <a:spcPct val="10000"/>
              </a:spcBef>
              <a:spcAft>
                <a:spcPct val="0"/>
              </a:spcAft>
              <a:buClr>
                <a:srgbClr val="0B1F65"/>
              </a:buClr>
            </a:pPr>
            <a:endParaRPr lang="en-AU" sz="500" kern="0">
              <a:solidFill>
                <a:prstClr val="white"/>
              </a:solidFill>
              <a:latin typeface="FontAwesome" pitchFamily="2" charset="0"/>
              <a:cs typeface="Times New Roman" pitchFamily="18" charset="0"/>
            </a:endParaRPr>
          </a:p>
        </p:txBody>
      </p:sp>
      <p:sp>
        <p:nvSpPr>
          <p:cNvPr id="11" name="TextBox 314">
            <a:extLst>
              <a:ext uri="{FF2B5EF4-FFF2-40B4-BE49-F238E27FC236}">
                <a16:creationId xmlns:a16="http://schemas.microsoft.com/office/drawing/2014/main" id="{C20483FE-1A60-4ECA-8679-954B746A4C6F}"/>
              </a:ext>
            </a:extLst>
          </p:cNvPr>
          <p:cNvSpPr txBox="1"/>
          <p:nvPr/>
        </p:nvSpPr>
        <p:spPr>
          <a:xfrm>
            <a:off x="631029" y="2663378"/>
            <a:ext cx="1128416" cy="261576"/>
          </a:xfrm>
          <a:prstGeom prst="rect">
            <a:avLst/>
          </a:prstGeom>
          <a:noFill/>
        </p:spPr>
        <p:txBody>
          <a:bodyPr wrap="square" rtlCol="0">
            <a:spAutoFit/>
          </a:bodyPr>
          <a:lstStyle/>
          <a:p>
            <a:pPr algn="ctr" defTabSz="914309" eaLnBrk="0" fontAlgn="base" hangingPunct="0">
              <a:spcBef>
                <a:spcPct val="10000"/>
              </a:spcBef>
              <a:spcAft>
                <a:spcPct val="0"/>
              </a:spcAft>
              <a:buClr>
                <a:srgbClr val="0B1F65"/>
              </a:buClr>
            </a:pPr>
            <a:r>
              <a:rPr lang="en-US" sz="1100" dirty="0">
                <a:solidFill>
                  <a:srgbClr val="000000"/>
                </a:solidFill>
                <a:latin typeface="Agency FB" panose="020B0503020202020204" pitchFamily="34" charset="0"/>
                <a:cs typeface="Times New Roman" pitchFamily="18" charset="0"/>
              </a:rPr>
              <a:t>Private GP</a:t>
            </a:r>
          </a:p>
        </p:txBody>
      </p:sp>
      <p:sp>
        <p:nvSpPr>
          <p:cNvPr id="12" name="TextBox 315">
            <a:extLst>
              <a:ext uri="{FF2B5EF4-FFF2-40B4-BE49-F238E27FC236}">
                <a16:creationId xmlns:a16="http://schemas.microsoft.com/office/drawing/2014/main" id="{8FB0A089-372A-41E6-9B31-9875D72A5807}"/>
              </a:ext>
            </a:extLst>
          </p:cNvPr>
          <p:cNvSpPr txBox="1"/>
          <p:nvPr/>
        </p:nvSpPr>
        <p:spPr>
          <a:xfrm>
            <a:off x="1772488" y="3917186"/>
            <a:ext cx="519374" cy="447815"/>
          </a:xfrm>
          <a:prstGeom prst="rect">
            <a:avLst/>
          </a:prstGeom>
          <a:noFill/>
        </p:spPr>
        <p:txBody>
          <a:bodyPr wrap="square" rtlCol="0">
            <a:spAutoFit/>
          </a:bodyPr>
          <a:lstStyle/>
          <a:p>
            <a:pPr defTabSz="914309" eaLnBrk="0" fontAlgn="base" hangingPunct="0">
              <a:spcBef>
                <a:spcPct val="10000"/>
              </a:spcBef>
              <a:spcAft>
                <a:spcPct val="0"/>
              </a:spcAft>
              <a:buClr>
                <a:srgbClr val="0B1F65"/>
              </a:buClr>
            </a:pPr>
            <a:r>
              <a:rPr lang="en-US" sz="1100" dirty="0">
                <a:solidFill>
                  <a:srgbClr val="000000"/>
                </a:solidFill>
                <a:latin typeface="Agency FB" panose="020B0503020202020204" pitchFamily="34" charset="0"/>
                <a:cs typeface="Times New Roman" pitchFamily="18" charset="0"/>
              </a:rPr>
              <a:t>Local </a:t>
            </a:r>
          </a:p>
          <a:p>
            <a:pPr defTabSz="914309" eaLnBrk="0" fontAlgn="base" hangingPunct="0">
              <a:spcBef>
                <a:spcPct val="10000"/>
              </a:spcBef>
              <a:spcAft>
                <a:spcPct val="0"/>
              </a:spcAft>
              <a:buClr>
                <a:srgbClr val="0B1F65"/>
              </a:buClr>
            </a:pPr>
            <a:r>
              <a:rPr lang="en-US" sz="1100" dirty="0">
                <a:solidFill>
                  <a:srgbClr val="000000"/>
                </a:solidFill>
                <a:latin typeface="Agency FB" panose="020B0503020202020204" pitchFamily="34" charset="0"/>
                <a:cs typeface="Times New Roman" pitchFamily="18" charset="0"/>
              </a:rPr>
              <a:t>Events</a:t>
            </a:r>
          </a:p>
        </p:txBody>
      </p:sp>
      <p:sp>
        <p:nvSpPr>
          <p:cNvPr id="13" name="TextBox 316">
            <a:extLst>
              <a:ext uri="{FF2B5EF4-FFF2-40B4-BE49-F238E27FC236}">
                <a16:creationId xmlns:a16="http://schemas.microsoft.com/office/drawing/2014/main" id="{206E86DB-4D8E-4FE2-BB4C-8FAD9C0E0C82}"/>
              </a:ext>
            </a:extLst>
          </p:cNvPr>
          <p:cNvSpPr txBox="1"/>
          <p:nvPr/>
        </p:nvSpPr>
        <p:spPr>
          <a:xfrm>
            <a:off x="913788" y="4847935"/>
            <a:ext cx="631156" cy="447815"/>
          </a:xfrm>
          <a:prstGeom prst="rect">
            <a:avLst/>
          </a:prstGeom>
          <a:noFill/>
        </p:spPr>
        <p:txBody>
          <a:bodyPr wrap="square" rtlCol="0">
            <a:spAutoFit/>
          </a:bodyPr>
          <a:lstStyle/>
          <a:p>
            <a:pPr defTabSz="914309" eaLnBrk="0" fontAlgn="base" hangingPunct="0">
              <a:spcBef>
                <a:spcPct val="10000"/>
              </a:spcBef>
              <a:spcAft>
                <a:spcPct val="0"/>
              </a:spcAft>
              <a:buClr>
                <a:srgbClr val="0B1F65"/>
              </a:buClr>
            </a:pPr>
            <a:r>
              <a:rPr lang="en-US" sz="1100" dirty="0">
                <a:solidFill>
                  <a:srgbClr val="000000"/>
                </a:solidFill>
                <a:latin typeface="Agency FB" panose="020B0503020202020204" pitchFamily="34" charset="0"/>
                <a:cs typeface="Times New Roman" pitchFamily="18" charset="0"/>
              </a:rPr>
              <a:t>National </a:t>
            </a:r>
          </a:p>
          <a:p>
            <a:pPr defTabSz="914309" eaLnBrk="0" fontAlgn="base" hangingPunct="0">
              <a:spcBef>
                <a:spcPct val="10000"/>
              </a:spcBef>
              <a:spcAft>
                <a:spcPct val="0"/>
              </a:spcAft>
              <a:buClr>
                <a:srgbClr val="0B1F65"/>
              </a:buClr>
            </a:pPr>
            <a:r>
              <a:rPr lang="en-US" sz="1100" dirty="0">
                <a:solidFill>
                  <a:srgbClr val="000000"/>
                </a:solidFill>
                <a:latin typeface="Agency FB" panose="020B0503020202020204" pitchFamily="34" charset="0"/>
                <a:cs typeface="Times New Roman" pitchFamily="18" charset="0"/>
              </a:rPr>
              <a:t>Events</a:t>
            </a:r>
          </a:p>
        </p:txBody>
      </p:sp>
      <p:sp>
        <p:nvSpPr>
          <p:cNvPr id="14" name="TextBox 317">
            <a:extLst>
              <a:ext uri="{FF2B5EF4-FFF2-40B4-BE49-F238E27FC236}">
                <a16:creationId xmlns:a16="http://schemas.microsoft.com/office/drawing/2014/main" id="{C7954332-BE5F-40F3-8032-FACFACE1A571}"/>
              </a:ext>
            </a:extLst>
          </p:cNvPr>
          <p:cNvSpPr txBox="1"/>
          <p:nvPr/>
        </p:nvSpPr>
        <p:spPr>
          <a:xfrm>
            <a:off x="1616904" y="4665358"/>
            <a:ext cx="500838" cy="261610"/>
          </a:xfrm>
          <a:prstGeom prst="rect">
            <a:avLst/>
          </a:prstGeom>
          <a:noFill/>
        </p:spPr>
        <p:txBody>
          <a:bodyPr wrap="square" rtlCol="0">
            <a:spAutoFit/>
          </a:bodyPr>
          <a:lstStyle/>
          <a:p>
            <a:pPr defTabSz="914309" eaLnBrk="0" fontAlgn="base" hangingPunct="0">
              <a:spcBef>
                <a:spcPct val="10000"/>
              </a:spcBef>
              <a:spcAft>
                <a:spcPct val="0"/>
              </a:spcAft>
              <a:buClr>
                <a:srgbClr val="0B1F65"/>
              </a:buClr>
            </a:pPr>
            <a:r>
              <a:rPr lang="en-US" sz="1100" dirty="0">
                <a:solidFill>
                  <a:srgbClr val="000000"/>
                </a:solidFill>
                <a:latin typeface="Agency FB" panose="020B0503020202020204" pitchFamily="34" charset="0"/>
                <a:cs typeface="Times New Roman" pitchFamily="18" charset="0"/>
              </a:rPr>
              <a:t>Online</a:t>
            </a:r>
          </a:p>
        </p:txBody>
      </p:sp>
      <p:sp>
        <p:nvSpPr>
          <p:cNvPr id="15" name="Oval 514">
            <a:extLst>
              <a:ext uri="{FF2B5EF4-FFF2-40B4-BE49-F238E27FC236}">
                <a16:creationId xmlns:a16="http://schemas.microsoft.com/office/drawing/2014/main" id="{898A6D52-82DE-4F80-8287-4C31BB06450F}"/>
              </a:ext>
            </a:extLst>
          </p:cNvPr>
          <p:cNvSpPr/>
          <p:nvPr/>
        </p:nvSpPr>
        <p:spPr>
          <a:xfrm>
            <a:off x="926221" y="2148834"/>
            <a:ext cx="604203" cy="540428"/>
          </a:xfrm>
          <a:prstGeom prst="ellipse">
            <a:avLst/>
          </a:prstGeom>
          <a:solidFill>
            <a:schemeClr val="accent1">
              <a:lumMod val="75000"/>
              <a:lumOff val="25000"/>
            </a:schemeClr>
          </a:solidFill>
          <a:ln w="12700" cap="flat" cmpd="sng" algn="ctr">
            <a:noFill/>
            <a:prstDash val="solid"/>
            <a:miter lim="800000"/>
          </a:ln>
          <a:effectLst/>
        </p:spPr>
        <p:txBody>
          <a:bodyPr rtlCol="0" anchor="ctr"/>
          <a:lstStyle/>
          <a:p>
            <a:pPr algn="ctr" defTabSz="914203" eaLnBrk="0" fontAlgn="base" hangingPunct="0">
              <a:spcBef>
                <a:spcPct val="10000"/>
              </a:spcBef>
              <a:spcAft>
                <a:spcPct val="0"/>
              </a:spcAft>
              <a:buClr>
                <a:srgbClr val="0B1F65"/>
              </a:buClr>
            </a:pPr>
            <a:endParaRPr lang="en-AU" sz="500" kern="0">
              <a:solidFill>
                <a:prstClr val="white"/>
              </a:solidFill>
              <a:latin typeface="FontAwesome" pitchFamily="2" charset="0"/>
              <a:cs typeface="Times New Roman" pitchFamily="18" charset="0"/>
            </a:endParaRPr>
          </a:p>
        </p:txBody>
      </p:sp>
      <p:pic>
        <p:nvPicPr>
          <p:cNvPr id="16" name="Picture 508">
            <a:extLst>
              <a:ext uri="{FF2B5EF4-FFF2-40B4-BE49-F238E27FC236}">
                <a16:creationId xmlns:a16="http://schemas.microsoft.com/office/drawing/2014/main" id="{EAB3EA00-BF53-44F5-9E25-D92AEAA8C5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307" y="2227113"/>
            <a:ext cx="427668" cy="372783"/>
          </a:xfrm>
          <a:prstGeom prst="rect">
            <a:avLst/>
          </a:prstGeom>
        </p:spPr>
      </p:pic>
      <p:pic>
        <p:nvPicPr>
          <p:cNvPr id="17" name="Picture 510">
            <a:extLst>
              <a:ext uri="{FF2B5EF4-FFF2-40B4-BE49-F238E27FC236}">
                <a16:creationId xmlns:a16="http://schemas.microsoft.com/office/drawing/2014/main" id="{0C6130D7-75F8-4713-985F-58257EDC5D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245" y="5401240"/>
            <a:ext cx="385469" cy="335999"/>
          </a:xfrm>
          <a:prstGeom prst="rect">
            <a:avLst/>
          </a:prstGeom>
        </p:spPr>
      </p:pic>
      <p:pic>
        <p:nvPicPr>
          <p:cNvPr id="18" name="Picture 511">
            <a:extLst>
              <a:ext uri="{FF2B5EF4-FFF2-40B4-BE49-F238E27FC236}">
                <a16:creationId xmlns:a16="http://schemas.microsoft.com/office/drawing/2014/main" id="{0732569B-664C-4958-99AC-196B351226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3376" y="5000166"/>
            <a:ext cx="339103" cy="295584"/>
          </a:xfrm>
          <a:prstGeom prst="rect">
            <a:avLst/>
          </a:prstGeom>
        </p:spPr>
      </p:pic>
      <p:pic>
        <p:nvPicPr>
          <p:cNvPr id="19" name="Picture 509">
            <a:extLst>
              <a:ext uri="{FF2B5EF4-FFF2-40B4-BE49-F238E27FC236}">
                <a16:creationId xmlns:a16="http://schemas.microsoft.com/office/drawing/2014/main" id="{4FC04C10-5F04-4552-B5F7-D24F4D4A38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9018" y="4178160"/>
            <a:ext cx="349886" cy="304983"/>
          </a:xfrm>
          <a:prstGeom prst="rect">
            <a:avLst/>
          </a:prstGeom>
        </p:spPr>
      </p:pic>
      <p:sp>
        <p:nvSpPr>
          <p:cNvPr id="20" name="TextBox 314">
            <a:extLst>
              <a:ext uri="{FF2B5EF4-FFF2-40B4-BE49-F238E27FC236}">
                <a16:creationId xmlns:a16="http://schemas.microsoft.com/office/drawing/2014/main" id="{E5360E19-AA1B-4146-90B1-0EE2B5CBC4CA}"/>
              </a:ext>
            </a:extLst>
          </p:cNvPr>
          <p:cNvSpPr txBox="1"/>
          <p:nvPr/>
        </p:nvSpPr>
        <p:spPr>
          <a:xfrm>
            <a:off x="1052542" y="2948174"/>
            <a:ext cx="1128416" cy="261576"/>
          </a:xfrm>
          <a:prstGeom prst="rect">
            <a:avLst/>
          </a:prstGeom>
          <a:noFill/>
        </p:spPr>
        <p:txBody>
          <a:bodyPr wrap="square" rtlCol="0">
            <a:spAutoFit/>
          </a:bodyPr>
          <a:lstStyle/>
          <a:p>
            <a:pPr algn="ctr" defTabSz="914309" eaLnBrk="0" fontAlgn="base" hangingPunct="0">
              <a:spcBef>
                <a:spcPct val="10000"/>
              </a:spcBef>
              <a:spcAft>
                <a:spcPct val="0"/>
              </a:spcAft>
              <a:buClr>
                <a:srgbClr val="0B1F65"/>
              </a:buClr>
            </a:pPr>
            <a:r>
              <a:rPr lang="en-US" sz="1100" dirty="0">
                <a:solidFill>
                  <a:srgbClr val="000000"/>
                </a:solidFill>
                <a:latin typeface="Agency FB" panose="020B0503020202020204" pitchFamily="34" charset="0"/>
                <a:cs typeface="Times New Roman" pitchFamily="18" charset="0"/>
              </a:rPr>
              <a:t>Private Specialists</a:t>
            </a:r>
          </a:p>
        </p:txBody>
      </p:sp>
      <p:sp>
        <p:nvSpPr>
          <p:cNvPr id="21" name="TextBox 314">
            <a:extLst>
              <a:ext uri="{FF2B5EF4-FFF2-40B4-BE49-F238E27FC236}">
                <a16:creationId xmlns:a16="http://schemas.microsoft.com/office/drawing/2014/main" id="{CD19E3BD-4270-4D31-8133-D65B52E8A08E}"/>
              </a:ext>
            </a:extLst>
          </p:cNvPr>
          <p:cNvSpPr txBox="1"/>
          <p:nvPr/>
        </p:nvSpPr>
        <p:spPr>
          <a:xfrm>
            <a:off x="1411181" y="3481780"/>
            <a:ext cx="1128416" cy="261576"/>
          </a:xfrm>
          <a:prstGeom prst="rect">
            <a:avLst/>
          </a:prstGeom>
          <a:noFill/>
        </p:spPr>
        <p:txBody>
          <a:bodyPr wrap="square" rtlCol="0">
            <a:spAutoFit/>
          </a:bodyPr>
          <a:lstStyle/>
          <a:p>
            <a:pPr algn="ctr" defTabSz="914309" eaLnBrk="0" fontAlgn="base" hangingPunct="0">
              <a:spcBef>
                <a:spcPct val="10000"/>
              </a:spcBef>
              <a:spcAft>
                <a:spcPct val="0"/>
              </a:spcAft>
              <a:buClr>
                <a:srgbClr val="0B1F65"/>
              </a:buClr>
            </a:pPr>
            <a:r>
              <a:rPr lang="en-US" sz="1100" dirty="0">
                <a:solidFill>
                  <a:srgbClr val="000000"/>
                </a:solidFill>
                <a:latin typeface="Agency FB" panose="020B0503020202020204" pitchFamily="34" charset="0"/>
                <a:cs typeface="Times New Roman" pitchFamily="18" charset="0"/>
              </a:rPr>
              <a:t>Hospital</a:t>
            </a:r>
          </a:p>
        </p:txBody>
      </p:sp>
      <p:pic>
        <p:nvPicPr>
          <p:cNvPr id="22" name="Picture 21">
            <a:extLst>
              <a:ext uri="{FF2B5EF4-FFF2-40B4-BE49-F238E27FC236}">
                <a16:creationId xmlns:a16="http://schemas.microsoft.com/office/drawing/2014/main" id="{4242476F-FDA7-4D1B-8822-DD0170011C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8025" y="3242953"/>
            <a:ext cx="405000" cy="405000"/>
          </a:xfrm>
          <a:prstGeom prst="rect">
            <a:avLst/>
          </a:prstGeom>
        </p:spPr>
      </p:pic>
      <p:pic>
        <p:nvPicPr>
          <p:cNvPr id="23" name="Picture 22">
            <a:extLst>
              <a:ext uri="{FF2B5EF4-FFF2-40B4-BE49-F238E27FC236}">
                <a16:creationId xmlns:a16="http://schemas.microsoft.com/office/drawing/2014/main" id="{894B7F8C-72F3-4E4B-ADFF-BB59FB9C9D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9852" y="2510676"/>
            <a:ext cx="395379" cy="395379"/>
          </a:xfrm>
          <a:prstGeom prst="rect">
            <a:avLst/>
          </a:prstGeom>
        </p:spPr>
      </p:pic>
      <p:sp>
        <p:nvSpPr>
          <p:cNvPr id="24" name="TextBox 314">
            <a:extLst>
              <a:ext uri="{FF2B5EF4-FFF2-40B4-BE49-F238E27FC236}">
                <a16:creationId xmlns:a16="http://schemas.microsoft.com/office/drawing/2014/main" id="{7EFA8D84-5703-4138-8C1E-F26E8773FAD4}"/>
              </a:ext>
            </a:extLst>
          </p:cNvPr>
          <p:cNvSpPr txBox="1"/>
          <p:nvPr/>
        </p:nvSpPr>
        <p:spPr>
          <a:xfrm>
            <a:off x="3896402" y="5295750"/>
            <a:ext cx="1916839" cy="553998"/>
          </a:xfrm>
          <a:prstGeom prst="rect">
            <a:avLst/>
          </a:prstGeom>
          <a:noFill/>
        </p:spPr>
        <p:txBody>
          <a:bodyPr wrap="square" rtlCol="0">
            <a:spAutoFit/>
          </a:bodyPr>
          <a:lstStyle/>
          <a:p>
            <a:pPr algn="ctr" defTabSz="914309" eaLnBrk="0" fontAlgn="base" hangingPunct="0">
              <a:spcBef>
                <a:spcPct val="10000"/>
              </a:spcBef>
              <a:spcAft>
                <a:spcPct val="0"/>
              </a:spcAft>
              <a:buClr>
                <a:srgbClr val="0B1F65"/>
              </a:buClr>
            </a:pPr>
            <a:r>
              <a:rPr lang="en-US" sz="1000" b="1" i="1" dirty="0">
                <a:solidFill>
                  <a:srgbClr val="000000"/>
                </a:solidFill>
                <a:latin typeface="+mn-lt"/>
                <a:cs typeface="Times New Roman" pitchFamily="18" charset="0"/>
              </a:rPr>
              <a:t>Business Constraints at National/Channel and Region level</a:t>
            </a:r>
          </a:p>
        </p:txBody>
      </p:sp>
      <p:pic>
        <p:nvPicPr>
          <p:cNvPr id="25" name="Picture 24">
            <a:extLst>
              <a:ext uri="{FF2B5EF4-FFF2-40B4-BE49-F238E27FC236}">
                <a16:creationId xmlns:a16="http://schemas.microsoft.com/office/drawing/2014/main" id="{78472493-5F4C-4B9C-9494-389FF663FAEA}"/>
              </a:ext>
            </a:extLst>
          </p:cNvPr>
          <p:cNvPicPr>
            <a:picLocks noChangeAspect="1"/>
          </p:cNvPicPr>
          <p:nvPr/>
        </p:nvPicPr>
        <p:blipFill>
          <a:blip r:embed="rId8" cstate="print">
            <a:duotone>
              <a:prstClr val="black"/>
              <a:schemeClr val="accent3">
                <a:tint val="45000"/>
                <a:satMod val="400000"/>
              </a:schemeClr>
            </a:duoton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4347967" y="4387595"/>
            <a:ext cx="908155" cy="908155"/>
          </a:xfrm>
          <a:prstGeom prst="rect">
            <a:avLst/>
          </a:prstGeom>
        </p:spPr>
      </p:pic>
      <p:pic>
        <p:nvPicPr>
          <p:cNvPr id="27" name="Picture 26">
            <a:extLst>
              <a:ext uri="{FF2B5EF4-FFF2-40B4-BE49-F238E27FC236}">
                <a16:creationId xmlns:a16="http://schemas.microsoft.com/office/drawing/2014/main" id="{78105E37-E602-4A00-A64D-1EE05B5E716D}"/>
              </a:ext>
            </a:extLst>
          </p:cNvPr>
          <p:cNvPicPr>
            <a:picLocks/>
          </p:cNvPicPr>
          <p:nvPr/>
        </p:nvPicPr>
        <p:blipFill>
          <a:blip r:embed="rId10"/>
          <a:stretch>
            <a:fillRect/>
          </a:stretch>
        </p:blipFill>
        <p:spPr>
          <a:xfrm>
            <a:off x="150812" y="3525833"/>
            <a:ext cx="1368911" cy="1102733"/>
          </a:xfrm>
          <a:prstGeom prst="rect">
            <a:avLst/>
          </a:prstGeom>
        </p:spPr>
      </p:pic>
      <p:sp>
        <p:nvSpPr>
          <p:cNvPr id="28" name="TextBox 27">
            <a:extLst>
              <a:ext uri="{FF2B5EF4-FFF2-40B4-BE49-F238E27FC236}">
                <a16:creationId xmlns:a16="http://schemas.microsoft.com/office/drawing/2014/main" id="{7738D7B4-48A9-4BE4-90D8-9ECAADFB0092}"/>
              </a:ext>
            </a:extLst>
          </p:cNvPr>
          <p:cNvSpPr txBox="1"/>
          <p:nvPr/>
        </p:nvSpPr>
        <p:spPr bwMode="gray">
          <a:xfrm>
            <a:off x="247328" y="1393140"/>
            <a:ext cx="2427846" cy="544136"/>
          </a:xfrm>
          <a:prstGeom prst="rect">
            <a:avLst/>
          </a:prstGeom>
          <a:noFill/>
        </p:spPr>
        <p:txBody>
          <a:bodyPr wrap="square" lIns="0" tIns="0" rIns="0" bIns="0" rtlCol="0">
            <a:noAutofit/>
          </a:bodyPr>
          <a:lstStyle/>
          <a:p>
            <a:r>
              <a:rPr lang="en-US" b="1" i="1" dirty="0"/>
              <a:t>     Model Output</a:t>
            </a:r>
          </a:p>
          <a:p>
            <a:r>
              <a:rPr lang="en-US" sz="1200" b="1" i="1" dirty="0"/>
              <a:t>(How channels are performing)</a:t>
            </a:r>
            <a:endParaRPr lang="en-US" b="1" i="1" dirty="0"/>
          </a:p>
        </p:txBody>
      </p:sp>
      <p:sp>
        <p:nvSpPr>
          <p:cNvPr id="29" name="TextBox 28">
            <a:extLst>
              <a:ext uri="{FF2B5EF4-FFF2-40B4-BE49-F238E27FC236}">
                <a16:creationId xmlns:a16="http://schemas.microsoft.com/office/drawing/2014/main" id="{FFE0B0A7-69B2-47F1-BEAA-6810687D637F}"/>
              </a:ext>
            </a:extLst>
          </p:cNvPr>
          <p:cNvSpPr txBox="1"/>
          <p:nvPr/>
        </p:nvSpPr>
        <p:spPr bwMode="gray">
          <a:xfrm>
            <a:off x="3716174" y="1411723"/>
            <a:ext cx="1937063" cy="506970"/>
          </a:xfrm>
          <a:prstGeom prst="rect">
            <a:avLst/>
          </a:prstGeom>
          <a:noFill/>
        </p:spPr>
        <p:txBody>
          <a:bodyPr wrap="square" lIns="0" tIns="0" rIns="0" bIns="0" rtlCol="0">
            <a:noAutofit/>
          </a:bodyPr>
          <a:lstStyle/>
          <a:p>
            <a:r>
              <a:rPr lang="en-US" b="1" i="1" dirty="0"/>
              <a:t>Scenario planner</a:t>
            </a:r>
          </a:p>
          <a:p>
            <a:r>
              <a:rPr lang="en-US" sz="1100" b="1" i="1" dirty="0"/>
              <a:t>      (What if Analysis)</a:t>
            </a:r>
          </a:p>
        </p:txBody>
      </p:sp>
      <p:sp>
        <p:nvSpPr>
          <p:cNvPr id="30" name="AutoShape 4" descr="Skills free icon">
            <a:extLst>
              <a:ext uri="{FF2B5EF4-FFF2-40B4-BE49-F238E27FC236}">
                <a16:creationId xmlns:a16="http://schemas.microsoft.com/office/drawing/2014/main" id="{94B32BA0-129E-47EF-AB9D-7E082A3B2535}"/>
              </a:ext>
            </a:extLst>
          </p:cNvPr>
          <p:cNvSpPr>
            <a:spLocks noChangeAspect="1" noChangeArrowheads="1"/>
          </p:cNvSpPr>
          <p:nvPr/>
        </p:nvSpPr>
        <p:spPr bwMode="auto">
          <a:xfrm>
            <a:off x="5516877" y="34505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 name="Picture 30" descr="A close up of a logo&#10;&#10;Description generated with high confidence">
            <a:extLst>
              <a:ext uri="{FF2B5EF4-FFF2-40B4-BE49-F238E27FC236}">
                <a16:creationId xmlns:a16="http://schemas.microsoft.com/office/drawing/2014/main" id="{E10A2A23-7582-4D0A-9130-6ECDA65722C9}"/>
              </a:ext>
            </a:extLst>
          </p:cNvPr>
          <p:cNvPicPr>
            <a:picLocks noChangeAspect="1"/>
          </p:cNvPicPr>
          <p:nvPr/>
        </p:nvPicPr>
        <p:blipFill>
          <a:blip r:embed="rId11"/>
          <a:stretch>
            <a:fillRect/>
          </a:stretch>
        </p:blipFill>
        <p:spPr>
          <a:xfrm>
            <a:off x="4048182" y="2297452"/>
            <a:ext cx="1273049" cy="1120924"/>
          </a:xfrm>
          <a:prstGeom prst="rect">
            <a:avLst/>
          </a:prstGeom>
        </p:spPr>
      </p:pic>
      <p:pic>
        <p:nvPicPr>
          <p:cNvPr id="32" name="Picture 31" descr="A close up of a logo&#10;&#10;Description generated with very high confidence">
            <a:extLst>
              <a:ext uri="{FF2B5EF4-FFF2-40B4-BE49-F238E27FC236}">
                <a16:creationId xmlns:a16="http://schemas.microsoft.com/office/drawing/2014/main" id="{6D144E13-973B-4F27-8375-394DEBB01CF8}"/>
              </a:ext>
            </a:extLst>
          </p:cNvPr>
          <p:cNvPicPr>
            <a:picLocks noChangeAspect="1"/>
          </p:cNvPicPr>
          <p:nvPr/>
        </p:nvPicPr>
        <p:blipFill>
          <a:blip r:embed="rId12"/>
          <a:stretch>
            <a:fillRect/>
          </a:stretch>
        </p:blipFill>
        <p:spPr>
          <a:xfrm>
            <a:off x="5362237" y="2925900"/>
            <a:ext cx="195249" cy="195249"/>
          </a:xfrm>
          <a:prstGeom prst="rect">
            <a:avLst/>
          </a:prstGeom>
        </p:spPr>
      </p:pic>
      <p:sp>
        <p:nvSpPr>
          <p:cNvPr id="33" name="TextBox 32">
            <a:extLst>
              <a:ext uri="{FF2B5EF4-FFF2-40B4-BE49-F238E27FC236}">
                <a16:creationId xmlns:a16="http://schemas.microsoft.com/office/drawing/2014/main" id="{5F0A7419-6283-49D8-9A55-F64D89B7D7B2}"/>
              </a:ext>
            </a:extLst>
          </p:cNvPr>
          <p:cNvSpPr txBox="1"/>
          <p:nvPr/>
        </p:nvSpPr>
        <p:spPr bwMode="gray">
          <a:xfrm>
            <a:off x="3518332" y="3564162"/>
            <a:ext cx="2581637" cy="723821"/>
          </a:xfrm>
          <a:prstGeom prst="rect">
            <a:avLst/>
          </a:prstGeom>
          <a:noFill/>
        </p:spPr>
        <p:txBody>
          <a:bodyPr wrap="square" lIns="0" tIns="0" rIns="0" bIns="0" rtlCol="0">
            <a:noAutofit/>
          </a:bodyPr>
          <a:lstStyle/>
          <a:p>
            <a:pPr algn="ctr"/>
            <a:r>
              <a:rPr lang="en-US" sz="1000" b="1" i="1" dirty="0"/>
              <a:t>What should be optimal budget allocation across channels given the business constraints at National/Channel and Region level  </a:t>
            </a:r>
          </a:p>
        </p:txBody>
      </p:sp>
      <p:sp>
        <p:nvSpPr>
          <p:cNvPr id="34" name="TextBox 33">
            <a:extLst>
              <a:ext uri="{FF2B5EF4-FFF2-40B4-BE49-F238E27FC236}">
                <a16:creationId xmlns:a16="http://schemas.microsoft.com/office/drawing/2014/main" id="{FDFCA0E4-C9B2-4878-8B27-75AF015E07AD}"/>
              </a:ext>
            </a:extLst>
          </p:cNvPr>
          <p:cNvSpPr txBox="1"/>
          <p:nvPr/>
        </p:nvSpPr>
        <p:spPr bwMode="gray">
          <a:xfrm>
            <a:off x="6991123" y="1411723"/>
            <a:ext cx="2478409" cy="506970"/>
          </a:xfrm>
          <a:prstGeom prst="rect">
            <a:avLst/>
          </a:prstGeom>
          <a:noFill/>
        </p:spPr>
        <p:txBody>
          <a:bodyPr wrap="square" lIns="0" tIns="0" rIns="0" bIns="0" rtlCol="0">
            <a:noAutofit/>
          </a:bodyPr>
          <a:lstStyle/>
          <a:p>
            <a:r>
              <a:rPr lang="en-US" b="1" i="1" dirty="0"/>
              <a:t>Optimization and Insights</a:t>
            </a:r>
          </a:p>
          <a:p>
            <a:r>
              <a:rPr lang="en-US" sz="1100" b="1" i="1" dirty="0"/>
              <a:t>                 (Recommendations)</a:t>
            </a:r>
          </a:p>
        </p:txBody>
      </p:sp>
      <p:sp>
        <p:nvSpPr>
          <p:cNvPr id="35" name="Isosceles Triangle 34">
            <a:extLst>
              <a:ext uri="{FF2B5EF4-FFF2-40B4-BE49-F238E27FC236}">
                <a16:creationId xmlns:a16="http://schemas.microsoft.com/office/drawing/2014/main" id="{2AC41DFD-E760-44A6-A2A4-3194D534A96A}"/>
              </a:ext>
            </a:extLst>
          </p:cNvPr>
          <p:cNvSpPr/>
          <p:nvPr/>
        </p:nvSpPr>
        <p:spPr bwMode="auto">
          <a:xfrm rot="5400000">
            <a:off x="5685152" y="4015432"/>
            <a:ext cx="1554480" cy="156547"/>
          </a:xfrm>
          <a:prstGeom prst="triangle">
            <a:avLst/>
          </a:prstGeom>
          <a:solidFill>
            <a:srgbClr val="BFBFBF">
              <a:alpha val="50980"/>
            </a:srgbClr>
          </a:soli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pic>
        <p:nvPicPr>
          <p:cNvPr id="36" name="Picture 35">
            <a:extLst>
              <a:ext uri="{FF2B5EF4-FFF2-40B4-BE49-F238E27FC236}">
                <a16:creationId xmlns:a16="http://schemas.microsoft.com/office/drawing/2014/main" id="{3C17261D-4557-426C-8E98-CA5D48A62752}"/>
              </a:ext>
            </a:extLst>
          </p:cNvPr>
          <p:cNvPicPr>
            <a:picLocks noChangeAspect="1"/>
          </p:cNvPicPr>
          <p:nvPr/>
        </p:nvPicPr>
        <p:blipFill>
          <a:blip r:embed="rId13"/>
          <a:stretch>
            <a:fillRect/>
          </a:stretch>
        </p:blipFill>
        <p:spPr>
          <a:xfrm>
            <a:off x="7766428" y="2309388"/>
            <a:ext cx="1046922" cy="1046922"/>
          </a:xfrm>
          <a:prstGeom prst="rect">
            <a:avLst/>
          </a:prstGeom>
        </p:spPr>
      </p:pic>
      <p:sp>
        <p:nvSpPr>
          <p:cNvPr id="37" name="TextBox 36">
            <a:extLst>
              <a:ext uri="{FF2B5EF4-FFF2-40B4-BE49-F238E27FC236}">
                <a16:creationId xmlns:a16="http://schemas.microsoft.com/office/drawing/2014/main" id="{1623840E-F10E-41AF-B91A-9539DB624AF3}"/>
              </a:ext>
            </a:extLst>
          </p:cNvPr>
          <p:cNvSpPr txBox="1"/>
          <p:nvPr/>
        </p:nvSpPr>
        <p:spPr bwMode="gray">
          <a:xfrm>
            <a:off x="7209759" y="3446795"/>
            <a:ext cx="2037429" cy="609845"/>
          </a:xfrm>
          <a:prstGeom prst="rect">
            <a:avLst/>
          </a:prstGeom>
          <a:noFill/>
        </p:spPr>
        <p:txBody>
          <a:bodyPr wrap="square" lIns="0" tIns="0" rIns="0" bIns="0" rtlCol="0">
            <a:noAutofit/>
          </a:bodyPr>
          <a:lstStyle/>
          <a:p>
            <a:pPr algn="ctr"/>
            <a:r>
              <a:rPr lang="en-US" sz="1000" b="1" i="1" dirty="0"/>
              <a:t>Executing Scenario designed to find optimal budget allocation across different channel  </a:t>
            </a:r>
          </a:p>
        </p:txBody>
      </p:sp>
      <p:sp>
        <p:nvSpPr>
          <p:cNvPr id="38" name="Isosceles Triangle 37">
            <a:extLst>
              <a:ext uri="{FF2B5EF4-FFF2-40B4-BE49-F238E27FC236}">
                <a16:creationId xmlns:a16="http://schemas.microsoft.com/office/drawing/2014/main" id="{B4E50112-24D6-4A95-BEDF-E83129966FE9}"/>
              </a:ext>
            </a:extLst>
          </p:cNvPr>
          <p:cNvSpPr/>
          <p:nvPr/>
        </p:nvSpPr>
        <p:spPr bwMode="auto">
          <a:xfrm rot="10800000">
            <a:off x="7512649" y="4262112"/>
            <a:ext cx="1554480" cy="156547"/>
          </a:xfrm>
          <a:prstGeom prst="triangle">
            <a:avLst/>
          </a:prstGeom>
          <a:solidFill>
            <a:srgbClr val="BFBFBF">
              <a:alpha val="50980"/>
            </a:srgbClr>
          </a:soli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
        <p:nvSpPr>
          <p:cNvPr id="39" name="TextBox 38">
            <a:extLst>
              <a:ext uri="{FF2B5EF4-FFF2-40B4-BE49-F238E27FC236}">
                <a16:creationId xmlns:a16="http://schemas.microsoft.com/office/drawing/2014/main" id="{D9EEAAF8-4324-46F6-AB86-CD7DE15AB99C}"/>
              </a:ext>
            </a:extLst>
          </p:cNvPr>
          <p:cNvSpPr txBox="1"/>
          <p:nvPr/>
        </p:nvSpPr>
        <p:spPr bwMode="gray">
          <a:xfrm>
            <a:off x="7134710" y="4593267"/>
            <a:ext cx="2187526" cy="609845"/>
          </a:xfrm>
          <a:prstGeom prst="rect">
            <a:avLst/>
          </a:prstGeom>
          <a:noFill/>
        </p:spPr>
        <p:txBody>
          <a:bodyPr wrap="square" lIns="0" tIns="0" rIns="0" bIns="0" rtlCol="0">
            <a:noAutofit/>
          </a:bodyPr>
          <a:lstStyle/>
          <a:p>
            <a:pPr algn="ctr"/>
            <a:r>
              <a:rPr lang="en-US" sz="1000" b="1" i="1" dirty="0"/>
              <a:t>Compare the results from different scenarios to provide recommendation across channel/region</a:t>
            </a:r>
          </a:p>
        </p:txBody>
      </p:sp>
      <p:graphicFrame>
        <p:nvGraphicFramePr>
          <p:cNvPr id="40" name="Table 39">
            <a:extLst>
              <a:ext uri="{FF2B5EF4-FFF2-40B4-BE49-F238E27FC236}">
                <a16:creationId xmlns:a16="http://schemas.microsoft.com/office/drawing/2014/main" id="{677555DB-626D-4C56-AF57-86BAEF7B640D}"/>
              </a:ext>
            </a:extLst>
          </p:cNvPr>
          <p:cNvGraphicFramePr>
            <a:graphicFrameLocks noGrp="1"/>
          </p:cNvGraphicFramePr>
          <p:nvPr>
            <p:extLst>
              <p:ext uri="{D42A27DB-BD31-4B8C-83A1-F6EECF244321}">
                <p14:modId xmlns:p14="http://schemas.microsoft.com/office/powerpoint/2010/main" val="678819595"/>
              </p:ext>
            </p:extLst>
          </p:nvPr>
        </p:nvGraphicFramePr>
        <p:xfrm>
          <a:off x="6955290" y="5273507"/>
          <a:ext cx="2632089" cy="785754"/>
        </p:xfrm>
        <a:graphic>
          <a:graphicData uri="http://schemas.openxmlformats.org/drawingml/2006/table">
            <a:tbl>
              <a:tblPr firstRow="1" bandRow="1">
                <a:tableStyleId>{5C22544A-7EE6-4342-B048-85BDC9FD1C3A}</a:tableStyleId>
              </a:tblPr>
              <a:tblGrid>
                <a:gridCol w="756591">
                  <a:extLst>
                    <a:ext uri="{9D8B030D-6E8A-4147-A177-3AD203B41FA5}">
                      <a16:colId xmlns:a16="http://schemas.microsoft.com/office/drawing/2014/main" val="1981124928"/>
                    </a:ext>
                  </a:extLst>
                </a:gridCol>
                <a:gridCol w="967786">
                  <a:extLst>
                    <a:ext uri="{9D8B030D-6E8A-4147-A177-3AD203B41FA5}">
                      <a16:colId xmlns:a16="http://schemas.microsoft.com/office/drawing/2014/main" val="2022573216"/>
                    </a:ext>
                  </a:extLst>
                </a:gridCol>
                <a:gridCol w="907712">
                  <a:extLst>
                    <a:ext uri="{9D8B030D-6E8A-4147-A177-3AD203B41FA5}">
                      <a16:colId xmlns:a16="http://schemas.microsoft.com/office/drawing/2014/main" val="1384793928"/>
                    </a:ext>
                  </a:extLst>
                </a:gridCol>
              </a:tblGrid>
              <a:tr h="334793">
                <a:tc>
                  <a:txBody>
                    <a:bodyPr/>
                    <a:lstStyle/>
                    <a:p>
                      <a:pPr algn="ctr"/>
                      <a:r>
                        <a:rPr lang="en-US" sz="1000" dirty="0"/>
                        <a:t>Channels</a:t>
                      </a:r>
                    </a:p>
                  </a:txBody>
                  <a:tcPr anchor="ctr"/>
                </a:tc>
                <a:tc>
                  <a:txBody>
                    <a:bodyPr/>
                    <a:lstStyle/>
                    <a:p>
                      <a:pPr algn="ctr"/>
                      <a:r>
                        <a:rPr lang="en-US" sz="1000" dirty="0"/>
                        <a:t>Current Spends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New Spends</a:t>
                      </a:r>
                    </a:p>
                  </a:txBody>
                  <a:tcPr anchor="ctr"/>
                </a:tc>
                <a:extLst>
                  <a:ext uri="{0D108BD9-81ED-4DB2-BD59-A6C34878D82A}">
                    <a16:rowId xmlns:a16="http://schemas.microsoft.com/office/drawing/2014/main" val="7139931"/>
                  </a:ext>
                </a:extLst>
              </a:tr>
              <a:tr h="389514">
                <a:tc>
                  <a:txBody>
                    <a:bodyPr/>
                    <a:lstStyle/>
                    <a:p>
                      <a:pPr algn="ctr"/>
                      <a:r>
                        <a:rPr lang="en-US" sz="1100" dirty="0"/>
                        <a:t>Detailing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10384F"/>
                          </a:solidFill>
                        </a:rPr>
                        <a:t>€ </a:t>
                      </a:r>
                      <a:r>
                        <a:rPr lang="en-US" sz="1400" dirty="0"/>
                        <a:t>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10384F"/>
                          </a:solidFill>
                        </a:rPr>
                        <a:t>€ y</a:t>
                      </a:r>
                      <a:endParaRPr lang="en-US" sz="1400" dirty="0"/>
                    </a:p>
                  </a:txBody>
                  <a:tcPr anchor="ctr"/>
                </a:tc>
                <a:extLst>
                  <a:ext uri="{0D108BD9-81ED-4DB2-BD59-A6C34878D82A}">
                    <a16:rowId xmlns:a16="http://schemas.microsoft.com/office/drawing/2014/main" val="1376989654"/>
                  </a:ext>
                </a:extLst>
              </a:tr>
            </a:tbl>
          </a:graphicData>
        </a:graphic>
      </p:graphicFrame>
      <p:pic>
        <p:nvPicPr>
          <p:cNvPr id="41" name="Picture 40">
            <a:extLst>
              <a:ext uri="{FF2B5EF4-FFF2-40B4-BE49-F238E27FC236}">
                <a16:creationId xmlns:a16="http://schemas.microsoft.com/office/drawing/2014/main" id="{8F309471-A6D5-45C1-B5BA-B29568FE96B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03342" y="5737239"/>
            <a:ext cx="180804" cy="228925"/>
          </a:xfrm>
          <a:prstGeom prst="rect">
            <a:avLst/>
          </a:prstGeom>
        </p:spPr>
      </p:pic>
      <p:pic>
        <p:nvPicPr>
          <p:cNvPr id="42" name="Picture 41">
            <a:extLst>
              <a:ext uri="{FF2B5EF4-FFF2-40B4-BE49-F238E27FC236}">
                <a16:creationId xmlns:a16="http://schemas.microsoft.com/office/drawing/2014/main" id="{BB9C6B1F-42FE-4B14-9138-A4446ADC083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59600" y="5737239"/>
            <a:ext cx="180804" cy="228925"/>
          </a:xfrm>
          <a:prstGeom prst="rect">
            <a:avLst/>
          </a:prstGeom>
        </p:spPr>
      </p:pic>
      <p:sp>
        <p:nvSpPr>
          <p:cNvPr id="43" name="Rectangle: Rounded Corners 499">
            <a:extLst>
              <a:ext uri="{FF2B5EF4-FFF2-40B4-BE49-F238E27FC236}">
                <a16:creationId xmlns:a16="http://schemas.microsoft.com/office/drawing/2014/main" id="{2B80816C-F705-4251-B42D-2992BA49C9F6}"/>
              </a:ext>
            </a:extLst>
          </p:cNvPr>
          <p:cNvSpPr/>
          <p:nvPr/>
        </p:nvSpPr>
        <p:spPr bwMode="gray">
          <a:xfrm>
            <a:off x="109806" y="1938384"/>
            <a:ext cx="2757980" cy="4398817"/>
          </a:xfrm>
          <a:prstGeom prst="roundRect">
            <a:avLst/>
          </a:prstGeom>
          <a:solidFill>
            <a:schemeClr val="bg1">
              <a:lumMod val="85000"/>
              <a:alpha val="22000"/>
            </a:schemeClr>
          </a:solid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D7024026-4BF3-493D-A2DE-A39BE66E8890}"/>
              </a:ext>
            </a:extLst>
          </p:cNvPr>
          <p:cNvSpPr/>
          <p:nvPr/>
        </p:nvSpPr>
        <p:spPr bwMode="auto">
          <a:xfrm rot="5400000">
            <a:off x="2419422" y="4055277"/>
            <a:ext cx="1554480" cy="156547"/>
          </a:xfrm>
          <a:prstGeom prst="triangle">
            <a:avLst/>
          </a:prstGeom>
          <a:solidFill>
            <a:srgbClr val="BFBFBF">
              <a:alpha val="50980"/>
            </a:srgbClr>
          </a:soli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dirty="0" err="1"/>
          </a:p>
        </p:txBody>
      </p:sp>
    </p:spTree>
    <p:extLst>
      <p:ext uri="{BB962C8B-B14F-4D97-AF65-F5344CB8AC3E}">
        <p14:creationId xmlns:p14="http://schemas.microsoft.com/office/powerpoint/2010/main" val="65187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A9B1-1A43-4F0A-A529-6B82D17C477D}"/>
              </a:ext>
            </a:extLst>
          </p:cNvPr>
          <p:cNvSpPr>
            <a:spLocks noGrp="1"/>
          </p:cNvSpPr>
          <p:nvPr>
            <p:ph type="title"/>
          </p:nvPr>
        </p:nvSpPr>
        <p:spPr>
          <a:xfrm>
            <a:off x="261938" y="0"/>
            <a:ext cx="8985250" cy="838200"/>
          </a:xfrm>
        </p:spPr>
        <p:txBody>
          <a:bodyPr/>
          <a:lstStyle/>
          <a:p>
            <a:r>
              <a:rPr lang="en-US" dirty="0"/>
              <a:t>BPF</a:t>
            </a:r>
          </a:p>
        </p:txBody>
      </p:sp>
      <p:pic>
        <p:nvPicPr>
          <p:cNvPr id="5" name="Content Placeholder 4">
            <a:extLst>
              <a:ext uri="{FF2B5EF4-FFF2-40B4-BE49-F238E27FC236}">
                <a16:creationId xmlns:a16="http://schemas.microsoft.com/office/drawing/2014/main" id="{721B1D5E-CDFC-4A04-AD92-36C008007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09821"/>
            <a:ext cx="8532812" cy="5322893"/>
          </a:xfrm>
        </p:spPr>
      </p:pic>
    </p:spTree>
    <p:extLst>
      <p:ext uri="{BB962C8B-B14F-4D97-AF65-F5344CB8AC3E}">
        <p14:creationId xmlns:p14="http://schemas.microsoft.com/office/powerpoint/2010/main" val="3145244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A10B-C935-4A1E-A536-5563A5A41033}"/>
              </a:ext>
            </a:extLst>
          </p:cNvPr>
          <p:cNvSpPr>
            <a:spLocks noGrp="1"/>
          </p:cNvSpPr>
          <p:nvPr>
            <p:ph type="title"/>
          </p:nvPr>
        </p:nvSpPr>
        <p:spPr>
          <a:xfrm>
            <a:off x="233104" y="0"/>
            <a:ext cx="8985250" cy="838200"/>
          </a:xfrm>
        </p:spPr>
        <p:txBody>
          <a:bodyPr/>
          <a:lstStyle/>
          <a:p>
            <a:r>
              <a:rPr lang="en-US" dirty="0"/>
              <a:t>ADF</a:t>
            </a:r>
          </a:p>
        </p:txBody>
      </p:sp>
      <p:pic>
        <p:nvPicPr>
          <p:cNvPr id="9" name="Picture 8">
            <a:extLst>
              <a:ext uri="{FF2B5EF4-FFF2-40B4-BE49-F238E27FC236}">
                <a16:creationId xmlns:a16="http://schemas.microsoft.com/office/drawing/2014/main" id="{2DB61CF1-4025-4C38-A3CE-4B61B56CA51D}"/>
              </a:ext>
            </a:extLst>
          </p:cNvPr>
          <p:cNvPicPr>
            <a:picLocks noChangeAspect="1"/>
          </p:cNvPicPr>
          <p:nvPr/>
        </p:nvPicPr>
        <p:blipFill>
          <a:blip r:embed="rId2"/>
          <a:stretch>
            <a:fillRect/>
          </a:stretch>
        </p:blipFill>
        <p:spPr>
          <a:xfrm>
            <a:off x="330200" y="1219199"/>
            <a:ext cx="9239250" cy="5269523"/>
          </a:xfrm>
          <a:prstGeom prst="rect">
            <a:avLst/>
          </a:prstGeom>
        </p:spPr>
      </p:pic>
    </p:spTree>
    <p:extLst>
      <p:ext uri="{BB962C8B-B14F-4D97-AF65-F5344CB8AC3E}">
        <p14:creationId xmlns:p14="http://schemas.microsoft.com/office/powerpoint/2010/main" val="1848246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3A38C-B176-4F4F-A6FC-97431A3CFD4B}"/>
              </a:ext>
            </a:extLst>
          </p:cNvPr>
          <p:cNvSpPr>
            <a:spLocks noGrp="1"/>
          </p:cNvSpPr>
          <p:nvPr>
            <p:ph type="title"/>
          </p:nvPr>
        </p:nvSpPr>
        <p:spPr/>
        <p:txBody>
          <a:bodyPr/>
          <a:lstStyle/>
          <a:p>
            <a:r>
              <a:rPr lang="en-US" dirty="0"/>
              <a:t>Basic predictive modeling technique: Simple linear regression</a:t>
            </a:r>
          </a:p>
        </p:txBody>
      </p:sp>
      <p:sp>
        <p:nvSpPr>
          <p:cNvPr id="13" name="Rectangle 12">
            <a:extLst>
              <a:ext uri="{FF2B5EF4-FFF2-40B4-BE49-F238E27FC236}">
                <a16:creationId xmlns:a16="http://schemas.microsoft.com/office/drawing/2014/main" id="{BC5594DA-27F0-4EB5-88BA-BC63A7FE5AB9}"/>
              </a:ext>
            </a:extLst>
          </p:cNvPr>
          <p:cNvSpPr/>
          <p:nvPr/>
        </p:nvSpPr>
        <p:spPr bwMode="auto">
          <a:xfrm>
            <a:off x="265736" y="1717496"/>
            <a:ext cx="9492652" cy="2805243"/>
          </a:xfrm>
          <a:prstGeom prst="rect">
            <a:avLst/>
          </a:prstGeom>
          <a:solidFill>
            <a:srgbClr val="FFFFFF">
              <a:lumMod val="95000"/>
            </a:srgbClr>
          </a:solidFill>
          <a:ln w="9525">
            <a:noFill/>
            <a:round/>
            <a:headEnd/>
            <a:tailEnd/>
          </a:ln>
        </p:spPr>
        <p:txBody>
          <a:bodyPr vert="horz" wrap="square" lIns="74271" tIns="37136" rIns="74271" bIns="37136" numCol="1" rtlCol="0" anchor="t" anchorCtr="0" compatLnSpc="1">
            <a:prstTxWarp prst="textNoShape">
              <a:avLst/>
            </a:prstTxWarp>
          </a:bodyPr>
          <a:lstStyle/>
          <a:p>
            <a:pPr marL="0" marR="0" lvl="0" indent="0" defTabSz="742693" eaLnBrk="1" fontAlgn="auto" latinLnBrk="0" hangingPunct="1">
              <a:lnSpc>
                <a:spcPct val="100000"/>
              </a:lnSpc>
              <a:spcBef>
                <a:spcPts val="0"/>
              </a:spcBef>
              <a:spcAft>
                <a:spcPts val="0"/>
              </a:spcAft>
              <a:buClrTx/>
              <a:buSzTx/>
              <a:buFontTx/>
              <a:buNone/>
              <a:tabLst/>
              <a:defRPr/>
            </a:pPr>
            <a:endParaRPr kumimoji="0" lang="en-US" sz="1462" b="1" i="1" u="none" strike="noStrike" kern="0" cap="none" spc="0" normalizeH="0" baseline="0" noProof="0" dirty="0">
              <a:ln>
                <a:noFill/>
              </a:ln>
              <a:solidFill>
                <a:srgbClr val="000000"/>
              </a:solidFill>
              <a:effectLst/>
              <a:uLnTx/>
              <a:uFillTx/>
              <a:latin typeface="Arial"/>
              <a:ea typeface="Arial Unicode MS"/>
              <a:cs typeface="Arial"/>
            </a:endParaRPr>
          </a:p>
        </p:txBody>
      </p:sp>
      <p:sp>
        <p:nvSpPr>
          <p:cNvPr id="14" name="Rectangle 13">
            <a:extLst>
              <a:ext uri="{FF2B5EF4-FFF2-40B4-BE49-F238E27FC236}">
                <a16:creationId xmlns:a16="http://schemas.microsoft.com/office/drawing/2014/main" id="{F1CE9745-5909-4664-945F-371FD5CFAD99}"/>
              </a:ext>
            </a:extLst>
          </p:cNvPr>
          <p:cNvSpPr/>
          <p:nvPr/>
        </p:nvSpPr>
        <p:spPr bwMode="auto">
          <a:xfrm>
            <a:off x="281905" y="4694915"/>
            <a:ext cx="9492652" cy="1104868"/>
          </a:xfrm>
          <a:prstGeom prst="rect">
            <a:avLst/>
          </a:prstGeom>
          <a:solidFill>
            <a:srgbClr val="10384F">
              <a:lumMod val="40000"/>
              <a:lumOff val="60000"/>
            </a:srgbClr>
          </a:solidFill>
          <a:ln w="9525">
            <a:noFill/>
            <a:round/>
            <a:headEnd/>
            <a:tailEnd/>
          </a:ln>
        </p:spPr>
        <p:txBody>
          <a:bodyPr vert="horz" wrap="square" lIns="74271" tIns="37136" rIns="74271" bIns="37136" numCol="1" rtlCol="0" anchor="ctr" anchorCtr="0" compatLnSpc="1">
            <a:prstTxWarp prst="textNoShape">
              <a:avLst/>
            </a:prstTxWarp>
          </a:bodyPr>
          <a:lstStyle/>
          <a:p>
            <a:pPr marL="232091" marR="0" lvl="0" indent="-232091" algn="l" defTabSz="742693"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1" i="0" u="none" strike="noStrike" kern="0" cap="none" spc="0" normalizeH="0" baseline="0" noProof="0" dirty="0">
                <a:ln>
                  <a:noFill/>
                </a:ln>
                <a:solidFill>
                  <a:prstClr val="black"/>
                </a:solidFill>
                <a:effectLst/>
                <a:uLnTx/>
                <a:uFillTx/>
                <a:latin typeface="Arial"/>
                <a:ea typeface="Arial Unicode MS"/>
                <a:cs typeface="Arial"/>
              </a:rPr>
              <a:t>Least square method</a:t>
            </a:r>
            <a:r>
              <a:rPr kumimoji="0" lang="en-US" sz="1300" b="0" i="0" u="none" strike="noStrike" kern="0" cap="none" spc="0" normalizeH="0" baseline="0" noProof="0" dirty="0">
                <a:ln>
                  <a:noFill/>
                </a:ln>
                <a:solidFill>
                  <a:prstClr val="black"/>
                </a:solidFill>
                <a:effectLst/>
                <a:uLnTx/>
                <a:uFillTx/>
                <a:latin typeface="Arial"/>
                <a:ea typeface="Arial Unicode MS"/>
                <a:cs typeface="Arial"/>
              </a:rPr>
              <a:t>: Calculates the best-fit line for the observed data by </a:t>
            </a:r>
            <a:r>
              <a:rPr kumimoji="0" lang="en-US" sz="1300" b="1" i="0" u="none" strike="noStrike" kern="0" cap="none" spc="0" normalizeH="0" baseline="0" noProof="0" dirty="0">
                <a:ln>
                  <a:noFill/>
                </a:ln>
                <a:solidFill>
                  <a:prstClr val="black"/>
                </a:solidFill>
                <a:effectLst/>
                <a:uLnTx/>
                <a:uFillTx/>
                <a:latin typeface="Arial"/>
                <a:ea typeface="Arial Unicode MS"/>
                <a:cs typeface="Arial"/>
              </a:rPr>
              <a:t>minimizing</a:t>
            </a:r>
            <a:r>
              <a:rPr kumimoji="0" lang="en-US" sz="1300" b="0" i="0" u="none" strike="noStrike" kern="0" cap="none" spc="0" normalizeH="0" baseline="0" noProof="0" dirty="0">
                <a:ln>
                  <a:noFill/>
                </a:ln>
                <a:solidFill>
                  <a:prstClr val="black"/>
                </a:solidFill>
                <a:effectLst/>
                <a:uLnTx/>
                <a:uFillTx/>
                <a:latin typeface="Arial"/>
                <a:ea typeface="Arial Unicode MS"/>
                <a:cs typeface="Arial"/>
              </a:rPr>
              <a:t> the sum of the squares of error (SSE) of prediction (                  )</a:t>
            </a:r>
          </a:p>
          <a:p>
            <a:pPr marL="0" marR="0" lvl="0" indent="0" algn="l" defTabSz="742693"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prstClr val="black"/>
              </a:solidFill>
              <a:effectLst/>
              <a:uLnTx/>
              <a:uFillTx/>
              <a:latin typeface="Arial"/>
              <a:ea typeface="Arial Unicode MS"/>
              <a:cs typeface="Arial"/>
            </a:endParaRPr>
          </a:p>
          <a:p>
            <a:pPr marL="0" marR="0" lvl="0" indent="0" algn="l" defTabSz="742693"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dirty="0">
              <a:ln>
                <a:noFill/>
              </a:ln>
              <a:solidFill>
                <a:prstClr val="black"/>
              </a:solidFill>
              <a:effectLst/>
              <a:uLnTx/>
              <a:uFillTx/>
              <a:latin typeface="Arial"/>
              <a:ea typeface="Arial Unicode MS"/>
              <a:cs typeface="Arial"/>
            </a:endParaRPr>
          </a:p>
          <a:p>
            <a:pPr marL="232091" marR="0" lvl="0" indent="-232091" algn="l" defTabSz="742693"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b="0" i="0" u="none" strike="noStrike" kern="0" cap="none" spc="0" normalizeH="0" baseline="0" noProof="0" dirty="0">
              <a:ln>
                <a:noFill/>
              </a:ln>
              <a:solidFill>
                <a:prstClr val="black"/>
              </a:solidFill>
              <a:effectLst/>
              <a:uLnTx/>
              <a:uFillTx/>
              <a:latin typeface="Arial"/>
              <a:ea typeface="Arial Unicode MS"/>
              <a:cs typeface="Arial"/>
            </a:endParaRPr>
          </a:p>
        </p:txBody>
      </p:sp>
      <p:sp>
        <p:nvSpPr>
          <p:cNvPr id="15" name="TextBox 14">
            <a:extLst>
              <a:ext uri="{FF2B5EF4-FFF2-40B4-BE49-F238E27FC236}">
                <a16:creationId xmlns:a16="http://schemas.microsoft.com/office/drawing/2014/main" id="{1858236F-5443-4FFA-83C4-542223F02107}"/>
              </a:ext>
            </a:extLst>
          </p:cNvPr>
          <p:cNvSpPr txBox="1"/>
          <p:nvPr/>
        </p:nvSpPr>
        <p:spPr bwMode="gray">
          <a:xfrm>
            <a:off x="58426" y="4694915"/>
            <a:ext cx="259949" cy="1104868"/>
          </a:xfrm>
          <a:prstGeom prst="rect">
            <a:avLst/>
          </a:prstGeom>
          <a:solidFill>
            <a:srgbClr val="D30F4B">
              <a:lumMod val="60000"/>
              <a:lumOff val="40000"/>
            </a:srgbClr>
          </a:solidFill>
        </p:spPr>
        <p:txBody>
          <a:bodyPr vert="vert270" wrap="square" lIns="0" tIns="0" rIns="0" bIns="0" rtlCol="0" anchor="ctr">
            <a:noAutofit/>
          </a:bodyPr>
          <a:lstStyle/>
          <a:p>
            <a:pPr marL="0" marR="0" lvl="0" indent="0" defTabSz="742693"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Arial"/>
                <a:ea typeface="Arial Unicode MS"/>
                <a:cs typeface="Arial"/>
              </a:rPr>
              <a:t>How?</a:t>
            </a:r>
          </a:p>
        </p:txBody>
      </p:sp>
      <p:sp>
        <p:nvSpPr>
          <p:cNvPr id="16" name="TextBox 15">
            <a:extLst>
              <a:ext uri="{FF2B5EF4-FFF2-40B4-BE49-F238E27FC236}">
                <a16:creationId xmlns:a16="http://schemas.microsoft.com/office/drawing/2014/main" id="{D9EC3058-FEB2-4571-BD1E-567B35D73315}"/>
              </a:ext>
            </a:extLst>
          </p:cNvPr>
          <p:cNvSpPr txBox="1"/>
          <p:nvPr/>
        </p:nvSpPr>
        <p:spPr bwMode="gray">
          <a:xfrm>
            <a:off x="58426" y="1717497"/>
            <a:ext cx="259949" cy="2977418"/>
          </a:xfrm>
          <a:prstGeom prst="rect">
            <a:avLst/>
          </a:prstGeom>
          <a:solidFill>
            <a:srgbClr val="FFFFFF">
              <a:lumMod val="50000"/>
            </a:srgbClr>
          </a:solidFill>
        </p:spPr>
        <p:txBody>
          <a:bodyPr vert="vert270" wrap="square" lIns="0" tIns="0" rIns="0" bIns="0" rtlCol="0" anchor="ctr">
            <a:noAutofit/>
          </a:bodyPr>
          <a:lstStyle/>
          <a:p>
            <a:pPr marL="0" marR="0" lvl="0" indent="0" defTabSz="742693"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Arial"/>
                <a:ea typeface="Arial Unicode MS"/>
                <a:cs typeface="Arial"/>
              </a:rPr>
              <a:t>What?</a:t>
            </a:r>
          </a:p>
        </p:txBody>
      </p:sp>
      <p:pic>
        <p:nvPicPr>
          <p:cNvPr id="17" name="Picture 16">
            <a:extLst>
              <a:ext uri="{FF2B5EF4-FFF2-40B4-BE49-F238E27FC236}">
                <a16:creationId xmlns:a16="http://schemas.microsoft.com/office/drawing/2014/main" id="{90B8ADAD-17F4-43D6-85A1-88B00A242227}"/>
              </a:ext>
            </a:extLst>
          </p:cNvPr>
          <p:cNvPicPr>
            <a:picLocks noChangeAspect="1"/>
          </p:cNvPicPr>
          <p:nvPr/>
        </p:nvPicPr>
        <p:blipFill>
          <a:blip r:embed="rId3">
            <a:clrChange>
              <a:clrFrom>
                <a:srgbClr val="FFFFFF"/>
              </a:clrFrom>
              <a:clrTo>
                <a:srgbClr val="FFFFFF">
                  <a:alpha val="0"/>
                </a:srgbClr>
              </a:clrTo>
            </a:clrChange>
            <a:duotone>
              <a:srgbClr val="D30F4B">
                <a:shade val="45000"/>
                <a:satMod val="135000"/>
              </a:srgbClr>
              <a:prstClr val="white"/>
            </a:duotone>
            <a:extLst>
              <a:ext uri="{28A0092B-C50C-407E-A947-70E740481C1C}">
                <a14:useLocalDpi xmlns:a14="http://schemas.microsoft.com/office/drawing/2010/main" val="0"/>
              </a:ext>
            </a:extLst>
          </a:blip>
          <a:stretch>
            <a:fillRect/>
          </a:stretch>
        </p:blipFill>
        <p:spPr>
          <a:xfrm>
            <a:off x="4886934" y="1827295"/>
            <a:ext cx="3917968" cy="2829472"/>
          </a:xfrm>
          <a:prstGeom prst="rect">
            <a:avLst/>
          </a:prstGeom>
        </p:spPr>
      </p:pic>
      <p:sp>
        <p:nvSpPr>
          <p:cNvPr id="18" name="TextBox 17">
            <a:extLst>
              <a:ext uri="{FF2B5EF4-FFF2-40B4-BE49-F238E27FC236}">
                <a16:creationId xmlns:a16="http://schemas.microsoft.com/office/drawing/2014/main" id="{C95FB3B0-60B0-4AE5-BFE9-77E611957885}"/>
              </a:ext>
            </a:extLst>
          </p:cNvPr>
          <p:cNvSpPr txBox="1"/>
          <p:nvPr/>
        </p:nvSpPr>
        <p:spPr bwMode="gray">
          <a:xfrm>
            <a:off x="1113563" y="2110054"/>
            <a:ext cx="2889869" cy="2263954"/>
          </a:xfrm>
          <a:prstGeom prst="rect">
            <a:avLst/>
          </a:prstGeom>
        </p:spPr>
        <p:txBody>
          <a:bodyPr vert="horz" wrap="square" lIns="0" tIns="0" rIns="0" bIns="0" rtlCol="0">
            <a:noAutofit/>
          </a:bodyPr>
          <a:lstStyle/>
          <a:p>
            <a:pPr algn="l" defTabSz="742693" eaLnBrk="1" fontAlgn="auto" hangingPunct="1">
              <a:spcBef>
                <a:spcPts val="0"/>
              </a:spcBef>
              <a:spcAft>
                <a:spcPts val="0"/>
              </a:spcAft>
              <a:buClrTx/>
            </a:pPr>
            <a:r>
              <a:rPr lang="en-US" sz="1462" b="1" i="1" dirty="0">
                <a:solidFill>
                  <a:srgbClr val="000000"/>
                </a:solidFill>
                <a:latin typeface="Arial"/>
                <a:ea typeface="Arial Unicode MS"/>
                <a:cs typeface="Arial"/>
              </a:rPr>
              <a:t>What is Regression?</a:t>
            </a:r>
          </a:p>
          <a:p>
            <a:pPr marL="232091" indent="-232091" algn="l" defTabSz="742693" eaLnBrk="1" fontAlgn="auto" hangingPunct="1">
              <a:spcBef>
                <a:spcPts val="0"/>
              </a:spcBef>
              <a:spcAft>
                <a:spcPts val="0"/>
              </a:spcAft>
              <a:buClrTx/>
              <a:buFont typeface="Arial" panose="020B0604020202020204" pitchFamily="34" charset="0"/>
              <a:buChar char="•"/>
            </a:pPr>
            <a:endParaRPr lang="en-US" sz="1462" b="1" i="1" dirty="0">
              <a:solidFill>
                <a:srgbClr val="000000"/>
              </a:solidFill>
              <a:latin typeface="Arial"/>
              <a:ea typeface="Arial Unicode MS"/>
              <a:cs typeface="Arial"/>
            </a:endParaRPr>
          </a:p>
          <a:p>
            <a:pPr marL="232091" indent="-232091" algn="l" defTabSz="742693" eaLnBrk="1" fontAlgn="auto" hangingPunct="1">
              <a:spcBef>
                <a:spcPts val="0"/>
              </a:spcBef>
              <a:spcAft>
                <a:spcPts val="0"/>
              </a:spcAft>
              <a:buClrTx/>
              <a:buFont typeface="Arial" panose="020B0604020202020204" pitchFamily="34" charset="0"/>
              <a:buChar char="•"/>
            </a:pPr>
            <a:r>
              <a:rPr lang="en-US" sz="1462" b="1" i="1" dirty="0">
                <a:solidFill>
                  <a:srgbClr val="000000"/>
                </a:solidFill>
                <a:latin typeface="Arial"/>
                <a:ea typeface="Arial Unicode MS"/>
                <a:cs typeface="Arial"/>
              </a:rPr>
              <a:t>Quantifying the relationship between two continuous variables (y on x)</a:t>
            </a:r>
          </a:p>
          <a:p>
            <a:pPr marL="232091" indent="-232091" algn="l" defTabSz="742693" eaLnBrk="1" fontAlgn="auto" hangingPunct="1">
              <a:spcBef>
                <a:spcPts val="0"/>
              </a:spcBef>
              <a:spcAft>
                <a:spcPts val="0"/>
              </a:spcAft>
              <a:buClrTx/>
              <a:buFont typeface="Arial" panose="020B0604020202020204" pitchFamily="34" charset="0"/>
              <a:buChar char="•"/>
            </a:pPr>
            <a:endParaRPr lang="en-US" sz="1462" b="1" i="1" dirty="0">
              <a:solidFill>
                <a:srgbClr val="000000"/>
              </a:solidFill>
              <a:latin typeface="Arial"/>
              <a:ea typeface="Arial Unicode MS"/>
              <a:cs typeface="Arial"/>
            </a:endParaRPr>
          </a:p>
          <a:p>
            <a:pPr marL="232091" indent="-232091" algn="l" defTabSz="742693" eaLnBrk="1" fontAlgn="auto" hangingPunct="1">
              <a:spcBef>
                <a:spcPts val="0"/>
              </a:spcBef>
              <a:spcAft>
                <a:spcPts val="0"/>
              </a:spcAft>
              <a:buClrTx/>
              <a:buFont typeface="Arial" panose="020B0604020202020204" pitchFamily="34" charset="0"/>
              <a:buChar char="•"/>
            </a:pPr>
            <a:r>
              <a:rPr lang="en-US" sz="1462" b="1" i="1" dirty="0">
                <a:solidFill>
                  <a:srgbClr val="000000"/>
                </a:solidFill>
                <a:latin typeface="Arial"/>
                <a:ea typeface="Arial Unicode MS"/>
                <a:cs typeface="Arial"/>
              </a:rPr>
              <a:t>Predict (or forecast) the value of one variable (y) from knowledge of the value of another variable (x)</a:t>
            </a:r>
          </a:p>
          <a:p>
            <a:pPr defTabSz="742693" eaLnBrk="1" fontAlgn="auto" hangingPunct="1">
              <a:spcBef>
                <a:spcPts val="0"/>
              </a:spcBef>
              <a:spcAft>
                <a:spcPts val="0"/>
              </a:spcAft>
              <a:buClrTx/>
            </a:pPr>
            <a:endParaRPr lang="en-US" sz="1462" b="1" i="1" dirty="0">
              <a:solidFill>
                <a:srgbClr val="000000"/>
              </a:solidFill>
              <a:latin typeface="Arial"/>
              <a:ea typeface="Arial Unicode MS"/>
              <a:cs typeface="Arial"/>
            </a:endParaRPr>
          </a:p>
        </p:txBody>
      </p:sp>
      <p:graphicFrame>
        <p:nvGraphicFramePr>
          <p:cNvPr id="19" name="Object 18">
            <a:extLst>
              <a:ext uri="{FF2B5EF4-FFF2-40B4-BE49-F238E27FC236}">
                <a16:creationId xmlns:a16="http://schemas.microsoft.com/office/drawing/2014/main" id="{E1C74CFF-A172-433A-B558-8CE4F7955C25}"/>
              </a:ext>
            </a:extLst>
          </p:cNvPr>
          <p:cNvGraphicFramePr>
            <a:graphicFrameLocks noChangeAspect="1"/>
          </p:cNvGraphicFramePr>
          <p:nvPr>
            <p:extLst/>
          </p:nvPr>
        </p:nvGraphicFramePr>
        <p:xfrm>
          <a:off x="2100482" y="4924740"/>
          <a:ext cx="825236" cy="278517"/>
        </p:xfrm>
        <a:graphic>
          <a:graphicData uri="http://schemas.openxmlformats.org/presentationml/2006/ole">
            <mc:AlternateContent xmlns:mc="http://schemas.openxmlformats.org/markup-compatibility/2006">
              <mc:Choice xmlns:v="urn:schemas-microsoft-com:vml" Requires="v">
                <p:oleObj spid="_x0000_s1148970" name="Equation" r:id="rId4" imgW="1015920" imgH="342720" progId="Equation.3">
                  <p:embed/>
                </p:oleObj>
              </mc:Choice>
              <mc:Fallback>
                <p:oleObj name="Equation" r:id="rId4" imgW="1015920" imgH="342720" progId="Equation.3">
                  <p:embed/>
                  <p:pic>
                    <p:nvPicPr>
                      <p:cNvPr id="19" name="Object 18">
                        <a:extLst>
                          <a:ext uri="{FF2B5EF4-FFF2-40B4-BE49-F238E27FC236}">
                            <a16:creationId xmlns:a16="http://schemas.microsoft.com/office/drawing/2014/main" id="{E1C74CFF-A172-433A-B558-8CE4F7955C25}"/>
                          </a:ext>
                        </a:extLst>
                      </p:cNvPr>
                      <p:cNvPicPr/>
                      <p:nvPr/>
                    </p:nvPicPr>
                    <p:blipFill>
                      <a:blip r:embed="rId5"/>
                      <a:stretch>
                        <a:fillRect/>
                      </a:stretch>
                    </p:blipFill>
                    <p:spPr>
                      <a:xfrm>
                        <a:off x="2100482" y="4924740"/>
                        <a:ext cx="825236" cy="278517"/>
                      </a:xfrm>
                      <a:prstGeom prst="rect">
                        <a:avLst/>
                      </a:prstGeom>
                    </p:spPr>
                  </p:pic>
                </p:oleObj>
              </mc:Fallback>
            </mc:AlternateContent>
          </a:graphicData>
        </a:graphic>
      </p:graphicFrame>
      <p:graphicFrame>
        <p:nvGraphicFramePr>
          <p:cNvPr id="20" name="Object 5">
            <a:extLst>
              <a:ext uri="{FF2B5EF4-FFF2-40B4-BE49-F238E27FC236}">
                <a16:creationId xmlns:a16="http://schemas.microsoft.com/office/drawing/2014/main" id="{C133538A-A4C5-40C4-8655-BBC5F359E927}"/>
              </a:ext>
            </a:extLst>
          </p:cNvPr>
          <p:cNvGraphicFramePr>
            <a:graphicFrameLocks noChangeAspect="1"/>
          </p:cNvGraphicFramePr>
          <p:nvPr>
            <p:extLst/>
          </p:nvPr>
        </p:nvGraphicFramePr>
        <p:xfrm>
          <a:off x="3860265" y="5208320"/>
          <a:ext cx="1884569" cy="499988"/>
        </p:xfrm>
        <a:graphic>
          <a:graphicData uri="http://schemas.openxmlformats.org/presentationml/2006/ole">
            <mc:AlternateContent xmlns:mc="http://schemas.openxmlformats.org/markup-compatibility/2006">
              <mc:Choice xmlns:v="urn:schemas-microsoft-com:vml" Requires="v">
                <p:oleObj spid="_x0000_s1148971" name="Equation" r:id="rId6" imgW="1434960" imgH="380880" progId="Equation.3">
                  <p:embed/>
                </p:oleObj>
              </mc:Choice>
              <mc:Fallback>
                <p:oleObj name="Equation" r:id="rId6" imgW="1434960" imgH="380880" progId="Equation.3">
                  <p:embed/>
                  <p:pic>
                    <p:nvPicPr>
                      <p:cNvPr id="20" name="Object 5">
                        <a:extLst>
                          <a:ext uri="{FF2B5EF4-FFF2-40B4-BE49-F238E27FC236}">
                            <a16:creationId xmlns:a16="http://schemas.microsoft.com/office/drawing/2014/main" id="{C133538A-A4C5-40C4-8655-BBC5F359E927}"/>
                          </a:ext>
                        </a:extLst>
                      </p:cNvPr>
                      <p:cNvPicPr>
                        <a:picLocks noChangeAspect="1" noChangeArrowheads="1"/>
                      </p:cNvPicPr>
                      <p:nvPr/>
                    </p:nvPicPr>
                    <p:blipFill>
                      <a:blip r:embed="rId7"/>
                      <a:srcRect/>
                      <a:stretch>
                        <a:fillRect/>
                      </a:stretch>
                    </p:blipFill>
                    <p:spPr bwMode="auto">
                      <a:xfrm>
                        <a:off x="3860265" y="5208320"/>
                        <a:ext cx="1884569" cy="499988"/>
                      </a:xfrm>
                      <a:prstGeom prst="rect">
                        <a:avLst/>
                      </a:prstGeom>
                      <a:noFill/>
                      <a:ln>
                        <a:noFill/>
                      </a:ln>
                      <a:effectLst/>
                      <a:extLst/>
                    </p:spPr>
                  </p:pic>
                </p:oleObj>
              </mc:Fallback>
            </mc:AlternateContent>
          </a:graphicData>
        </a:graphic>
      </p:graphicFrame>
      <p:sp>
        <p:nvSpPr>
          <p:cNvPr id="21" name="TextBox 20">
            <a:extLst>
              <a:ext uri="{FF2B5EF4-FFF2-40B4-BE49-F238E27FC236}">
                <a16:creationId xmlns:a16="http://schemas.microsoft.com/office/drawing/2014/main" id="{0200ED34-8181-4B91-A24A-CAA847133D14}"/>
              </a:ext>
            </a:extLst>
          </p:cNvPr>
          <p:cNvSpPr txBox="1"/>
          <p:nvPr/>
        </p:nvSpPr>
        <p:spPr bwMode="gray">
          <a:xfrm>
            <a:off x="3397792" y="5880321"/>
            <a:ext cx="4169259" cy="307348"/>
          </a:xfrm>
          <a:prstGeom prst="rect">
            <a:avLst/>
          </a:prstGeom>
        </p:spPr>
        <p:txBody>
          <a:bodyPr vert="horz" wrap="square" lIns="0" tIns="0" rIns="0" bIns="0" rtlCol="0" anchor="ctr">
            <a:noAutofit/>
          </a:bodyPr>
          <a:lstStyle/>
          <a:p>
            <a:pPr algn="l" defTabSz="742693" eaLnBrk="1" fontAlgn="auto" hangingPunct="1">
              <a:spcBef>
                <a:spcPts val="0"/>
              </a:spcBef>
              <a:spcAft>
                <a:spcPts val="0"/>
              </a:spcAft>
              <a:buClrTx/>
            </a:pPr>
            <a:r>
              <a:rPr lang="en-US" sz="975" dirty="0">
                <a:solidFill>
                  <a:srgbClr val="10384F">
                    <a:lumMod val="60000"/>
                    <a:lumOff val="40000"/>
                  </a:srgbClr>
                </a:solidFill>
                <a:latin typeface="Arial"/>
                <a:ea typeface="Arial Unicode MS"/>
                <a:cs typeface="Arial"/>
                <a:hlinkClick r:id="rId8"/>
              </a:rPr>
              <a:t>Learn more about regression…</a:t>
            </a:r>
            <a:endParaRPr lang="en-US" sz="975" dirty="0">
              <a:solidFill>
                <a:srgbClr val="10384F">
                  <a:lumMod val="60000"/>
                  <a:lumOff val="40000"/>
                </a:srgbClr>
              </a:solidFill>
              <a:latin typeface="Arial"/>
              <a:ea typeface="Arial Unicode MS"/>
              <a:cs typeface="Arial"/>
            </a:endParaRPr>
          </a:p>
        </p:txBody>
      </p:sp>
    </p:spTree>
    <p:extLst>
      <p:ext uri="{BB962C8B-B14F-4D97-AF65-F5344CB8AC3E}">
        <p14:creationId xmlns:p14="http://schemas.microsoft.com/office/powerpoint/2010/main" val="1846144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D505-88A4-40F4-9F80-E6A25B38C992}"/>
              </a:ext>
            </a:extLst>
          </p:cNvPr>
          <p:cNvSpPr>
            <a:spLocks noGrp="1"/>
          </p:cNvSpPr>
          <p:nvPr>
            <p:ph type="title"/>
          </p:nvPr>
        </p:nvSpPr>
        <p:spPr/>
        <p:txBody>
          <a:bodyPr/>
          <a:lstStyle/>
          <a:p>
            <a:r>
              <a:rPr lang="en-US" sz="2400" dirty="0"/>
              <a:t>Response based model is built at a cluster level for Detailing accounts; cluster level response will be then disaggregated to account level</a:t>
            </a:r>
            <a:endParaRPr lang="en-US" dirty="0"/>
          </a:p>
        </p:txBody>
      </p:sp>
      <p:sp>
        <p:nvSpPr>
          <p:cNvPr id="5" name="Subtitle 1">
            <a:extLst>
              <a:ext uri="{FF2B5EF4-FFF2-40B4-BE49-F238E27FC236}">
                <a16:creationId xmlns:a16="http://schemas.microsoft.com/office/drawing/2014/main" id="{E6B621AB-3C58-4AD5-82C6-F4AA04251D8F}"/>
              </a:ext>
            </a:extLst>
          </p:cNvPr>
          <p:cNvSpPr txBox="1">
            <a:spLocks/>
          </p:cNvSpPr>
          <p:nvPr/>
        </p:nvSpPr>
        <p:spPr>
          <a:xfrm>
            <a:off x="452609" y="1134278"/>
            <a:ext cx="8609012" cy="252000"/>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r>
              <a:rPr lang="en-US" b="1" i="1" kern="0" dirty="0">
                <a:solidFill>
                  <a:srgbClr val="FF0000"/>
                </a:solidFill>
              </a:rPr>
              <a:t>Account level call plan is the expected outcome</a:t>
            </a:r>
          </a:p>
        </p:txBody>
      </p:sp>
      <p:sp>
        <p:nvSpPr>
          <p:cNvPr id="6" name="Rectangle: Rounded Corners 5">
            <a:extLst>
              <a:ext uri="{FF2B5EF4-FFF2-40B4-BE49-F238E27FC236}">
                <a16:creationId xmlns:a16="http://schemas.microsoft.com/office/drawing/2014/main" id="{969D1879-7751-46D2-B2CD-BB3268B5D352}"/>
              </a:ext>
            </a:extLst>
          </p:cNvPr>
          <p:cNvSpPr/>
          <p:nvPr/>
        </p:nvSpPr>
        <p:spPr bwMode="gray">
          <a:xfrm>
            <a:off x="462455" y="2031123"/>
            <a:ext cx="1155762" cy="4141077"/>
          </a:xfrm>
          <a:prstGeom prst="roundRect">
            <a:avLst>
              <a:gd name="adj" fmla="val 11022"/>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7EB92870-9123-4876-A6C4-28AB51E8F8E6}"/>
              </a:ext>
            </a:extLst>
          </p:cNvPr>
          <p:cNvSpPr/>
          <p:nvPr/>
        </p:nvSpPr>
        <p:spPr bwMode="gray">
          <a:xfrm>
            <a:off x="533885" y="1648568"/>
            <a:ext cx="1011263" cy="2983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DATA SOURCE</a:t>
            </a:r>
          </a:p>
        </p:txBody>
      </p:sp>
      <p:pic>
        <p:nvPicPr>
          <p:cNvPr id="8" name="Picture 7">
            <a:extLst>
              <a:ext uri="{FF2B5EF4-FFF2-40B4-BE49-F238E27FC236}">
                <a16:creationId xmlns:a16="http://schemas.microsoft.com/office/drawing/2014/main" id="{BB0D7062-D820-485D-9D57-2AA1498C1A49}"/>
              </a:ext>
            </a:extLst>
          </p:cNvPr>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33864" y="2145745"/>
            <a:ext cx="537327" cy="537327"/>
          </a:xfrm>
          <a:prstGeom prst="rect">
            <a:avLst/>
          </a:prstGeom>
        </p:spPr>
      </p:pic>
      <p:sp>
        <p:nvSpPr>
          <p:cNvPr id="9" name="Rectangle 8">
            <a:extLst>
              <a:ext uri="{FF2B5EF4-FFF2-40B4-BE49-F238E27FC236}">
                <a16:creationId xmlns:a16="http://schemas.microsoft.com/office/drawing/2014/main" id="{5D5BEA8D-32D4-41C2-B197-0B369D1655E8}"/>
              </a:ext>
            </a:extLst>
          </p:cNvPr>
          <p:cNvSpPr/>
          <p:nvPr/>
        </p:nvSpPr>
        <p:spPr bwMode="gray">
          <a:xfrm>
            <a:off x="646386" y="2698907"/>
            <a:ext cx="664839" cy="219137"/>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95000"/>
                    <a:lumOff val="5000"/>
                  </a:schemeClr>
                </a:solidFill>
              </a:rPr>
              <a:t>DWH</a:t>
            </a:r>
          </a:p>
        </p:txBody>
      </p:sp>
      <p:grpSp>
        <p:nvGrpSpPr>
          <p:cNvPr id="10" name="Group 9">
            <a:extLst>
              <a:ext uri="{FF2B5EF4-FFF2-40B4-BE49-F238E27FC236}">
                <a16:creationId xmlns:a16="http://schemas.microsoft.com/office/drawing/2014/main" id="{EA973D86-4BFD-458E-B345-46C1A1D0BF2D}"/>
              </a:ext>
            </a:extLst>
          </p:cNvPr>
          <p:cNvGrpSpPr/>
          <p:nvPr/>
        </p:nvGrpSpPr>
        <p:grpSpPr>
          <a:xfrm>
            <a:off x="816186" y="3621646"/>
            <a:ext cx="423471" cy="601952"/>
            <a:chOff x="430607" y="3437636"/>
            <a:chExt cx="595820" cy="619692"/>
          </a:xfrm>
        </p:grpSpPr>
        <p:pic>
          <p:nvPicPr>
            <p:cNvPr id="11" name="Picture 10">
              <a:extLst>
                <a:ext uri="{FF2B5EF4-FFF2-40B4-BE49-F238E27FC236}">
                  <a16:creationId xmlns:a16="http://schemas.microsoft.com/office/drawing/2014/main" id="{60498806-4307-4796-BC94-EFB172829623}"/>
                </a:ext>
              </a:extLst>
            </p:cNvPr>
            <p:cNvPicPr>
              <a:picLocks noChangeAspect="1"/>
            </p:cNvPicPr>
            <p:nvPr/>
          </p:nvPicPr>
          <p:blipFill>
            <a:blip r:embed="rId3"/>
            <a:stretch>
              <a:fillRect/>
            </a:stretch>
          </p:blipFill>
          <p:spPr>
            <a:xfrm>
              <a:off x="430607" y="3437636"/>
              <a:ext cx="467292" cy="467292"/>
            </a:xfrm>
            <a:prstGeom prst="rect">
              <a:avLst/>
            </a:prstGeom>
          </p:spPr>
        </p:pic>
        <p:pic>
          <p:nvPicPr>
            <p:cNvPr id="12" name="Picture 11">
              <a:extLst>
                <a:ext uri="{FF2B5EF4-FFF2-40B4-BE49-F238E27FC236}">
                  <a16:creationId xmlns:a16="http://schemas.microsoft.com/office/drawing/2014/main" id="{905E7DA6-94E6-435B-8128-AB4D3D618051}"/>
                </a:ext>
              </a:extLst>
            </p:cNvPr>
            <p:cNvPicPr>
              <a:picLocks noChangeAspect="1"/>
            </p:cNvPicPr>
            <p:nvPr/>
          </p:nvPicPr>
          <p:blipFill>
            <a:blip r:embed="rId3"/>
            <a:stretch>
              <a:fillRect/>
            </a:stretch>
          </p:blipFill>
          <p:spPr>
            <a:xfrm>
              <a:off x="559135" y="3590036"/>
              <a:ext cx="467292" cy="467292"/>
            </a:xfrm>
            <a:prstGeom prst="rect">
              <a:avLst/>
            </a:prstGeom>
          </p:spPr>
        </p:pic>
      </p:grpSp>
      <p:sp>
        <p:nvSpPr>
          <p:cNvPr id="13" name="Rectangle 12">
            <a:extLst>
              <a:ext uri="{FF2B5EF4-FFF2-40B4-BE49-F238E27FC236}">
                <a16:creationId xmlns:a16="http://schemas.microsoft.com/office/drawing/2014/main" id="{D2E56805-5F45-4EAB-98F4-1252F6CEEA8C}"/>
              </a:ext>
            </a:extLst>
          </p:cNvPr>
          <p:cNvSpPr/>
          <p:nvPr/>
        </p:nvSpPr>
        <p:spPr bwMode="gray">
          <a:xfrm>
            <a:off x="646386" y="4281260"/>
            <a:ext cx="664839" cy="219137"/>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95000"/>
                    <a:lumOff val="5000"/>
                  </a:schemeClr>
                </a:solidFill>
              </a:rPr>
              <a:t>Flat File</a:t>
            </a:r>
          </a:p>
        </p:txBody>
      </p:sp>
      <p:grpSp>
        <p:nvGrpSpPr>
          <p:cNvPr id="14" name="Group 13">
            <a:extLst>
              <a:ext uri="{FF2B5EF4-FFF2-40B4-BE49-F238E27FC236}">
                <a16:creationId xmlns:a16="http://schemas.microsoft.com/office/drawing/2014/main" id="{32424D8C-312A-408D-9AD3-6E9420271A7D}"/>
              </a:ext>
            </a:extLst>
          </p:cNvPr>
          <p:cNvGrpSpPr/>
          <p:nvPr/>
        </p:nvGrpSpPr>
        <p:grpSpPr>
          <a:xfrm>
            <a:off x="833250" y="5150861"/>
            <a:ext cx="399218" cy="551374"/>
            <a:chOff x="300285" y="4821478"/>
            <a:chExt cx="561695" cy="567623"/>
          </a:xfrm>
        </p:grpSpPr>
        <p:pic>
          <p:nvPicPr>
            <p:cNvPr id="15" name="Picture 14">
              <a:extLst>
                <a:ext uri="{FF2B5EF4-FFF2-40B4-BE49-F238E27FC236}">
                  <a16:creationId xmlns:a16="http://schemas.microsoft.com/office/drawing/2014/main" id="{C9DC5A56-A1BF-46A0-82BE-4BCA9A50C6E9}"/>
                </a:ext>
              </a:extLst>
            </p:cNvPr>
            <p:cNvPicPr>
              <a:picLocks noChangeAspect="1"/>
            </p:cNvPicPr>
            <p:nvPr/>
          </p:nvPicPr>
          <p:blipFill>
            <a:blip r:embed="rId4"/>
            <a:stretch>
              <a:fillRect/>
            </a:stretch>
          </p:blipFill>
          <p:spPr>
            <a:xfrm>
              <a:off x="300285" y="4821478"/>
              <a:ext cx="409295" cy="409295"/>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6999EF41-4CD3-451F-AD31-DC0544D0F6C9}"/>
                </a:ext>
              </a:extLst>
            </p:cNvPr>
            <p:cNvPicPr>
              <a:picLocks noChangeAspect="1"/>
            </p:cNvPicPr>
            <p:nvPr/>
          </p:nvPicPr>
          <p:blipFill>
            <a:blip r:embed="rId4"/>
            <a:stretch>
              <a:fillRect/>
            </a:stretch>
          </p:blipFill>
          <p:spPr>
            <a:xfrm>
              <a:off x="452685" y="4979806"/>
              <a:ext cx="409295" cy="409295"/>
            </a:xfrm>
            <a:prstGeom prst="rect">
              <a:avLst/>
            </a:prstGeom>
            <a:effectLst>
              <a:outerShdw blurRad="50800" dist="38100" dir="2700000" algn="tl" rotWithShape="0">
                <a:prstClr val="black">
                  <a:alpha val="40000"/>
                </a:prstClr>
              </a:outerShdw>
            </a:effectLst>
          </p:spPr>
        </p:pic>
      </p:grpSp>
      <p:sp>
        <p:nvSpPr>
          <p:cNvPr id="17" name="Rectangle 16">
            <a:extLst>
              <a:ext uri="{FF2B5EF4-FFF2-40B4-BE49-F238E27FC236}">
                <a16:creationId xmlns:a16="http://schemas.microsoft.com/office/drawing/2014/main" id="{FD9F768C-FF80-482E-9976-BB56232CC4B2}"/>
              </a:ext>
            </a:extLst>
          </p:cNvPr>
          <p:cNvSpPr/>
          <p:nvPr/>
        </p:nvSpPr>
        <p:spPr bwMode="gray">
          <a:xfrm>
            <a:off x="668824" y="5753068"/>
            <a:ext cx="780540" cy="289166"/>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95000"/>
                    <a:lumOff val="5000"/>
                  </a:schemeClr>
                </a:solidFill>
              </a:rPr>
              <a:t>Excel File</a:t>
            </a:r>
          </a:p>
        </p:txBody>
      </p:sp>
      <p:sp>
        <p:nvSpPr>
          <p:cNvPr id="18" name="Rectangle: Rounded Corners 17">
            <a:extLst>
              <a:ext uri="{FF2B5EF4-FFF2-40B4-BE49-F238E27FC236}">
                <a16:creationId xmlns:a16="http://schemas.microsoft.com/office/drawing/2014/main" id="{254E89D5-14C4-4F59-BA79-1AF162E61A55}"/>
              </a:ext>
            </a:extLst>
          </p:cNvPr>
          <p:cNvSpPr/>
          <p:nvPr/>
        </p:nvSpPr>
        <p:spPr bwMode="gray">
          <a:xfrm>
            <a:off x="2112726" y="2031122"/>
            <a:ext cx="2076686" cy="4141077"/>
          </a:xfrm>
          <a:prstGeom prst="roundRect">
            <a:avLst>
              <a:gd name="adj" fmla="val 6955"/>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2428D4BB-D486-4A97-B16F-027C02E5F0C9}"/>
              </a:ext>
            </a:extLst>
          </p:cNvPr>
          <p:cNvSpPr/>
          <p:nvPr/>
        </p:nvSpPr>
        <p:spPr bwMode="gray">
          <a:xfrm>
            <a:off x="2112726" y="1630381"/>
            <a:ext cx="2076686" cy="3185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ANALYTICAL DATASET (ADS) CREATION</a:t>
            </a:r>
          </a:p>
        </p:txBody>
      </p:sp>
      <p:cxnSp>
        <p:nvCxnSpPr>
          <p:cNvPr id="20" name="Straight Connector 19">
            <a:extLst>
              <a:ext uri="{FF2B5EF4-FFF2-40B4-BE49-F238E27FC236}">
                <a16:creationId xmlns:a16="http://schemas.microsoft.com/office/drawing/2014/main" id="{3ACDE1ED-D09D-46EF-9017-AD83C6885524}"/>
              </a:ext>
            </a:extLst>
          </p:cNvPr>
          <p:cNvCxnSpPr>
            <a:cxnSpLocks/>
            <a:stCxn id="9" idx="3"/>
            <a:endCxn id="6" idx="3"/>
          </p:cNvCxnSpPr>
          <p:nvPr/>
        </p:nvCxnSpPr>
        <p:spPr bwMode="gray">
          <a:xfrm>
            <a:off x="1311225" y="2808476"/>
            <a:ext cx="306992" cy="1293186"/>
          </a:xfrm>
          <a:prstGeom prst="line">
            <a:avLst/>
          </a:prstGeom>
          <a:ln/>
          <a:effectLst/>
        </p:spPr>
        <p:style>
          <a:lnRef idx="2">
            <a:schemeClr val="accent2"/>
          </a:lnRef>
          <a:fillRef idx="0">
            <a:schemeClr val="accent2"/>
          </a:fillRef>
          <a:effectRef idx="1">
            <a:schemeClr val="accent2"/>
          </a:effectRef>
          <a:fontRef idx="minor">
            <a:schemeClr val="tx1"/>
          </a:fontRef>
        </p:style>
      </p:cxnSp>
      <p:cxnSp>
        <p:nvCxnSpPr>
          <p:cNvPr id="21" name="Straight Connector 20">
            <a:extLst>
              <a:ext uri="{FF2B5EF4-FFF2-40B4-BE49-F238E27FC236}">
                <a16:creationId xmlns:a16="http://schemas.microsoft.com/office/drawing/2014/main" id="{EF7D7019-7EAE-453F-89B9-F9E27387845B}"/>
              </a:ext>
            </a:extLst>
          </p:cNvPr>
          <p:cNvCxnSpPr>
            <a:cxnSpLocks/>
            <a:stCxn id="13" idx="3"/>
            <a:endCxn id="6" idx="3"/>
          </p:cNvCxnSpPr>
          <p:nvPr/>
        </p:nvCxnSpPr>
        <p:spPr bwMode="gray">
          <a:xfrm flipV="1">
            <a:off x="1311225" y="4101662"/>
            <a:ext cx="306992" cy="289167"/>
          </a:xfrm>
          <a:prstGeom prst="line">
            <a:avLst/>
          </a:prstGeom>
          <a:ln/>
          <a:effectLst/>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A6B165C8-C11C-416C-A6AC-E67BCBF06F6B}"/>
              </a:ext>
            </a:extLst>
          </p:cNvPr>
          <p:cNvCxnSpPr>
            <a:cxnSpLocks/>
            <a:stCxn id="17" idx="3"/>
            <a:endCxn id="6" idx="3"/>
          </p:cNvCxnSpPr>
          <p:nvPr/>
        </p:nvCxnSpPr>
        <p:spPr bwMode="gray">
          <a:xfrm flipV="1">
            <a:off x="1449364" y="4101662"/>
            <a:ext cx="168853" cy="1795989"/>
          </a:xfrm>
          <a:prstGeom prst="line">
            <a:avLst/>
          </a:prstGeom>
          <a:ln/>
          <a:effectLst/>
        </p:spPr>
        <p:style>
          <a:lnRef idx="2">
            <a:schemeClr val="accent2"/>
          </a:lnRef>
          <a:fillRef idx="0">
            <a:schemeClr val="accent2"/>
          </a:fillRef>
          <a:effectRef idx="1">
            <a:schemeClr val="accent2"/>
          </a:effectRef>
          <a:fontRef idx="minor">
            <a:schemeClr val="tx1"/>
          </a:fontRef>
        </p:style>
      </p:cxnSp>
      <p:cxnSp>
        <p:nvCxnSpPr>
          <p:cNvPr id="23" name="Connector: Elbow 22">
            <a:extLst>
              <a:ext uri="{FF2B5EF4-FFF2-40B4-BE49-F238E27FC236}">
                <a16:creationId xmlns:a16="http://schemas.microsoft.com/office/drawing/2014/main" id="{DF6CBA28-D241-400B-B29B-F1D6B8B52928}"/>
              </a:ext>
            </a:extLst>
          </p:cNvPr>
          <p:cNvCxnSpPr>
            <a:cxnSpLocks/>
            <a:stCxn id="6" idx="3"/>
            <a:endCxn id="25" idx="1"/>
          </p:cNvCxnSpPr>
          <p:nvPr/>
        </p:nvCxnSpPr>
        <p:spPr bwMode="gray">
          <a:xfrm flipV="1">
            <a:off x="1618217" y="3060134"/>
            <a:ext cx="858097" cy="1041528"/>
          </a:xfrm>
          <a:prstGeom prst="bentConnector3">
            <a:avLst>
              <a:gd name="adj1" fmla="val 36101"/>
            </a:avLst>
          </a:prstGeom>
          <a:ln>
            <a:tailEnd type="triangle"/>
          </a:ln>
          <a:effectLst/>
        </p:spPr>
        <p:style>
          <a:lnRef idx="2">
            <a:schemeClr val="accent2"/>
          </a:lnRef>
          <a:fillRef idx="0">
            <a:schemeClr val="accent2"/>
          </a:fillRef>
          <a:effectRef idx="1">
            <a:schemeClr val="accent2"/>
          </a:effectRef>
          <a:fontRef idx="minor">
            <a:schemeClr val="tx1"/>
          </a:fontRef>
        </p:style>
      </p:cxnSp>
      <p:grpSp>
        <p:nvGrpSpPr>
          <p:cNvPr id="24" name="Group 23">
            <a:extLst>
              <a:ext uri="{FF2B5EF4-FFF2-40B4-BE49-F238E27FC236}">
                <a16:creationId xmlns:a16="http://schemas.microsoft.com/office/drawing/2014/main" id="{4CCDE2CE-B477-416B-B493-76BF36520F04}"/>
              </a:ext>
            </a:extLst>
          </p:cNvPr>
          <p:cNvGrpSpPr/>
          <p:nvPr/>
        </p:nvGrpSpPr>
        <p:grpSpPr>
          <a:xfrm>
            <a:off x="2384392" y="2080772"/>
            <a:ext cx="1690522" cy="1139147"/>
            <a:chOff x="2454994" y="2004571"/>
            <a:chExt cx="2378547" cy="1172718"/>
          </a:xfrm>
        </p:grpSpPr>
        <p:sp>
          <p:nvSpPr>
            <p:cNvPr id="25" name="Rectangle 24">
              <a:extLst>
                <a:ext uri="{FF2B5EF4-FFF2-40B4-BE49-F238E27FC236}">
                  <a16:creationId xmlns:a16="http://schemas.microsoft.com/office/drawing/2014/main" id="{2E343F7E-5860-4DE7-ACB5-744E79C2A9E8}"/>
                </a:ext>
              </a:extLst>
            </p:cNvPr>
            <p:cNvSpPr/>
            <p:nvPr/>
          </p:nvSpPr>
          <p:spPr bwMode="gray">
            <a:xfrm>
              <a:off x="2584328" y="2848301"/>
              <a:ext cx="2249213" cy="328988"/>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All data at account level</a:t>
              </a:r>
            </a:p>
          </p:txBody>
        </p:sp>
        <p:pic>
          <p:nvPicPr>
            <p:cNvPr id="26" name="Picture 25">
              <a:extLst>
                <a:ext uri="{FF2B5EF4-FFF2-40B4-BE49-F238E27FC236}">
                  <a16:creationId xmlns:a16="http://schemas.microsoft.com/office/drawing/2014/main" id="{2EC10DD6-0997-48BC-BA27-E1CE76AB54C5}"/>
                </a:ext>
              </a:extLst>
            </p:cNvPr>
            <p:cNvPicPr>
              <a:picLocks noChangeAspect="1"/>
            </p:cNvPicPr>
            <p:nvPr/>
          </p:nvPicPr>
          <p:blipFill>
            <a:blip r:embed="rId5"/>
            <a:stretch>
              <a:fillRect/>
            </a:stretch>
          </p:blipFill>
          <p:spPr>
            <a:xfrm>
              <a:off x="3131137" y="2004571"/>
              <a:ext cx="1041467" cy="803718"/>
            </a:xfrm>
            <a:prstGeom prst="rect">
              <a:avLst/>
            </a:prstGeom>
          </p:spPr>
        </p:pic>
        <p:sp>
          <p:nvSpPr>
            <p:cNvPr id="27" name="Oval 26">
              <a:extLst>
                <a:ext uri="{FF2B5EF4-FFF2-40B4-BE49-F238E27FC236}">
                  <a16:creationId xmlns:a16="http://schemas.microsoft.com/office/drawing/2014/main" id="{F847FAD5-BB3A-4D3E-92BA-866C52C02259}"/>
                </a:ext>
              </a:extLst>
            </p:cNvPr>
            <p:cNvSpPr/>
            <p:nvPr/>
          </p:nvSpPr>
          <p:spPr bwMode="gray">
            <a:xfrm>
              <a:off x="2454994" y="2715324"/>
              <a:ext cx="248159" cy="249245"/>
            </a:xfrm>
            <a:prstGeom prst="ellipse">
              <a:avLst/>
            </a:prstGeom>
            <a:solidFill>
              <a:schemeClr val="accent1">
                <a:lumMod val="50000"/>
                <a:lumOff val="5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a:t>
              </a:r>
            </a:p>
          </p:txBody>
        </p:sp>
      </p:grpSp>
      <p:grpSp>
        <p:nvGrpSpPr>
          <p:cNvPr id="28" name="Group 27">
            <a:extLst>
              <a:ext uri="{FF2B5EF4-FFF2-40B4-BE49-F238E27FC236}">
                <a16:creationId xmlns:a16="http://schemas.microsoft.com/office/drawing/2014/main" id="{F9B48E73-BD08-4579-B6D2-8DF7232301BD}"/>
              </a:ext>
            </a:extLst>
          </p:cNvPr>
          <p:cNvGrpSpPr/>
          <p:nvPr/>
        </p:nvGrpSpPr>
        <p:grpSpPr>
          <a:xfrm>
            <a:off x="2384392" y="3654644"/>
            <a:ext cx="1620036" cy="956916"/>
            <a:chOff x="2454994" y="3578442"/>
            <a:chExt cx="2279374" cy="985117"/>
          </a:xfrm>
        </p:grpSpPr>
        <p:sp>
          <p:nvSpPr>
            <p:cNvPr id="29" name="Rectangle 28">
              <a:extLst>
                <a:ext uri="{FF2B5EF4-FFF2-40B4-BE49-F238E27FC236}">
                  <a16:creationId xmlns:a16="http://schemas.microsoft.com/office/drawing/2014/main" id="{DF2C494A-4720-4A1E-8F61-C98391354843}"/>
                </a:ext>
              </a:extLst>
            </p:cNvPr>
            <p:cNvSpPr/>
            <p:nvPr/>
          </p:nvSpPr>
          <p:spPr bwMode="gray">
            <a:xfrm>
              <a:off x="2485154" y="4234571"/>
              <a:ext cx="2249214" cy="328988"/>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Sales value and Time series based clustering</a:t>
              </a:r>
            </a:p>
          </p:txBody>
        </p:sp>
        <p:pic>
          <p:nvPicPr>
            <p:cNvPr id="30" name="Picture 29">
              <a:extLst>
                <a:ext uri="{FF2B5EF4-FFF2-40B4-BE49-F238E27FC236}">
                  <a16:creationId xmlns:a16="http://schemas.microsoft.com/office/drawing/2014/main" id="{FE09025A-591F-499C-8B82-7281B60E8586}"/>
                </a:ext>
              </a:extLst>
            </p:cNvPr>
            <p:cNvPicPr>
              <a:picLocks noChangeAspect="1"/>
            </p:cNvPicPr>
            <p:nvPr/>
          </p:nvPicPr>
          <p:blipFill rotWithShape="1">
            <a:blip r:embed="rId6"/>
            <a:srcRect b="16855"/>
            <a:stretch/>
          </p:blipFill>
          <p:spPr>
            <a:xfrm>
              <a:off x="2749620" y="3578442"/>
              <a:ext cx="659578" cy="618916"/>
            </a:xfrm>
            <a:prstGeom prst="rect">
              <a:avLst/>
            </a:prstGeom>
          </p:spPr>
        </p:pic>
        <p:pic>
          <p:nvPicPr>
            <p:cNvPr id="31" name="Picture 30">
              <a:extLst>
                <a:ext uri="{FF2B5EF4-FFF2-40B4-BE49-F238E27FC236}">
                  <a16:creationId xmlns:a16="http://schemas.microsoft.com/office/drawing/2014/main" id="{604C680A-24CF-4A0F-806E-E1F838890924}"/>
                </a:ext>
              </a:extLst>
            </p:cNvPr>
            <p:cNvPicPr>
              <a:picLocks noChangeAspect="1"/>
            </p:cNvPicPr>
            <p:nvPr/>
          </p:nvPicPr>
          <p:blipFill>
            <a:blip r:embed="rId7"/>
            <a:stretch>
              <a:fillRect/>
            </a:stretch>
          </p:blipFill>
          <p:spPr>
            <a:xfrm>
              <a:off x="3435884" y="3629454"/>
              <a:ext cx="1081939" cy="575605"/>
            </a:xfrm>
            <a:prstGeom prst="rect">
              <a:avLst/>
            </a:prstGeom>
          </p:spPr>
        </p:pic>
        <p:sp>
          <p:nvSpPr>
            <p:cNvPr id="32" name="Oval 31">
              <a:extLst>
                <a:ext uri="{FF2B5EF4-FFF2-40B4-BE49-F238E27FC236}">
                  <a16:creationId xmlns:a16="http://schemas.microsoft.com/office/drawing/2014/main" id="{27506891-6276-437C-BA93-51FFA782A172}"/>
                </a:ext>
              </a:extLst>
            </p:cNvPr>
            <p:cNvSpPr/>
            <p:nvPr/>
          </p:nvSpPr>
          <p:spPr bwMode="gray">
            <a:xfrm>
              <a:off x="2454994" y="4106328"/>
              <a:ext cx="248159" cy="249245"/>
            </a:xfrm>
            <a:prstGeom prst="ellipse">
              <a:avLst/>
            </a:prstGeom>
            <a:solidFill>
              <a:schemeClr val="accent1">
                <a:lumMod val="50000"/>
                <a:lumOff val="5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t>2</a:t>
              </a:r>
            </a:p>
          </p:txBody>
        </p:sp>
      </p:grpSp>
      <p:sp>
        <p:nvSpPr>
          <p:cNvPr id="33" name="Rectangle: Rounded Corners 32">
            <a:extLst>
              <a:ext uri="{FF2B5EF4-FFF2-40B4-BE49-F238E27FC236}">
                <a16:creationId xmlns:a16="http://schemas.microsoft.com/office/drawing/2014/main" id="{DE689BE9-6A46-47B2-A467-1D1133C359D3}"/>
              </a:ext>
            </a:extLst>
          </p:cNvPr>
          <p:cNvSpPr/>
          <p:nvPr/>
        </p:nvSpPr>
        <p:spPr bwMode="gray">
          <a:xfrm>
            <a:off x="4875212" y="2031122"/>
            <a:ext cx="2076686" cy="4141077"/>
          </a:xfrm>
          <a:prstGeom prst="roundRect">
            <a:avLst>
              <a:gd name="adj" fmla="val 6955"/>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1C3D9DD3-978E-44F3-AD87-A7A961D612DF}"/>
              </a:ext>
            </a:extLst>
          </p:cNvPr>
          <p:cNvSpPr/>
          <p:nvPr/>
        </p:nvSpPr>
        <p:spPr bwMode="gray">
          <a:xfrm>
            <a:off x="7542212" y="2083680"/>
            <a:ext cx="2076686" cy="4088520"/>
          </a:xfrm>
          <a:prstGeom prst="roundRect">
            <a:avLst>
              <a:gd name="adj" fmla="val 6955"/>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34">
            <a:extLst>
              <a:ext uri="{FF2B5EF4-FFF2-40B4-BE49-F238E27FC236}">
                <a16:creationId xmlns:a16="http://schemas.microsoft.com/office/drawing/2014/main" id="{4CF608D1-BCD0-435B-9359-0454840DF794}"/>
              </a:ext>
            </a:extLst>
          </p:cNvPr>
          <p:cNvSpPr/>
          <p:nvPr/>
        </p:nvSpPr>
        <p:spPr bwMode="gray">
          <a:xfrm>
            <a:off x="4897948" y="1648568"/>
            <a:ext cx="2053950" cy="3173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RESPONSE MODELING</a:t>
            </a:r>
          </a:p>
        </p:txBody>
      </p:sp>
      <p:cxnSp>
        <p:nvCxnSpPr>
          <p:cNvPr id="36" name="Connector: Elbow 35">
            <a:extLst>
              <a:ext uri="{FF2B5EF4-FFF2-40B4-BE49-F238E27FC236}">
                <a16:creationId xmlns:a16="http://schemas.microsoft.com/office/drawing/2014/main" id="{00790301-0811-4231-8BB3-BE6C47301992}"/>
              </a:ext>
            </a:extLst>
          </p:cNvPr>
          <p:cNvCxnSpPr>
            <a:stCxn id="53" idx="3"/>
            <a:endCxn id="42" idx="1"/>
          </p:cNvCxnSpPr>
          <p:nvPr/>
        </p:nvCxnSpPr>
        <p:spPr bwMode="gray">
          <a:xfrm flipV="1">
            <a:off x="4005998" y="3063287"/>
            <a:ext cx="1194085" cy="2778040"/>
          </a:xfrm>
          <a:prstGeom prst="bentConnector3">
            <a:avLst/>
          </a:prstGeom>
          <a:ln>
            <a:tailEnd type="triangle"/>
          </a:ln>
          <a:effectLst/>
        </p:spPr>
        <p:style>
          <a:lnRef idx="2">
            <a:schemeClr val="accent2"/>
          </a:lnRef>
          <a:fillRef idx="0">
            <a:schemeClr val="accent2"/>
          </a:fillRef>
          <a:effectRef idx="1">
            <a:schemeClr val="accent2"/>
          </a:effectRef>
          <a:fontRef idx="minor">
            <a:schemeClr val="tx1"/>
          </a:fontRef>
        </p:style>
      </p:cxnSp>
      <p:grpSp>
        <p:nvGrpSpPr>
          <p:cNvPr id="37" name="Group 36">
            <a:extLst>
              <a:ext uri="{FF2B5EF4-FFF2-40B4-BE49-F238E27FC236}">
                <a16:creationId xmlns:a16="http://schemas.microsoft.com/office/drawing/2014/main" id="{4B15AB99-621C-4138-933A-BFDBFCC37019}"/>
              </a:ext>
            </a:extLst>
          </p:cNvPr>
          <p:cNvGrpSpPr/>
          <p:nvPr/>
        </p:nvGrpSpPr>
        <p:grpSpPr>
          <a:xfrm>
            <a:off x="5073107" y="3500731"/>
            <a:ext cx="1668119" cy="1102905"/>
            <a:chOff x="5771678" y="3424530"/>
            <a:chExt cx="2347027" cy="1135408"/>
          </a:xfrm>
        </p:grpSpPr>
        <p:sp>
          <p:nvSpPr>
            <p:cNvPr id="38" name="Rectangle 37">
              <a:extLst>
                <a:ext uri="{FF2B5EF4-FFF2-40B4-BE49-F238E27FC236}">
                  <a16:creationId xmlns:a16="http://schemas.microsoft.com/office/drawing/2014/main" id="{7B3CC445-E192-4DFD-A500-25D521217006}"/>
                </a:ext>
              </a:extLst>
            </p:cNvPr>
            <p:cNvSpPr/>
            <p:nvPr/>
          </p:nvSpPr>
          <p:spPr bwMode="gray">
            <a:xfrm>
              <a:off x="5869492" y="4230950"/>
              <a:ext cx="2249213" cy="328988"/>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Media Impact Analysis (Step 2) </a:t>
              </a:r>
            </a:p>
          </p:txBody>
        </p:sp>
        <p:pic>
          <p:nvPicPr>
            <p:cNvPr id="39" name="Picture 38">
              <a:extLst>
                <a:ext uri="{FF2B5EF4-FFF2-40B4-BE49-F238E27FC236}">
                  <a16:creationId xmlns:a16="http://schemas.microsoft.com/office/drawing/2014/main" id="{01748B27-12B3-453C-9FDC-48DE3E8FA0F2}"/>
                </a:ext>
              </a:extLst>
            </p:cNvPr>
            <p:cNvPicPr>
              <a:picLocks noChangeAspect="1"/>
            </p:cNvPicPr>
            <p:nvPr/>
          </p:nvPicPr>
          <p:blipFill>
            <a:blip r:embed="rId8"/>
            <a:stretch>
              <a:fillRect/>
            </a:stretch>
          </p:blipFill>
          <p:spPr>
            <a:xfrm>
              <a:off x="6223141" y="3424530"/>
              <a:ext cx="1541913" cy="767530"/>
            </a:xfrm>
            <a:prstGeom prst="rect">
              <a:avLst/>
            </a:prstGeom>
          </p:spPr>
        </p:pic>
        <p:sp>
          <p:nvSpPr>
            <p:cNvPr id="40" name="Oval 39">
              <a:extLst>
                <a:ext uri="{FF2B5EF4-FFF2-40B4-BE49-F238E27FC236}">
                  <a16:creationId xmlns:a16="http://schemas.microsoft.com/office/drawing/2014/main" id="{FDC761DD-E205-465A-84BC-ACD415DBA7F6}"/>
                </a:ext>
              </a:extLst>
            </p:cNvPr>
            <p:cNvSpPr/>
            <p:nvPr/>
          </p:nvSpPr>
          <p:spPr bwMode="gray">
            <a:xfrm>
              <a:off x="5771678" y="4092562"/>
              <a:ext cx="248159" cy="249245"/>
            </a:xfrm>
            <a:prstGeom prst="ellipse">
              <a:avLst/>
            </a:prstGeom>
            <a:solidFill>
              <a:schemeClr val="accent1">
                <a:lumMod val="50000"/>
                <a:lumOff val="5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t>5</a:t>
              </a:r>
            </a:p>
          </p:txBody>
        </p:sp>
      </p:grpSp>
      <p:grpSp>
        <p:nvGrpSpPr>
          <p:cNvPr id="41" name="Group 40">
            <a:extLst>
              <a:ext uri="{FF2B5EF4-FFF2-40B4-BE49-F238E27FC236}">
                <a16:creationId xmlns:a16="http://schemas.microsoft.com/office/drawing/2014/main" id="{102BC2FD-3F6C-40B0-A9DF-DD12EF195039}"/>
              </a:ext>
            </a:extLst>
          </p:cNvPr>
          <p:cNvGrpSpPr/>
          <p:nvPr/>
        </p:nvGrpSpPr>
        <p:grpSpPr>
          <a:xfrm>
            <a:off x="5116488" y="2190868"/>
            <a:ext cx="1682195" cy="1032204"/>
            <a:chOff x="5771678" y="2114666"/>
            <a:chExt cx="2366831" cy="1062623"/>
          </a:xfrm>
        </p:grpSpPr>
        <p:sp>
          <p:nvSpPr>
            <p:cNvPr id="42" name="Rectangle 41">
              <a:extLst>
                <a:ext uri="{FF2B5EF4-FFF2-40B4-BE49-F238E27FC236}">
                  <a16:creationId xmlns:a16="http://schemas.microsoft.com/office/drawing/2014/main" id="{D5E4203C-4840-4D41-95AC-F1346EA0119F}"/>
                </a:ext>
              </a:extLst>
            </p:cNvPr>
            <p:cNvSpPr/>
            <p:nvPr/>
          </p:nvSpPr>
          <p:spPr bwMode="gray">
            <a:xfrm>
              <a:off x="5889296" y="2848301"/>
              <a:ext cx="2249213" cy="328988"/>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Baseline Modeling (Step 1)</a:t>
              </a:r>
            </a:p>
          </p:txBody>
        </p:sp>
        <p:sp>
          <p:nvSpPr>
            <p:cNvPr id="43" name="Oval 42">
              <a:extLst>
                <a:ext uri="{FF2B5EF4-FFF2-40B4-BE49-F238E27FC236}">
                  <a16:creationId xmlns:a16="http://schemas.microsoft.com/office/drawing/2014/main" id="{C1C33643-79FB-484B-9877-60441FC9496C}"/>
                </a:ext>
              </a:extLst>
            </p:cNvPr>
            <p:cNvSpPr/>
            <p:nvPr/>
          </p:nvSpPr>
          <p:spPr bwMode="gray">
            <a:xfrm>
              <a:off x="5771678" y="2701558"/>
              <a:ext cx="248159" cy="249245"/>
            </a:xfrm>
            <a:prstGeom prst="ellipse">
              <a:avLst/>
            </a:prstGeom>
            <a:solidFill>
              <a:schemeClr val="accent1">
                <a:lumMod val="50000"/>
                <a:lumOff val="5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4</a:t>
              </a:r>
            </a:p>
          </p:txBody>
        </p:sp>
        <p:pic>
          <p:nvPicPr>
            <p:cNvPr id="44" name="Picture 43">
              <a:extLst>
                <a:ext uri="{FF2B5EF4-FFF2-40B4-BE49-F238E27FC236}">
                  <a16:creationId xmlns:a16="http://schemas.microsoft.com/office/drawing/2014/main" id="{3F1CF7D1-0212-4B43-A9FD-E590D949EEE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1495" y="2114667"/>
              <a:ext cx="928906" cy="721860"/>
            </a:xfrm>
            <a:prstGeom prst="rect">
              <a:avLst/>
            </a:prstGeom>
            <a:ln>
              <a:noFill/>
            </a:ln>
            <a:effectLst/>
          </p:spPr>
        </p:pic>
        <p:pic>
          <p:nvPicPr>
            <p:cNvPr id="45" name="Picture 44">
              <a:extLst>
                <a:ext uri="{FF2B5EF4-FFF2-40B4-BE49-F238E27FC236}">
                  <a16:creationId xmlns:a16="http://schemas.microsoft.com/office/drawing/2014/main" id="{AA8E5CA7-3AD6-42C1-9AD6-A869B75ED27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72059" y="2114666"/>
              <a:ext cx="790013" cy="694803"/>
            </a:xfrm>
            <a:prstGeom prst="rect">
              <a:avLst/>
            </a:prstGeom>
            <a:ln>
              <a:noFill/>
            </a:ln>
            <a:effectLst/>
          </p:spPr>
        </p:pic>
      </p:grpSp>
      <p:grpSp>
        <p:nvGrpSpPr>
          <p:cNvPr id="46" name="Group 45">
            <a:extLst>
              <a:ext uri="{FF2B5EF4-FFF2-40B4-BE49-F238E27FC236}">
                <a16:creationId xmlns:a16="http://schemas.microsoft.com/office/drawing/2014/main" id="{EB1A7558-E46A-4E1B-B6B3-18895EAC411F}"/>
              </a:ext>
            </a:extLst>
          </p:cNvPr>
          <p:cNvGrpSpPr/>
          <p:nvPr/>
        </p:nvGrpSpPr>
        <p:grpSpPr>
          <a:xfrm>
            <a:off x="5076728" y="4907616"/>
            <a:ext cx="1682194" cy="1055641"/>
            <a:chOff x="5771678" y="4863079"/>
            <a:chExt cx="2366830" cy="1086751"/>
          </a:xfrm>
        </p:grpSpPr>
        <p:sp>
          <p:nvSpPr>
            <p:cNvPr id="47" name="Rectangle 46">
              <a:extLst>
                <a:ext uri="{FF2B5EF4-FFF2-40B4-BE49-F238E27FC236}">
                  <a16:creationId xmlns:a16="http://schemas.microsoft.com/office/drawing/2014/main" id="{2BBEBDB8-0452-4317-9951-58C3067D5A35}"/>
                </a:ext>
              </a:extLst>
            </p:cNvPr>
            <p:cNvSpPr/>
            <p:nvPr/>
          </p:nvSpPr>
          <p:spPr bwMode="gray">
            <a:xfrm>
              <a:off x="5889295" y="5620842"/>
              <a:ext cx="2249213" cy="328988"/>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Response Curve</a:t>
              </a:r>
            </a:p>
          </p:txBody>
        </p:sp>
        <p:sp>
          <p:nvSpPr>
            <p:cNvPr id="48" name="Oval 47">
              <a:extLst>
                <a:ext uri="{FF2B5EF4-FFF2-40B4-BE49-F238E27FC236}">
                  <a16:creationId xmlns:a16="http://schemas.microsoft.com/office/drawing/2014/main" id="{74951D29-5688-4845-BDF2-1BC903F0EADD}"/>
                </a:ext>
              </a:extLst>
            </p:cNvPr>
            <p:cNvSpPr/>
            <p:nvPr/>
          </p:nvSpPr>
          <p:spPr bwMode="gray">
            <a:xfrm>
              <a:off x="5771678" y="5473692"/>
              <a:ext cx="248159" cy="249245"/>
            </a:xfrm>
            <a:prstGeom prst="ellipse">
              <a:avLst/>
            </a:prstGeom>
            <a:solidFill>
              <a:schemeClr val="accent1">
                <a:lumMod val="50000"/>
                <a:lumOff val="5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t>6</a:t>
              </a:r>
            </a:p>
          </p:txBody>
        </p:sp>
        <p:pic>
          <p:nvPicPr>
            <p:cNvPr id="49" name="Picture 48">
              <a:extLst>
                <a:ext uri="{FF2B5EF4-FFF2-40B4-BE49-F238E27FC236}">
                  <a16:creationId xmlns:a16="http://schemas.microsoft.com/office/drawing/2014/main" id="{B7B83795-19AE-4F3C-9D7F-B1147675791C}"/>
                </a:ext>
              </a:extLst>
            </p:cNvPr>
            <p:cNvPicPr>
              <a:picLocks noChangeAspect="1"/>
            </p:cNvPicPr>
            <p:nvPr/>
          </p:nvPicPr>
          <p:blipFill rotWithShape="1">
            <a:blip r:embed="rId11"/>
            <a:srcRect l="2228" t="3048" r="7507" b="3326"/>
            <a:stretch/>
          </p:blipFill>
          <p:spPr>
            <a:xfrm>
              <a:off x="7035616" y="4863079"/>
              <a:ext cx="957192" cy="705294"/>
            </a:xfrm>
            <a:prstGeom prst="rect">
              <a:avLst/>
            </a:prstGeom>
          </p:spPr>
        </p:pic>
        <p:pic>
          <p:nvPicPr>
            <p:cNvPr id="50" name="Picture 49">
              <a:extLst>
                <a:ext uri="{FF2B5EF4-FFF2-40B4-BE49-F238E27FC236}">
                  <a16:creationId xmlns:a16="http://schemas.microsoft.com/office/drawing/2014/main" id="{F4089973-B411-48A9-B43A-65C32ABFE6CD}"/>
                </a:ext>
              </a:extLst>
            </p:cNvPr>
            <p:cNvPicPr>
              <a:picLocks noChangeAspect="1"/>
            </p:cNvPicPr>
            <p:nvPr/>
          </p:nvPicPr>
          <p:blipFill rotWithShape="1">
            <a:blip r:embed="rId12"/>
            <a:srcRect l="2951" t="3048" r="12196" b="3326"/>
            <a:stretch/>
          </p:blipFill>
          <p:spPr>
            <a:xfrm>
              <a:off x="6052571" y="4881118"/>
              <a:ext cx="913140" cy="697012"/>
            </a:xfrm>
            <a:prstGeom prst="rect">
              <a:avLst/>
            </a:prstGeom>
          </p:spPr>
        </p:pic>
      </p:grpSp>
      <p:sp>
        <p:nvSpPr>
          <p:cNvPr id="51" name="Rectangle: Rounded Corners 50">
            <a:extLst>
              <a:ext uri="{FF2B5EF4-FFF2-40B4-BE49-F238E27FC236}">
                <a16:creationId xmlns:a16="http://schemas.microsoft.com/office/drawing/2014/main" id="{F1DC69E0-267B-4348-85A0-AE78CC8459A7}"/>
              </a:ext>
            </a:extLst>
          </p:cNvPr>
          <p:cNvSpPr/>
          <p:nvPr/>
        </p:nvSpPr>
        <p:spPr bwMode="gray">
          <a:xfrm>
            <a:off x="7542212" y="1628306"/>
            <a:ext cx="2076686" cy="34284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ACCOUNT LEVEL RESPONSE</a:t>
            </a:r>
          </a:p>
        </p:txBody>
      </p:sp>
      <p:grpSp>
        <p:nvGrpSpPr>
          <p:cNvPr id="52" name="Group 51">
            <a:extLst>
              <a:ext uri="{FF2B5EF4-FFF2-40B4-BE49-F238E27FC236}">
                <a16:creationId xmlns:a16="http://schemas.microsoft.com/office/drawing/2014/main" id="{11CB226C-256D-4660-B29F-2009F2F52996}"/>
              </a:ext>
            </a:extLst>
          </p:cNvPr>
          <p:cNvGrpSpPr/>
          <p:nvPr/>
        </p:nvGrpSpPr>
        <p:grpSpPr>
          <a:xfrm>
            <a:off x="2315476" y="5099542"/>
            <a:ext cx="1690522" cy="901570"/>
            <a:chOff x="2454994" y="5021691"/>
            <a:chExt cx="2378547" cy="928139"/>
          </a:xfrm>
        </p:grpSpPr>
        <p:sp>
          <p:nvSpPr>
            <p:cNvPr id="53" name="Rectangle 52">
              <a:extLst>
                <a:ext uri="{FF2B5EF4-FFF2-40B4-BE49-F238E27FC236}">
                  <a16:creationId xmlns:a16="http://schemas.microsoft.com/office/drawing/2014/main" id="{B87A9319-68E0-409E-BDC8-ADFE4DB0DA97}"/>
                </a:ext>
              </a:extLst>
            </p:cNvPr>
            <p:cNvSpPr/>
            <p:nvPr/>
          </p:nvSpPr>
          <p:spPr bwMode="gray">
            <a:xfrm>
              <a:off x="2584328" y="5620842"/>
              <a:ext cx="2249213" cy="328988"/>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Aggregate ADS at cluster level</a:t>
              </a:r>
            </a:p>
          </p:txBody>
        </p:sp>
        <p:sp>
          <p:nvSpPr>
            <p:cNvPr id="54" name="Oval 53">
              <a:extLst>
                <a:ext uri="{FF2B5EF4-FFF2-40B4-BE49-F238E27FC236}">
                  <a16:creationId xmlns:a16="http://schemas.microsoft.com/office/drawing/2014/main" id="{7B444ED8-3351-4E96-8E58-02BAD5FD5CDF}"/>
                </a:ext>
              </a:extLst>
            </p:cNvPr>
            <p:cNvSpPr/>
            <p:nvPr/>
          </p:nvSpPr>
          <p:spPr bwMode="gray">
            <a:xfrm>
              <a:off x="2454994" y="5487458"/>
              <a:ext cx="248159" cy="249245"/>
            </a:xfrm>
            <a:prstGeom prst="ellipse">
              <a:avLst/>
            </a:prstGeom>
            <a:solidFill>
              <a:schemeClr val="accent1">
                <a:lumMod val="50000"/>
                <a:lumOff val="5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t>3</a:t>
              </a:r>
            </a:p>
          </p:txBody>
        </p:sp>
        <p:grpSp>
          <p:nvGrpSpPr>
            <p:cNvPr id="55" name="Group 54">
              <a:extLst>
                <a:ext uri="{FF2B5EF4-FFF2-40B4-BE49-F238E27FC236}">
                  <a16:creationId xmlns:a16="http://schemas.microsoft.com/office/drawing/2014/main" id="{2606C660-3915-482C-88C8-BA9834BC5FB7}"/>
                </a:ext>
              </a:extLst>
            </p:cNvPr>
            <p:cNvGrpSpPr/>
            <p:nvPr/>
          </p:nvGrpSpPr>
          <p:grpSpPr>
            <a:xfrm>
              <a:off x="2990752" y="5021691"/>
              <a:ext cx="1304015" cy="546682"/>
              <a:chOff x="2927692" y="5021691"/>
              <a:chExt cx="1304015" cy="546682"/>
            </a:xfrm>
          </p:grpSpPr>
          <p:pic>
            <p:nvPicPr>
              <p:cNvPr id="56" name="Picture 55">
                <a:extLst>
                  <a:ext uri="{FF2B5EF4-FFF2-40B4-BE49-F238E27FC236}">
                    <a16:creationId xmlns:a16="http://schemas.microsoft.com/office/drawing/2014/main" id="{1F0283A2-24A2-449E-A490-33C834EE21BA}"/>
                  </a:ext>
                </a:extLst>
              </p:cNvPr>
              <p:cNvPicPr>
                <a:picLocks noChangeAspect="1"/>
              </p:cNvPicPr>
              <p:nvPr/>
            </p:nvPicPr>
            <p:blipFill>
              <a:blip r:embed="rId13"/>
              <a:stretch>
                <a:fillRect/>
              </a:stretch>
            </p:blipFill>
            <p:spPr>
              <a:xfrm>
                <a:off x="3304959" y="5021691"/>
                <a:ext cx="546682" cy="546682"/>
              </a:xfrm>
              <a:prstGeom prst="rect">
                <a:avLst/>
              </a:prstGeom>
            </p:spPr>
          </p:pic>
          <p:sp>
            <p:nvSpPr>
              <p:cNvPr id="57" name="Arrow: Right 56">
                <a:extLst>
                  <a:ext uri="{FF2B5EF4-FFF2-40B4-BE49-F238E27FC236}">
                    <a16:creationId xmlns:a16="http://schemas.microsoft.com/office/drawing/2014/main" id="{7D63D09B-FE49-4F07-9E9B-D8425B16B40F}"/>
                  </a:ext>
                </a:extLst>
              </p:cNvPr>
              <p:cNvSpPr/>
              <p:nvPr/>
            </p:nvSpPr>
            <p:spPr bwMode="gray">
              <a:xfrm>
                <a:off x="2927692" y="5180790"/>
                <a:ext cx="427984" cy="237050"/>
              </a:xfrm>
              <a:prstGeom prst="rightArrow">
                <a:avLst/>
              </a:prstGeom>
              <a:solidFill>
                <a:srgbClr val="8AB6E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Arrow: Right 57">
                <a:extLst>
                  <a:ext uri="{FF2B5EF4-FFF2-40B4-BE49-F238E27FC236}">
                    <a16:creationId xmlns:a16="http://schemas.microsoft.com/office/drawing/2014/main" id="{6541260B-B7B3-41EE-BF56-FE7701C4F1AA}"/>
                  </a:ext>
                </a:extLst>
              </p:cNvPr>
              <p:cNvSpPr/>
              <p:nvPr/>
            </p:nvSpPr>
            <p:spPr bwMode="gray">
              <a:xfrm>
                <a:off x="3803723" y="5167601"/>
                <a:ext cx="427984" cy="237050"/>
              </a:xfrm>
              <a:prstGeom prst="rightArrow">
                <a:avLst/>
              </a:prstGeom>
              <a:solidFill>
                <a:srgbClr val="8AB6EF"/>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9" name="Connector: Elbow 58">
            <a:extLst>
              <a:ext uri="{FF2B5EF4-FFF2-40B4-BE49-F238E27FC236}">
                <a16:creationId xmlns:a16="http://schemas.microsoft.com/office/drawing/2014/main" id="{FA34F10C-8DCD-49F7-BBBE-CFD9581437C9}"/>
              </a:ext>
            </a:extLst>
          </p:cNvPr>
          <p:cNvCxnSpPr>
            <a:cxnSpLocks/>
            <a:stCxn id="47" idx="3"/>
            <a:endCxn id="61" idx="1"/>
          </p:cNvCxnSpPr>
          <p:nvPr/>
        </p:nvCxnSpPr>
        <p:spPr bwMode="gray">
          <a:xfrm flipV="1">
            <a:off x="6758922" y="3550315"/>
            <a:ext cx="1048137" cy="2253157"/>
          </a:xfrm>
          <a:prstGeom prst="bentConnector3">
            <a:avLst/>
          </a:prstGeom>
          <a:ln>
            <a:tailEnd type="triangle"/>
          </a:ln>
          <a:effectLst/>
        </p:spPr>
        <p:style>
          <a:lnRef idx="2">
            <a:schemeClr val="accent2"/>
          </a:lnRef>
          <a:fillRef idx="0">
            <a:schemeClr val="accent2"/>
          </a:fillRef>
          <a:effectRef idx="1">
            <a:schemeClr val="accent2"/>
          </a:effectRef>
          <a:fontRef idx="minor">
            <a:schemeClr val="tx1"/>
          </a:fontRef>
        </p:style>
      </p:cxnSp>
      <p:grpSp>
        <p:nvGrpSpPr>
          <p:cNvPr id="60" name="Group 59">
            <a:extLst>
              <a:ext uri="{FF2B5EF4-FFF2-40B4-BE49-F238E27FC236}">
                <a16:creationId xmlns:a16="http://schemas.microsoft.com/office/drawing/2014/main" id="{0A9440F1-3E1C-4CAE-9FF7-ECC613C914E5}"/>
              </a:ext>
            </a:extLst>
          </p:cNvPr>
          <p:cNvGrpSpPr/>
          <p:nvPr/>
        </p:nvGrpSpPr>
        <p:grpSpPr>
          <a:xfrm>
            <a:off x="7695765" y="2385567"/>
            <a:ext cx="1833391" cy="1384114"/>
            <a:chOff x="9061621" y="2309367"/>
            <a:chExt cx="2579563" cy="1424904"/>
          </a:xfrm>
        </p:grpSpPr>
        <p:sp>
          <p:nvSpPr>
            <p:cNvPr id="61" name="Rectangle 60">
              <a:extLst>
                <a:ext uri="{FF2B5EF4-FFF2-40B4-BE49-F238E27FC236}">
                  <a16:creationId xmlns:a16="http://schemas.microsoft.com/office/drawing/2014/main" id="{9CAA2C93-6848-4E3D-8676-0DD1CF89B72D}"/>
                </a:ext>
              </a:extLst>
            </p:cNvPr>
            <p:cNvSpPr/>
            <p:nvPr/>
          </p:nvSpPr>
          <p:spPr bwMode="gray">
            <a:xfrm>
              <a:off x="9218211" y="3282610"/>
              <a:ext cx="2422973" cy="451661"/>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Disaggregate cluster level response to account level</a:t>
              </a:r>
            </a:p>
          </p:txBody>
        </p:sp>
        <p:pic>
          <p:nvPicPr>
            <p:cNvPr id="62" name="Picture 61">
              <a:extLst>
                <a:ext uri="{FF2B5EF4-FFF2-40B4-BE49-F238E27FC236}">
                  <a16:creationId xmlns:a16="http://schemas.microsoft.com/office/drawing/2014/main" id="{DADB7789-9C84-41BF-92F8-D5293EF1607A}"/>
                </a:ext>
              </a:extLst>
            </p:cNvPr>
            <p:cNvPicPr>
              <a:picLocks noChangeAspect="1"/>
            </p:cNvPicPr>
            <p:nvPr/>
          </p:nvPicPr>
          <p:blipFill>
            <a:blip r:embed="rId14"/>
            <a:stretch>
              <a:fillRect/>
            </a:stretch>
          </p:blipFill>
          <p:spPr>
            <a:xfrm>
              <a:off x="9219162" y="2309367"/>
              <a:ext cx="1115410" cy="838335"/>
            </a:xfrm>
            <a:prstGeom prst="rect">
              <a:avLst/>
            </a:prstGeom>
          </p:spPr>
        </p:pic>
        <p:pic>
          <p:nvPicPr>
            <p:cNvPr id="63" name="Picture 62">
              <a:extLst>
                <a:ext uri="{FF2B5EF4-FFF2-40B4-BE49-F238E27FC236}">
                  <a16:creationId xmlns:a16="http://schemas.microsoft.com/office/drawing/2014/main" id="{120D8DC0-DE32-4BE1-AA6C-91B138ADA1BD}"/>
                </a:ext>
              </a:extLst>
            </p:cNvPr>
            <p:cNvPicPr>
              <a:picLocks noChangeAspect="1"/>
            </p:cNvPicPr>
            <p:nvPr/>
          </p:nvPicPr>
          <p:blipFill rotWithShape="1">
            <a:blip r:embed="rId15">
              <a:extLst>
                <a:ext uri="{BEBA8EAE-BF5A-486C-A8C5-ECC9F3942E4B}">
                  <a14:imgProps xmlns:a14="http://schemas.microsoft.com/office/drawing/2010/main">
                    <a14:imgLayer r:embed="rId16">
                      <a14:imgEffect>
                        <a14:colorTemperature colorTemp="11200"/>
                      </a14:imgEffect>
                    </a14:imgLayer>
                  </a14:imgProps>
                </a:ext>
              </a:extLst>
            </a:blip>
            <a:srcRect l="22040"/>
            <a:stretch/>
          </p:blipFill>
          <p:spPr>
            <a:xfrm>
              <a:off x="10401495" y="2351493"/>
              <a:ext cx="884769" cy="750735"/>
            </a:xfrm>
            <a:prstGeom prst="rect">
              <a:avLst/>
            </a:prstGeom>
          </p:spPr>
        </p:pic>
        <p:sp>
          <p:nvSpPr>
            <p:cNvPr id="64" name="Oval 63">
              <a:extLst>
                <a:ext uri="{FF2B5EF4-FFF2-40B4-BE49-F238E27FC236}">
                  <a16:creationId xmlns:a16="http://schemas.microsoft.com/office/drawing/2014/main" id="{3B7D6BDC-86BA-4C33-B292-885249765218}"/>
                </a:ext>
              </a:extLst>
            </p:cNvPr>
            <p:cNvSpPr/>
            <p:nvPr/>
          </p:nvSpPr>
          <p:spPr bwMode="gray">
            <a:xfrm>
              <a:off x="9061621" y="3085688"/>
              <a:ext cx="248159" cy="249245"/>
            </a:xfrm>
            <a:prstGeom prst="ellipse">
              <a:avLst/>
            </a:prstGeom>
            <a:solidFill>
              <a:schemeClr val="accent1">
                <a:lumMod val="50000"/>
                <a:lumOff val="5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t>7</a:t>
              </a:r>
            </a:p>
          </p:txBody>
        </p:sp>
      </p:grpSp>
      <p:grpSp>
        <p:nvGrpSpPr>
          <p:cNvPr id="65" name="Group 64">
            <a:extLst>
              <a:ext uri="{FF2B5EF4-FFF2-40B4-BE49-F238E27FC236}">
                <a16:creationId xmlns:a16="http://schemas.microsoft.com/office/drawing/2014/main" id="{D7840CCA-B8FA-4B89-BEA3-E9774930A0F7}"/>
              </a:ext>
            </a:extLst>
          </p:cNvPr>
          <p:cNvGrpSpPr/>
          <p:nvPr/>
        </p:nvGrpSpPr>
        <p:grpSpPr>
          <a:xfrm>
            <a:off x="7754259" y="4211305"/>
            <a:ext cx="1686111" cy="1401717"/>
            <a:chOff x="9095082" y="4135104"/>
            <a:chExt cx="2372341" cy="1443026"/>
          </a:xfrm>
        </p:grpSpPr>
        <p:sp>
          <p:nvSpPr>
            <p:cNvPr id="66" name="Rectangle 65">
              <a:extLst>
                <a:ext uri="{FF2B5EF4-FFF2-40B4-BE49-F238E27FC236}">
                  <a16:creationId xmlns:a16="http://schemas.microsoft.com/office/drawing/2014/main" id="{BD9DA1CC-2798-4CC2-AA6E-D5F39CCDEDC0}"/>
                </a:ext>
              </a:extLst>
            </p:cNvPr>
            <p:cNvSpPr/>
            <p:nvPr/>
          </p:nvSpPr>
          <p:spPr bwMode="gray">
            <a:xfrm>
              <a:off x="9218210" y="5249142"/>
              <a:ext cx="2249213" cy="328988"/>
            </a:xfrm>
            <a:prstGeom prst="rect">
              <a:avLst/>
            </a:prstGeom>
            <a:solidFill>
              <a:schemeClr val="bg1">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Account level Call Plan</a:t>
              </a:r>
            </a:p>
          </p:txBody>
        </p:sp>
        <p:pic>
          <p:nvPicPr>
            <p:cNvPr id="67" name="Picture 66">
              <a:extLst>
                <a:ext uri="{FF2B5EF4-FFF2-40B4-BE49-F238E27FC236}">
                  <a16:creationId xmlns:a16="http://schemas.microsoft.com/office/drawing/2014/main" id="{B731F7B1-4332-4822-8724-6DD12A73ACA4}"/>
                </a:ext>
              </a:extLst>
            </p:cNvPr>
            <p:cNvPicPr>
              <a:picLocks noChangeAspect="1"/>
            </p:cNvPicPr>
            <p:nvPr/>
          </p:nvPicPr>
          <p:blipFill>
            <a:blip r:embed="rId17"/>
            <a:stretch>
              <a:fillRect/>
            </a:stretch>
          </p:blipFill>
          <p:spPr>
            <a:xfrm>
              <a:off x="9207846" y="4135104"/>
              <a:ext cx="2249213" cy="943324"/>
            </a:xfrm>
            <a:prstGeom prst="rect">
              <a:avLst/>
            </a:prstGeom>
          </p:spPr>
        </p:pic>
        <p:sp>
          <p:nvSpPr>
            <p:cNvPr id="68" name="Oval 67">
              <a:extLst>
                <a:ext uri="{FF2B5EF4-FFF2-40B4-BE49-F238E27FC236}">
                  <a16:creationId xmlns:a16="http://schemas.microsoft.com/office/drawing/2014/main" id="{EBD7BAF5-F29A-4821-B876-6E8A319FB71B}"/>
                </a:ext>
              </a:extLst>
            </p:cNvPr>
            <p:cNvSpPr/>
            <p:nvPr/>
          </p:nvSpPr>
          <p:spPr bwMode="gray">
            <a:xfrm>
              <a:off x="9095082" y="5142171"/>
              <a:ext cx="248159" cy="249245"/>
            </a:xfrm>
            <a:prstGeom prst="ellipse">
              <a:avLst/>
            </a:prstGeom>
            <a:solidFill>
              <a:schemeClr val="accent1">
                <a:lumMod val="50000"/>
                <a:lumOff val="5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t>8</a:t>
              </a:r>
            </a:p>
          </p:txBody>
        </p:sp>
      </p:grpSp>
    </p:spTree>
    <p:extLst>
      <p:ext uri="{BB962C8B-B14F-4D97-AF65-F5344CB8AC3E}">
        <p14:creationId xmlns:p14="http://schemas.microsoft.com/office/powerpoint/2010/main" val="116666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7CC1-53FF-4CEE-9B01-45360FFE5D13}"/>
              </a:ext>
            </a:extLst>
          </p:cNvPr>
          <p:cNvSpPr>
            <a:spLocks noGrp="1"/>
          </p:cNvSpPr>
          <p:nvPr>
            <p:ph type="title"/>
          </p:nvPr>
        </p:nvSpPr>
        <p:spPr>
          <a:xfrm>
            <a:off x="241161" y="0"/>
            <a:ext cx="8985250" cy="838200"/>
          </a:xfrm>
        </p:spPr>
        <p:txBody>
          <a:bodyPr/>
          <a:lstStyle/>
          <a:p>
            <a:r>
              <a:rPr lang="en-US" dirty="0"/>
              <a:t>Introduction – What and Why of Marketing Mix….</a:t>
            </a:r>
          </a:p>
        </p:txBody>
      </p:sp>
      <p:sp>
        <p:nvSpPr>
          <p:cNvPr id="3" name="Content Placeholder 2">
            <a:extLst>
              <a:ext uri="{FF2B5EF4-FFF2-40B4-BE49-F238E27FC236}">
                <a16:creationId xmlns:a16="http://schemas.microsoft.com/office/drawing/2014/main" id="{2F14C330-2DF2-415C-A36C-52C9DC4ABC96}"/>
              </a:ext>
            </a:extLst>
          </p:cNvPr>
          <p:cNvSpPr>
            <a:spLocks noGrp="1"/>
          </p:cNvSpPr>
          <p:nvPr>
            <p:ph idx="1"/>
          </p:nvPr>
        </p:nvSpPr>
        <p:spPr/>
        <p:txBody>
          <a:bodyPr/>
          <a:lstStyle/>
          <a:p>
            <a:r>
              <a:rPr lang="en-US" dirty="0"/>
              <a:t>The marketing mix is the combination of variables that a business uses to carry out its marketing strategy and meet customer needs.</a:t>
            </a:r>
          </a:p>
          <a:p>
            <a:r>
              <a:rPr lang="en-US" dirty="0"/>
              <a:t>The marketing mix is often called the 4Ps: Product, Place, Price, and Promotion</a:t>
            </a:r>
          </a:p>
          <a:p>
            <a:r>
              <a:rPr lang="en-US" dirty="0"/>
              <a:t>Market Mix Modeling is a technique which helps in quantifying the impact of several promotions on sales. </a:t>
            </a:r>
          </a:p>
          <a:p>
            <a:r>
              <a:rPr lang="en-US" dirty="0"/>
              <a:t>Marketing mix is used to identify the impactful promotions and optimize promotional spends</a:t>
            </a:r>
          </a:p>
          <a:p>
            <a:r>
              <a:rPr lang="en-US" dirty="0"/>
              <a:t>The purpose of using </a:t>
            </a:r>
            <a:r>
              <a:rPr lang="en-US" dirty="0" err="1"/>
              <a:t>MMx</a:t>
            </a:r>
            <a:r>
              <a:rPr lang="en-US" dirty="0"/>
              <a:t> is to understand how much each promotional channel contributes to sales, and thereby how much to spend on each channel.</a:t>
            </a:r>
          </a:p>
          <a:p>
            <a:r>
              <a:rPr lang="en-US" dirty="0"/>
              <a:t>It helps in  ascertaining the effectiveness of each marketing channel in terms of Return on Investment (ROI)</a:t>
            </a:r>
          </a:p>
        </p:txBody>
      </p:sp>
    </p:spTree>
    <p:extLst>
      <p:ext uri="{BB962C8B-B14F-4D97-AF65-F5344CB8AC3E}">
        <p14:creationId xmlns:p14="http://schemas.microsoft.com/office/powerpoint/2010/main" val="155670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6C4B-F7F7-4F79-94B2-B468B355B3E0}"/>
              </a:ext>
            </a:extLst>
          </p:cNvPr>
          <p:cNvSpPr>
            <a:spLocks noGrp="1"/>
          </p:cNvSpPr>
          <p:nvPr>
            <p:ph type="title"/>
          </p:nvPr>
        </p:nvSpPr>
        <p:spPr/>
        <p:txBody>
          <a:bodyPr/>
          <a:lstStyle/>
          <a:p>
            <a:r>
              <a:rPr lang="en-US" dirty="0"/>
              <a:t>Optimization Results</a:t>
            </a:r>
          </a:p>
        </p:txBody>
      </p:sp>
      <p:graphicFrame>
        <p:nvGraphicFramePr>
          <p:cNvPr id="4" name="Chart 3">
            <a:extLst>
              <a:ext uri="{FF2B5EF4-FFF2-40B4-BE49-F238E27FC236}">
                <a16:creationId xmlns:a16="http://schemas.microsoft.com/office/drawing/2014/main" id="{99065735-A47F-48F3-B56E-DA697FF4CF8C}"/>
              </a:ext>
            </a:extLst>
          </p:cNvPr>
          <p:cNvGraphicFramePr/>
          <p:nvPr>
            <p:extLst>
              <p:ext uri="{D42A27DB-BD31-4B8C-83A1-F6EECF244321}">
                <p14:modId xmlns:p14="http://schemas.microsoft.com/office/powerpoint/2010/main" val="1368272618"/>
              </p:ext>
            </p:extLst>
          </p:nvPr>
        </p:nvGraphicFramePr>
        <p:xfrm>
          <a:off x="74612" y="2814840"/>
          <a:ext cx="4613912" cy="262490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CC5E4367-85DA-4707-A18B-F9A2F2E86F58}"/>
              </a:ext>
            </a:extLst>
          </p:cNvPr>
          <p:cNvSpPr/>
          <p:nvPr/>
        </p:nvSpPr>
        <p:spPr bwMode="gray">
          <a:xfrm>
            <a:off x="919921" y="2412127"/>
            <a:ext cx="3516691" cy="479426"/>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defRPr/>
            </a:pPr>
            <a:r>
              <a:rPr lang="en-US" sz="1100" b="1" i="1" u="sng" dirty="0">
                <a:solidFill>
                  <a:srgbClr val="000000"/>
                </a:solidFill>
                <a:latin typeface="Arial"/>
                <a:cs typeface="Arial"/>
              </a:rPr>
              <a:t>2017 Actuals vs 2018 Optimized Spends across Channels</a:t>
            </a:r>
          </a:p>
        </p:txBody>
      </p:sp>
      <p:graphicFrame>
        <p:nvGraphicFramePr>
          <p:cNvPr id="6" name="Chart 5">
            <a:extLst>
              <a:ext uri="{FF2B5EF4-FFF2-40B4-BE49-F238E27FC236}">
                <a16:creationId xmlns:a16="http://schemas.microsoft.com/office/drawing/2014/main" id="{09263BD7-FD7C-41A9-82ED-8C2A2B5FA417}"/>
              </a:ext>
            </a:extLst>
          </p:cNvPr>
          <p:cNvGraphicFramePr/>
          <p:nvPr>
            <p:extLst>
              <p:ext uri="{D42A27DB-BD31-4B8C-83A1-F6EECF244321}">
                <p14:modId xmlns:p14="http://schemas.microsoft.com/office/powerpoint/2010/main" val="94486682"/>
              </p:ext>
            </p:extLst>
          </p:nvPr>
        </p:nvGraphicFramePr>
        <p:xfrm>
          <a:off x="4722812" y="2814840"/>
          <a:ext cx="4591080" cy="2638114"/>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Rounded Corners 6">
            <a:extLst>
              <a:ext uri="{FF2B5EF4-FFF2-40B4-BE49-F238E27FC236}">
                <a16:creationId xmlns:a16="http://schemas.microsoft.com/office/drawing/2014/main" id="{885004E9-1256-4E92-A62A-DCF9AD3EFBBD}"/>
              </a:ext>
            </a:extLst>
          </p:cNvPr>
          <p:cNvSpPr/>
          <p:nvPr/>
        </p:nvSpPr>
        <p:spPr bwMode="gray">
          <a:xfrm>
            <a:off x="5260924" y="2386720"/>
            <a:ext cx="3514855" cy="476605"/>
          </a:xfrm>
          <a:prstGeom prst="round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defRPr/>
            </a:pPr>
            <a:r>
              <a:rPr lang="en-US" sz="1100" b="1" i="1" u="sng" dirty="0">
                <a:solidFill>
                  <a:srgbClr val="000000"/>
                </a:solidFill>
                <a:latin typeface="Arial"/>
                <a:cs typeface="Arial"/>
              </a:rPr>
              <a:t>2017 Actuals vs 2018 Optimized Contributions across Channels</a:t>
            </a:r>
          </a:p>
        </p:txBody>
      </p:sp>
      <p:grpSp>
        <p:nvGrpSpPr>
          <p:cNvPr id="8" name="Group 7">
            <a:extLst>
              <a:ext uri="{FF2B5EF4-FFF2-40B4-BE49-F238E27FC236}">
                <a16:creationId xmlns:a16="http://schemas.microsoft.com/office/drawing/2014/main" id="{100DFCC5-9AC1-4A4F-A3F6-053FF469E4B5}"/>
              </a:ext>
            </a:extLst>
          </p:cNvPr>
          <p:cNvGrpSpPr/>
          <p:nvPr/>
        </p:nvGrpSpPr>
        <p:grpSpPr>
          <a:xfrm>
            <a:off x="3323219" y="1508019"/>
            <a:ext cx="3179644" cy="821823"/>
            <a:chOff x="4553218" y="1631110"/>
            <a:chExt cx="3399603" cy="734018"/>
          </a:xfrm>
        </p:grpSpPr>
        <p:sp>
          <p:nvSpPr>
            <p:cNvPr id="9" name="Rectangle 8">
              <a:extLst>
                <a:ext uri="{FF2B5EF4-FFF2-40B4-BE49-F238E27FC236}">
                  <a16:creationId xmlns:a16="http://schemas.microsoft.com/office/drawing/2014/main" id="{C2BCAC3A-629D-4E6B-BC4B-1EF65AF2698C}"/>
                </a:ext>
              </a:extLst>
            </p:cNvPr>
            <p:cNvSpPr/>
            <p:nvPr/>
          </p:nvSpPr>
          <p:spPr bwMode="gray">
            <a:xfrm>
              <a:off x="4911181" y="1643149"/>
              <a:ext cx="3007885" cy="7136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defRPr/>
              </a:pPr>
              <a:endParaRPr lang="en-US" dirty="0">
                <a:ln>
                  <a:solidFill>
                    <a:srgbClr val="000000"/>
                  </a:solidFill>
                </a:ln>
                <a:solidFill>
                  <a:srgbClr val="FFFFFF"/>
                </a:solidFill>
                <a:latin typeface="Arial"/>
                <a:cs typeface="Arial"/>
              </a:endParaRPr>
            </a:p>
          </p:txBody>
        </p:sp>
        <p:pic>
          <p:nvPicPr>
            <p:cNvPr id="10" name="Picture 9">
              <a:extLst>
                <a:ext uri="{FF2B5EF4-FFF2-40B4-BE49-F238E27FC236}">
                  <a16:creationId xmlns:a16="http://schemas.microsoft.com/office/drawing/2014/main" id="{253B33D7-A079-4FEE-9DDE-C4AC8309B9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8428" y="1802822"/>
              <a:ext cx="392122" cy="344907"/>
            </a:xfrm>
            <a:prstGeom prst="rect">
              <a:avLst/>
            </a:prstGeom>
          </p:spPr>
        </p:pic>
        <p:cxnSp>
          <p:nvCxnSpPr>
            <p:cNvPr id="11" name="Straight Connector 10">
              <a:extLst>
                <a:ext uri="{FF2B5EF4-FFF2-40B4-BE49-F238E27FC236}">
                  <a16:creationId xmlns:a16="http://schemas.microsoft.com/office/drawing/2014/main" id="{3929CD29-C62E-4FB4-8497-33B835E2B6DB}"/>
                </a:ext>
              </a:extLst>
            </p:cNvPr>
            <p:cNvCxnSpPr/>
            <p:nvPr/>
          </p:nvCxnSpPr>
          <p:spPr bwMode="gray">
            <a:xfrm>
              <a:off x="6608614" y="1794248"/>
              <a:ext cx="0" cy="4114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337402-CDE3-475E-BABC-DBE21627216F}"/>
                </a:ext>
              </a:extLst>
            </p:cNvPr>
            <p:cNvSpPr txBox="1"/>
            <p:nvPr/>
          </p:nvSpPr>
          <p:spPr bwMode="gray">
            <a:xfrm>
              <a:off x="5414785" y="1719238"/>
              <a:ext cx="1176281" cy="553591"/>
            </a:xfrm>
            <a:prstGeom prst="rect">
              <a:avLst/>
            </a:prstGeom>
            <a:noFill/>
          </p:spPr>
          <p:txBody>
            <a:bodyPr wrap="square" lIns="0" tIns="0" rIns="0" bIns="0" rtlCol="0" anchor="ctr">
              <a:noAutofit/>
            </a:bodyPr>
            <a:lstStyle/>
            <a:p>
              <a:pPr algn="ctr" defTabSz="914309">
                <a:defRPr/>
              </a:pPr>
              <a:r>
                <a:rPr lang="en-US" sz="2200" b="1" dirty="0">
                  <a:solidFill>
                    <a:srgbClr val="00BCFF"/>
                  </a:solidFill>
                  <a:latin typeface="Agency FB" panose="020B0503020202020204" pitchFamily="34" charset="0"/>
                  <a:cs typeface="Arial"/>
                </a:rPr>
                <a:t>JPY 22.4 B</a:t>
              </a:r>
            </a:p>
          </p:txBody>
        </p:sp>
        <p:sp>
          <p:nvSpPr>
            <p:cNvPr id="13" name="TextBox 12">
              <a:extLst>
                <a:ext uri="{FF2B5EF4-FFF2-40B4-BE49-F238E27FC236}">
                  <a16:creationId xmlns:a16="http://schemas.microsoft.com/office/drawing/2014/main" id="{838BC1F9-1899-46C9-9556-C89E1D804088}"/>
                </a:ext>
              </a:extLst>
            </p:cNvPr>
            <p:cNvSpPr txBox="1"/>
            <p:nvPr/>
          </p:nvSpPr>
          <p:spPr bwMode="gray">
            <a:xfrm>
              <a:off x="6635638" y="1717399"/>
              <a:ext cx="1317183" cy="553591"/>
            </a:xfrm>
            <a:prstGeom prst="rect">
              <a:avLst/>
            </a:prstGeom>
            <a:noFill/>
          </p:spPr>
          <p:txBody>
            <a:bodyPr wrap="square" lIns="0" tIns="0" rIns="0" bIns="0" rtlCol="0" anchor="ctr">
              <a:noAutofit/>
            </a:bodyPr>
            <a:lstStyle/>
            <a:p>
              <a:pPr algn="ctr" defTabSz="914309">
                <a:defRPr/>
              </a:pPr>
              <a:r>
                <a:rPr lang="en-US" sz="2200" b="1" dirty="0">
                  <a:solidFill>
                    <a:srgbClr val="10384F"/>
                  </a:solidFill>
                  <a:latin typeface="Agency FB" panose="020B0503020202020204" pitchFamily="34" charset="0"/>
                  <a:cs typeface="Arial"/>
                </a:rPr>
                <a:t>JPY 22.1 B</a:t>
              </a:r>
            </a:p>
          </p:txBody>
        </p:sp>
        <p:sp>
          <p:nvSpPr>
            <p:cNvPr id="14" name="Rectangle 13">
              <a:extLst>
                <a:ext uri="{FF2B5EF4-FFF2-40B4-BE49-F238E27FC236}">
                  <a16:creationId xmlns:a16="http://schemas.microsoft.com/office/drawing/2014/main" id="{1D9A6C3B-8814-4D99-901D-F2DBA23F1082}"/>
                </a:ext>
              </a:extLst>
            </p:cNvPr>
            <p:cNvSpPr/>
            <p:nvPr/>
          </p:nvSpPr>
          <p:spPr bwMode="gray">
            <a:xfrm>
              <a:off x="4553218" y="1631110"/>
              <a:ext cx="340414" cy="734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309">
                <a:defRPr/>
              </a:pPr>
              <a:r>
                <a:rPr lang="en-US" sz="800" dirty="0">
                  <a:solidFill>
                    <a:srgbClr val="FFFFFF"/>
                  </a:solidFill>
                  <a:latin typeface="Arial"/>
                  <a:cs typeface="Arial"/>
                </a:rPr>
                <a:t> Contributions</a:t>
              </a:r>
            </a:p>
          </p:txBody>
        </p:sp>
      </p:grpSp>
      <p:grpSp>
        <p:nvGrpSpPr>
          <p:cNvPr id="15" name="Group 14">
            <a:extLst>
              <a:ext uri="{FF2B5EF4-FFF2-40B4-BE49-F238E27FC236}">
                <a16:creationId xmlns:a16="http://schemas.microsoft.com/office/drawing/2014/main" id="{3C394359-79A4-45CA-8D4E-0F106464C36A}"/>
              </a:ext>
            </a:extLst>
          </p:cNvPr>
          <p:cNvGrpSpPr/>
          <p:nvPr/>
        </p:nvGrpSpPr>
        <p:grpSpPr>
          <a:xfrm>
            <a:off x="239000" y="1509912"/>
            <a:ext cx="2768464" cy="822221"/>
            <a:chOff x="910349" y="1640467"/>
            <a:chExt cx="3304102" cy="740608"/>
          </a:xfrm>
        </p:grpSpPr>
        <p:sp>
          <p:nvSpPr>
            <p:cNvPr id="16" name="Rectangle 15">
              <a:extLst>
                <a:ext uri="{FF2B5EF4-FFF2-40B4-BE49-F238E27FC236}">
                  <a16:creationId xmlns:a16="http://schemas.microsoft.com/office/drawing/2014/main" id="{44966630-736D-40A0-B20A-2037195C3820}"/>
                </a:ext>
              </a:extLst>
            </p:cNvPr>
            <p:cNvSpPr/>
            <p:nvPr/>
          </p:nvSpPr>
          <p:spPr bwMode="gray">
            <a:xfrm>
              <a:off x="1206075" y="1643149"/>
              <a:ext cx="3008376" cy="7136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defRPr/>
              </a:pPr>
              <a:endParaRPr lang="en-US" dirty="0">
                <a:ln>
                  <a:solidFill>
                    <a:srgbClr val="000000"/>
                  </a:solidFill>
                </a:ln>
                <a:solidFill>
                  <a:srgbClr val="FFFFFF"/>
                </a:solidFill>
                <a:latin typeface="Arial"/>
                <a:cs typeface="Arial"/>
              </a:endParaRPr>
            </a:p>
          </p:txBody>
        </p:sp>
        <p:cxnSp>
          <p:nvCxnSpPr>
            <p:cNvPr id="17" name="Straight Connector 16">
              <a:extLst>
                <a:ext uri="{FF2B5EF4-FFF2-40B4-BE49-F238E27FC236}">
                  <a16:creationId xmlns:a16="http://schemas.microsoft.com/office/drawing/2014/main" id="{4B4D114C-5956-4B0B-A6A6-32E136F52E11}"/>
                </a:ext>
              </a:extLst>
            </p:cNvPr>
            <p:cNvCxnSpPr/>
            <p:nvPr/>
          </p:nvCxnSpPr>
          <p:spPr bwMode="gray">
            <a:xfrm>
              <a:off x="2780382" y="1812631"/>
              <a:ext cx="0" cy="4114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9CC4AEE-35F2-4542-AEF2-4F68ED801ED2}"/>
                </a:ext>
              </a:extLst>
            </p:cNvPr>
            <p:cNvSpPr txBox="1"/>
            <p:nvPr/>
          </p:nvSpPr>
          <p:spPr bwMode="gray">
            <a:xfrm>
              <a:off x="1355073" y="1726894"/>
              <a:ext cx="1365357" cy="553591"/>
            </a:xfrm>
            <a:prstGeom prst="rect">
              <a:avLst/>
            </a:prstGeom>
            <a:noFill/>
          </p:spPr>
          <p:txBody>
            <a:bodyPr wrap="square" lIns="0" tIns="0" rIns="0" bIns="0" rtlCol="0" anchor="ctr">
              <a:noAutofit/>
            </a:bodyPr>
            <a:lstStyle/>
            <a:p>
              <a:pPr algn="ctr" defTabSz="914309">
                <a:defRPr/>
              </a:pPr>
              <a:r>
                <a:rPr lang="en-US" sz="2200" b="1" dirty="0">
                  <a:solidFill>
                    <a:srgbClr val="00BCFF"/>
                  </a:solidFill>
                  <a:latin typeface="Agency FB" panose="020B0503020202020204" pitchFamily="34" charset="0"/>
                  <a:cs typeface="Arial"/>
                </a:rPr>
                <a:t>JPY 15.7 B</a:t>
              </a:r>
            </a:p>
          </p:txBody>
        </p:sp>
        <p:sp>
          <p:nvSpPr>
            <p:cNvPr id="19" name="TextBox 18">
              <a:extLst>
                <a:ext uri="{FF2B5EF4-FFF2-40B4-BE49-F238E27FC236}">
                  <a16:creationId xmlns:a16="http://schemas.microsoft.com/office/drawing/2014/main" id="{38049AEB-074F-4917-A0B9-058014667239}"/>
                </a:ext>
              </a:extLst>
            </p:cNvPr>
            <p:cNvSpPr txBox="1"/>
            <p:nvPr/>
          </p:nvSpPr>
          <p:spPr bwMode="gray">
            <a:xfrm>
              <a:off x="2842230" y="1736774"/>
              <a:ext cx="1344178" cy="553591"/>
            </a:xfrm>
            <a:prstGeom prst="rect">
              <a:avLst/>
            </a:prstGeom>
            <a:noFill/>
          </p:spPr>
          <p:txBody>
            <a:bodyPr wrap="square" lIns="0" tIns="0" rIns="0" bIns="0" rtlCol="0" anchor="ctr">
              <a:noAutofit/>
            </a:bodyPr>
            <a:lstStyle/>
            <a:p>
              <a:pPr algn="ctr" defTabSz="914309">
                <a:defRPr/>
              </a:pPr>
              <a:r>
                <a:rPr lang="en-US" sz="2200" b="1" dirty="0">
                  <a:solidFill>
                    <a:srgbClr val="10384F"/>
                  </a:solidFill>
                  <a:latin typeface="Agency FB" panose="020B0503020202020204" pitchFamily="34" charset="0"/>
                  <a:cs typeface="Arial"/>
                </a:rPr>
                <a:t>JPY 14.6 B</a:t>
              </a:r>
            </a:p>
          </p:txBody>
        </p:sp>
        <p:sp>
          <p:nvSpPr>
            <p:cNvPr id="20" name="Rectangle 19">
              <a:extLst>
                <a:ext uri="{FF2B5EF4-FFF2-40B4-BE49-F238E27FC236}">
                  <a16:creationId xmlns:a16="http://schemas.microsoft.com/office/drawing/2014/main" id="{A8208029-EB34-4FCF-B3E8-45FD167476BF}"/>
                </a:ext>
              </a:extLst>
            </p:cNvPr>
            <p:cNvSpPr/>
            <p:nvPr/>
          </p:nvSpPr>
          <p:spPr bwMode="gray">
            <a:xfrm>
              <a:off x="910349" y="1640467"/>
              <a:ext cx="273770" cy="740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309">
                <a:defRPr/>
              </a:pPr>
              <a:r>
                <a:rPr lang="en-US" sz="800" dirty="0">
                  <a:solidFill>
                    <a:srgbClr val="FFFFFF"/>
                  </a:solidFill>
                  <a:latin typeface="Arial"/>
                  <a:cs typeface="Arial"/>
                </a:rPr>
                <a:t>Spends</a:t>
              </a:r>
            </a:p>
          </p:txBody>
        </p:sp>
      </p:grpSp>
      <p:grpSp>
        <p:nvGrpSpPr>
          <p:cNvPr id="21" name="Group 20">
            <a:extLst>
              <a:ext uri="{FF2B5EF4-FFF2-40B4-BE49-F238E27FC236}">
                <a16:creationId xmlns:a16="http://schemas.microsoft.com/office/drawing/2014/main" id="{805388B6-684D-4345-A56B-42E6208BDEE1}"/>
              </a:ext>
            </a:extLst>
          </p:cNvPr>
          <p:cNvGrpSpPr/>
          <p:nvPr/>
        </p:nvGrpSpPr>
        <p:grpSpPr>
          <a:xfrm>
            <a:off x="6838488" y="1521997"/>
            <a:ext cx="2864230" cy="796550"/>
            <a:chOff x="8247705" y="1624520"/>
            <a:chExt cx="3374614" cy="740250"/>
          </a:xfrm>
        </p:grpSpPr>
        <p:sp>
          <p:nvSpPr>
            <p:cNvPr id="22" name="Rectangle 21">
              <a:extLst>
                <a:ext uri="{FF2B5EF4-FFF2-40B4-BE49-F238E27FC236}">
                  <a16:creationId xmlns:a16="http://schemas.microsoft.com/office/drawing/2014/main" id="{A9FA0726-1368-4651-9FAB-B1DD2E6602C4}"/>
                </a:ext>
              </a:extLst>
            </p:cNvPr>
            <p:cNvSpPr/>
            <p:nvPr/>
          </p:nvSpPr>
          <p:spPr bwMode="gray">
            <a:xfrm>
              <a:off x="8613943" y="1643149"/>
              <a:ext cx="3008376" cy="7136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defRPr/>
              </a:pPr>
              <a:endParaRPr lang="en-US" dirty="0">
                <a:ln>
                  <a:solidFill>
                    <a:srgbClr val="000000"/>
                  </a:solidFill>
                </a:ln>
                <a:solidFill>
                  <a:srgbClr val="FFFFFF"/>
                </a:solidFill>
                <a:latin typeface="Arial"/>
                <a:cs typeface="Arial"/>
              </a:endParaRPr>
            </a:p>
          </p:txBody>
        </p:sp>
        <p:pic>
          <p:nvPicPr>
            <p:cNvPr id="23" name="Picture 22">
              <a:extLst>
                <a:ext uri="{FF2B5EF4-FFF2-40B4-BE49-F238E27FC236}">
                  <a16:creationId xmlns:a16="http://schemas.microsoft.com/office/drawing/2014/main" id="{375E7EB8-1D21-4F33-A022-CF1B7C86FA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64169" y="1712947"/>
              <a:ext cx="548640" cy="548640"/>
            </a:xfrm>
            <a:prstGeom prst="rect">
              <a:avLst/>
            </a:prstGeom>
          </p:spPr>
        </p:pic>
        <p:cxnSp>
          <p:nvCxnSpPr>
            <p:cNvPr id="24" name="Straight Connector 23">
              <a:extLst>
                <a:ext uri="{FF2B5EF4-FFF2-40B4-BE49-F238E27FC236}">
                  <a16:creationId xmlns:a16="http://schemas.microsoft.com/office/drawing/2014/main" id="{5257A3BF-FDE3-4885-B974-63B8EE5959A2}"/>
                </a:ext>
              </a:extLst>
            </p:cNvPr>
            <p:cNvCxnSpPr/>
            <p:nvPr/>
          </p:nvCxnSpPr>
          <p:spPr bwMode="gray">
            <a:xfrm>
              <a:off x="10482148" y="1798684"/>
              <a:ext cx="0" cy="4114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AD7D328-ED5F-4B05-8231-BAADF63D75A9}"/>
                </a:ext>
              </a:extLst>
            </p:cNvPr>
            <p:cNvSpPr txBox="1"/>
            <p:nvPr/>
          </p:nvSpPr>
          <p:spPr bwMode="gray">
            <a:xfrm>
              <a:off x="9351841" y="1707262"/>
              <a:ext cx="898807" cy="553591"/>
            </a:xfrm>
            <a:prstGeom prst="rect">
              <a:avLst/>
            </a:prstGeom>
            <a:noFill/>
          </p:spPr>
          <p:txBody>
            <a:bodyPr wrap="square" lIns="0" tIns="0" rIns="0" bIns="0" rtlCol="0" anchor="ctr">
              <a:noAutofit/>
            </a:bodyPr>
            <a:lstStyle/>
            <a:p>
              <a:pPr algn="ctr" defTabSz="914309">
                <a:defRPr/>
              </a:pPr>
              <a:r>
                <a:rPr lang="en-US" sz="2200" b="1" dirty="0">
                  <a:solidFill>
                    <a:srgbClr val="00BCFF"/>
                  </a:solidFill>
                  <a:latin typeface="Agency FB" panose="020B0503020202020204" pitchFamily="34" charset="0"/>
                  <a:cs typeface="Arial"/>
                </a:rPr>
                <a:t>42.9 %</a:t>
              </a:r>
            </a:p>
          </p:txBody>
        </p:sp>
        <p:sp>
          <p:nvSpPr>
            <p:cNvPr id="26" name="TextBox 25">
              <a:extLst>
                <a:ext uri="{FF2B5EF4-FFF2-40B4-BE49-F238E27FC236}">
                  <a16:creationId xmlns:a16="http://schemas.microsoft.com/office/drawing/2014/main" id="{C31BB346-E319-4F00-96EF-17BDEC83AD11}"/>
                </a:ext>
              </a:extLst>
            </p:cNvPr>
            <p:cNvSpPr txBox="1"/>
            <p:nvPr/>
          </p:nvSpPr>
          <p:spPr bwMode="gray">
            <a:xfrm>
              <a:off x="10650915" y="1705423"/>
              <a:ext cx="898807" cy="553591"/>
            </a:xfrm>
            <a:prstGeom prst="rect">
              <a:avLst/>
            </a:prstGeom>
            <a:noFill/>
          </p:spPr>
          <p:txBody>
            <a:bodyPr wrap="square" lIns="0" tIns="0" rIns="0" bIns="0" rtlCol="0" anchor="ctr">
              <a:noAutofit/>
            </a:bodyPr>
            <a:lstStyle/>
            <a:p>
              <a:pPr algn="ctr" defTabSz="914309">
                <a:defRPr/>
              </a:pPr>
              <a:r>
                <a:rPr lang="en-US" sz="2200" b="1" dirty="0">
                  <a:solidFill>
                    <a:srgbClr val="10384F"/>
                  </a:solidFill>
                  <a:latin typeface="Agency FB" panose="020B0503020202020204" pitchFamily="34" charset="0"/>
                  <a:cs typeface="Arial"/>
                </a:rPr>
                <a:t>52.8 %</a:t>
              </a:r>
            </a:p>
          </p:txBody>
        </p:sp>
        <p:sp>
          <p:nvSpPr>
            <p:cNvPr id="27" name="Rectangle 26">
              <a:extLst>
                <a:ext uri="{FF2B5EF4-FFF2-40B4-BE49-F238E27FC236}">
                  <a16:creationId xmlns:a16="http://schemas.microsoft.com/office/drawing/2014/main" id="{CBC96219-7867-4CB3-860B-49A8023C294A}"/>
                </a:ext>
              </a:extLst>
            </p:cNvPr>
            <p:cNvSpPr/>
            <p:nvPr/>
          </p:nvSpPr>
          <p:spPr bwMode="gray">
            <a:xfrm>
              <a:off x="8247705" y="1624520"/>
              <a:ext cx="341127" cy="740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309">
                <a:defRPr/>
              </a:pPr>
              <a:r>
                <a:rPr lang="en-US" sz="800" dirty="0">
                  <a:solidFill>
                    <a:srgbClr val="FFFFFF"/>
                  </a:solidFill>
                  <a:latin typeface="Arial"/>
                  <a:cs typeface="Arial"/>
                </a:rPr>
                <a:t>ROI</a:t>
              </a:r>
            </a:p>
          </p:txBody>
        </p:sp>
      </p:grpSp>
      <p:sp>
        <p:nvSpPr>
          <p:cNvPr id="28" name="Rectangle 27">
            <a:extLst>
              <a:ext uri="{FF2B5EF4-FFF2-40B4-BE49-F238E27FC236}">
                <a16:creationId xmlns:a16="http://schemas.microsoft.com/office/drawing/2014/main" id="{99CB4B0B-0FB4-4157-BE94-E12473E3C3B6}"/>
              </a:ext>
            </a:extLst>
          </p:cNvPr>
          <p:cNvSpPr/>
          <p:nvPr/>
        </p:nvSpPr>
        <p:spPr bwMode="auto">
          <a:xfrm>
            <a:off x="510300" y="5450678"/>
            <a:ext cx="8966450" cy="1026321"/>
          </a:xfrm>
          <a:prstGeom prst="rect">
            <a:avLst/>
          </a:prstGeom>
          <a:noFill/>
          <a:ln w="9525">
            <a:solidFill>
              <a:srgbClr val="C8C8C8"/>
            </a:solidFill>
            <a:round/>
            <a:headEnd/>
            <a:tailEnd/>
          </a:ln>
        </p:spPr>
        <p:txBody>
          <a:bodyPr vert="horz" wrap="square" lIns="91428" tIns="45714" rIns="91428" bIns="45714" numCol="1" rtlCol="0" anchor="ctr" anchorCtr="0" compatLnSpc="1">
            <a:prstTxWarp prst="textNoShape">
              <a:avLst/>
            </a:prstTxWarp>
          </a:bodyPr>
          <a:lstStyle/>
          <a:p>
            <a:pPr marL="171433" indent="-171433" algn="l">
              <a:buFont typeface="Arial" panose="020B0604020202020204" pitchFamily="34" charset="0"/>
              <a:buChar char="•"/>
              <a:defRPr/>
            </a:pPr>
            <a:r>
              <a:rPr lang="en-US" sz="1200" dirty="0">
                <a:solidFill>
                  <a:schemeClr val="bg2">
                    <a:lumMod val="75000"/>
                  </a:schemeClr>
                </a:solidFill>
              </a:rPr>
              <a:t>Retargeted Detailing appears to be performing well, with 8% reduction (JPY 1.2B) in spends is resulting in a drop of only ~1.5% (JPY 279M) promotion driven sales</a:t>
            </a:r>
          </a:p>
          <a:p>
            <a:pPr marL="171433" indent="-171433" algn="l">
              <a:buFont typeface="Arial" panose="020B0604020202020204" pitchFamily="34" charset="0"/>
              <a:buChar char="•"/>
              <a:defRPr/>
            </a:pPr>
            <a:r>
              <a:rPr lang="en-US" sz="1200" dirty="0">
                <a:solidFill>
                  <a:schemeClr val="bg2">
                    <a:lumMod val="75000"/>
                  </a:schemeClr>
                </a:solidFill>
              </a:rPr>
              <a:t>Overall spends dropped by JPY 1B however the promotion driven sales observes a decrease of only JPY 155M driven largely by the increase in spends on the rest of the channels along with within channel optimization that’s being performed</a:t>
            </a:r>
          </a:p>
        </p:txBody>
      </p:sp>
      <p:sp>
        <p:nvSpPr>
          <p:cNvPr id="29" name="TextBox 28">
            <a:extLst>
              <a:ext uri="{FF2B5EF4-FFF2-40B4-BE49-F238E27FC236}">
                <a16:creationId xmlns:a16="http://schemas.microsoft.com/office/drawing/2014/main" id="{5B3FEB70-2B1F-463E-9653-5F6F21FF518D}"/>
              </a:ext>
            </a:extLst>
          </p:cNvPr>
          <p:cNvSpPr txBox="1"/>
          <p:nvPr/>
        </p:nvSpPr>
        <p:spPr bwMode="gray">
          <a:xfrm>
            <a:off x="246091" y="5450678"/>
            <a:ext cx="208573" cy="1026321"/>
          </a:xfrm>
          <a:prstGeom prst="rect">
            <a:avLst/>
          </a:prstGeom>
          <a:solidFill>
            <a:srgbClr val="10384F"/>
          </a:solidFill>
          <a:ln>
            <a:solidFill>
              <a:srgbClr val="10384F"/>
            </a:solidFill>
          </a:ln>
        </p:spPr>
        <p:txBody>
          <a:bodyPr vert="vert270" wrap="square" lIns="0" tIns="0" rIns="0" bIns="0" rtlCol="0" anchor="ctr">
            <a:noAutofit/>
          </a:bodyPr>
          <a:lstStyle/>
          <a:p>
            <a:pPr algn="ctr">
              <a:defRPr/>
            </a:pPr>
            <a:r>
              <a:rPr lang="en-US" sz="1100" b="1" kern="0" dirty="0">
                <a:solidFill>
                  <a:srgbClr val="FFFFFF"/>
                </a:solidFill>
              </a:rPr>
              <a:t>Insights</a:t>
            </a:r>
          </a:p>
        </p:txBody>
      </p:sp>
      <p:cxnSp>
        <p:nvCxnSpPr>
          <p:cNvPr id="30" name="Straight Connector 29">
            <a:extLst>
              <a:ext uri="{FF2B5EF4-FFF2-40B4-BE49-F238E27FC236}">
                <a16:creationId xmlns:a16="http://schemas.microsoft.com/office/drawing/2014/main" id="{DE23F675-583D-4881-9198-B8B520AF448B}"/>
              </a:ext>
            </a:extLst>
          </p:cNvPr>
          <p:cNvCxnSpPr>
            <a:cxnSpLocks/>
          </p:cNvCxnSpPr>
          <p:nvPr/>
        </p:nvCxnSpPr>
        <p:spPr bwMode="gray">
          <a:xfrm>
            <a:off x="5865812" y="2883400"/>
            <a:ext cx="0" cy="2101228"/>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C3C35B64-1CD0-455B-83B1-6E4708422094}"/>
              </a:ext>
            </a:extLst>
          </p:cNvPr>
          <p:cNvCxnSpPr>
            <a:cxnSpLocks/>
          </p:cNvCxnSpPr>
          <p:nvPr/>
        </p:nvCxnSpPr>
        <p:spPr bwMode="gray">
          <a:xfrm flipH="1">
            <a:off x="7191965" y="2849120"/>
            <a:ext cx="6724" cy="2107266"/>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EEAC2BAE-FB53-4783-AD82-9455180021A0}"/>
              </a:ext>
            </a:extLst>
          </p:cNvPr>
          <p:cNvCxnSpPr>
            <a:cxnSpLocks/>
          </p:cNvCxnSpPr>
          <p:nvPr/>
        </p:nvCxnSpPr>
        <p:spPr bwMode="gray">
          <a:xfrm>
            <a:off x="7846412" y="2862062"/>
            <a:ext cx="8760" cy="2094324"/>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C5ECB6C-1D92-4F7E-8ECC-48E8629F0258}"/>
              </a:ext>
            </a:extLst>
          </p:cNvPr>
          <p:cNvCxnSpPr>
            <a:cxnSpLocks/>
          </p:cNvCxnSpPr>
          <p:nvPr/>
        </p:nvCxnSpPr>
        <p:spPr bwMode="gray">
          <a:xfrm>
            <a:off x="8497200" y="2915527"/>
            <a:ext cx="0" cy="2040859"/>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C12C8EDB-5B53-4890-8F01-6934326F02BD}"/>
              </a:ext>
            </a:extLst>
          </p:cNvPr>
          <p:cNvCxnSpPr>
            <a:cxnSpLocks/>
          </p:cNvCxnSpPr>
          <p:nvPr/>
        </p:nvCxnSpPr>
        <p:spPr bwMode="gray">
          <a:xfrm flipH="1">
            <a:off x="6502970" y="2875595"/>
            <a:ext cx="17461" cy="2112285"/>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grpSp>
        <p:nvGrpSpPr>
          <p:cNvPr id="35" name="Group 34">
            <a:extLst>
              <a:ext uri="{FF2B5EF4-FFF2-40B4-BE49-F238E27FC236}">
                <a16:creationId xmlns:a16="http://schemas.microsoft.com/office/drawing/2014/main" id="{8825CF72-40D6-40F7-BF37-AB8796076460}"/>
              </a:ext>
            </a:extLst>
          </p:cNvPr>
          <p:cNvGrpSpPr/>
          <p:nvPr/>
        </p:nvGrpSpPr>
        <p:grpSpPr>
          <a:xfrm>
            <a:off x="5939732" y="2839595"/>
            <a:ext cx="494933" cy="224264"/>
            <a:chOff x="7603257" y="2770066"/>
            <a:chExt cx="590692" cy="202019"/>
          </a:xfrm>
        </p:grpSpPr>
        <p:sp>
          <p:nvSpPr>
            <p:cNvPr id="36" name="TextBox 35">
              <a:extLst>
                <a:ext uri="{FF2B5EF4-FFF2-40B4-BE49-F238E27FC236}">
                  <a16:creationId xmlns:a16="http://schemas.microsoft.com/office/drawing/2014/main" id="{40F262F1-62B0-4A3F-BE69-3D7EB027E3F3}"/>
                </a:ext>
              </a:extLst>
            </p:cNvPr>
            <p:cNvSpPr txBox="1"/>
            <p:nvPr/>
          </p:nvSpPr>
          <p:spPr bwMode="gray">
            <a:xfrm>
              <a:off x="7782468" y="2770066"/>
              <a:ext cx="411481"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25 M</a:t>
              </a:r>
            </a:p>
          </p:txBody>
        </p:sp>
        <p:sp>
          <p:nvSpPr>
            <p:cNvPr id="37" name="Isosceles Triangle 36">
              <a:extLst>
                <a:ext uri="{FF2B5EF4-FFF2-40B4-BE49-F238E27FC236}">
                  <a16:creationId xmlns:a16="http://schemas.microsoft.com/office/drawing/2014/main" id="{C197E058-2993-4B17-9324-A2302E06694B}"/>
                </a:ext>
              </a:extLst>
            </p:cNvPr>
            <p:cNvSpPr/>
            <p:nvPr/>
          </p:nvSpPr>
          <p:spPr bwMode="gray">
            <a:xfrm>
              <a:off x="7603257" y="2802495"/>
              <a:ext cx="137160" cy="13716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8" name="Group 37">
            <a:extLst>
              <a:ext uri="{FF2B5EF4-FFF2-40B4-BE49-F238E27FC236}">
                <a16:creationId xmlns:a16="http://schemas.microsoft.com/office/drawing/2014/main" id="{1E6E3844-F33B-4DD4-B532-560CA2CB3534}"/>
              </a:ext>
            </a:extLst>
          </p:cNvPr>
          <p:cNvGrpSpPr/>
          <p:nvPr/>
        </p:nvGrpSpPr>
        <p:grpSpPr>
          <a:xfrm>
            <a:off x="6615647" y="2839595"/>
            <a:ext cx="503837" cy="224264"/>
            <a:chOff x="8480197" y="2770066"/>
            <a:chExt cx="601318" cy="202019"/>
          </a:xfrm>
        </p:grpSpPr>
        <p:sp>
          <p:nvSpPr>
            <p:cNvPr id="39" name="TextBox 38">
              <a:extLst>
                <a:ext uri="{FF2B5EF4-FFF2-40B4-BE49-F238E27FC236}">
                  <a16:creationId xmlns:a16="http://schemas.microsoft.com/office/drawing/2014/main" id="{89B6B73D-1B83-4BE7-9299-D6E5CCE90C50}"/>
                </a:ext>
              </a:extLst>
            </p:cNvPr>
            <p:cNvSpPr txBox="1"/>
            <p:nvPr/>
          </p:nvSpPr>
          <p:spPr bwMode="gray">
            <a:xfrm>
              <a:off x="8670035" y="2770066"/>
              <a:ext cx="411480"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13 M</a:t>
              </a:r>
            </a:p>
          </p:txBody>
        </p:sp>
        <p:sp>
          <p:nvSpPr>
            <p:cNvPr id="40" name="Isosceles Triangle 39">
              <a:extLst>
                <a:ext uri="{FF2B5EF4-FFF2-40B4-BE49-F238E27FC236}">
                  <a16:creationId xmlns:a16="http://schemas.microsoft.com/office/drawing/2014/main" id="{87909E64-4DA4-4FF4-8CD1-4A14632D2D5F}"/>
                </a:ext>
              </a:extLst>
            </p:cNvPr>
            <p:cNvSpPr/>
            <p:nvPr/>
          </p:nvSpPr>
          <p:spPr bwMode="gray">
            <a:xfrm>
              <a:off x="8480197" y="2802495"/>
              <a:ext cx="137160" cy="13716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41" name="Group 40">
            <a:extLst>
              <a:ext uri="{FF2B5EF4-FFF2-40B4-BE49-F238E27FC236}">
                <a16:creationId xmlns:a16="http://schemas.microsoft.com/office/drawing/2014/main" id="{1F8271DC-7D1C-45A4-909B-B75640274BF0}"/>
              </a:ext>
            </a:extLst>
          </p:cNvPr>
          <p:cNvGrpSpPr/>
          <p:nvPr/>
        </p:nvGrpSpPr>
        <p:grpSpPr>
          <a:xfrm>
            <a:off x="7909325" y="2829509"/>
            <a:ext cx="494931" cy="224264"/>
            <a:chOff x="9285674" y="2805856"/>
            <a:chExt cx="590689" cy="202019"/>
          </a:xfrm>
        </p:grpSpPr>
        <p:sp>
          <p:nvSpPr>
            <p:cNvPr id="42" name="TextBox 41">
              <a:extLst>
                <a:ext uri="{FF2B5EF4-FFF2-40B4-BE49-F238E27FC236}">
                  <a16:creationId xmlns:a16="http://schemas.microsoft.com/office/drawing/2014/main" id="{11A34BA2-7332-42DF-8344-12F5C0EBA547}"/>
                </a:ext>
              </a:extLst>
            </p:cNvPr>
            <p:cNvSpPr txBox="1"/>
            <p:nvPr/>
          </p:nvSpPr>
          <p:spPr bwMode="gray">
            <a:xfrm>
              <a:off x="9464882" y="2805856"/>
              <a:ext cx="411481"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28 M</a:t>
              </a:r>
            </a:p>
          </p:txBody>
        </p:sp>
        <p:sp>
          <p:nvSpPr>
            <p:cNvPr id="43" name="Isosceles Triangle 42">
              <a:extLst>
                <a:ext uri="{FF2B5EF4-FFF2-40B4-BE49-F238E27FC236}">
                  <a16:creationId xmlns:a16="http://schemas.microsoft.com/office/drawing/2014/main" id="{8CC8F229-0ADF-43DC-BA71-53B460CA7D8E}"/>
                </a:ext>
              </a:extLst>
            </p:cNvPr>
            <p:cNvSpPr/>
            <p:nvPr/>
          </p:nvSpPr>
          <p:spPr bwMode="gray">
            <a:xfrm>
              <a:off x="9285674" y="2838286"/>
              <a:ext cx="137161" cy="13716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44" name="TextBox 43">
            <a:extLst>
              <a:ext uri="{FF2B5EF4-FFF2-40B4-BE49-F238E27FC236}">
                <a16:creationId xmlns:a16="http://schemas.microsoft.com/office/drawing/2014/main" id="{0751CEB4-A28A-4537-9C1A-B8776BFC0E38}"/>
              </a:ext>
            </a:extLst>
          </p:cNvPr>
          <p:cNvSpPr txBox="1"/>
          <p:nvPr/>
        </p:nvSpPr>
        <p:spPr bwMode="gray">
          <a:xfrm>
            <a:off x="8739639" y="2842061"/>
            <a:ext cx="399590" cy="208265"/>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155 M</a:t>
            </a:r>
          </a:p>
        </p:txBody>
      </p:sp>
      <p:cxnSp>
        <p:nvCxnSpPr>
          <p:cNvPr id="45" name="Straight Connector 44">
            <a:extLst>
              <a:ext uri="{FF2B5EF4-FFF2-40B4-BE49-F238E27FC236}">
                <a16:creationId xmlns:a16="http://schemas.microsoft.com/office/drawing/2014/main" id="{2901C3C9-66BF-4C26-81B2-1CA01A382893}"/>
              </a:ext>
            </a:extLst>
          </p:cNvPr>
          <p:cNvCxnSpPr>
            <a:cxnSpLocks/>
          </p:cNvCxnSpPr>
          <p:nvPr/>
        </p:nvCxnSpPr>
        <p:spPr bwMode="gray">
          <a:xfrm flipH="1">
            <a:off x="1220969" y="2863137"/>
            <a:ext cx="9340" cy="2077913"/>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52DD1178-19E1-4E86-A288-D08EF541F11E}"/>
              </a:ext>
            </a:extLst>
          </p:cNvPr>
          <p:cNvCxnSpPr>
            <a:cxnSpLocks/>
          </p:cNvCxnSpPr>
          <p:nvPr/>
        </p:nvCxnSpPr>
        <p:spPr bwMode="gray">
          <a:xfrm flipH="1">
            <a:off x="2545046" y="2858414"/>
            <a:ext cx="866" cy="2126214"/>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4254C3D7-B7EE-474C-8089-53F964B2C3F6}"/>
              </a:ext>
            </a:extLst>
          </p:cNvPr>
          <p:cNvCxnSpPr>
            <a:cxnSpLocks/>
          </p:cNvCxnSpPr>
          <p:nvPr/>
        </p:nvCxnSpPr>
        <p:spPr bwMode="gray">
          <a:xfrm>
            <a:off x="3246571" y="2875595"/>
            <a:ext cx="0" cy="2065455"/>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7055D6D7-02EA-42A0-86DE-D07857057218}"/>
              </a:ext>
            </a:extLst>
          </p:cNvPr>
          <p:cNvCxnSpPr>
            <a:cxnSpLocks/>
          </p:cNvCxnSpPr>
          <p:nvPr/>
        </p:nvCxnSpPr>
        <p:spPr bwMode="gray">
          <a:xfrm>
            <a:off x="3890944" y="2863137"/>
            <a:ext cx="6266" cy="2093249"/>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B296C4AD-0E37-4307-BEAF-72E0F017F502}"/>
              </a:ext>
            </a:extLst>
          </p:cNvPr>
          <p:cNvCxnSpPr>
            <a:cxnSpLocks/>
          </p:cNvCxnSpPr>
          <p:nvPr/>
        </p:nvCxnSpPr>
        <p:spPr bwMode="gray">
          <a:xfrm flipH="1">
            <a:off x="1884688" y="2863137"/>
            <a:ext cx="13008" cy="2124743"/>
          </a:xfrm>
          <a:prstGeom prst="line">
            <a:avLst/>
          </a:prstGeom>
          <a:ln w="12700" cap="flat" cmpd="sng" algn="ctr">
            <a:solidFill>
              <a:schemeClr val="bg1">
                <a:lumMod val="65000"/>
              </a:schemeClr>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grpSp>
        <p:nvGrpSpPr>
          <p:cNvPr id="50" name="Group 49">
            <a:extLst>
              <a:ext uri="{FF2B5EF4-FFF2-40B4-BE49-F238E27FC236}">
                <a16:creationId xmlns:a16="http://schemas.microsoft.com/office/drawing/2014/main" id="{6C12190B-1842-489B-8833-A3D383F7226E}"/>
              </a:ext>
            </a:extLst>
          </p:cNvPr>
          <p:cNvGrpSpPr/>
          <p:nvPr/>
        </p:nvGrpSpPr>
        <p:grpSpPr>
          <a:xfrm>
            <a:off x="1290724" y="2829504"/>
            <a:ext cx="494927" cy="224264"/>
            <a:chOff x="7684785" y="2770066"/>
            <a:chExt cx="590685" cy="202019"/>
          </a:xfrm>
        </p:grpSpPr>
        <p:sp>
          <p:nvSpPr>
            <p:cNvPr id="51" name="TextBox 50">
              <a:extLst>
                <a:ext uri="{FF2B5EF4-FFF2-40B4-BE49-F238E27FC236}">
                  <a16:creationId xmlns:a16="http://schemas.microsoft.com/office/drawing/2014/main" id="{72E361C8-1237-4036-89F9-694219750780}"/>
                </a:ext>
              </a:extLst>
            </p:cNvPr>
            <p:cNvSpPr txBox="1"/>
            <p:nvPr/>
          </p:nvSpPr>
          <p:spPr bwMode="gray">
            <a:xfrm>
              <a:off x="7863990" y="2770066"/>
              <a:ext cx="411480"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11 M</a:t>
              </a:r>
            </a:p>
          </p:txBody>
        </p:sp>
        <p:sp>
          <p:nvSpPr>
            <p:cNvPr id="52" name="Isosceles Triangle 51">
              <a:extLst>
                <a:ext uri="{FF2B5EF4-FFF2-40B4-BE49-F238E27FC236}">
                  <a16:creationId xmlns:a16="http://schemas.microsoft.com/office/drawing/2014/main" id="{A9C0D891-8193-4652-AA23-FD1BF14CC0C0}"/>
                </a:ext>
              </a:extLst>
            </p:cNvPr>
            <p:cNvSpPr/>
            <p:nvPr/>
          </p:nvSpPr>
          <p:spPr bwMode="gray">
            <a:xfrm>
              <a:off x="7684785" y="2802495"/>
              <a:ext cx="137160" cy="13716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53" name="Group 52">
            <a:extLst>
              <a:ext uri="{FF2B5EF4-FFF2-40B4-BE49-F238E27FC236}">
                <a16:creationId xmlns:a16="http://schemas.microsoft.com/office/drawing/2014/main" id="{CB674A83-F5F4-4A2F-B4CC-0CA0ADF6D18D}"/>
              </a:ext>
            </a:extLst>
          </p:cNvPr>
          <p:cNvGrpSpPr/>
          <p:nvPr/>
        </p:nvGrpSpPr>
        <p:grpSpPr>
          <a:xfrm>
            <a:off x="1993507" y="2829504"/>
            <a:ext cx="503838" cy="224264"/>
            <a:chOff x="8480197" y="2770061"/>
            <a:chExt cx="601319" cy="202019"/>
          </a:xfrm>
        </p:grpSpPr>
        <p:sp>
          <p:nvSpPr>
            <p:cNvPr id="54" name="TextBox 53">
              <a:extLst>
                <a:ext uri="{FF2B5EF4-FFF2-40B4-BE49-F238E27FC236}">
                  <a16:creationId xmlns:a16="http://schemas.microsoft.com/office/drawing/2014/main" id="{E3C10D1C-1A0D-4938-AE0D-8305B0F4799E}"/>
                </a:ext>
              </a:extLst>
            </p:cNvPr>
            <p:cNvSpPr txBox="1"/>
            <p:nvPr/>
          </p:nvSpPr>
          <p:spPr bwMode="gray">
            <a:xfrm>
              <a:off x="8670036" y="2770061"/>
              <a:ext cx="411480"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30 M</a:t>
              </a:r>
            </a:p>
          </p:txBody>
        </p:sp>
        <p:sp>
          <p:nvSpPr>
            <p:cNvPr id="55" name="Isosceles Triangle 54">
              <a:extLst>
                <a:ext uri="{FF2B5EF4-FFF2-40B4-BE49-F238E27FC236}">
                  <a16:creationId xmlns:a16="http://schemas.microsoft.com/office/drawing/2014/main" id="{E55C64B9-A002-4FD3-B981-53BA6D6E2D7E}"/>
                </a:ext>
              </a:extLst>
            </p:cNvPr>
            <p:cNvSpPr/>
            <p:nvPr/>
          </p:nvSpPr>
          <p:spPr bwMode="gray">
            <a:xfrm>
              <a:off x="8480197" y="2802495"/>
              <a:ext cx="137160" cy="13716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56" name="Group 55">
            <a:extLst>
              <a:ext uri="{FF2B5EF4-FFF2-40B4-BE49-F238E27FC236}">
                <a16:creationId xmlns:a16="http://schemas.microsoft.com/office/drawing/2014/main" id="{D2B20925-5153-41AD-B139-FCC970B89358}"/>
              </a:ext>
            </a:extLst>
          </p:cNvPr>
          <p:cNvGrpSpPr/>
          <p:nvPr/>
        </p:nvGrpSpPr>
        <p:grpSpPr>
          <a:xfrm>
            <a:off x="3335602" y="2829504"/>
            <a:ext cx="494927" cy="224264"/>
            <a:chOff x="10092287" y="2770066"/>
            <a:chExt cx="590685" cy="202019"/>
          </a:xfrm>
        </p:grpSpPr>
        <p:sp>
          <p:nvSpPr>
            <p:cNvPr id="57" name="TextBox 56">
              <a:extLst>
                <a:ext uri="{FF2B5EF4-FFF2-40B4-BE49-F238E27FC236}">
                  <a16:creationId xmlns:a16="http://schemas.microsoft.com/office/drawing/2014/main" id="{A240410A-B4A0-422A-8BDE-48654E187164}"/>
                </a:ext>
              </a:extLst>
            </p:cNvPr>
            <p:cNvSpPr txBox="1"/>
            <p:nvPr/>
          </p:nvSpPr>
          <p:spPr bwMode="gray">
            <a:xfrm>
              <a:off x="10271492" y="2770066"/>
              <a:ext cx="411480"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39 M</a:t>
              </a:r>
            </a:p>
          </p:txBody>
        </p:sp>
        <p:sp>
          <p:nvSpPr>
            <p:cNvPr id="58" name="Isosceles Triangle 57">
              <a:extLst>
                <a:ext uri="{FF2B5EF4-FFF2-40B4-BE49-F238E27FC236}">
                  <a16:creationId xmlns:a16="http://schemas.microsoft.com/office/drawing/2014/main" id="{32C741A9-40F9-48A6-BE24-548739707428}"/>
                </a:ext>
              </a:extLst>
            </p:cNvPr>
            <p:cNvSpPr/>
            <p:nvPr/>
          </p:nvSpPr>
          <p:spPr bwMode="gray">
            <a:xfrm>
              <a:off x="10092287" y="2802495"/>
              <a:ext cx="137160" cy="13716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59" name="Group 58">
            <a:extLst>
              <a:ext uri="{FF2B5EF4-FFF2-40B4-BE49-F238E27FC236}">
                <a16:creationId xmlns:a16="http://schemas.microsoft.com/office/drawing/2014/main" id="{9E665070-2227-424C-B8D7-1876A3BBB6D2}"/>
              </a:ext>
            </a:extLst>
          </p:cNvPr>
          <p:cNvGrpSpPr/>
          <p:nvPr/>
        </p:nvGrpSpPr>
        <p:grpSpPr>
          <a:xfrm>
            <a:off x="589213" y="2829504"/>
            <a:ext cx="467633" cy="224264"/>
            <a:chOff x="1254482" y="2902223"/>
            <a:chExt cx="558110" cy="202019"/>
          </a:xfrm>
        </p:grpSpPr>
        <p:sp>
          <p:nvSpPr>
            <p:cNvPr id="60" name="TextBox 59">
              <a:extLst>
                <a:ext uri="{FF2B5EF4-FFF2-40B4-BE49-F238E27FC236}">
                  <a16:creationId xmlns:a16="http://schemas.microsoft.com/office/drawing/2014/main" id="{9F892DCC-4A4E-4C8C-BB3C-1182E2E5E9E7}"/>
                </a:ext>
              </a:extLst>
            </p:cNvPr>
            <p:cNvSpPr txBox="1"/>
            <p:nvPr/>
          </p:nvSpPr>
          <p:spPr bwMode="gray">
            <a:xfrm>
              <a:off x="1401112" y="2902223"/>
              <a:ext cx="411480"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1.3 B</a:t>
              </a:r>
            </a:p>
          </p:txBody>
        </p:sp>
        <p:sp>
          <p:nvSpPr>
            <p:cNvPr id="61" name="Isosceles Triangle 60">
              <a:extLst>
                <a:ext uri="{FF2B5EF4-FFF2-40B4-BE49-F238E27FC236}">
                  <a16:creationId xmlns:a16="http://schemas.microsoft.com/office/drawing/2014/main" id="{36F4588E-5E08-4315-87DB-E5EAEA646BFE}"/>
                </a:ext>
              </a:extLst>
            </p:cNvPr>
            <p:cNvSpPr/>
            <p:nvPr/>
          </p:nvSpPr>
          <p:spPr bwMode="gray">
            <a:xfrm rot="10800000">
              <a:off x="1254482" y="2963982"/>
              <a:ext cx="137160" cy="13716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2" name="Group 61">
            <a:extLst>
              <a:ext uri="{FF2B5EF4-FFF2-40B4-BE49-F238E27FC236}">
                <a16:creationId xmlns:a16="http://schemas.microsoft.com/office/drawing/2014/main" id="{A9829790-7A20-436D-8653-99C18A121DC2}"/>
              </a:ext>
            </a:extLst>
          </p:cNvPr>
          <p:cNvGrpSpPr/>
          <p:nvPr/>
        </p:nvGrpSpPr>
        <p:grpSpPr>
          <a:xfrm>
            <a:off x="2624146" y="2839580"/>
            <a:ext cx="503916" cy="224264"/>
            <a:chOff x="3788353" y="2879647"/>
            <a:chExt cx="601413" cy="202019"/>
          </a:xfrm>
        </p:grpSpPr>
        <p:sp>
          <p:nvSpPr>
            <p:cNvPr id="63" name="TextBox 62">
              <a:extLst>
                <a:ext uri="{FF2B5EF4-FFF2-40B4-BE49-F238E27FC236}">
                  <a16:creationId xmlns:a16="http://schemas.microsoft.com/office/drawing/2014/main" id="{4C4DC0F4-0EF5-4184-AE48-20572917E84C}"/>
                </a:ext>
              </a:extLst>
            </p:cNvPr>
            <p:cNvSpPr txBox="1"/>
            <p:nvPr/>
          </p:nvSpPr>
          <p:spPr bwMode="gray">
            <a:xfrm>
              <a:off x="3978286" y="2879647"/>
              <a:ext cx="411480"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86 M</a:t>
              </a:r>
            </a:p>
          </p:txBody>
        </p:sp>
        <p:sp>
          <p:nvSpPr>
            <p:cNvPr id="64" name="Isosceles Triangle 63">
              <a:extLst>
                <a:ext uri="{FF2B5EF4-FFF2-40B4-BE49-F238E27FC236}">
                  <a16:creationId xmlns:a16="http://schemas.microsoft.com/office/drawing/2014/main" id="{C6D435A0-188A-4043-8200-50277CAA751C}"/>
                </a:ext>
              </a:extLst>
            </p:cNvPr>
            <p:cNvSpPr/>
            <p:nvPr/>
          </p:nvSpPr>
          <p:spPr bwMode="gray">
            <a:xfrm>
              <a:off x="3788353" y="2912076"/>
              <a:ext cx="137160" cy="13716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5" name="Group 64">
            <a:extLst>
              <a:ext uri="{FF2B5EF4-FFF2-40B4-BE49-F238E27FC236}">
                <a16:creationId xmlns:a16="http://schemas.microsoft.com/office/drawing/2014/main" id="{1A8AAE46-FEE9-4348-9D44-ECA93BD30891}"/>
              </a:ext>
            </a:extLst>
          </p:cNvPr>
          <p:cNvGrpSpPr/>
          <p:nvPr/>
        </p:nvGrpSpPr>
        <p:grpSpPr>
          <a:xfrm>
            <a:off x="3993581" y="2826062"/>
            <a:ext cx="507400" cy="224264"/>
            <a:chOff x="1366964" y="2879647"/>
            <a:chExt cx="605571" cy="202019"/>
          </a:xfrm>
        </p:grpSpPr>
        <p:sp>
          <p:nvSpPr>
            <p:cNvPr id="66" name="TextBox 65">
              <a:extLst>
                <a:ext uri="{FF2B5EF4-FFF2-40B4-BE49-F238E27FC236}">
                  <a16:creationId xmlns:a16="http://schemas.microsoft.com/office/drawing/2014/main" id="{2F010ECD-D700-4554-AE0D-5763F5C29003}"/>
                </a:ext>
              </a:extLst>
            </p:cNvPr>
            <p:cNvSpPr txBox="1"/>
            <p:nvPr/>
          </p:nvSpPr>
          <p:spPr bwMode="gray">
            <a:xfrm>
              <a:off x="1561055" y="2879647"/>
              <a:ext cx="411480"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1.1 B</a:t>
              </a:r>
            </a:p>
          </p:txBody>
        </p:sp>
        <p:sp>
          <p:nvSpPr>
            <p:cNvPr id="67" name="Isosceles Triangle 66">
              <a:extLst>
                <a:ext uri="{FF2B5EF4-FFF2-40B4-BE49-F238E27FC236}">
                  <a16:creationId xmlns:a16="http://schemas.microsoft.com/office/drawing/2014/main" id="{9824D23C-B2AE-4DDC-A140-68127DC66FB1}"/>
                </a:ext>
              </a:extLst>
            </p:cNvPr>
            <p:cNvSpPr/>
            <p:nvPr/>
          </p:nvSpPr>
          <p:spPr bwMode="gray">
            <a:xfrm rot="10800000">
              <a:off x="1366964" y="2912076"/>
              <a:ext cx="137160" cy="13716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8" name="Group 67">
            <a:extLst>
              <a:ext uri="{FF2B5EF4-FFF2-40B4-BE49-F238E27FC236}">
                <a16:creationId xmlns:a16="http://schemas.microsoft.com/office/drawing/2014/main" id="{94E15450-A49A-4ECC-99D8-B065BAD85FCD}"/>
              </a:ext>
            </a:extLst>
          </p:cNvPr>
          <p:cNvGrpSpPr/>
          <p:nvPr/>
        </p:nvGrpSpPr>
        <p:grpSpPr>
          <a:xfrm>
            <a:off x="5256212" y="2829504"/>
            <a:ext cx="532052" cy="224264"/>
            <a:chOff x="1366964" y="2879647"/>
            <a:chExt cx="634993" cy="202019"/>
          </a:xfrm>
        </p:grpSpPr>
        <p:sp>
          <p:nvSpPr>
            <p:cNvPr id="69" name="TextBox 68">
              <a:extLst>
                <a:ext uri="{FF2B5EF4-FFF2-40B4-BE49-F238E27FC236}">
                  <a16:creationId xmlns:a16="http://schemas.microsoft.com/office/drawing/2014/main" id="{70739CE9-86A4-4054-8186-D1B27EBE73B3}"/>
                </a:ext>
              </a:extLst>
            </p:cNvPr>
            <p:cNvSpPr txBox="1"/>
            <p:nvPr/>
          </p:nvSpPr>
          <p:spPr bwMode="gray">
            <a:xfrm>
              <a:off x="1561055" y="2879647"/>
              <a:ext cx="440902"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279 M</a:t>
              </a:r>
            </a:p>
          </p:txBody>
        </p:sp>
        <p:sp>
          <p:nvSpPr>
            <p:cNvPr id="70" name="Isosceles Triangle 69">
              <a:extLst>
                <a:ext uri="{FF2B5EF4-FFF2-40B4-BE49-F238E27FC236}">
                  <a16:creationId xmlns:a16="http://schemas.microsoft.com/office/drawing/2014/main" id="{37F9B996-BBC5-4FD9-8F35-1A4B9967FEDA}"/>
                </a:ext>
              </a:extLst>
            </p:cNvPr>
            <p:cNvSpPr/>
            <p:nvPr/>
          </p:nvSpPr>
          <p:spPr bwMode="gray">
            <a:xfrm rot="10800000">
              <a:off x="1366964" y="2912076"/>
              <a:ext cx="137160" cy="13716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71" name="Group 70">
            <a:extLst>
              <a:ext uri="{FF2B5EF4-FFF2-40B4-BE49-F238E27FC236}">
                <a16:creationId xmlns:a16="http://schemas.microsoft.com/office/drawing/2014/main" id="{09AD8114-5C18-451A-B964-A941B723A245}"/>
              </a:ext>
            </a:extLst>
          </p:cNvPr>
          <p:cNvGrpSpPr/>
          <p:nvPr/>
        </p:nvGrpSpPr>
        <p:grpSpPr>
          <a:xfrm>
            <a:off x="7263370" y="2829504"/>
            <a:ext cx="503837" cy="224264"/>
            <a:chOff x="8480197" y="2770066"/>
            <a:chExt cx="601318" cy="202019"/>
          </a:xfrm>
        </p:grpSpPr>
        <p:sp>
          <p:nvSpPr>
            <p:cNvPr id="72" name="TextBox 71">
              <a:extLst>
                <a:ext uri="{FF2B5EF4-FFF2-40B4-BE49-F238E27FC236}">
                  <a16:creationId xmlns:a16="http://schemas.microsoft.com/office/drawing/2014/main" id="{950EB3FD-0B73-4472-ADE2-C50B09FB4CDB}"/>
                </a:ext>
              </a:extLst>
            </p:cNvPr>
            <p:cNvSpPr txBox="1"/>
            <p:nvPr/>
          </p:nvSpPr>
          <p:spPr bwMode="gray">
            <a:xfrm>
              <a:off x="8670035" y="2770066"/>
              <a:ext cx="411480" cy="202019"/>
            </a:xfrm>
            <a:prstGeom prst="rect">
              <a:avLst/>
            </a:prstGeom>
            <a:solidFill>
              <a:schemeClr val="bg1">
                <a:lumMod val="95000"/>
              </a:schemeClr>
            </a:solidFill>
            <a:ln>
              <a:solidFill>
                <a:schemeClr val="bg1">
                  <a:lumMod val="65000"/>
                </a:schemeClr>
              </a:solidFill>
            </a:ln>
          </p:spPr>
          <p:txBody>
            <a:bodyPr wrap="square" lIns="0" tIns="0" rIns="0" bIns="0" rtlCol="0" anchor="ctr">
              <a:noAutofit/>
            </a:bodyPr>
            <a:lstStyle/>
            <a:p>
              <a:pPr algn="ctr"/>
              <a:r>
                <a:rPr lang="en-US" sz="1000" b="1" dirty="0"/>
                <a:t>58 M</a:t>
              </a:r>
            </a:p>
          </p:txBody>
        </p:sp>
        <p:sp>
          <p:nvSpPr>
            <p:cNvPr id="73" name="Isosceles Triangle 72">
              <a:extLst>
                <a:ext uri="{FF2B5EF4-FFF2-40B4-BE49-F238E27FC236}">
                  <a16:creationId xmlns:a16="http://schemas.microsoft.com/office/drawing/2014/main" id="{6A9D3B41-12FC-4F30-A3E6-EB7D94EB6DD0}"/>
                </a:ext>
              </a:extLst>
            </p:cNvPr>
            <p:cNvSpPr/>
            <p:nvPr/>
          </p:nvSpPr>
          <p:spPr bwMode="gray">
            <a:xfrm>
              <a:off x="8480197" y="2802495"/>
              <a:ext cx="137160" cy="13716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74" name="Isosceles Triangle 73">
            <a:extLst>
              <a:ext uri="{FF2B5EF4-FFF2-40B4-BE49-F238E27FC236}">
                <a16:creationId xmlns:a16="http://schemas.microsoft.com/office/drawing/2014/main" id="{E5D2F8F3-635C-4328-9E93-89A6749A10AE}"/>
              </a:ext>
            </a:extLst>
          </p:cNvPr>
          <p:cNvSpPr/>
          <p:nvPr/>
        </p:nvSpPr>
        <p:spPr bwMode="gray">
          <a:xfrm rot="10800000">
            <a:off x="8563135" y="2891680"/>
            <a:ext cx="114924" cy="152263"/>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234834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4882-19F2-4A79-B733-C5849C8D3E2F}"/>
              </a:ext>
            </a:extLst>
          </p:cNvPr>
          <p:cNvSpPr>
            <a:spLocks noGrp="1"/>
          </p:cNvSpPr>
          <p:nvPr>
            <p:ph type="title"/>
          </p:nvPr>
        </p:nvSpPr>
        <p:spPr>
          <a:xfrm>
            <a:off x="241374" y="-22980"/>
            <a:ext cx="8985250" cy="838200"/>
          </a:xfrm>
        </p:spPr>
        <p:txBody>
          <a:bodyPr/>
          <a:lstStyle/>
          <a:p>
            <a:r>
              <a:rPr lang="en-US" sz="2000" dirty="0"/>
              <a:t>What is multi-channel marketing mix modeling?</a:t>
            </a:r>
            <a:endParaRPr lang="en-US" dirty="0"/>
          </a:p>
        </p:txBody>
      </p:sp>
      <p:sp>
        <p:nvSpPr>
          <p:cNvPr id="4" name="Rounded Rectangle 6">
            <a:extLst>
              <a:ext uri="{FF2B5EF4-FFF2-40B4-BE49-F238E27FC236}">
                <a16:creationId xmlns:a16="http://schemas.microsoft.com/office/drawing/2014/main" id="{63F725F7-9CE3-4A7F-85E4-DDD35AA3DBAD}"/>
              </a:ext>
            </a:extLst>
          </p:cNvPr>
          <p:cNvSpPr/>
          <p:nvPr/>
        </p:nvSpPr>
        <p:spPr>
          <a:xfrm>
            <a:off x="6731798" y="1559419"/>
            <a:ext cx="3069358" cy="2011809"/>
          </a:xfrm>
          <a:prstGeom prst="roundRect">
            <a:avLst/>
          </a:prstGeom>
          <a:solidFill>
            <a:sysClr val="window" lastClr="FFFFFF"/>
          </a:solidFill>
          <a:ln w="25400" cap="flat" cmpd="sng" algn="ctr">
            <a:solidFill>
              <a:schemeClr val="tx1">
                <a:lumMod val="40000"/>
                <a:lumOff val="60000"/>
              </a:schemeClr>
            </a:solidFill>
            <a:prstDash val="dash"/>
          </a:ln>
          <a:effectLst/>
        </p:spPr>
        <p:txBody>
          <a:bodyPr rtlCol="0" anchor="ctr"/>
          <a:lstStyle/>
          <a:p>
            <a:pPr algn="ctr" defTabSz="914309">
              <a:defRPr/>
            </a:pPr>
            <a:endParaRPr lang="en-US" kern="0" dirty="0">
              <a:solidFill>
                <a:prstClr val="black"/>
              </a:solidFill>
              <a:latin typeface="Arial"/>
              <a:ea typeface="Arial Unicode MS"/>
              <a:cs typeface="Arial"/>
            </a:endParaRPr>
          </a:p>
        </p:txBody>
      </p:sp>
      <p:sp>
        <p:nvSpPr>
          <p:cNvPr id="5" name="Rounded Rectangle 8">
            <a:extLst>
              <a:ext uri="{FF2B5EF4-FFF2-40B4-BE49-F238E27FC236}">
                <a16:creationId xmlns:a16="http://schemas.microsoft.com/office/drawing/2014/main" id="{42EC4AD4-9552-4A11-8D43-1F0700C6F451}"/>
              </a:ext>
            </a:extLst>
          </p:cNvPr>
          <p:cNvSpPr/>
          <p:nvPr/>
        </p:nvSpPr>
        <p:spPr>
          <a:xfrm>
            <a:off x="3546331" y="1544493"/>
            <a:ext cx="2920950" cy="2011809"/>
          </a:xfrm>
          <a:prstGeom prst="roundRect">
            <a:avLst/>
          </a:prstGeom>
          <a:solidFill>
            <a:sysClr val="window" lastClr="FFFFFF"/>
          </a:solidFill>
          <a:ln w="25400" cap="flat" cmpd="sng" algn="ctr">
            <a:solidFill>
              <a:schemeClr val="tx1">
                <a:lumMod val="40000"/>
                <a:lumOff val="60000"/>
              </a:schemeClr>
            </a:solidFill>
            <a:prstDash val="dash"/>
          </a:ln>
          <a:effectLst/>
        </p:spPr>
        <p:txBody>
          <a:bodyPr rtlCol="0" anchor="ctr"/>
          <a:lstStyle/>
          <a:p>
            <a:pPr algn="ctr" defTabSz="914309">
              <a:defRPr/>
            </a:pPr>
            <a:endParaRPr lang="en-US" kern="0" dirty="0">
              <a:solidFill>
                <a:prstClr val="black"/>
              </a:solidFill>
              <a:latin typeface="Arial"/>
              <a:ea typeface="Arial Unicode MS"/>
              <a:cs typeface="Arial"/>
            </a:endParaRPr>
          </a:p>
        </p:txBody>
      </p:sp>
      <p:sp>
        <p:nvSpPr>
          <p:cNvPr id="6" name="Rounded Rectangle 9">
            <a:extLst>
              <a:ext uri="{FF2B5EF4-FFF2-40B4-BE49-F238E27FC236}">
                <a16:creationId xmlns:a16="http://schemas.microsoft.com/office/drawing/2014/main" id="{4482B705-B603-47DB-94FB-C762F8C71D2D}"/>
              </a:ext>
            </a:extLst>
          </p:cNvPr>
          <p:cNvSpPr/>
          <p:nvPr/>
        </p:nvSpPr>
        <p:spPr>
          <a:xfrm>
            <a:off x="301624" y="1559420"/>
            <a:ext cx="2978713" cy="2011809"/>
          </a:xfrm>
          <a:prstGeom prst="roundRect">
            <a:avLst/>
          </a:prstGeom>
          <a:solidFill>
            <a:sysClr val="window" lastClr="FFFFFF"/>
          </a:solidFill>
          <a:ln w="25400" cap="flat" cmpd="sng" algn="ctr">
            <a:solidFill>
              <a:schemeClr val="tx1">
                <a:lumMod val="40000"/>
                <a:lumOff val="60000"/>
              </a:schemeClr>
            </a:solidFill>
            <a:prstDash val="dash"/>
          </a:ln>
          <a:effectLst/>
        </p:spPr>
        <p:txBody>
          <a:bodyPr rtlCol="0" anchor="ctr"/>
          <a:lstStyle/>
          <a:p>
            <a:pPr algn="ctr" defTabSz="914309">
              <a:defRPr/>
            </a:pPr>
            <a:endParaRPr lang="en-US" kern="0" dirty="0">
              <a:solidFill>
                <a:prstClr val="black"/>
              </a:solidFill>
              <a:latin typeface="Arial"/>
              <a:ea typeface="Arial Unicode MS"/>
              <a:cs typeface="Arial"/>
            </a:endParaRPr>
          </a:p>
        </p:txBody>
      </p:sp>
      <p:grpSp>
        <p:nvGrpSpPr>
          <p:cNvPr id="7" name="Group 6">
            <a:extLst>
              <a:ext uri="{FF2B5EF4-FFF2-40B4-BE49-F238E27FC236}">
                <a16:creationId xmlns:a16="http://schemas.microsoft.com/office/drawing/2014/main" id="{7E03417A-17FB-4D6D-826E-164D98CF93D0}"/>
              </a:ext>
            </a:extLst>
          </p:cNvPr>
          <p:cNvGrpSpPr/>
          <p:nvPr/>
        </p:nvGrpSpPr>
        <p:grpSpPr>
          <a:xfrm>
            <a:off x="227012" y="4805306"/>
            <a:ext cx="3053325" cy="1331896"/>
            <a:chOff x="4472735" y="1752600"/>
            <a:chExt cx="2811390" cy="999284"/>
          </a:xfrm>
        </p:grpSpPr>
        <p:sp>
          <p:nvSpPr>
            <p:cNvPr id="8" name="TextBox 7">
              <a:extLst>
                <a:ext uri="{FF2B5EF4-FFF2-40B4-BE49-F238E27FC236}">
                  <a16:creationId xmlns:a16="http://schemas.microsoft.com/office/drawing/2014/main" id="{61F12FE7-457C-4C96-9250-B2D15B923CB0}"/>
                </a:ext>
              </a:extLst>
            </p:cNvPr>
            <p:cNvSpPr txBox="1"/>
            <p:nvPr/>
          </p:nvSpPr>
          <p:spPr>
            <a:xfrm>
              <a:off x="4472735" y="1962151"/>
              <a:ext cx="2811390" cy="789733"/>
            </a:xfrm>
            <a:prstGeom prst="rect">
              <a:avLst/>
            </a:prstGeom>
            <a:noFill/>
          </p:spPr>
          <p:txBody>
            <a:bodyPr wrap="square" rtlCol="0">
              <a:spAutoFit/>
            </a:bodyPr>
            <a:lstStyle/>
            <a:p>
              <a:pPr algn="ctr" defTabSz="1219048">
                <a:spcBef>
                  <a:spcPct val="20000"/>
                </a:spcBef>
                <a:defRPr/>
              </a:pPr>
              <a:r>
                <a:rPr lang="en-US" sz="1200" dirty="0">
                  <a:solidFill>
                    <a:srgbClr val="000000"/>
                  </a:solidFill>
                  <a:latin typeface="Arial"/>
                  <a:ea typeface="Arial Unicode MS"/>
                  <a:cs typeface="Arial"/>
                </a:rPr>
                <a:t>The entire set of activities used to communicate/publicize the brand to different set of customers</a:t>
              </a:r>
            </a:p>
            <a:p>
              <a:pPr algn="ctr" defTabSz="1219048">
                <a:spcBef>
                  <a:spcPct val="20000"/>
                </a:spcBef>
                <a:defRPr/>
              </a:pPr>
              <a:r>
                <a:rPr lang="en-US" sz="1200" dirty="0">
                  <a:solidFill>
                    <a:srgbClr val="000000"/>
                  </a:solidFill>
                  <a:latin typeface="Arial"/>
                  <a:ea typeface="Arial Unicode MS"/>
                  <a:cs typeface="Arial"/>
                </a:rPr>
                <a:t>e.g., Detailing, Webinars, Samples </a:t>
              </a:r>
              <a:br>
                <a:rPr lang="en-US" sz="1200" dirty="0">
                  <a:solidFill>
                    <a:srgbClr val="000000"/>
                  </a:solidFill>
                  <a:latin typeface="Arial"/>
                  <a:ea typeface="Arial Unicode MS"/>
                  <a:cs typeface="Arial"/>
                </a:rPr>
              </a:br>
              <a:r>
                <a:rPr lang="en-US" sz="1200" dirty="0">
                  <a:solidFill>
                    <a:srgbClr val="000000"/>
                  </a:solidFill>
                  <a:latin typeface="Arial"/>
                  <a:ea typeface="Arial Unicode MS"/>
                  <a:cs typeface="Arial"/>
                </a:rPr>
                <a:t>Congresses, Mobile App etc.</a:t>
              </a:r>
            </a:p>
          </p:txBody>
        </p:sp>
        <p:sp>
          <p:nvSpPr>
            <p:cNvPr id="9" name="Rectangle 8">
              <a:extLst>
                <a:ext uri="{FF2B5EF4-FFF2-40B4-BE49-F238E27FC236}">
                  <a16:creationId xmlns:a16="http://schemas.microsoft.com/office/drawing/2014/main" id="{08BE4EB3-0F89-4145-BC71-4AB3D874002E}"/>
                </a:ext>
              </a:extLst>
            </p:cNvPr>
            <p:cNvSpPr/>
            <p:nvPr/>
          </p:nvSpPr>
          <p:spPr>
            <a:xfrm>
              <a:off x="5378401" y="1752600"/>
              <a:ext cx="907941" cy="253916"/>
            </a:xfrm>
            <a:prstGeom prst="rect">
              <a:avLst/>
            </a:prstGeom>
          </p:spPr>
          <p:txBody>
            <a:bodyPr wrap="none">
              <a:spAutoFit/>
            </a:bodyPr>
            <a:lstStyle/>
            <a:p>
              <a:pPr algn="ctr" defTabSz="914309"/>
              <a:r>
                <a:rPr lang="en-US" sz="1600" b="1" dirty="0">
                  <a:solidFill>
                    <a:srgbClr val="000000"/>
                  </a:solidFill>
                  <a:latin typeface="Arial"/>
                  <a:ea typeface="Arial Unicode MS"/>
                  <a:cs typeface="Arial"/>
                </a:rPr>
                <a:t>Promotion</a:t>
              </a:r>
            </a:p>
          </p:txBody>
        </p:sp>
      </p:grpSp>
      <p:grpSp>
        <p:nvGrpSpPr>
          <p:cNvPr id="10" name="Group 9">
            <a:extLst>
              <a:ext uri="{FF2B5EF4-FFF2-40B4-BE49-F238E27FC236}">
                <a16:creationId xmlns:a16="http://schemas.microsoft.com/office/drawing/2014/main" id="{327D599D-0FC2-4517-94DA-23A01E850CA7}"/>
              </a:ext>
            </a:extLst>
          </p:cNvPr>
          <p:cNvGrpSpPr/>
          <p:nvPr/>
        </p:nvGrpSpPr>
        <p:grpSpPr>
          <a:xfrm>
            <a:off x="3542188" y="4805309"/>
            <a:ext cx="2925093" cy="1147229"/>
            <a:chOff x="4539335" y="1752600"/>
            <a:chExt cx="2612126" cy="860733"/>
          </a:xfrm>
        </p:grpSpPr>
        <p:sp>
          <p:nvSpPr>
            <p:cNvPr id="11" name="TextBox 10">
              <a:extLst>
                <a:ext uri="{FF2B5EF4-FFF2-40B4-BE49-F238E27FC236}">
                  <a16:creationId xmlns:a16="http://schemas.microsoft.com/office/drawing/2014/main" id="{DBD442C8-71F8-43C5-9BCD-8D2047B852F1}"/>
                </a:ext>
              </a:extLst>
            </p:cNvPr>
            <p:cNvSpPr txBox="1"/>
            <p:nvPr/>
          </p:nvSpPr>
          <p:spPr>
            <a:xfrm>
              <a:off x="4539335" y="1962150"/>
              <a:ext cx="2612126" cy="651183"/>
            </a:xfrm>
            <a:prstGeom prst="rect">
              <a:avLst/>
            </a:prstGeom>
            <a:noFill/>
          </p:spPr>
          <p:txBody>
            <a:bodyPr wrap="square" rtlCol="0">
              <a:spAutoFit/>
            </a:bodyPr>
            <a:lstStyle/>
            <a:p>
              <a:pPr algn="ctr" defTabSz="1219048">
                <a:spcBef>
                  <a:spcPct val="20000"/>
                </a:spcBef>
                <a:defRPr/>
              </a:pPr>
              <a:r>
                <a:rPr lang="en-US" sz="1200" kern="0" dirty="0">
                  <a:solidFill>
                    <a:srgbClr val="000000"/>
                  </a:solidFill>
                  <a:latin typeface="Arial"/>
                  <a:ea typeface="Arial Unicode MS"/>
                  <a:cs typeface="Arial"/>
                </a:rPr>
                <a:t>The sales generated as a result of the promotional efforts made.</a:t>
              </a:r>
            </a:p>
            <a:p>
              <a:pPr algn="ctr" defTabSz="1219048">
                <a:spcBef>
                  <a:spcPct val="20000"/>
                </a:spcBef>
                <a:defRPr/>
              </a:pPr>
              <a:r>
                <a:rPr lang="en-US" sz="1200" kern="0" dirty="0">
                  <a:solidFill>
                    <a:srgbClr val="000000"/>
                  </a:solidFill>
                  <a:latin typeface="Arial"/>
                  <a:ea typeface="Arial Unicode MS"/>
                  <a:cs typeface="Arial"/>
                </a:rPr>
                <a:t>e.g., Units, Treatment days, Revenue, Decision to Test, Refer, or Treat</a:t>
              </a:r>
            </a:p>
          </p:txBody>
        </p:sp>
        <p:sp>
          <p:nvSpPr>
            <p:cNvPr id="12" name="Rectangle 11">
              <a:extLst>
                <a:ext uri="{FF2B5EF4-FFF2-40B4-BE49-F238E27FC236}">
                  <a16:creationId xmlns:a16="http://schemas.microsoft.com/office/drawing/2014/main" id="{6E8F91DB-35DC-469E-9548-E52107F26B84}"/>
                </a:ext>
              </a:extLst>
            </p:cNvPr>
            <p:cNvSpPr/>
            <p:nvPr/>
          </p:nvSpPr>
          <p:spPr>
            <a:xfrm>
              <a:off x="5396418" y="1752600"/>
              <a:ext cx="871874" cy="253915"/>
            </a:xfrm>
            <a:prstGeom prst="rect">
              <a:avLst/>
            </a:prstGeom>
          </p:spPr>
          <p:txBody>
            <a:bodyPr wrap="none">
              <a:spAutoFit/>
            </a:bodyPr>
            <a:lstStyle/>
            <a:p>
              <a:pPr algn="ctr" defTabSz="914309">
                <a:defRPr/>
              </a:pPr>
              <a:r>
                <a:rPr lang="en-US" sz="1600" b="1" dirty="0">
                  <a:solidFill>
                    <a:srgbClr val="000000"/>
                  </a:solidFill>
                  <a:latin typeface="Arial"/>
                  <a:ea typeface="Arial Unicode MS"/>
                  <a:cs typeface="Arial"/>
                </a:rPr>
                <a:t>Response</a:t>
              </a:r>
            </a:p>
          </p:txBody>
        </p:sp>
      </p:grpSp>
      <p:grpSp>
        <p:nvGrpSpPr>
          <p:cNvPr id="13" name="Group 12">
            <a:extLst>
              <a:ext uri="{FF2B5EF4-FFF2-40B4-BE49-F238E27FC236}">
                <a16:creationId xmlns:a16="http://schemas.microsoft.com/office/drawing/2014/main" id="{0618C7CB-98AD-49F9-9FB4-FE4BF4AB71E4}"/>
              </a:ext>
            </a:extLst>
          </p:cNvPr>
          <p:cNvGrpSpPr/>
          <p:nvPr/>
        </p:nvGrpSpPr>
        <p:grpSpPr>
          <a:xfrm>
            <a:off x="6720739" y="4800600"/>
            <a:ext cx="2957973" cy="1276953"/>
            <a:chOff x="4637643" y="1752600"/>
            <a:chExt cx="2527983" cy="663481"/>
          </a:xfrm>
        </p:grpSpPr>
        <p:sp>
          <p:nvSpPr>
            <p:cNvPr id="14" name="TextBox 13">
              <a:extLst>
                <a:ext uri="{FF2B5EF4-FFF2-40B4-BE49-F238E27FC236}">
                  <a16:creationId xmlns:a16="http://schemas.microsoft.com/office/drawing/2014/main" id="{EBCC9A41-2509-43CA-93CC-35434DC4E656}"/>
                </a:ext>
              </a:extLst>
            </p:cNvPr>
            <p:cNvSpPr txBox="1"/>
            <p:nvPr/>
          </p:nvSpPr>
          <p:spPr>
            <a:xfrm>
              <a:off x="4637643" y="1931157"/>
              <a:ext cx="2527983" cy="484924"/>
            </a:xfrm>
            <a:prstGeom prst="rect">
              <a:avLst/>
            </a:prstGeom>
            <a:noFill/>
          </p:spPr>
          <p:txBody>
            <a:bodyPr wrap="square" rtlCol="0">
              <a:spAutoFit/>
            </a:bodyPr>
            <a:lstStyle/>
            <a:p>
              <a:pPr algn="ctr" defTabSz="1219048">
                <a:spcBef>
                  <a:spcPct val="20000"/>
                </a:spcBef>
                <a:defRPr/>
              </a:pPr>
              <a:r>
                <a:rPr lang="en-US" sz="1200" dirty="0">
                  <a:solidFill>
                    <a:srgbClr val="000000"/>
                  </a:solidFill>
                  <a:latin typeface="Arial"/>
                  <a:ea typeface="Arial Unicode MS"/>
                  <a:cs typeface="Arial"/>
                </a:rPr>
                <a:t>Evaluating the relationship between response and promotions through different techniques like regression; Optimizing promotional spend</a:t>
              </a:r>
            </a:p>
          </p:txBody>
        </p:sp>
        <p:sp>
          <p:nvSpPr>
            <p:cNvPr id="15" name="Rectangle 14">
              <a:extLst>
                <a:ext uri="{FF2B5EF4-FFF2-40B4-BE49-F238E27FC236}">
                  <a16:creationId xmlns:a16="http://schemas.microsoft.com/office/drawing/2014/main" id="{6BB2D177-F79C-4D76-9BBA-BBBDE68C2C04}"/>
                </a:ext>
              </a:extLst>
            </p:cNvPr>
            <p:cNvSpPr/>
            <p:nvPr/>
          </p:nvSpPr>
          <p:spPr>
            <a:xfrm>
              <a:off x="5425272" y="1752600"/>
              <a:ext cx="814166" cy="253916"/>
            </a:xfrm>
            <a:prstGeom prst="rect">
              <a:avLst/>
            </a:prstGeom>
          </p:spPr>
          <p:txBody>
            <a:bodyPr wrap="none">
              <a:spAutoFit/>
            </a:bodyPr>
            <a:lstStyle/>
            <a:p>
              <a:pPr algn="ctr" defTabSz="914309">
                <a:defRPr/>
              </a:pPr>
              <a:r>
                <a:rPr lang="en-US" sz="1600" b="1" dirty="0">
                  <a:solidFill>
                    <a:srgbClr val="000000"/>
                  </a:solidFill>
                  <a:latin typeface="Arial"/>
                  <a:ea typeface="Arial Unicode MS"/>
                  <a:cs typeface="Arial"/>
                </a:rPr>
                <a:t>Modeling</a:t>
              </a:r>
            </a:p>
          </p:txBody>
        </p:sp>
      </p:grpSp>
      <p:cxnSp>
        <p:nvCxnSpPr>
          <p:cNvPr id="16" name="Straight Connector 15">
            <a:extLst>
              <a:ext uri="{FF2B5EF4-FFF2-40B4-BE49-F238E27FC236}">
                <a16:creationId xmlns:a16="http://schemas.microsoft.com/office/drawing/2014/main" id="{DD1689A4-E514-4FB6-AE3F-A766DBE78709}"/>
              </a:ext>
            </a:extLst>
          </p:cNvPr>
          <p:cNvCxnSpPr>
            <a:cxnSpLocks/>
          </p:cNvCxnSpPr>
          <p:nvPr/>
        </p:nvCxnSpPr>
        <p:spPr>
          <a:xfrm>
            <a:off x="1790980" y="4451962"/>
            <a:ext cx="0" cy="264782"/>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F02861D-0E7A-4617-9D5A-97580C2CEDD0}"/>
              </a:ext>
            </a:extLst>
          </p:cNvPr>
          <p:cNvGrpSpPr/>
          <p:nvPr/>
        </p:nvGrpSpPr>
        <p:grpSpPr>
          <a:xfrm>
            <a:off x="1305138" y="3344907"/>
            <a:ext cx="983700" cy="1013400"/>
            <a:chOff x="1409787" y="2548890"/>
            <a:chExt cx="834850" cy="834850"/>
          </a:xfrm>
          <a:solidFill>
            <a:srgbClr val="4BD0FF"/>
          </a:solidFill>
        </p:grpSpPr>
        <p:sp>
          <p:nvSpPr>
            <p:cNvPr id="18" name="Oval 17">
              <a:extLst>
                <a:ext uri="{FF2B5EF4-FFF2-40B4-BE49-F238E27FC236}">
                  <a16:creationId xmlns:a16="http://schemas.microsoft.com/office/drawing/2014/main" id="{8B6313AD-EE6E-4CE5-A1E7-991FF787B307}"/>
                </a:ext>
              </a:extLst>
            </p:cNvPr>
            <p:cNvSpPr/>
            <p:nvPr/>
          </p:nvSpPr>
          <p:spPr>
            <a:xfrm>
              <a:off x="1409787" y="2548890"/>
              <a:ext cx="834850" cy="834850"/>
            </a:xfrm>
            <a:prstGeom prst="ellipse">
              <a:avLst/>
            </a:prstGeom>
            <a:grpFill/>
            <a:ln>
              <a:solidFill>
                <a:srgbClr val="4BD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sz="2400" dirty="0">
                <a:solidFill>
                  <a:srgbClr val="FFFFFF"/>
                </a:solidFill>
                <a:latin typeface="Arial"/>
                <a:ea typeface="Arial Unicode MS"/>
                <a:cs typeface="Arial"/>
              </a:endParaRPr>
            </a:p>
          </p:txBody>
        </p:sp>
        <p:sp>
          <p:nvSpPr>
            <p:cNvPr id="19" name="Oval 18">
              <a:extLst>
                <a:ext uri="{FF2B5EF4-FFF2-40B4-BE49-F238E27FC236}">
                  <a16:creationId xmlns:a16="http://schemas.microsoft.com/office/drawing/2014/main" id="{2C56B8EC-1573-47F6-A09C-C69F1F65755F}"/>
                </a:ext>
              </a:extLst>
            </p:cNvPr>
            <p:cNvSpPr/>
            <p:nvPr/>
          </p:nvSpPr>
          <p:spPr>
            <a:xfrm>
              <a:off x="1484312" y="2623415"/>
              <a:ext cx="685800" cy="685800"/>
            </a:xfrm>
            <a:prstGeom prst="ellipse">
              <a:avLst/>
            </a:prstGeom>
            <a:grpFill/>
            <a:ln>
              <a:solidFill>
                <a:srgbClr val="4BD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sz="2400" dirty="0">
                <a:solidFill>
                  <a:srgbClr val="FFFFFF"/>
                </a:solidFill>
                <a:latin typeface="Arial"/>
                <a:ea typeface="Arial Unicode MS"/>
                <a:cs typeface="Arial"/>
              </a:endParaRPr>
            </a:p>
          </p:txBody>
        </p:sp>
      </p:grpSp>
      <p:sp>
        <p:nvSpPr>
          <p:cNvPr id="20" name="Freeform 122">
            <a:extLst>
              <a:ext uri="{FF2B5EF4-FFF2-40B4-BE49-F238E27FC236}">
                <a16:creationId xmlns:a16="http://schemas.microsoft.com/office/drawing/2014/main" id="{110B1B0D-B194-4AF4-BF79-11EB715FE697}"/>
              </a:ext>
            </a:extLst>
          </p:cNvPr>
          <p:cNvSpPr>
            <a:spLocks noEditPoints="1"/>
          </p:cNvSpPr>
          <p:nvPr/>
        </p:nvSpPr>
        <p:spPr bwMode="auto">
          <a:xfrm>
            <a:off x="1607840" y="3686897"/>
            <a:ext cx="424728" cy="343396"/>
          </a:xfrm>
          <a:custGeom>
            <a:avLst/>
            <a:gdLst/>
            <a:ahLst/>
            <a:cxnLst>
              <a:cxn ang="0">
                <a:pos x="57" y="37"/>
              </a:cxn>
              <a:cxn ang="0">
                <a:pos x="38" y="56"/>
              </a:cxn>
              <a:cxn ang="0">
                <a:pos x="34" y="57"/>
              </a:cxn>
              <a:cxn ang="0">
                <a:pos x="31" y="56"/>
              </a:cxn>
              <a:cxn ang="0">
                <a:pos x="4" y="28"/>
              </a:cxn>
              <a:cxn ang="0">
                <a:pos x="0" y="20"/>
              </a:cxn>
              <a:cxn ang="0">
                <a:pos x="0" y="4"/>
              </a:cxn>
              <a:cxn ang="0">
                <a:pos x="5" y="0"/>
              </a:cxn>
              <a:cxn ang="0">
                <a:pos x="21" y="0"/>
              </a:cxn>
              <a:cxn ang="0">
                <a:pos x="29" y="3"/>
              </a:cxn>
              <a:cxn ang="0">
                <a:pos x="57" y="30"/>
              </a:cxn>
              <a:cxn ang="0">
                <a:pos x="58" y="34"/>
              </a:cxn>
              <a:cxn ang="0">
                <a:pos x="57" y="37"/>
              </a:cxn>
              <a:cxn ang="0">
                <a:pos x="13" y="7"/>
              </a:cxn>
              <a:cxn ang="0">
                <a:pos x="8" y="12"/>
              </a:cxn>
              <a:cxn ang="0">
                <a:pos x="13" y="17"/>
              </a:cxn>
              <a:cxn ang="0">
                <a:pos x="17" y="12"/>
              </a:cxn>
              <a:cxn ang="0">
                <a:pos x="13" y="7"/>
              </a:cxn>
              <a:cxn ang="0">
                <a:pos x="71" y="37"/>
              </a:cxn>
              <a:cxn ang="0">
                <a:pos x="52" y="56"/>
              </a:cxn>
              <a:cxn ang="0">
                <a:pos x="49" y="57"/>
              </a:cxn>
              <a:cxn ang="0">
                <a:pos x="45" y="55"/>
              </a:cxn>
              <a:cxn ang="0">
                <a:pos x="63" y="37"/>
              </a:cxn>
              <a:cxn ang="0">
                <a:pos x="64" y="34"/>
              </a:cxn>
              <a:cxn ang="0">
                <a:pos x="63" y="30"/>
              </a:cxn>
              <a:cxn ang="0">
                <a:pos x="35" y="3"/>
              </a:cxn>
              <a:cxn ang="0">
                <a:pos x="27" y="0"/>
              </a:cxn>
              <a:cxn ang="0">
                <a:pos x="36" y="0"/>
              </a:cxn>
              <a:cxn ang="0">
                <a:pos x="44" y="3"/>
              </a:cxn>
              <a:cxn ang="0">
                <a:pos x="71" y="30"/>
              </a:cxn>
              <a:cxn ang="0">
                <a:pos x="73" y="34"/>
              </a:cxn>
              <a:cxn ang="0">
                <a:pos x="71" y="37"/>
              </a:cxn>
            </a:cxnLst>
            <a:rect l="0" t="0" r="r" b="b"/>
            <a:pathLst>
              <a:path w="73" h="57">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solidFill>
            <a:schemeClr val="bg1"/>
          </a:solidFill>
          <a:ln w="9525">
            <a:noFill/>
            <a:round/>
            <a:headEnd/>
            <a:tailEnd/>
          </a:ln>
        </p:spPr>
        <p:txBody>
          <a:bodyPr vert="horz" wrap="square" lIns="121904" tIns="60952" rIns="121904" bIns="60952" numCol="1" anchor="t" anchorCtr="0" compatLnSpc="1">
            <a:prstTxWarp prst="textNoShape">
              <a:avLst/>
            </a:prstTxWarp>
          </a:bodyPr>
          <a:lstStyle/>
          <a:p>
            <a:pPr defTabSz="914309"/>
            <a:endParaRPr lang="en-US" sz="2400" dirty="0">
              <a:solidFill>
                <a:srgbClr val="3F3F3F"/>
              </a:solidFill>
              <a:latin typeface="Arial"/>
              <a:ea typeface="Arial Unicode MS"/>
              <a:cs typeface="Arial"/>
            </a:endParaRPr>
          </a:p>
        </p:txBody>
      </p:sp>
      <p:grpSp>
        <p:nvGrpSpPr>
          <p:cNvPr id="21" name="Group 20">
            <a:extLst>
              <a:ext uri="{FF2B5EF4-FFF2-40B4-BE49-F238E27FC236}">
                <a16:creationId xmlns:a16="http://schemas.microsoft.com/office/drawing/2014/main" id="{E25B4905-8224-4EBB-9318-2488F0EC0979}"/>
              </a:ext>
            </a:extLst>
          </p:cNvPr>
          <p:cNvGrpSpPr/>
          <p:nvPr/>
        </p:nvGrpSpPr>
        <p:grpSpPr>
          <a:xfrm>
            <a:off x="4512961" y="3373262"/>
            <a:ext cx="1030893" cy="1013400"/>
            <a:chOff x="4154575" y="2548890"/>
            <a:chExt cx="834850" cy="834850"/>
          </a:xfrm>
          <a:solidFill>
            <a:srgbClr val="4BD0FF"/>
          </a:solidFill>
        </p:grpSpPr>
        <p:sp>
          <p:nvSpPr>
            <p:cNvPr id="22" name="Oval 21">
              <a:extLst>
                <a:ext uri="{FF2B5EF4-FFF2-40B4-BE49-F238E27FC236}">
                  <a16:creationId xmlns:a16="http://schemas.microsoft.com/office/drawing/2014/main" id="{7B17E149-8873-4193-9BC1-E7E72F47F440}"/>
                </a:ext>
              </a:extLst>
            </p:cNvPr>
            <p:cNvSpPr/>
            <p:nvPr/>
          </p:nvSpPr>
          <p:spPr>
            <a:xfrm>
              <a:off x="4154575" y="2548890"/>
              <a:ext cx="834850" cy="83485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sz="2400" dirty="0">
                <a:solidFill>
                  <a:srgbClr val="FFFFFF"/>
                </a:solidFill>
                <a:latin typeface="Arial"/>
                <a:ea typeface="Arial Unicode MS"/>
                <a:cs typeface="Arial"/>
              </a:endParaRPr>
            </a:p>
          </p:txBody>
        </p:sp>
        <p:sp>
          <p:nvSpPr>
            <p:cNvPr id="23" name="Oval 22">
              <a:extLst>
                <a:ext uri="{FF2B5EF4-FFF2-40B4-BE49-F238E27FC236}">
                  <a16:creationId xmlns:a16="http://schemas.microsoft.com/office/drawing/2014/main" id="{5F7DB7BB-0970-402C-A4A2-B51457566E71}"/>
                </a:ext>
              </a:extLst>
            </p:cNvPr>
            <p:cNvSpPr/>
            <p:nvPr/>
          </p:nvSpPr>
          <p:spPr>
            <a:xfrm>
              <a:off x="4229100" y="2623415"/>
              <a:ext cx="685800" cy="6858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sz="2400" dirty="0">
                <a:solidFill>
                  <a:srgbClr val="FFFFFF"/>
                </a:solidFill>
                <a:latin typeface="Arial"/>
                <a:ea typeface="Arial Unicode MS"/>
                <a:cs typeface="Arial"/>
              </a:endParaRPr>
            </a:p>
          </p:txBody>
        </p:sp>
      </p:grpSp>
      <p:sp>
        <p:nvSpPr>
          <p:cNvPr id="24" name="Freeform 152">
            <a:extLst>
              <a:ext uri="{FF2B5EF4-FFF2-40B4-BE49-F238E27FC236}">
                <a16:creationId xmlns:a16="http://schemas.microsoft.com/office/drawing/2014/main" id="{3A83A772-7ADE-4C25-871D-DBE3E0666780}"/>
              </a:ext>
            </a:extLst>
          </p:cNvPr>
          <p:cNvSpPr>
            <a:spLocks noEditPoints="1"/>
          </p:cNvSpPr>
          <p:nvPr/>
        </p:nvSpPr>
        <p:spPr bwMode="auto">
          <a:xfrm>
            <a:off x="4848996" y="3699271"/>
            <a:ext cx="408397" cy="371009"/>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vert="horz" wrap="square" lIns="121904" tIns="60952" rIns="121904" bIns="60952" numCol="1" anchor="t" anchorCtr="0" compatLnSpc="1">
            <a:prstTxWarp prst="textNoShape">
              <a:avLst/>
            </a:prstTxWarp>
          </a:bodyPr>
          <a:lstStyle/>
          <a:p>
            <a:pPr defTabSz="914309"/>
            <a:endParaRPr lang="en-US" sz="2400" dirty="0">
              <a:solidFill>
                <a:srgbClr val="3F3F3F"/>
              </a:solidFill>
              <a:latin typeface="Arial"/>
              <a:ea typeface="Arial Unicode MS"/>
              <a:cs typeface="Arial"/>
            </a:endParaRPr>
          </a:p>
        </p:txBody>
      </p:sp>
      <p:grpSp>
        <p:nvGrpSpPr>
          <p:cNvPr id="25" name="Group 24">
            <a:extLst>
              <a:ext uri="{FF2B5EF4-FFF2-40B4-BE49-F238E27FC236}">
                <a16:creationId xmlns:a16="http://schemas.microsoft.com/office/drawing/2014/main" id="{BEE50849-0828-47FB-914A-DD41955C8634}"/>
              </a:ext>
            </a:extLst>
          </p:cNvPr>
          <p:cNvGrpSpPr/>
          <p:nvPr/>
        </p:nvGrpSpPr>
        <p:grpSpPr>
          <a:xfrm>
            <a:off x="7674504" y="3373262"/>
            <a:ext cx="1013635" cy="1013400"/>
            <a:chOff x="6899362" y="2548890"/>
            <a:chExt cx="834850" cy="834850"/>
          </a:xfrm>
          <a:solidFill>
            <a:srgbClr val="FEA14C"/>
          </a:solidFill>
        </p:grpSpPr>
        <p:sp>
          <p:nvSpPr>
            <p:cNvPr id="26" name="Oval 25">
              <a:extLst>
                <a:ext uri="{FF2B5EF4-FFF2-40B4-BE49-F238E27FC236}">
                  <a16:creationId xmlns:a16="http://schemas.microsoft.com/office/drawing/2014/main" id="{819115A1-4A10-42C5-9E56-CA3E670BDEF5}"/>
                </a:ext>
              </a:extLst>
            </p:cNvPr>
            <p:cNvSpPr/>
            <p:nvPr/>
          </p:nvSpPr>
          <p:spPr>
            <a:xfrm>
              <a:off x="6899362" y="2548890"/>
              <a:ext cx="834850" cy="834850"/>
            </a:xfrm>
            <a:prstGeom prst="ellipse">
              <a:avLst/>
            </a:prstGeom>
            <a:grpFill/>
            <a:ln>
              <a:solidFill>
                <a:srgbClr val="FEA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sz="2400" dirty="0">
                <a:solidFill>
                  <a:srgbClr val="FFFFFF"/>
                </a:solidFill>
                <a:latin typeface="Arial"/>
                <a:ea typeface="Arial Unicode MS"/>
                <a:cs typeface="Arial"/>
              </a:endParaRPr>
            </a:p>
          </p:txBody>
        </p:sp>
        <p:sp>
          <p:nvSpPr>
            <p:cNvPr id="27" name="Oval 26">
              <a:extLst>
                <a:ext uri="{FF2B5EF4-FFF2-40B4-BE49-F238E27FC236}">
                  <a16:creationId xmlns:a16="http://schemas.microsoft.com/office/drawing/2014/main" id="{95352317-AAD1-4C91-8B1A-ED58B122929C}"/>
                </a:ext>
              </a:extLst>
            </p:cNvPr>
            <p:cNvSpPr/>
            <p:nvPr/>
          </p:nvSpPr>
          <p:spPr>
            <a:xfrm>
              <a:off x="6973887" y="2623415"/>
              <a:ext cx="685800" cy="685800"/>
            </a:xfrm>
            <a:prstGeom prst="ellipse">
              <a:avLst/>
            </a:prstGeom>
            <a:grpFill/>
            <a:ln>
              <a:solidFill>
                <a:srgbClr val="FEA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sz="2400" dirty="0">
                <a:solidFill>
                  <a:srgbClr val="FFFFFF"/>
                </a:solidFill>
                <a:latin typeface="Arial"/>
                <a:ea typeface="Arial Unicode MS"/>
                <a:cs typeface="Arial"/>
              </a:endParaRPr>
            </a:p>
          </p:txBody>
        </p:sp>
      </p:grpSp>
      <p:sp>
        <p:nvSpPr>
          <p:cNvPr id="28" name="Freeform 228">
            <a:extLst>
              <a:ext uri="{FF2B5EF4-FFF2-40B4-BE49-F238E27FC236}">
                <a16:creationId xmlns:a16="http://schemas.microsoft.com/office/drawing/2014/main" id="{2A3FA30E-D85F-405B-89F1-2978C1111FE8}"/>
              </a:ext>
            </a:extLst>
          </p:cNvPr>
          <p:cNvSpPr>
            <a:spLocks/>
          </p:cNvSpPr>
          <p:nvPr/>
        </p:nvSpPr>
        <p:spPr bwMode="auto">
          <a:xfrm>
            <a:off x="7953612" y="3685089"/>
            <a:ext cx="378988" cy="381477"/>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121904" tIns="60952" rIns="121904" bIns="60952" numCol="1" anchor="t" anchorCtr="0" compatLnSpc="1">
            <a:prstTxWarp prst="textNoShape">
              <a:avLst/>
            </a:prstTxWarp>
          </a:bodyPr>
          <a:lstStyle/>
          <a:p>
            <a:pPr defTabSz="914309"/>
            <a:endParaRPr lang="en-US" sz="2400" dirty="0">
              <a:solidFill>
                <a:srgbClr val="3F3F3F"/>
              </a:solidFill>
              <a:latin typeface="Arial"/>
              <a:ea typeface="Arial Unicode MS"/>
              <a:cs typeface="Arial"/>
            </a:endParaRPr>
          </a:p>
        </p:txBody>
      </p:sp>
      <p:cxnSp>
        <p:nvCxnSpPr>
          <p:cNvPr id="29" name="Straight Connector 28">
            <a:extLst>
              <a:ext uri="{FF2B5EF4-FFF2-40B4-BE49-F238E27FC236}">
                <a16:creationId xmlns:a16="http://schemas.microsoft.com/office/drawing/2014/main" id="{88B0982F-0FA7-451C-99CC-44E3EAAFA106}"/>
              </a:ext>
            </a:extLst>
          </p:cNvPr>
          <p:cNvCxnSpPr>
            <a:cxnSpLocks/>
          </p:cNvCxnSpPr>
          <p:nvPr/>
        </p:nvCxnSpPr>
        <p:spPr>
          <a:xfrm>
            <a:off x="5043127" y="4451962"/>
            <a:ext cx="0" cy="264782"/>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4EB2270-4203-4E03-AC3C-25FDDA8D3423}"/>
              </a:ext>
            </a:extLst>
          </p:cNvPr>
          <p:cNvCxnSpPr>
            <a:cxnSpLocks/>
          </p:cNvCxnSpPr>
          <p:nvPr/>
        </p:nvCxnSpPr>
        <p:spPr>
          <a:xfrm>
            <a:off x="8178462" y="4470097"/>
            <a:ext cx="0" cy="241146"/>
          </a:xfrm>
          <a:prstGeom prst="line">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56D13ADD-9A27-4C1D-B9B5-7CCF8CEBF815}"/>
              </a:ext>
            </a:extLst>
          </p:cNvPr>
          <p:cNvGrpSpPr/>
          <p:nvPr/>
        </p:nvGrpSpPr>
        <p:grpSpPr>
          <a:xfrm>
            <a:off x="2523007" y="1708673"/>
            <a:ext cx="608067" cy="494609"/>
            <a:chOff x="2897188" y="3733800"/>
            <a:chExt cx="636587" cy="527050"/>
          </a:xfrm>
          <a:solidFill>
            <a:sysClr val="windowText" lastClr="000000">
              <a:lumMod val="65000"/>
              <a:lumOff val="35000"/>
            </a:sysClr>
          </a:solidFill>
        </p:grpSpPr>
        <p:sp>
          <p:nvSpPr>
            <p:cNvPr id="32" name="Freeform 35">
              <a:extLst>
                <a:ext uri="{FF2B5EF4-FFF2-40B4-BE49-F238E27FC236}">
                  <a16:creationId xmlns:a16="http://schemas.microsoft.com/office/drawing/2014/main" id="{C36AD32A-3D6F-4E03-A0B7-73B1A7D2F190}"/>
                </a:ext>
              </a:extLst>
            </p:cNvPr>
            <p:cNvSpPr>
              <a:spLocks noEditPoints="1"/>
            </p:cNvSpPr>
            <p:nvPr/>
          </p:nvSpPr>
          <p:spPr bwMode="auto">
            <a:xfrm>
              <a:off x="2952750" y="3838575"/>
              <a:ext cx="98425" cy="100012"/>
            </a:xfrm>
            <a:custGeom>
              <a:avLst/>
              <a:gdLst/>
              <a:ahLst/>
              <a:cxnLst>
                <a:cxn ang="0">
                  <a:pos x="59" y="30"/>
                </a:cxn>
                <a:cxn ang="0">
                  <a:pos x="29" y="60"/>
                </a:cxn>
                <a:cxn ang="0">
                  <a:pos x="0" y="30"/>
                </a:cxn>
                <a:cxn ang="0">
                  <a:pos x="29" y="0"/>
                </a:cxn>
                <a:cxn ang="0">
                  <a:pos x="59" y="30"/>
                </a:cxn>
                <a:cxn ang="0">
                  <a:pos x="59" y="30"/>
                </a:cxn>
                <a:cxn ang="0">
                  <a:pos x="59" y="30"/>
                </a:cxn>
              </a:cxnLst>
              <a:rect l="0" t="0" r="r" b="b"/>
              <a:pathLst>
                <a:path w="59" h="60">
                  <a:moveTo>
                    <a:pt x="59" y="30"/>
                  </a:moveTo>
                  <a:cubicBezTo>
                    <a:pt x="59" y="46"/>
                    <a:pt x="46" y="60"/>
                    <a:pt x="29" y="60"/>
                  </a:cubicBezTo>
                  <a:cubicBezTo>
                    <a:pt x="13" y="60"/>
                    <a:pt x="0" y="46"/>
                    <a:pt x="0" y="30"/>
                  </a:cubicBezTo>
                  <a:cubicBezTo>
                    <a:pt x="0" y="14"/>
                    <a:pt x="13" y="0"/>
                    <a:pt x="29" y="0"/>
                  </a:cubicBezTo>
                  <a:cubicBezTo>
                    <a:pt x="46" y="0"/>
                    <a:pt x="59" y="14"/>
                    <a:pt x="59" y="30"/>
                  </a:cubicBezTo>
                  <a:close/>
                  <a:moveTo>
                    <a:pt x="59" y="30"/>
                  </a:moveTo>
                  <a:cubicBezTo>
                    <a:pt x="59" y="30"/>
                    <a:pt x="59" y="30"/>
                    <a:pt x="59" y="30"/>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33" name="Freeform 36">
              <a:extLst>
                <a:ext uri="{FF2B5EF4-FFF2-40B4-BE49-F238E27FC236}">
                  <a16:creationId xmlns:a16="http://schemas.microsoft.com/office/drawing/2014/main" id="{C55F4B2A-8C88-4A3D-B9F1-C500A7398BB1}"/>
                </a:ext>
              </a:extLst>
            </p:cNvPr>
            <p:cNvSpPr>
              <a:spLocks noEditPoints="1"/>
            </p:cNvSpPr>
            <p:nvPr/>
          </p:nvSpPr>
          <p:spPr bwMode="auto">
            <a:xfrm>
              <a:off x="2944813" y="3940175"/>
              <a:ext cx="193675" cy="317500"/>
            </a:xfrm>
            <a:custGeom>
              <a:avLst/>
              <a:gdLst/>
              <a:ahLst/>
              <a:cxnLst>
                <a:cxn ang="0">
                  <a:pos x="92" y="97"/>
                </a:cxn>
                <a:cxn ang="0">
                  <a:pos x="79" y="85"/>
                </a:cxn>
                <a:cxn ang="0">
                  <a:pos x="55" y="85"/>
                </a:cxn>
                <a:cxn ang="0">
                  <a:pos x="55" y="52"/>
                </a:cxn>
                <a:cxn ang="0">
                  <a:pos x="84" y="64"/>
                </a:cxn>
                <a:cxn ang="0">
                  <a:pos x="108" y="58"/>
                </a:cxn>
                <a:cxn ang="0">
                  <a:pos x="115" y="43"/>
                </a:cxn>
                <a:cxn ang="0">
                  <a:pos x="100" y="37"/>
                </a:cxn>
                <a:cxn ang="0">
                  <a:pos x="52" y="13"/>
                </a:cxn>
                <a:cxn ang="0">
                  <a:pos x="52" y="12"/>
                </a:cxn>
                <a:cxn ang="0">
                  <a:pos x="34" y="1"/>
                </a:cxn>
                <a:cxn ang="0">
                  <a:pos x="28" y="0"/>
                </a:cxn>
                <a:cxn ang="0">
                  <a:pos x="21" y="1"/>
                </a:cxn>
                <a:cxn ang="0">
                  <a:pos x="21" y="1"/>
                </a:cxn>
                <a:cxn ang="0">
                  <a:pos x="0" y="23"/>
                </a:cxn>
                <a:cxn ang="0">
                  <a:pos x="0" y="89"/>
                </a:cxn>
                <a:cxn ang="0">
                  <a:pos x="28" y="112"/>
                </a:cxn>
                <a:cxn ang="0">
                  <a:pos x="30" y="112"/>
                </a:cxn>
                <a:cxn ang="0">
                  <a:pos x="66" y="112"/>
                </a:cxn>
                <a:cxn ang="0">
                  <a:pos x="74" y="179"/>
                </a:cxn>
                <a:cxn ang="0">
                  <a:pos x="88" y="191"/>
                </a:cxn>
                <a:cxn ang="0">
                  <a:pos x="89" y="191"/>
                </a:cxn>
                <a:cxn ang="0">
                  <a:pos x="101" y="176"/>
                </a:cxn>
                <a:cxn ang="0">
                  <a:pos x="92" y="97"/>
                </a:cxn>
                <a:cxn ang="0">
                  <a:pos x="92" y="97"/>
                </a:cxn>
                <a:cxn ang="0">
                  <a:pos x="92" y="97"/>
                </a:cxn>
              </a:cxnLst>
              <a:rect l="0" t="0" r="r" b="b"/>
              <a:pathLst>
                <a:path w="117" h="191">
                  <a:moveTo>
                    <a:pt x="92" y="97"/>
                  </a:moveTo>
                  <a:cubicBezTo>
                    <a:pt x="91" y="90"/>
                    <a:pt x="85" y="85"/>
                    <a:pt x="79" y="85"/>
                  </a:cubicBezTo>
                  <a:cubicBezTo>
                    <a:pt x="55" y="85"/>
                    <a:pt x="55" y="85"/>
                    <a:pt x="55" y="85"/>
                  </a:cubicBezTo>
                  <a:cubicBezTo>
                    <a:pt x="55" y="52"/>
                    <a:pt x="55" y="52"/>
                    <a:pt x="55" y="52"/>
                  </a:cubicBezTo>
                  <a:cubicBezTo>
                    <a:pt x="63" y="59"/>
                    <a:pt x="72" y="64"/>
                    <a:pt x="84" y="64"/>
                  </a:cubicBezTo>
                  <a:cubicBezTo>
                    <a:pt x="91" y="64"/>
                    <a:pt x="99" y="62"/>
                    <a:pt x="108" y="58"/>
                  </a:cubicBezTo>
                  <a:cubicBezTo>
                    <a:pt x="114" y="56"/>
                    <a:pt x="117" y="49"/>
                    <a:pt x="115" y="43"/>
                  </a:cubicBezTo>
                  <a:cubicBezTo>
                    <a:pt x="113" y="37"/>
                    <a:pt x="106" y="34"/>
                    <a:pt x="100" y="37"/>
                  </a:cubicBezTo>
                  <a:cubicBezTo>
                    <a:pt x="77" y="46"/>
                    <a:pt x="72" y="41"/>
                    <a:pt x="52" y="13"/>
                  </a:cubicBezTo>
                  <a:cubicBezTo>
                    <a:pt x="52" y="13"/>
                    <a:pt x="52" y="13"/>
                    <a:pt x="52" y="12"/>
                  </a:cubicBezTo>
                  <a:cubicBezTo>
                    <a:pt x="48" y="6"/>
                    <a:pt x="41" y="2"/>
                    <a:pt x="34" y="1"/>
                  </a:cubicBezTo>
                  <a:cubicBezTo>
                    <a:pt x="34" y="1"/>
                    <a:pt x="31" y="0"/>
                    <a:pt x="28" y="0"/>
                  </a:cubicBezTo>
                  <a:cubicBezTo>
                    <a:pt x="25" y="0"/>
                    <a:pt x="21" y="1"/>
                    <a:pt x="21" y="1"/>
                  </a:cubicBezTo>
                  <a:cubicBezTo>
                    <a:pt x="21" y="1"/>
                    <a:pt x="21" y="1"/>
                    <a:pt x="21" y="1"/>
                  </a:cubicBezTo>
                  <a:cubicBezTo>
                    <a:pt x="11" y="3"/>
                    <a:pt x="0" y="11"/>
                    <a:pt x="0" y="23"/>
                  </a:cubicBezTo>
                  <a:cubicBezTo>
                    <a:pt x="0" y="89"/>
                    <a:pt x="0" y="89"/>
                    <a:pt x="0" y="89"/>
                  </a:cubicBezTo>
                  <a:cubicBezTo>
                    <a:pt x="0" y="103"/>
                    <a:pt x="15" y="112"/>
                    <a:pt x="28" y="112"/>
                  </a:cubicBezTo>
                  <a:cubicBezTo>
                    <a:pt x="28" y="112"/>
                    <a:pt x="29" y="112"/>
                    <a:pt x="30" y="112"/>
                  </a:cubicBezTo>
                  <a:cubicBezTo>
                    <a:pt x="66" y="112"/>
                    <a:pt x="66" y="112"/>
                    <a:pt x="66" y="112"/>
                  </a:cubicBezTo>
                  <a:cubicBezTo>
                    <a:pt x="74" y="179"/>
                    <a:pt x="74" y="179"/>
                    <a:pt x="74" y="179"/>
                  </a:cubicBezTo>
                  <a:cubicBezTo>
                    <a:pt x="75" y="186"/>
                    <a:pt x="81" y="191"/>
                    <a:pt x="88" y="191"/>
                  </a:cubicBezTo>
                  <a:cubicBezTo>
                    <a:pt x="88" y="191"/>
                    <a:pt x="89" y="191"/>
                    <a:pt x="89" y="191"/>
                  </a:cubicBezTo>
                  <a:cubicBezTo>
                    <a:pt x="97" y="190"/>
                    <a:pt x="102" y="184"/>
                    <a:pt x="101" y="176"/>
                  </a:cubicBezTo>
                  <a:lnTo>
                    <a:pt x="92" y="97"/>
                  </a:lnTo>
                  <a:close/>
                  <a:moveTo>
                    <a:pt x="92" y="97"/>
                  </a:moveTo>
                  <a:cubicBezTo>
                    <a:pt x="92" y="97"/>
                    <a:pt x="92" y="97"/>
                    <a:pt x="92" y="97"/>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34" name="Freeform 37">
              <a:extLst>
                <a:ext uri="{FF2B5EF4-FFF2-40B4-BE49-F238E27FC236}">
                  <a16:creationId xmlns:a16="http://schemas.microsoft.com/office/drawing/2014/main" id="{8D457111-DFB3-4B1D-A336-777EED19CACC}"/>
                </a:ext>
              </a:extLst>
            </p:cNvPr>
            <p:cNvSpPr>
              <a:spLocks noEditPoints="1"/>
            </p:cNvSpPr>
            <p:nvPr/>
          </p:nvSpPr>
          <p:spPr bwMode="auto">
            <a:xfrm>
              <a:off x="2897188" y="3960813"/>
              <a:ext cx="152400" cy="300037"/>
            </a:xfrm>
            <a:custGeom>
              <a:avLst/>
              <a:gdLst/>
              <a:ahLst/>
              <a:cxnLst>
                <a:cxn ang="0">
                  <a:pos x="92" y="114"/>
                </a:cxn>
                <a:cxn ang="0">
                  <a:pos x="80" y="103"/>
                </a:cxn>
                <a:cxn ang="0">
                  <a:pos x="23" y="103"/>
                </a:cxn>
                <a:cxn ang="0">
                  <a:pos x="23" y="11"/>
                </a:cxn>
                <a:cxn ang="0">
                  <a:pos x="12" y="0"/>
                </a:cxn>
                <a:cxn ang="0">
                  <a:pos x="0" y="11"/>
                </a:cxn>
                <a:cxn ang="0">
                  <a:pos x="0" y="114"/>
                </a:cxn>
                <a:cxn ang="0">
                  <a:pos x="6" y="124"/>
                </a:cxn>
                <a:cxn ang="0">
                  <a:pos x="2" y="138"/>
                </a:cxn>
                <a:cxn ang="0">
                  <a:pos x="2" y="170"/>
                </a:cxn>
                <a:cxn ang="0">
                  <a:pos x="12" y="180"/>
                </a:cxn>
                <a:cxn ang="0">
                  <a:pos x="22" y="170"/>
                </a:cxn>
                <a:cxn ang="0">
                  <a:pos x="22" y="138"/>
                </a:cxn>
                <a:cxn ang="0">
                  <a:pos x="30" y="130"/>
                </a:cxn>
                <a:cxn ang="0">
                  <a:pos x="62" y="130"/>
                </a:cxn>
                <a:cxn ang="0">
                  <a:pos x="70" y="138"/>
                </a:cxn>
                <a:cxn ang="0">
                  <a:pos x="70" y="170"/>
                </a:cxn>
                <a:cxn ang="0">
                  <a:pos x="79" y="180"/>
                </a:cxn>
                <a:cxn ang="0">
                  <a:pos x="89" y="170"/>
                </a:cxn>
                <a:cxn ang="0">
                  <a:pos x="89" y="138"/>
                </a:cxn>
                <a:cxn ang="0">
                  <a:pos x="86" y="125"/>
                </a:cxn>
                <a:cxn ang="0">
                  <a:pos x="92" y="114"/>
                </a:cxn>
                <a:cxn ang="0">
                  <a:pos x="92" y="114"/>
                </a:cxn>
                <a:cxn ang="0">
                  <a:pos x="92" y="114"/>
                </a:cxn>
              </a:cxnLst>
              <a:rect l="0" t="0" r="r" b="b"/>
              <a:pathLst>
                <a:path w="92" h="180">
                  <a:moveTo>
                    <a:pt x="92" y="114"/>
                  </a:moveTo>
                  <a:cubicBezTo>
                    <a:pt x="92" y="108"/>
                    <a:pt x="87" y="103"/>
                    <a:pt x="80" y="103"/>
                  </a:cubicBezTo>
                  <a:cubicBezTo>
                    <a:pt x="23" y="103"/>
                    <a:pt x="23" y="103"/>
                    <a:pt x="23" y="103"/>
                  </a:cubicBezTo>
                  <a:cubicBezTo>
                    <a:pt x="23" y="11"/>
                    <a:pt x="23" y="11"/>
                    <a:pt x="23" y="11"/>
                  </a:cubicBezTo>
                  <a:cubicBezTo>
                    <a:pt x="23" y="5"/>
                    <a:pt x="18" y="0"/>
                    <a:pt x="12" y="0"/>
                  </a:cubicBezTo>
                  <a:cubicBezTo>
                    <a:pt x="5" y="0"/>
                    <a:pt x="0" y="5"/>
                    <a:pt x="0" y="11"/>
                  </a:cubicBezTo>
                  <a:cubicBezTo>
                    <a:pt x="0" y="114"/>
                    <a:pt x="0" y="114"/>
                    <a:pt x="0" y="114"/>
                  </a:cubicBezTo>
                  <a:cubicBezTo>
                    <a:pt x="0" y="119"/>
                    <a:pt x="2" y="122"/>
                    <a:pt x="6" y="124"/>
                  </a:cubicBezTo>
                  <a:cubicBezTo>
                    <a:pt x="4" y="128"/>
                    <a:pt x="2" y="133"/>
                    <a:pt x="2" y="138"/>
                  </a:cubicBezTo>
                  <a:cubicBezTo>
                    <a:pt x="2" y="170"/>
                    <a:pt x="2" y="170"/>
                    <a:pt x="2" y="170"/>
                  </a:cubicBezTo>
                  <a:cubicBezTo>
                    <a:pt x="2" y="175"/>
                    <a:pt x="7" y="180"/>
                    <a:pt x="12" y="180"/>
                  </a:cubicBezTo>
                  <a:cubicBezTo>
                    <a:pt x="17" y="180"/>
                    <a:pt x="22" y="175"/>
                    <a:pt x="22" y="170"/>
                  </a:cubicBezTo>
                  <a:cubicBezTo>
                    <a:pt x="22" y="138"/>
                    <a:pt x="22" y="138"/>
                    <a:pt x="22" y="138"/>
                  </a:cubicBezTo>
                  <a:cubicBezTo>
                    <a:pt x="22" y="133"/>
                    <a:pt x="25" y="130"/>
                    <a:pt x="30" y="130"/>
                  </a:cubicBezTo>
                  <a:cubicBezTo>
                    <a:pt x="62" y="130"/>
                    <a:pt x="62" y="130"/>
                    <a:pt x="62" y="130"/>
                  </a:cubicBezTo>
                  <a:cubicBezTo>
                    <a:pt x="66" y="130"/>
                    <a:pt x="70" y="133"/>
                    <a:pt x="70" y="138"/>
                  </a:cubicBezTo>
                  <a:cubicBezTo>
                    <a:pt x="70" y="170"/>
                    <a:pt x="70" y="170"/>
                    <a:pt x="70" y="170"/>
                  </a:cubicBezTo>
                  <a:cubicBezTo>
                    <a:pt x="70" y="175"/>
                    <a:pt x="74" y="180"/>
                    <a:pt x="79" y="180"/>
                  </a:cubicBezTo>
                  <a:cubicBezTo>
                    <a:pt x="85" y="180"/>
                    <a:pt x="89" y="175"/>
                    <a:pt x="89" y="170"/>
                  </a:cubicBezTo>
                  <a:cubicBezTo>
                    <a:pt x="89" y="138"/>
                    <a:pt x="89" y="138"/>
                    <a:pt x="89" y="138"/>
                  </a:cubicBezTo>
                  <a:cubicBezTo>
                    <a:pt x="89" y="133"/>
                    <a:pt x="88" y="128"/>
                    <a:pt x="86" y="125"/>
                  </a:cubicBezTo>
                  <a:cubicBezTo>
                    <a:pt x="89" y="123"/>
                    <a:pt x="92" y="119"/>
                    <a:pt x="92" y="114"/>
                  </a:cubicBezTo>
                  <a:close/>
                  <a:moveTo>
                    <a:pt x="92" y="114"/>
                  </a:moveTo>
                  <a:cubicBezTo>
                    <a:pt x="92" y="114"/>
                    <a:pt x="92" y="114"/>
                    <a:pt x="92" y="11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35" name="Freeform 38">
              <a:extLst>
                <a:ext uri="{FF2B5EF4-FFF2-40B4-BE49-F238E27FC236}">
                  <a16:creationId xmlns:a16="http://schemas.microsoft.com/office/drawing/2014/main" id="{63950DB9-7BC6-45B2-8552-10A11015583F}"/>
                </a:ext>
              </a:extLst>
            </p:cNvPr>
            <p:cNvSpPr>
              <a:spLocks noEditPoints="1"/>
            </p:cNvSpPr>
            <p:nvPr/>
          </p:nvSpPr>
          <p:spPr bwMode="auto">
            <a:xfrm>
              <a:off x="3379788" y="3838575"/>
              <a:ext cx="98425" cy="100012"/>
            </a:xfrm>
            <a:custGeom>
              <a:avLst/>
              <a:gdLst/>
              <a:ahLst/>
              <a:cxnLst>
                <a:cxn ang="0">
                  <a:pos x="59" y="30"/>
                </a:cxn>
                <a:cxn ang="0">
                  <a:pos x="30" y="60"/>
                </a:cxn>
                <a:cxn ang="0">
                  <a:pos x="0" y="30"/>
                </a:cxn>
                <a:cxn ang="0">
                  <a:pos x="30" y="0"/>
                </a:cxn>
                <a:cxn ang="0">
                  <a:pos x="59" y="30"/>
                </a:cxn>
                <a:cxn ang="0">
                  <a:pos x="59" y="30"/>
                </a:cxn>
                <a:cxn ang="0">
                  <a:pos x="59" y="30"/>
                </a:cxn>
              </a:cxnLst>
              <a:rect l="0" t="0" r="r" b="b"/>
              <a:pathLst>
                <a:path w="59" h="60">
                  <a:moveTo>
                    <a:pt x="59" y="30"/>
                  </a:moveTo>
                  <a:cubicBezTo>
                    <a:pt x="59" y="46"/>
                    <a:pt x="46" y="60"/>
                    <a:pt x="30" y="60"/>
                  </a:cubicBezTo>
                  <a:cubicBezTo>
                    <a:pt x="13" y="60"/>
                    <a:pt x="0" y="46"/>
                    <a:pt x="0" y="30"/>
                  </a:cubicBezTo>
                  <a:cubicBezTo>
                    <a:pt x="0" y="14"/>
                    <a:pt x="13" y="0"/>
                    <a:pt x="30" y="0"/>
                  </a:cubicBezTo>
                  <a:cubicBezTo>
                    <a:pt x="46" y="0"/>
                    <a:pt x="59" y="14"/>
                    <a:pt x="59" y="30"/>
                  </a:cubicBezTo>
                  <a:close/>
                  <a:moveTo>
                    <a:pt x="59" y="30"/>
                  </a:moveTo>
                  <a:cubicBezTo>
                    <a:pt x="59" y="30"/>
                    <a:pt x="59" y="30"/>
                    <a:pt x="59" y="30"/>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36" name="Freeform 39">
              <a:extLst>
                <a:ext uri="{FF2B5EF4-FFF2-40B4-BE49-F238E27FC236}">
                  <a16:creationId xmlns:a16="http://schemas.microsoft.com/office/drawing/2014/main" id="{08CE2054-2242-4230-A9DE-9DF2EA6DFD5F}"/>
                </a:ext>
              </a:extLst>
            </p:cNvPr>
            <p:cNvSpPr>
              <a:spLocks noEditPoints="1"/>
            </p:cNvSpPr>
            <p:nvPr/>
          </p:nvSpPr>
          <p:spPr bwMode="auto">
            <a:xfrm>
              <a:off x="3292475" y="3940175"/>
              <a:ext cx="193675" cy="317500"/>
            </a:xfrm>
            <a:custGeom>
              <a:avLst/>
              <a:gdLst/>
              <a:ahLst/>
              <a:cxnLst>
                <a:cxn ang="0">
                  <a:pos x="89" y="112"/>
                </a:cxn>
                <a:cxn ang="0">
                  <a:pos x="117" y="89"/>
                </a:cxn>
                <a:cxn ang="0">
                  <a:pos x="117" y="23"/>
                </a:cxn>
                <a:cxn ang="0">
                  <a:pos x="96" y="1"/>
                </a:cxn>
                <a:cxn ang="0">
                  <a:pos x="96" y="1"/>
                </a:cxn>
                <a:cxn ang="0">
                  <a:pos x="89" y="0"/>
                </a:cxn>
                <a:cxn ang="0">
                  <a:pos x="83" y="1"/>
                </a:cxn>
                <a:cxn ang="0">
                  <a:pos x="65" y="12"/>
                </a:cxn>
                <a:cxn ang="0">
                  <a:pos x="65" y="13"/>
                </a:cxn>
                <a:cxn ang="0">
                  <a:pos x="17" y="37"/>
                </a:cxn>
                <a:cxn ang="0">
                  <a:pos x="2" y="43"/>
                </a:cxn>
                <a:cxn ang="0">
                  <a:pos x="9" y="58"/>
                </a:cxn>
                <a:cxn ang="0">
                  <a:pos x="33" y="64"/>
                </a:cxn>
                <a:cxn ang="0">
                  <a:pos x="62" y="52"/>
                </a:cxn>
                <a:cxn ang="0">
                  <a:pos x="62" y="85"/>
                </a:cxn>
                <a:cxn ang="0">
                  <a:pos x="38" y="85"/>
                </a:cxn>
                <a:cxn ang="0">
                  <a:pos x="38" y="85"/>
                </a:cxn>
                <a:cxn ang="0">
                  <a:pos x="25" y="97"/>
                </a:cxn>
                <a:cxn ang="0">
                  <a:pos x="16" y="176"/>
                </a:cxn>
                <a:cxn ang="0">
                  <a:pos x="28" y="191"/>
                </a:cxn>
                <a:cxn ang="0">
                  <a:pos x="29" y="191"/>
                </a:cxn>
                <a:cxn ang="0">
                  <a:pos x="43" y="179"/>
                </a:cxn>
                <a:cxn ang="0">
                  <a:pos x="51" y="112"/>
                </a:cxn>
                <a:cxn ang="0">
                  <a:pos x="87" y="112"/>
                </a:cxn>
                <a:cxn ang="0">
                  <a:pos x="89" y="112"/>
                </a:cxn>
                <a:cxn ang="0">
                  <a:pos x="89" y="112"/>
                </a:cxn>
                <a:cxn ang="0">
                  <a:pos x="89" y="112"/>
                </a:cxn>
              </a:cxnLst>
              <a:rect l="0" t="0" r="r" b="b"/>
              <a:pathLst>
                <a:path w="117" h="191">
                  <a:moveTo>
                    <a:pt x="89" y="112"/>
                  </a:moveTo>
                  <a:cubicBezTo>
                    <a:pt x="102" y="112"/>
                    <a:pt x="117" y="103"/>
                    <a:pt x="117" y="89"/>
                  </a:cubicBezTo>
                  <a:cubicBezTo>
                    <a:pt x="117" y="23"/>
                    <a:pt x="117" y="23"/>
                    <a:pt x="117" y="23"/>
                  </a:cubicBezTo>
                  <a:cubicBezTo>
                    <a:pt x="117" y="11"/>
                    <a:pt x="106" y="3"/>
                    <a:pt x="96" y="1"/>
                  </a:cubicBezTo>
                  <a:cubicBezTo>
                    <a:pt x="96" y="1"/>
                    <a:pt x="96" y="1"/>
                    <a:pt x="96" y="1"/>
                  </a:cubicBezTo>
                  <a:cubicBezTo>
                    <a:pt x="96" y="1"/>
                    <a:pt x="92" y="0"/>
                    <a:pt x="89" y="0"/>
                  </a:cubicBezTo>
                  <a:cubicBezTo>
                    <a:pt x="86" y="0"/>
                    <a:pt x="83" y="1"/>
                    <a:pt x="83" y="1"/>
                  </a:cubicBezTo>
                  <a:cubicBezTo>
                    <a:pt x="76" y="2"/>
                    <a:pt x="69" y="6"/>
                    <a:pt x="65" y="12"/>
                  </a:cubicBezTo>
                  <a:cubicBezTo>
                    <a:pt x="65" y="13"/>
                    <a:pt x="65" y="13"/>
                    <a:pt x="65" y="13"/>
                  </a:cubicBezTo>
                  <a:cubicBezTo>
                    <a:pt x="45" y="41"/>
                    <a:pt x="40" y="46"/>
                    <a:pt x="17" y="37"/>
                  </a:cubicBezTo>
                  <a:cubicBezTo>
                    <a:pt x="11" y="34"/>
                    <a:pt x="4" y="37"/>
                    <a:pt x="2" y="43"/>
                  </a:cubicBezTo>
                  <a:cubicBezTo>
                    <a:pt x="0" y="49"/>
                    <a:pt x="3" y="56"/>
                    <a:pt x="9" y="58"/>
                  </a:cubicBezTo>
                  <a:cubicBezTo>
                    <a:pt x="18" y="62"/>
                    <a:pt x="26" y="64"/>
                    <a:pt x="33" y="64"/>
                  </a:cubicBezTo>
                  <a:cubicBezTo>
                    <a:pt x="45" y="64"/>
                    <a:pt x="54" y="59"/>
                    <a:pt x="62" y="52"/>
                  </a:cubicBezTo>
                  <a:cubicBezTo>
                    <a:pt x="62" y="85"/>
                    <a:pt x="62" y="85"/>
                    <a:pt x="62" y="85"/>
                  </a:cubicBezTo>
                  <a:cubicBezTo>
                    <a:pt x="38" y="85"/>
                    <a:pt x="38" y="85"/>
                    <a:pt x="38" y="85"/>
                  </a:cubicBezTo>
                  <a:cubicBezTo>
                    <a:pt x="38" y="85"/>
                    <a:pt x="38" y="85"/>
                    <a:pt x="38" y="85"/>
                  </a:cubicBezTo>
                  <a:cubicBezTo>
                    <a:pt x="31" y="85"/>
                    <a:pt x="26" y="90"/>
                    <a:pt x="25" y="97"/>
                  </a:cubicBezTo>
                  <a:cubicBezTo>
                    <a:pt x="16" y="176"/>
                    <a:pt x="16" y="176"/>
                    <a:pt x="16" y="176"/>
                  </a:cubicBezTo>
                  <a:cubicBezTo>
                    <a:pt x="15" y="184"/>
                    <a:pt x="20" y="190"/>
                    <a:pt x="28" y="191"/>
                  </a:cubicBezTo>
                  <a:cubicBezTo>
                    <a:pt x="28" y="191"/>
                    <a:pt x="29" y="191"/>
                    <a:pt x="29" y="191"/>
                  </a:cubicBezTo>
                  <a:cubicBezTo>
                    <a:pt x="36" y="191"/>
                    <a:pt x="42" y="186"/>
                    <a:pt x="43" y="179"/>
                  </a:cubicBezTo>
                  <a:cubicBezTo>
                    <a:pt x="51" y="112"/>
                    <a:pt x="51" y="112"/>
                    <a:pt x="51" y="112"/>
                  </a:cubicBezTo>
                  <a:cubicBezTo>
                    <a:pt x="87" y="112"/>
                    <a:pt x="87" y="112"/>
                    <a:pt x="87" y="112"/>
                  </a:cubicBezTo>
                  <a:cubicBezTo>
                    <a:pt x="88" y="112"/>
                    <a:pt x="89" y="112"/>
                    <a:pt x="89" y="112"/>
                  </a:cubicBezTo>
                  <a:close/>
                  <a:moveTo>
                    <a:pt x="89" y="112"/>
                  </a:moveTo>
                  <a:cubicBezTo>
                    <a:pt x="89" y="112"/>
                    <a:pt x="89" y="112"/>
                    <a:pt x="89" y="11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37" name="Freeform 40">
              <a:extLst>
                <a:ext uri="{FF2B5EF4-FFF2-40B4-BE49-F238E27FC236}">
                  <a16:creationId xmlns:a16="http://schemas.microsoft.com/office/drawing/2014/main" id="{B9117055-AD80-4594-B89B-3974C7805DC3}"/>
                </a:ext>
              </a:extLst>
            </p:cNvPr>
            <p:cNvSpPr>
              <a:spLocks noEditPoints="1"/>
            </p:cNvSpPr>
            <p:nvPr/>
          </p:nvSpPr>
          <p:spPr bwMode="auto">
            <a:xfrm>
              <a:off x="3381375" y="3960813"/>
              <a:ext cx="152400" cy="300037"/>
            </a:xfrm>
            <a:custGeom>
              <a:avLst/>
              <a:gdLst/>
              <a:ahLst/>
              <a:cxnLst>
                <a:cxn ang="0">
                  <a:pos x="92" y="114"/>
                </a:cxn>
                <a:cxn ang="0">
                  <a:pos x="92" y="11"/>
                </a:cxn>
                <a:cxn ang="0">
                  <a:pos x="80" y="0"/>
                </a:cxn>
                <a:cxn ang="0">
                  <a:pos x="69" y="11"/>
                </a:cxn>
                <a:cxn ang="0">
                  <a:pos x="69" y="103"/>
                </a:cxn>
                <a:cxn ang="0">
                  <a:pos x="12" y="103"/>
                </a:cxn>
                <a:cxn ang="0">
                  <a:pos x="0" y="114"/>
                </a:cxn>
                <a:cxn ang="0">
                  <a:pos x="6" y="125"/>
                </a:cxn>
                <a:cxn ang="0">
                  <a:pos x="3" y="138"/>
                </a:cxn>
                <a:cxn ang="0">
                  <a:pos x="3" y="170"/>
                </a:cxn>
                <a:cxn ang="0">
                  <a:pos x="12" y="180"/>
                </a:cxn>
                <a:cxn ang="0">
                  <a:pos x="22" y="170"/>
                </a:cxn>
                <a:cxn ang="0">
                  <a:pos x="22" y="138"/>
                </a:cxn>
                <a:cxn ang="0">
                  <a:pos x="30" y="130"/>
                </a:cxn>
                <a:cxn ang="0">
                  <a:pos x="62" y="130"/>
                </a:cxn>
                <a:cxn ang="0">
                  <a:pos x="70" y="138"/>
                </a:cxn>
                <a:cxn ang="0">
                  <a:pos x="70" y="170"/>
                </a:cxn>
                <a:cxn ang="0">
                  <a:pos x="80" y="180"/>
                </a:cxn>
                <a:cxn ang="0">
                  <a:pos x="90" y="170"/>
                </a:cxn>
                <a:cxn ang="0">
                  <a:pos x="90" y="138"/>
                </a:cxn>
                <a:cxn ang="0">
                  <a:pos x="86" y="124"/>
                </a:cxn>
                <a:cxn ang="0">
                  <a:pos x="92" y="114"/>
                </a:cxn>
                <a:cxn ang="0">
                  <a:pos x="92" y="114"/>
                </a:cxn>
                <a:cxn ang="0">
                  <a:pos x="92" y="114"/>
                </a:cxn>
              </a:cxnLst>
              <a:rect l="0" t="0" r="r" b="b"/>
              <a:pathLst>
                <a:path w="92" h="180">
                  <a:moveTo>
                    <a:pt x="92" y="114"/>
                  </a:moveTo>
                  <a:cubicBezTo>
                    <a:pt x="92" y="11"/>
                    <a:pt x="92" y="11"/>
                    <a:pt x="92" y="11"/>
                  </a:cubicBezTo>
                  <a:cubicBezTo>
                    <a:pt x="92" y="5"/>
                    <a:pt x="87" y="0"/>
                    <a:pt x="80" y="0"/>
                  </a:cubicBezTo>
                  <a:cubicBezTo>
                    <a:pt x="74" y="0"/>
                    <a:pt x="69" y="5"/>
                    <a:pt x="69" y="11"/>
                  </a:cubicBezTo>
                  <a:cubicBezTo>
                    <a:pt x="69" y="103"/>
                    <a:pt x="69" y="103"/>
                    <a:pt x="69" y="103"/>
                  </a:cubicBezTo>
                  <a:cubicBezTo>
                    <a:pt x="12" y="103"/>
                    <a:pt x="12" y="103"/>
                    <a:pt x="12" y="103"/>
                  </a:cubicBezTo>
                  <a:cubicBezTo>
                    <a:pt x="5" y="103"/>
                    <a:pt x="0" y="108"/>
                    <a:pt x="0" y="114"/>
                  </a:cubicBezTo>
                  <a:cubicBezTo>
                    <a:pt x="0" y="119"/>
                    <a:pt x="3" y="123"/>
                    <a:pt x="6" y="125"/>
                  </a:cubicBezTo>
                  <a:cubicBezTo>
                    <a:pt x="4" y="128"/>
                    <a:pt x="3" y="133"/>
                    <a:pt x="3" y="138"/>
                  </a:cubicBezTo>
                  <a:cubicBezTo>
                    <a:pt x="3" y="170"/>
                    <a:pt x="3" y="170"/>
                    <a:pt x="3" y="170"/>
                  </a:cubicBezTo>
                  <a:cubicBezTo>
                    <a:pt x="3" y="175"/>
                    <a:pt x="7" y="180"/>
                    <a:pt x="12" y="180"/>
                  </a:cubicBezTo>
                  <a:cubicBezTo>
                    <a:pt x="18" y="180"/>
                    <a:pt x="22" y="175"/>
                    <a:pt x="22" y="170"/>
                  </a:cubicBezTo>
                  <a:cubicBezTo>
                    <a:pt x="22" y="138"/>
                    <a:pt x="22" y="138"/>
                    <a:pt x="22" y="138"/>
                  </a:cubicBezTo>
                  <a:cubicBezTo>
                    <a:pt x="22" y="133"/>
                    <a:pt x="26" y="130"/>
                    <a:pt x="30" y="130"/>
                  </a:cubicBezTo>
                  <a:cubicBezTo>
                    <a:pt x="62" y="130"/>
                    <a:pt x="62" y="130"/>
                    <a:pt x="62" y="130"/>
                  </a:cubicBezTo>
                  <a:cubicBezTo>
                    <a:pt x="67" y="130"/>
                    <a:pt x="70" y="133"/>
                    <a:pt x="70" y="138"/>
                  </a:cubicBezTo>
                  <a:cubicBezTo>
                    <a:pt x="70" y="170"/>
                    <a:pt x="70" y="170"/>
                    <a:pt x="70" y="170"/>
                  </a:cubicBezTo>
                  <a:cubicBezTo>
                    <a:pt x="70" y="175"/>
                    <a:pt x="75" y="180"/>
                    <a:pt x="80" y="180"/>
                  </a:cubicBezTo>
                  <a:cubicBezTo>
                    <a:pt x="85" y="180"/>
                    <a:pt x="90" y="175"/>
                    <a:pt x="90" y="170"/>
                  </a:cubicBezTo>
                  <a:cubicBezTo>
                    <a:pt x="90" y="138"/>
                    <a:pt x="90" y="138"/>
                    <a:pt x="90" y="138"/>
                  </a:cubicBezTo>
                  <a:cubicBezTo>
                    <a:pt x="90" y="133"/>
                    <a:pt x="88" y="128"/>
                    <a:pt x="86" y="124"/>
                  </a:cubicBezTo>
                  <a:cubicBezTo>
                    <a:pt x="89" y="122"/>
                    <a:pt x="92" y="119"/>
                    <a:pt x="92" y="114"/>
                  </a:cubicBezTo>
                  <a:close/>
                  <a:moveTo>
                    <a:pt x="92" y="114"/>
                  </a:moveTo>
                  <a:cubicBezTo>
                    <a:pt x="92" y="114"/>
                    <a:pt x="92" y="114"/>
                    <a:pt x="92" y="11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38" name="Freeform 41">
              <a:extLst>
                <a:ext uri="{FF2B5EF4-FFF2-40B4-BE49-F238E27FC236}">
                  <a16:creationId xmlns:a16="http://schemas.microsoft.com/office/drawing/2014/main" id="{AA7BE70F-304A-4994-8086-0FF462C04815}"/>
                </a:ext>
              </a:extLst>
            </p:cNvPr>
            <p:cNvSpPr>
              <a:spLocks noEditPoints="1"/>
            </p:cNvSpPr>
            <p:nvPr/>
          </p:nvSpPr>
          <p:spPr bwMode="auto">
            <a:xfrm>
              <a:off x="3087688" y="4049713"/>
              <a:ext cx="247650" cy="200025"/>
            </a:xfrm>
            <a:custGeom>
              <a:avLst/>
              <a:gdLst/>
              <a:ahLst/>
              <a:cxnLst>
                <a:cxn ang="0">
                  <a:pos x="150" y="11"/>
                </a:cxn>
                <a:cxn ang="0">
                  <a:pos x="139" y="0"/>
                </a:cxn>
                <a:cxn ang="0">
                  <a:pos x="11" y="0"/>
                </a:cxn>
                <a:cxn ang="0">
                  <a:pos x="0" y="11"/>
                </a:cxn>
                <a:cxn ang="0">
                  <a:pos x="11" y="22"/>
                </a:cxn>
                <a:cxn ang="0">
                  <a:pos x="26" y="22"/>
                </a:cxn>
                <a:cxn ang="0">
                  <a:pos x="26" y="120"/>
                </a:cxn>
                <a:cxn ang="0">
                  <a:pos x="124" y="120"/>
                </a:cxn>
                <a:cxn ang="0">
                  <a:pos x="124" y="22"/>
                </a:cxn>
                <a:cxn ang="0">
                  <a:pos x="139" y="22"/>
                </a:cxn>
                <a:cxn ang="0">
                  <a:pos x="150" y="11"/>
                </a:cxn>
                <a:cxn ang="0">
                  <a:pos x="150" y="11"/>
                </a:cxn>
                <a:cxn ang="0">
                  <a:pos x="150" y="11"/>
                </a:cxn>
              </a:cxnLst>
              <a:rect l="0" t="0" r="r" b="b"/>
              <a:pathLst>
                <a:path w="150" h="120">
                  <a:moveTo>
                    <a:pt x="150" y="11"/>
                  </a:moveTo>
                  <a:cubicBezTo>
                    <a:pt x="150" y="5"/>
                    <a:pt x="145" y="0"/>
                    <a:pt x="139" y="0"/>
                  </a:cubicBezTo>
                  <a:cubicBezTo>
                    <a:pt x="11" y="0"/>
                    <a:pt x="11" y="0"/>
                    <a:pt x="11" y="0"/>
                  </a:cubicBezTo>
                  <a:cubicBezTo>
                    <a:pt x="5" y="0"/>
                    <a:pt x="0" y="5"/>
                    <a:pt x="0" y="11"/>
                  </a:cubicBezTo>
                  <a:cubicBezTo>
                    <a:pt x="0" y="17"/>
                    <a:pt x="5" y="22"/>
                    <a:pt x="11" y="22"/>
                  </a:cubicBezTo>
                  <a:cubicBezTo>
                    <a:pt x="26" y="22"/>
                    <a:pt x="26" y="22"/>
                    <a:pt x="26" y="22"/>
                  </a:cubicBezTo>
                  <a:cubicBezTo>
                    <a:pt x="26" y="120"/>
                    <a:pt x="26" y="120"/>
                    <a:pt x="26" y="120"/>
                  </a:cubicBezTo>
                  <a:cubicBezTo>
                    <a:pt x="124" y="120"/>
                    <a:pt x="124" y="120"/>
                    <a:pt x="124" y="120"/>
                  </a:cubicBezTo>
                  <a:cubicBezTo>
                    <a:pt x="124" y="22"/>
                    <a:pt x="124" y="22"/>
                    <a:pt x="124" y="22"/>
                  </a:cubicBezTo>
                  <a:cubicBezTo>
                    <a:pt x="139" y="22"/>
                    <a:pt x="139" y="22"/>
                    <a:pt x="139" y="22"/>
                  </a:cubicBezTo>
                  <a:cubicBezTo>
                    <a:pt x="145" y="22"/>
                    <a:pt x="150" y="17"/>
                    <a:pt x="150" y="11"/>
                  </a:cubicBezTo>
                  <a:close/>
                  <a:moveTo>
                    <a:pt x="150" y="11"/>
                  </a:moveTo>
                  <a:cubicBezTo>
                    <a:pt x="150" y="11"/>
                    <a:pt x="150" y="11"/>
                    <a:pt x="150" y="11"/>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39" name="Freeform 42">
              <a:extLst>
                <a:ext uri="{FF2B5EF4-FFF2-40B4-BE49-F238E27FC236}">
                  <a16:creationId xmlns:a16="http://schemas.microsoft.com/office/drawing/2014/main" id="{DE4AA28C-C80C-41EB-B44B-52A990725961}"/>
                </a:ext>
              </a:extLst>
            </p:cNvPr>
            <p:cNvSpPr>
              <a:spLocks noEditPoints="1"/>
            </p:cNvSpPr>
            <p:nvPr/>
          </p:nvSpPr>
          <p:spPr bwMode="auto">
            <a:xfrm>
              <a:off x="3071813" y="3733800"/>
              <a:ext cx="206375" cy="153987"/>
            </a:xfrm>
            <a:custGeom>
              <a:avLst/>
              <a:gdLst/>
              <a:ahLst/>
              <a:cxnLst>
                <a:cxn ang="0">
                  <a:pos x="8" y="77"/>
                </a:cxn>
                <a:cxn ang="0">
                  <a:pos x="11" y="77"/>
                </a:cxn>
                <a:cxn ang="0">
                  <a:pos x="4" y="93"/>
                </a:cxn>
                <a:cxn ang="0">
                  <a:pos x="23" y="77"/>
                </a:cxn>
                <a:cxn ang="0">
                  <a:pos x="41" y="77"/>
                </a:cxn>
                <a:cxn ang="0">
                  <a:pos x="41" y="69"/>
                </a:cxn>
                <a:cxn ang="0">
                  <a:pos x="50" y="61"/>
                </a:cxn>
                <a:cxn ang="0">
                  <a:pos x="124" y="61"/>
                </a:cxn>
                <a:cxn ang="0">
                  <a:pos x="124" y="8"/>
                </a:cxn>
                <a:cxn ang="0">
                  <a:pos x="116" y="0"/>
                </a:cxn>
                <a:cxn ang="0">
                  <a:pos x="8" y="0"/>
                </a:cxn>
                <a:cxn ang="0">
                  <a:pos x="0" y="8"/>
                </a:cxn>
                <a:cxn ang="0">
                  <a:pos x="0" y="69"/>
                </a:cxn>
                <a:cxn ang="0">
                  <a:pos x="8" y="77"/>
                </a:cxn>
                <a:cxn ang="0">
                  <a:pos x="87" y="27"/>
                </a:cxn>
                <a:cxn ang="0">
                  <a:pos x="95" y="35"/>
                </a:cxn>
                <a:cxn ang="0">
                  <a:pos x="87" y="43"/>
                </a:cxn>
                <a:cxn ang="0">
                  <a:pos x="79" y="35"/>
                </a:cxn>
                <a:cxn ang="0">
                  <a:pos x="87" y="27"/>
                </a:cxn>
                <a:cxn ang="0">
                  <a:pos x="62" y="27"/>
                </a:cxn>
                <a:cxn ang="0">
                  <a:pos x="70" y="35"/>
                </a:cxn>
                <a:cxn ang="0">
                  <a:pos x="62" y="43"/>
                </a:cxn>
                <a:cxn ang="0">
                  <a:pos x="54" y="35"/>
                </a:cxn>
                <a:cxn ang="0">
                  <a:pos x="62" y="27"/>
                </a:cxn>
                <a:cxn ang="0">
                  <a:pos x="36" y="27"/>
                </a:cxn>
                <a:cxn ang="0">
                  <a:pos x="44" y="35"/>
                </a:cxn>
                <a:cxn ang="0">
                  <a:pos x="36" y="43"/>
                </a:cxn>
                <a:cxn ang="0">
                  <a:pos x="28" y="35"/>
                </a:cxn>
                <a:cxn ang="0">
                  <a:pos x="36" y="27"/>
                </a:cxn>
                <a:cxn ang="0">
                  <a:pos x="36" y="27"/>
                </a:cxn>
                <a:cxn ang="0">
                  <a:pos x="36" y="27"/>
                </a:cxn>
              </a:cxnLst>
              <a:rect l="0" t="0" r="r" b="b"/>
              <a:pathLst>
                <a:path w="124" h="93">
                  <a:moveTo>
                    <a:pt x="8" y="77"/>
                  </a:moveTo>
                  <a:cubicBezTo>
                    <a:pt x="11" y="77"/>
                    <a:pt x="11" y="77"/>
                    <a:pt x="11" y="77"/>
                  </a:cubicBezTo>
                  <a:cubicBezTo>
                    <a:pt x="4" y="93"/>
                    <a:pt x="4" y="93"/>
                    <a:pt x="4" y="93"/>
                  </a:cubicBezTo>
                  <a:cubicBezTo>
                    <a:pt x="23" y="77"/>
                    <a:pt x="23" y="77"/>
                    <a:pt x="23" y="77"/>
                  </a:cubicBezTo>
                  <a:cubicBezTo>
                    <a:pt x="41" y="77"/>
                    <a:pt x="41" y="77"/>
                    <a:pt x="41" y="77"/>
                  </a:cubicBezTo>
                  <a:cubicBezTo>
                    <a:pt x="41" y="69"/>
                    <a:pt x="41" y="69"/>
                    <a:pt x="41" y="69"/>
                  </a:cubicBezTo>
                  <a:cubicBezTo>
                    <a:pt x="41" y="65"/>
                    <a:pt x="45" y="61"/>
                    <a:pt x="50" y="61"/>
                  </a:cubicBezTo>
                  <a:cubicBezTo>
                    <a:pt x="124" y="61"/>
                    <a:pt x="124" y="61"/>
                    <a:pt x="124" y="61"/>
                  </a:cubicBezTo>
                  <a:cubicBezTo>
                    <a:pt x="124" y="8"/>
                    <a:pt x="124" y="8"/>
                    <a:pt x="124" y="8"/>
                  </a:cubicBezTo>
                  <a:cubicBezTo>
                    <a:pt x="124" y="4"/>
                    <a:pt x="120" y="0"/>
                    <a:pt x="116" y="0"/>
                  </a:cubicBezTo>
                  <a:cubicBezTo>
                    <a:pt x="8" y="0"/>
                    <a:pt x="8" y="0"/>
                    <a:pt x="8" y="0"/>
                  </a:cubicBezTo>
                  <a:cubicBezTo>
                    <a:pt x="3" y="0"/>
                    <a:pt x="0" y="4"/>
                    <a:pt x="0" y="8"/>
                  </a:cubicBezTo>
                  <a:cubicBezTo>
                    <a:pt x="0" y="69"/>
                    <a:pt x="0" y="69"/>
                    <a:pt x="0" y="69"/>
                  </a:cubicBezTo>
                  <a:cubicBezTo>
                    <a:pt x="0" y="73"/>
                    <a:pt x="3" y="77"/>
                    <a:pt x="8" y="77"/>
                  </a:cubicBezTo>
                  <a:close/>
                  <a:moveTo>
                    <a:pt x="87" y="27"/>
                  </a:moveTo>
                  <a:cubicBezTo>
                    <a:pt x="92" y="27"/>
                    <a:pt x="95" y="31"/>
                    <a:pt x="95" y="35"/>
                  </a:cubicBezTo>
                  <a:cubicBezTo>
                    <a:pt x="95" y="40"/>
                    <a:pt x="92" y="43"/>
                    <a:pt x="87" y="43"/>
                  </a:cubicBezTo>
                  <a:cubicBezTo>
                    <a:pt x="83" y="43"/>
                    <a:pt x="79" y="40"/>
                    <a:pt x="79" y="35"/>
                  </a:cubicBezTo>
                  <a:cubicBezTo>
                    <a:pt x="79" y="31"/>
                    <a:pt x="83" y="27"/>
                    <a:pt x="87" y="27"/>
                  </a:cubicBezTo>
                  <a:close/>
                  <a:moveTo>
                    <a:pt x="62" y="27"/>
                  </a:moveTo>
                  <a:cubicBezTo>
                    <a:pt x="67" y="27"/>
                    <a:pt x="70" y="31"/>
                    <a:pt x="70" y="35"/>
                  </a:cubicBezTo>
                  <a:cubicBezTo>
                    <a:pt x="70" y="40"/>
                    <a:pt x="67" y="43"/>
                    <a:pt x="62" y="43"/>
                  </a:cubicBezTo>
                  <a:cubicBezTo>
                    <a:pt x="58" y="43"/>
                    <a:pt x="54" y="40"/>
                    <a:pt x="54" y="35"/>
                  </a:cubicBezTo>
                  <a:cubicBezTo>
                    <a:pt x="54" y="31"/>
                    <a:pt x="58" y="27"/>
                    <a:pt x="62" y="27"/>
                  </a:cubicBezTo>
                  <a:close/>
                  <a:moveTo>
                    <a:pt x="36" y="27"/>
                  </a:moveTo>
                  <a:cubicBezTo>
                    <a:pt x="41" y="27"/>
                    <a:pt x="44" y="31"/>
                    <a:pt x="44" y="35"/>
                  </a:cubicBezTo>
                  <a:cubicBezTo>
                    <a:pt x="44" y="40"/>
                    <a:pt x="41" y="43"/>
                    <a:pt x="36" y="43"/>
                  </a:cubicBezTo>
                  <a:cubicBezTo>
                    <a:pt x="32" y="43"/>
                    <a:pt x="28" y="40"/>
                    <a:pt x="28" y="35"/>
                  </a:cubicBezTo>
                  <a:cubicBezTo>
                    <a:pt x="28" y="31"/>
                    <a:pt x="32" y="27"/>
                    <a:pt x="36" y="27"/>
                  </a:cubicBezTo>
                  <a:close/>
                  <a:moveTo>
                    <a:pt x="36" y="27"/>
                  </a:moveTo>
                  <a:cubicBezTo>
                    <a:pt x="36" y="27"/>
                    <a:pt x="36" y="27"/>
                    <a:pt x="36" y="27"/>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0" name="Freeform 43">
              <a:extLst>
                <a:ext uri="{FF2B5EF4-FFF2-40B4-BE49-F238E27FC236}">
                  <a16:creationId xmlns:a16="http://schemas.microsoft.com/office/drawing/2014/main" id="{431B2349-B6CF-4650-9FD8-AD23B09614C1}"/>
                </a:ext>
              </a:extLst>
            </p:cNvPr>
            <p:cNvSpPr>
              <a:spLocks noEditPoints="1"/>
            </p:cNvSpPr>
            <p:nvPr/>
          </p:nvSpPr>
          <p:spPr bwMode="auto">
            <a:xfrm>
              <a:off x="3149600" y="3844925"/>
              <a:ext cx="207963" cy="155575"/>
            </a:xfrm>
            <a:custGeom>
              <a:avLst/>
              <a:gdLst/>
              <a:ahLst/>
              <a:cxnLst>
                <a:cxn ang="0">
                  <a:pos x="0" y="9"/>
                </a:cxn>
                <a:cxn ang="0">
                  <a:pos x="0" y="69"/>
                </a:cxn>
                <a:cxn ang="0">
                  <a:pos x="9" y="77"/>
                </a:cxn>
                <a:cxn ang="0">
                  <a:pos x="102" y="77"/>
                </a:cxn>
                <a:cxn ang="0">
                  <a:pos x="120" y="93"/>
                </a:cxn>
                <a:cxn ang="0">
                  <a:pos x="114" y="77"/>
                </a:cxn>
                <a:cxn ang="0">
                  <a:pos x="116" y="77"/>
                </a:cxn>
                <a:cxn ang="0">
                  <a:pos x="125" y="69"/>
                </a:cxn>
                <a:cxn ang="0">
                  <a:pos x="125" y="9"/>
                </a:cxn>
                <a:cxn ang="0">
                  <a:pos x="116" y="0"/>
                </a:cxn>
                <a:cxn ang="0">
                  <a:pos x="9" y="0"/>
                </a:cxn>
                <a:cxn ang="0">
                  <a:pos x="0" y="9"/>
                </a:cxn>
                <a:cxn ang="0">
                  <a:pos x="88" y="29"/>
                </a:cxn>
                <a:cxn ang="0">
                  <a:pos x="96" y="37"/>
                </a:cxn>
                <a:cxn ang="0">
                  <a:pos x="88" y="45"/>
                </a:cxn>
                <a:cxn ang="0">
                  <a:pos x="80" y="37"/>
                </a:cxn>
                <a:cxn ang="0">
                  <a:pos x="88" y="29"/>
                </a:cxn>
                <a:cxn ang="0">
                  <a:pos x="63" y="29"/>
                </a:cxn>
                <a:cxn ang="0">
                  <a:pos x="71" y="37"/>
                </a:cxn>
                <a:cxn ang="0">
                  <a:pos x="63" y="45"/>
                </a:cxn>
                <a:cxn ang="0">
                  <a:pos x="55" y="37"/>
                </a:cxn>
                <a:cxn ang="0">
                  <a:pos x="63" y="29"/>
                </a:cxn>
                <a:cxn ang="0">
                  <a:pos x="37" y="29"/>
                </a:cxn>
                <a:cxn ang="0">
                  <a:pos x="45" y="37"/>
                </a:cxn>
                <a:cxn ang="0">
                  <a:pos x="37" y="45"/>
                </a:cxn>
                <a:cxn ang="0">
                  <a:pos x="29" y="37"/>
                </a:cxn>
                <a:cxn ang="0">
                  <a:pos x="37" y="29"/>
                </a:cxn>
                <a:cxn ang="0">
                  <a:pos x="37" y="29"/>
                </a:cxn>
                <a:cxn ang="0">
                  <a:pos x="37" y="29"/>
                </a:cxn>
              </a:cxnLst>
              <a:rect l="0" t="0" r="r" b="b"/>
              <a:pathLst>
                <a:path w="125" h="93">
                  <a:moveTo>
                    <a:pt x="0" y="9"/>
                  </a:moveTo>
                  <a:cubicBezTo>
                    <a:pt x="0" y="69"/>
                    <a:pt x="0" y="69"/>
                    <a:pt x="0" y="69"/>
                  </a:cubicBezTo>
                  <a:cubicBezTo>
                    <a:pt x="0" y="74"/>
                    <a:pt x="4" y="77"/>
                    <a:pt x="9" y="77"/>
                  </a:cubicBezTo>
                  <a:cubicBezTo>
                    <a:pt x="102" y="77"/>
                    <a:pt x="102" y="77"/>
                    <a:pt x="102" y="77"/>
                  </a:cubicBezTo>
                  <a:cubicBezTo>
                    <a:pt x="120" y="93"/>
                    <a:pt x="120" y="93"/>
                    <a:pt x="120" y="93"/>
                  </a:cubicBezTo>
                  <a:cubicBezTo>
                    <a:pt x="114" y="77"/>
                    <a:pt x="114" y="77"/>
                    <a:pt x="114" y="77"/>
                  </a:cubicBezTo>
                  <a:cubicBezTo>
                    <a:pt x="116" y="77"/>
                    <a:pt x="116" y="77"/>
                    <a:pt x="116" y="77"/>
                  </a:cubicBezTo>
                  <a:cubicBezTo>
                    <a:pt x="121" y="77"/>
                    <a:pt x="125" y="74"/>
                    <a:pt x="125" y="69"/>
                  </a:cubicBezTo>
                  <a:cubicBezTo>
                    <a:pt x="125" y="9"/>
                    <a:pt x="125" y="9"/>
                    <a:pt x="125" y="9"/>
                  </a:cubicBezTo>
                  <a:cubicBezTo>
                    <a:pt x="125" y="4"/>
                    <a:pt x="121" y="0"/>
                    <a:pt x="116" y="0"/>
                  </a:cubicBezTo>
                  <a:cubicBezTo>
                    <a:pt x="9" y="0"/>
                    <a:pt x="9" y="0"/>
                    <a:pt x="9" y="0"/>
                  </a:cubicBezTo>
                  <a:cubicBezTo>
                    <a:pt x="4" y="0"/>
                    <a:pt x="0" y="4"/>
                    <a:pt x="0" y="9"/>
                  </a:cubicBezTo>
                  <a:close/>
                  <a:moveTo>
                    <a:pt x="88" y="29"/>
                  </a:moveTo>
                  <a:cubicBezTo>
                    <a:pt x="93" y="29"/>
                    <a:pt x="96" y="33"/>
                    <a:pt x="96" y="37"/>
                  </a:cubicBezTo>
                  <a:cubicBezTo>
                    <a:pt x="96" y="41"/>
                    <a:pt x="93" y="45"/>
                    <a:pt x="88" y="45"/>
                  </a:cubicBezTo>
                  <a:cubicBezTo>
                    <a:pt x="84" y="45"/>
                    <a:pt x="80" y="41"/>
                    <a:pt x="80" y="37"/>
                  </a:cubicBezTo>
                  <a:cubicBezTo>
                    <a:pt x="80" y="33"/>
                    <a:pt x="84" y="29"/>
                    <a:pt x="88" y="29"/>
                  </a:cubicBezTo>
                  <a:close/>
                  <a:moveTo>
                    <a:pt x="63" y="29"/>
                  </a:moveTo>
                  <a:cubicBezTo>
                    <a:pt x="67" y="29"/>
                    <a:pt x="71" y="33"/>
                    <a:pt x="71" y="37"/>
                  </a:cubicBezTo>
                  <a:cubicBezTo>
                    <a:pt x="71" y="41"/>
                    <a:pt x="67" y="45"/>
                    <a:pt x="63" y="45"/>
                  </a:cubicBezTo>
                  <a:cubicBezTo>
                    <a:pt x="59" y="45"/>
                    <a:pt x="55" y="41"/>
                    <a:pt x="55" y="37"/>
                  </a:cubicBezTo>
                  <a:cubicBezTo>
                    <a:pt x="55" y="33"/>
                    <a:pt x="59" y="29"/>
                    <a:pt x="63" y="29"/>
                  </a:cubicBezTo>
                  <a:close/>
                  <a:moveTo>
                    <a:pt x="37" y="29"/>
                  </a:moveTo>
                  <a:cubicBezTo>
                    <a:pt x="41" y="29"/>
                    <a:pt x="45" y="33"/>
                    <a:pt x="45" y="37"/>
                  </a:cubicBezTo>
                  <a:cubicBezTo>
                    <a:pt x="45" y="41"/>
                    <a:pt x="41" y="45"/>
                    <a:pt x="37" y="45"/>
                  </a:cubicBezTo>
                  <a:cubicBezTo>
                    <a:pt x="32" y="45"/>
                    <a:pt x="29" y="41"/>
                    <a:pt x="29" y="37"/>
                  </a:cubicBezTo>
                  <a:cubicBezTo>
                    <a:pt x="29" y="33"/>
                    <a:pt x="32" y="29"/>
                    <a:pt x="37" y="29"/>
                  </a:cubicBezTo>
                  <a:close/>
                  <a:moveTo>
                    <a:pt x="37" y="29"/>
                  </a:moveTo>
                  <a:cubicBezTo>
                    <a:pt x="37" y="29"/>
                    <a:pt x="37" y="29"/>
                    <a:pt x="37" y="2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grpSp>
        <p:nvGrpSpPr>
          <p:cNvPr id="41" name="Group 40">
            <a:extLst>
              <a:ext uri="{FF2B5EF4-FFF2-40B4-BE49-F238E27FC236}">
                <a16:creationId xmlns:a16="http://schemas.microsoft.com/office/drawing/2014/main" id="{85481470-AC5F-4304-B9EA-37E06AC3128D}"/>
              </a:ext>
            </a:extLst>
          </p:cNvPr>
          <p:cNvGrpSpPr/>
          <p:nvPr/>
        </p:nvGrpSpPr>
        <p:grpSpPr>
          <a:xfrm>
            <a:off x="445073" y="1722525"/>
            <a:ext cx="390089" cy="432107"/>
            <a:chOff x="3681413" y="3632200"/>
            <a:chExt cx="638175" cy="657225"/>
          </a:xfrm>
          <a:solidFill>
            <a:sysClr val="windowText" lastClr="000000">
              <a:lumMod val="65000"/>
              <a:lumOff val="35000"/>
            </a:sysClr>
          </a:solidFill>
        </p:grpSpPr>
        <p:sp>
          <p:nvSpPr>
            <p:cNvPr id="42" name="Freeform 45">
              <a:extLst>
                <a:ext uri="{FF2B5EF4-FFF2-40B4-BE49-F238E27FC236}">
                  <a16:creationId xmlns:a16="http://schemas.microsoft.com/office/drawing/2014/main" id="{603BBD14-0A49-4902-AE9E-3AEA7DA19D13}"/>
                </a:ext>
              </a:extLst>
            </p:cNvPr>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3" name="Freeform 46">
              <a:extLst>
                <a:ext uri="{FF2B5EF4-FFF2-40B4-BE49-F238E27FC236}">
                  <a16:creationId xmlns:a16="http://schemas.microsoft.com/office/drawing/2014/main" id="{F9CF8864-619A-4970-A644-05B734A6C129}"/>
                </a:ext>
              </a:extLst>
            </p:cNvPr>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4" name="Freeform 47">
              <a:extLst>
                <a:ext uri="{FF2B5EF4-FFF2-40B4-BE49-F238E27FC236}">
                  <a16:creationId xmlns:a16="http://schemas.microsoft.com/office/drawing/2014/main" id="{CA063229-DE83-40EC-A75F-CD5F4CCF5E03}"/>
                </a:ext>
              </a:extLst>
            </p:cNvPr>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5" name="Freeform 48">
              <a:extLst>
                <a:ext uri="{FF2B5EF4-FFF2-40B4-BE49-F238E27FC236}">
                  <a16:creationId xmlns:a16="http://schemas.microsoft.com/office/drawing/2014/main" id="{91D461D0-CEE4-4DFF-9B18-D004C38608C7}"/>
                </a:ext>
              </a:extLst>
            </p:cNvPr>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6" name="Freeform 49">
              <a:extLst>
                <a:ext uri="{FF2B5EF4-FFF2-40B4-BE49-F238E27FC236}">
                  <a16:creationId xmlns:a16="http://schemas.microsoft.com/office/drawing/2014/main" id="{5BD4A67C-055D-41B1-A37A-F4F2ED2E0C77}"/>
                </a:ext>
              </a:extLst>
            </p:cNvPr>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7" name="Freeform 50">
              <a:extLst>
                <a:ext uri="{FF2B5EF4-FFF2-40B4-BE49-F238E27FC236}">
                  <a16:creationId xmlns:a16="http://schemas.microsoft.com/office/drawing/2014/main" id="{80A23119-750D-4136-A06A-998A3C44C4E2}"/>
                </a:ext>
              </a:extLst>
            </p:cNvPr>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8" name="Freeform 51">
              <a:extLst>
                <a:ext uri="{FF2B5EF4-FFF2-40B4-BE49-F238E27FC236}">
                  <a16:creationId xmlns:a16="http://schemas.microsoft.com/office/drawing/2014/main" id="{35BC8CE3-A216-420F-B3C6-4A9EF1AAA2C1}"/>
                </a:ext>
              </a:extLst>
            </p:cNvPr>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9" name="Rectangle 48">
              <a:extLst>
                <a:ext uri="{FF2B5EF4-FFF2-40B4-BE49-F238E27FC236}">
                  <a16:creationId xmlns:a16="http://schemas.microsoft.com/office/drawing/2014/main" id="{2D24F298-316E-4245-9283-9A0ED1814BC2}"/>
                </a:ext>
              </a:extLst>
            </p:cNvPr>
            <p:cNvSpPr>
              <a:spLocks noChangeArrowheads="1"/>
            </p:cNvSpPr>
            <p:nvPr/>
          </p:nvSpPr>
          <p:spPr bwMode="auto">
            <a:xfrm>
              <a:off x="3681413" y="4222750"/>
              <a:ext cx="542925" cy="66675"/>
            </a:xfrm>
            <a:prstGeom prst="rect">
              <a:avLst/>
            </a:prstGeom>
            <a:grpFill/>
            <a:ln w="9525">
              <a:noFill/>
              <a:miter lim="800000"/>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0" name="Freeform 53">
              <a:extLst>
                <a:ext uri="{FF2B5EF4-FFF2-40B4-BE49-F238E27FC236}">
                  <a16:creationId xmlns:a16="http://schemas.microsoft.com/office/drawing/2014/main" id="{FA78AFA8-F7C8-4843-97F1-80419EAAC4A1}"/>
                </a:ext>
              </a:extLst>
            </p:cNvPr>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grpSp>
        <p:nvGrpSpPr>
          <p:cNvPr id="51" name="Group 50">
            <a:extLst>
              <a:ext uri="{FF2B5EF4-FFF2-40B4-BE49-F238E27FC236}">
                <a16:creationId xmlns:a16="http://schemas.microsoft.com/office/drawing/2014/main" id="{EE890467-0E28-49B0-91B3-B42EA37BCFC5}"/>
              </a:ext>
            </a:extLst>
          </p:cNvPr>
          <p:cNvGrpSpPr/>
          <p:nvPr/>
        </p:nvGrpSpPr>
        <p:grpSpPr>
          <a:xfrm>
            <a:off x="1467747" y="1692170"/>
            <a:ext cx="362919" cy="578904"/>
            <a:chOff x="4425950" y="3640138"/>
            <a:chExt cx="593725" cy="655637"/>
          </a:xfrm>
          <a:solidFill>
            <a:sysClr val="windowText" lastClr="000000">
              <a:lumMod val="65000"/>
              <a:lumOff val="35000"/>
            </a:sysClr>
          </a:solidFill>
        </p:grpSpPr>
        <p:sp>
          <p:nvSpPr>
            <p:cNvPr id="52" name="Freeform 55">
              <a:extLst>
                <a:ext uri="{FF2B5EF4-FFF2-40B4-BE49-F238E27FC236}">
                  <a16:creationId xmlns:a16="http://schemas.microsoft.com/office/drawing/2014/main" id="{6D8838ED-6E1E-49C2-BFD0-A0CB6B404822}"/>
                </a:ext>
              </a:extLst>
            </p:cNvPr>
            <p:cNvSpPr>
              <a:spLocks noEditPoints="1"/>
            </p:cNvSpPr>
            <p:nvPr/>
          </p:nvSpPr>
          <p:spPr bwMode="auto">
            <a:xfrm>
              <a:off x="4495800" y="3640138"/>
              <a:ext cx="141288" cy="141287"/>
            </a:xfrm>
            <a:custGeom>
              <a:avLst/>
              <a:gdLst/>
              <a:ahLst/>
              <a:cxnLst>
                <a:cxn ang="0">
                  <a:pos x="85" y="42"/>
                </a:cxn>
                <a:cxn ang="0">
                  <a:pos x="43" y="85"/>
                </a:cxn>
                <a:cxn ang="0">
                  <a:pos x="0" y="42"/>
                </a:cxn>
                <a:cxn ang="0">
                  <a:pos x="43" y="0"/>
                </a:cxn>
                <a:cxn ang="0">
                  <a:pos x="85" y="42"/>
                </a:cxn>
                <a:cxn ang="0">
                  <a:pos x="85" y="42"/>
                </a:cxn>
                <a:cxn ang="0">
                  <a:pos x="85" y="42"/>
                </a:cxn>
              </a:cxnLst>
              <a:rect l="0" t="0" r="r" b="b"/>
              <a:pathLst>
                <a:path w="85" h="85">
                  <a:moveTo>
                    <a:pt x="85" y="42"/>
                  </a:moveTo>
                  <a:cubicBezTo>
                    <a:pt x="85" y="66"/>
                    <a:pt x="66" y="85"/>
                    <a:pt x="43" y="85"/>
                  </a:cubicBezTo>
                  <a:cubicBezTo>
                    <a:pt x="19" y="85"/>
                    <a:pt x="0" y="66"/>
                    <a:pt x="0" y="42"/>
                  </a:cubicBezTo>
                  <a:cubicBezTo>
                    <a:pt x="0" y="19"/>
                    <a:pt x="19" y="0"/>
                    <a:pt x="43" y="0"/>
                  </a:cubicBezTo>
                  <a:cubicBezTo>
                    <a:pt x="66" y="0"/>
                    <a:pt x="85" y="19"/>
                    <a:pt x="85" y="42"/>
                  </a:cubicBezTo>
                  <a:close/>
                  <a:moveTo>
                    <a:pt x="85" y="42"/>
                  </a:moveTo>
                  <a:cubicBezTo>
                    <a:pt x="85" y="42"/>
                    <a:pt x="85" y="42"/>
                    <a:pt x="85" y="4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3" name="Freeform 56">
              <a:extLst>
                <a:ext uri="{FF2B5EF4-FFF2-40B4-BE49-F238E27FC236}">
                  <a16:creationId xmlns:a16="http://schemas.microsoft.com/office/drawing/2014/main" id="{BD8D0399-71DA-444E-BA34-5422A6515E86}"/>
                </a:ext>
              </a:extLst>
            </p:cNvPr>
            <p:cNvSpPr>
              <a:spLocks noEditPoints="1"/>
            </p:cNvSpPr>
            <p:nvPr/>
          </p:nvSpPr>
          <p:spPr bwMode="auto">
            <a:xfrm>
              <a:off x="4727575" y="3640138"/>
              <a:ext cx="141288" cy="141287"/>
            </a:xfrm>
            <a:custGeom>
              <a:avLst/>
              <a:gdLst/>
              <a:ahLst/>
              <a:cxnLst>
                <a:cxn ang="0">
                  <a:pos x="85" y="42"/>
                </a:cxn>
                <a:cxn ang="0">
                  <a:pos x="43" y="85"/>
                </a:cxn>
                <a:cxn ang="0">
                  <a:pos x="0" y="42"/>
                </a:cxn>
                <a:cxn ang="0">
                  <a:pos x="43" y="0"/>
                </a:cxn>
                <a:cxn ang="0">
                  <a:pos x="85" y="42"/>
                </a:cxn>
                <a:cxn ang="0">
                  <a:pos x="85" y="42"/>
                </a:cxn>
                <a:cxn ang="0">
                  <a:pos x="85" y="42"/>
                </a:cxn>
              </a:cxnLst>
              <a:rect l="0" t="0" r="r" b="b"/>
              <a:pathLst>
                <a:path w="85" h="85">
                  <a:moveTo>
                    <a:pt x="85" y="42"/>
                  </a:moveTo>
                  <a:cubicBezTo>
                    <a:pt x="85" y="66"/>
                    <a:pt x="66" y="85"/>
                    <a:pt x="43" y="85"/>
                  </a:cubicBezTo>
                  <a:cubicBezTo>
                    <a:pt x="19" y="85"/>
                    <a:pt x="0" y="66"/>
                    <a:pt x="0" y="42"/>
                  </a:cubicBezTo>
                  <a:cubicBezTo>
                    <a:pt x="0" y="19"/>
                    <a:pt x="19" y="0"/>
                    <a:pt x="43" y="0"/>
                  </a:cubicBezTo>
                  <a:cubicBezTo>
                    <a:pt x="66" y="0"/>
                    <a:pt x="85" y="19"/>
                    <a:pt x="85" y="42"/>
                  </a:cubicBezTo>
                  <a:close/>
                  <a:moveTo>
                    <a:pt x="85" y="42"/>
                  </a:moveTo>
                  <a:cubicBezTo>
                    <a:pt x="85" y="42"/>
                    <a:pt x="85" y="42"/>
                    <a:pt x="85" y="4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4" name="Freeform 57">
              <a:extLst>
                <a:ext uri="{FF2B5EF4-FFF2-40B4-BE49-F238E27FC236}">
                  <a16:creationId xmlns:a16="http://schemas.microsoft.com/office/drawing/2014/main" id="{AC33589F-4D40-4129-81DF-962ACDBDEEF6}"/>
                </a:ext>
              </a:extLst>
            </p:cNvPr>
            <p:cNvSpPr>
              <a:spLocks noEditPoints="1"/>
            </p:cNvSpPr>
            <p:nvPr/>
          </p:nvSpPr>
          <p:spPr bwMode="auto">
            <a:xfrm>
              <a:off x="4843463" y="4206875"/>
              <a:ext cx="73025" cy="88900"/>
            </a:xfrm>
            <a:custGeom>
              <a:avLst/>
              <a:gdLst/>
              <a:ahLst/>
              <a:cxnLst>
                <a:cxn ang="0">
                  <a:pos x="0" y="0"/>
                </a:cxn>
                <a:cxn ang="0">
                  <a:pos x="0" y="30"/>
                </a:cxn>
                <a:cxn ang="0">
                  <a:pos x="22" y="53"/>
                </a:cxn>
                <a:cxn ang="0">
                  <a:pos x="22" y="53"/>
                </a:cxn>
                <a:cxn ang="0">
                  <a:pos x="44" y="30"/>
                </a:cxn>
                <a:cxn ang="0">
                  <a:pos x="44" y="0"/>
                </a:cxn>
                <a:cxn ang="0">
                  <a:pos x="0" y="0"/>
                </a:cxn>
                <a:cxn ang="0">
                  <a:pos x="0" y="0"/>
                </a:cxn>
                <a:cxn ang="0">
                  <a:pos x="0" y="0"/>
                </a:cxn>
              </a:cxnLst>
              <a:rect l="0" t="0" r="r" b="b"/>
              <a:pathLst>
                <a:path w="44" h="53">
                  <a:moveTo>
                    <a:pt x="0" y="0"/>
                  </a:moveTo>
                  <a:cubicBezTo>
                    <a:pt x="0" y="30"/>
                    <a:pt x="0" y="30"/>
                    <a:pt x="0" y="30"/>
                  </a:cubicBezTo>
                  <a:cubicBezTo>
                    <a:pt x="0" y="43"/>
                    <a:pt x="10" y="53"/>
                    <a:pt x="22" y="53"/>
                  </a:cubicBezTo>
                  <a:cubicBezTo>
                    <a:pt x="22" y="53"/>
                    <a:pt x="22" y="53"/>
                    <a:pt x="22" y="53"/>
                  </a:cubicBezTo>
                  <a:cubicBezTo>
                    <a:pt x="34" y="53"/>
                    <a:pt x="44" y="43"/>
                    <a:pt x="44" y="30"/>
                  </a:cubicBezTo>
                  <a:cubicBezTo>
                    <a:pt x="44" y="0"/>
                    <a:pt x="44" y="0"/>
                    <a:pt x="44" y="0"/>
                  </a:cubicBezTo>
                  <a:lnTo>
                    <a:pt x="0" y="0"/>
                  </a:lnTo>
                  <a:close/>
                  <a:moveTo>
                    <a:pt x="0" y="0"/>
                  </a:moveTo>
                  <a:cubicBezTo>
                    <a:pt x="0" y="0"/>
                    <a:pt x="0" y="0"/>
                    <a:pt x="0" y="0"/>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5" name="Freeform 58">
              <a:extLst>
                <a:ext uri="{FF2B5EF4-FFF2-40B4-BE49-F238E27FC236}">
                  <a16:creationId xmlns:a16="http://schemas.microsoft.com/office/drawing/2014/main" id="{4540AE45-9FE4-4D12-B5EC-E786F5C19434}"/>
                </a:ext>
              </a:extLst>
            </p:cNvPr>
            <p:cNvSpPr>
              <a:spLocks noEditPoints="1"/>
            </p:cNvSpPr>
            <p:nvPr/>
          </p:nvSpPr>
          <p:spPr bwMode="auto">
            <a:xfrm>
              <a:off x="4425950" y="3776663"/>
              <a:ext cx="593725" cy="519112"/>
            </a:xfrm>
            <a:custGeom>
              <a:avLst/>
              <a:gdLst/>
              <a:ahLst/>
              <a:cxnLst>
                <a:cxn ang="0">
                  <a:pos x="327" y="159"/>
                </a:cxn>
                <a:cxn ang="0">
                  <a:pos x="312" y="142"/>
                </a:cxn>
                <a:cxn ang="0">
                  <a:pos x="312" y="138"/>
                </a:cxn>
                <a:cxn ang="0">
                  <a:pos x="284" y="26"/>
                </a:cxn>
                <a:cxn ang="0">
                  <a:pos x="254" y="0"/>
                </a:cxn>
                <a:cxn ang="0">
                  <a:pos x="254" y="0"/>
                </a:cxn>
                <a:cxn ang="0">
                  <a:pos x="244" y="1"/>
                </a:cxn>
                <a:cxn ang="0">
                  <a:pos x="235" y="4"/>
                </a:cxn>
                <a:cxn ang="0">
                  <a:pos x="213" y="34"/>
                </a:cxn>
                <a:cxn ang="0">
                  <a:pos x="212" y="35"/>
                </a:cxn>
                <a:cxn ang="0">
                  <a:pos x="201" y="74"/>
                </a:cxn>
                <a:cxn ang="0">
                  <a:pos x="154" y="82"/>
                </a:cxn>
                <a:cxn ang="0">
                  <a:pos x="140" y="90"/>
                </a:cxn>
                <a:cxn ang="0">
                  <a:pos x="111" y="77"/>
                </a:cxn>
                <a:cxn ang="0">
                  <a:pos x="99" y="35"/>
                </a:cxn>
                <a:cxn ang="0">
                  <a:pos x="99" y="34"/>
                </a:cxn>
                <a:cxn ang="0">
                  <a:pos x="76" y="4"/>
                </a:cxn>
                <a:cxn ang="0">
                  <a:pos x="68" y="1"/>
                </a:cxn>
                <a:cxn ang="0">
                  <a:pos x="58" y="0"/>
                </a:cxn>
                <a:cxn ang="0">
                  <a:pos x="58" y="0"/>
                </a:cxn>
                <a:cxn ang="0">
                  <a:pos x="22" y="26"/>
                </a:cxn>
                <a:cxn ang="0">
                  <a:pos x="3" y="117"/>
                </a:cxn>
                <a:cxn ang="0">
                  <a:pos x="14" y="148"/>
                </a:cxn>
                <a:cxn ang="0">
                  <a:pos x="14" y="289"/>
                </a:cxn>
                <a:cxn ang="0">
                  <a:pos x="37" y="312"/>
                </a:cxn>
                <a:cxn ang="0">
                  <a:pos x="59" y="289"/>
                </a:cxn>
                <a:cxn ang="0">
                  <a:pos x="59" y="156"/>
                </a:cxn>
                <a:cxn ang="0">
                  <a:pos x="79" y="134"/>
                </a:cxn>
                <a:cxn ang="0">
                  <a:pos x="86" y="99"/>
                </a:cxn>
                <a:cxn ang="0">
                  <a:pos x="152" y="125"/>
                </a:cxn>
                <a:cxn ang="0">
                  <a:pos x="154" y="126"/>
                </a:cxn>
                <a:cxn ang="0">
                  <a:pos x="170" y="115"/>
                </a:cxn>
                <a:cxn ang="0">
                  <a:pos x="225" y="96"/>
                </a:cxn>
                <a:cxn ang="0">
                  <a:pos x="233" y="134"/>
                </a:cxn>
                <a:cxn ang="0">
                  <a:pos x="249" y="154"/>
                </a:cxn>
                <a:cxn ang="0">
                  <a:pos x="260" y="154"/>
                </a:cxn>
                <a:cxn ang="0">
                  <a:pos x="273" y="139"/>
                </a:cxn>
                <a:cxn ang="0">
                  <a:pos x="253" y="71"/>
                </a:cxn>
                <a:cxn ang="0">
                  <a:pos x="258" y="68"/>
                </a:cxn>
                <a:cxn ang="0">
                  <a:pos x="279" y="142"/>
                </a:cxn>
                <a:cxn ang="0">
                  <a:pos x="264" y="159"/>
                </a:cxn>
                <a:cxn ang="0">
                  <a:pos x="232" y="159"/>
                </a:cxn>
                <a:cxn ang="0">
                  <a:pos x="232" y="253"/>
                </a:cxn>
                <a:cxn ang="0">
                  <a:pos x="359" y="253"/>
                </a:cxn>
                <a:cxn ang="0">
                  <a:pos x="359" y="159"/>
                </a:cxn>
                <a:cxn ang="0">
                  <a:pos x="327" y="159"/>
                </a:cxn>
                <a:cxn ang="0">
                  <a:pos x="275" y="159"/>
                </a:cxn>
                <a:cxn ang="0">
                  <a:pos x="284" y="152"/>
                </a:cxn>
                <a:cxn ang="0">
                  <a:pos x="296" y="157"/>
                </a:cxn>
                <a:cxn ang="0">
                  <a:pos x="299" y="157"/>
                </a:cxn>
                <a:cxn ang="0">
                  <a:pos x="308" y="152"/>
                </a:cxn>
                <a:cxn ang="0">
                  <a:pos x="316" y="159"/>
                </a:cxn>
                <a:cxn ang="0">
                  <a:pos x="275" y="159"/>
                </a:cxn>
                <a:cxn ang="0">
                  <a:pos x="275" y="159"/>
                </a:cxn>
                <a:cxn ang="0">
                  <a:pos x="275" y="159"/>
                </a:cxn>
              </a:cxnLst>
              <a:rect l="0" t="0" r="r" b="b"/>
              <a:pathLst>
                <a:path w="359" h="312">
                  <a:moveTo>
                    <a:pt x="327" y="159"/>
                  </a:moveTo>
                  <a:cubicBezTo>
                    <a:pt x="326" y="151"/>
                    <a:pt x="320" y="144"/>
                    <a:pt x="312" y="142"/>
                  </a:cubicBezTo>
                  <a:cubicBezTo>
                    <a:pt x="312" y="140"/>
                    <a:pt x="312" y="139"/>
                    <a:pt x="312" y="138"/>
                  </a:cubicBezTo>
                  <a:cubicBezTo>
                    <a:pt x="310" y="127"/>
                    <a:pt x="284" y="26"/>
                    <a:pt x="284" y="26"/>
                  </a:cubicBezTo>
                  <a:cubicBezTo>
                    <a:pt x="280" y="9"/>
                    <a:pt x="269" y="1"/>
                    <a:pt x="254" y="0"/>
                  </a:cubicBezTo>
                  <a:cubicBezTo>
                    <a:pt x="254" y="0"/>
                    <a:pt x="254" y="0"/>
                    <a:pt x="254" y="0"/>
                  </a:cubicBezTo>
                  <a:cubicBezTo>
                    <a:pt x="254" y="0"/>
                    <a:pt x="249" y="0"/>
                    <a:pt x="244" y="1"/>
                  </a:cubicBezTo>
                  <a:cubicBezTo>
                    <a:pt x="239" y="2"/>
                    <a:pt x="235" y="4"/>
                    <a:pt x="235" y="4"/>
                  </a:cubicBezTo>
                  <a:cubicBezTo>
                    <a:pt x="225" y="10"/>
                    <a:pt x="214" y="20"/>
                    <a:pt x="213" y="34"/>
                  </a:cubicBezTo>
                  <a:cubicBezTo>
                    <a:pt x="213" y="34"/>
                    <a:pt x="213" y="35"/>
                    <a:pt x="212" y="35"/>
                  </a:cubicBezTo>
                  <a:cubicBezTo>
                    <a:pt x="210" y="56"/>
                    <a:pt x="207" y="68"/>
                    <a:pt x="201" y="74"/>
                  </a:cubicBezTo>
                  <a:cubicBezTo>
                    <a:pt x="194" y="80"/>
                    <a:pt x="180" y="82"/>
                    <a:pt x="154" y="82"/>
                  </a:cubicBezTo>
                  <a:cubicBezTo>
                    <a:pt x="148" y="82"/>
                    <a:pt x="143" y="85"/>
                    <a:pt x="140" y="90"/>
                  </a:cubicBezTo>
                  <a:cubicBezTo>
                    <a:pt x="125" y="87"/>
                    <a:pt x="116" y="83"/>
                    <a:pt x="111" y="77"/>
                  </a:cubicBezTo>
                  <a:cubicBezTo>
                    <a:pt x="105" y="70"/>
                    <a:pt x="102" y="57"/>
                    <a:pt x="99" y="35"/>
                  </a:cubicBezTo>
                  <a:cubicBezTo>
                    <a:pt x="99" y="35"/>
                    <a:pt x="99" y="34"/>
                    <a:pt x="99" y="34"/>
                  </a:cubicBezTo>
                  <a:cubicBezTo>
                    <a:pt x="98" y="20"/>
                    <a:pt x="87" y="10"/>
                    <a:pt x="76" y="4"/>
                  </a:cubicBezTo>
                  <a:cubicBezTo>
                    <a:pt x="76" y="4"/>
                    <a:pt x="72" y="2"/>
                    <a:pt x="68" y="1"/>
                  </a:cubicBezTo>
                  <a:cubicBezTo>
                    <a:pt x="63" y="0"/>
                    <a:pt x="58" y="0"/>
                    <a:pt x="58" y="0"/>
                  </a:cubicBezTo>
                  <a:cubicBezTo>
                    <a:pt x="58" y="0"/>
                    <a:pt x="58" y="0"/>
                    <a:pt x="58" y="0"/>
                  </a:cubicBezTo>
                  <a:cubicBezTo>
                    <a:pt x="43" y="1"/>
                    <a:pt x="26" y="9"/>
                    <a:pt x="22" y="26"/>
                  </a:cubicBezTo>
                  <a:cubicBezTo>
                    <a:pt x="3" y="117"/>
                    <a:pt x="3" y="117"/>
                    <a:pt x="3" y="117"/>
                  </a:cubicBezTo>
                  <a:cubicBezTo>
                    <a:pt x="0" y="130"/>
                    <a:pt x="6" y="141"/>
                    <a:pt x="14" y="148"/>
                  </a:cubicBezTo>
                  <a:cubicBezTo>
                    <a:pt x="14" y="289"/>
                    <a:pt x="14" y="289"/>
                    <a:pt x="14" y="289"/>
                  </a:cubicBezTo>
                  <a:cubicBezTo>
                    <a:pt x="14" y="302"/>
                    <a:pt x="24" y="312"/>
                    <a:pt x="37" y="312"/>
                  </a:cubicBezTo>
                  <a:cubicBezTo>
                    <a:pt x="49" y="312"/>
                    <a:pt x="59" y="302"/>
                    <a:pt x="59" y="289"/>
                  </a:cubicBezTo>
                  <a:cubicBezTo>
                    <a:pt x="59" y="156"/>
                    <a:pt x="59" y="156"/>
                    <a:pt x="59" y="156"/>
                  </a:cubicBezTo>
                  <a:cubicBezTo>
                    <a:pt x="68" y="152"/>
                    <a:pt x="76" y="145"/>
                    <a:pt x="79" y="134"/>
                  </a:cubicBezTo>
                  <a:cubicBezTo>
                    <a:pt x="86" y="99"/>
                    <a:pt x="86" y="99"/>
                    <a:pt x="86" y="99"/>
                  </a:cubicBezTo>
                  <a:cubicBezTo>
                    <a:pt x="98" y="113"/>
                    <a:pt x="117" y="121"/>
                    <a:pt x="152" y="125"/>
                  </a:cubicBezTo>
                  <a:cubicBezTo>
                    <a:pt x="153" y="126"/>
                    <a:pt x="154" y="126"/>
                    <a:pt x="154" y="126"/>
                  </a:cubicBezTo>
                  <a:cubicBezTo>
                    <a:pt x="161" y="126"/>
                    <a:pt x="168" y="121"/>
                    <a:pt x="170" y="115"/>
                  </a:cubicBezTo>
                  <a:cubicBezTo>
                    <a:pt x="197" y="113"/>
                    <a:pt x="214" y="108"/>
                    <a:pt x="225" y="96"/>
                  </a:cubicBezTo>
                  <a:cubicBezTo>
                    <a:pt x="233" y="134"/>
                    <a:pt x="233" y="134"/>
                    <a:pt x="233" y="134"/>
                  </a:cubicBezTo>
                  <a:cubicBezTo>
                    <a:pt x="235" y="143"/>
                    <a:pt x="241" y="150"/>
                    <a:pt x="249" y="154"/>
                  </a:cubicBezTo>
                  <a:cubicBezTo>
                    <a:pt x="260" y="154"/>
                    <a:pt x="260" y="154"/>
                    <a:pt x="260" y="154"/>
                  </a:cubicBezTo>
                  <a:cubicBezTo>
                    <a:pt x="262" y="148"/>
                    <a:pt x="267" y="142"/>
                    <a:pt x="273" y="139"/>
                  </a:cubicBezTo>
                  <a:cubicBezTo>
                    <a:pt x="267" y="113"/>
                    <a:pt x="259" y="86"/>
                    <a:pt x="253" y="71"/>
                  </a:cubicBezTo>
                  <a:cubicBezTo>
                    <a:pt x="248" y="62"/>
                    <a:pt x="255" y="59"/>
                    <a:pt x="258" y="68"/>
                  </a:cubicBezTo>
                  <a:cubicBezTo>
                    <a:pt x="261" y="77"/>
                    <a:pt x="274" y="116"/>
                    <a:pt x="279" y="142"/>
                  </a:cubicBezTo>
                  <a:cubicBezTo>
                    <a:pt x="271" y="144"/>
                    <a:pt x="265" y="151"/>
                    <a:pt x="264" y="159"/>
                  </a:cubicBezTo>
                  <a:cubicBezTo>
                    <a:pt x="232" y="159"/>
                    <a:pt x="232" y="159"/>
                    <a:pt x="232" y="159"/>
                  </a:cubicBezTo>
                  <a:cubicBezTo>
                    <a:pt x="232" y="253"/>
                    <a:pt x="232" y="253"/>
                    <a:pt x="232" y="253"/>
                  </a:cubicBezTo>
                  <a:cubicBezTo>
                    <a:pt x="359" y="253"/>
                    <a:pt x="359" y="253"/>
                    <a:pt x="359" y="253"/>
                  </a:cubicBezTo>
                  <a:cubicBezTo>
                    <a:pt x="359" y="159"/>
                    <a:pt x="359" y="159"/>
                    <a:pt x="359" y="159"/>
                  </a:cubicBezTo>
                  <a:lnTo>
                    <a:pt x="327" y="159"/>
                  </a:lnTo>
                  <a:close/>
                  <a:moveTo>
                    <a:pt x="275" y="159"/>
                  </a:moveTo>
                  <a:cubicBezTo>
                    <a:pt x="277" y="155"/>
                    <a:pt x="280" y="153"/>
                    <a:pt x="284" y="152"/>
                  </a:cubicBezTo>
                  <a:cubicBezTo>
                    <a:pt x="287" y="155"/>
                    <a:pt x="291" y="157"/>
                    <a:pt x="296" y="157"/>
                  </a:cubicBezTo>
                  <a:cubicBezTo>
                    <a:pt x="297" y="157"/>
                    <a:pt x="298" y="157"/>
                    <a:pt x="299" y="157"/>
                  </a:cubicBezTo>
                  <a:cubicBezTo>
                    <a:pt x="302" y="156"/>
                    <a:pt x="305" y="154"/>
                    <a:pt x="308" y="152"/>
                  </a:cubicBezTo>
                  <a:cubicBezTo>
                    <a:pt x="312" y="153"/>
                    <a:pt x="315" y="155"/>
                    <a:pt x="316" y="159"/>
                  </a:cubicBezTo>
                  <a:lnTo>
                    <a:pt x="275" y="159"/>
                  </a:lnTo>
                  <a:close/>
                  <a:moveTo>
                    <a:pt x="275" y="159"/>
                  </a:moveTo>
                  <a:cubicBezTo>
                    <a:pt x="275" y="159"/>
                    <a:pt x="275" y="159"/>
                    <a:pt x="275" y="15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grpSp>
        <p:nvGrpSpPr>
          <p:cNvPr id="56" name="Group 55">
            <a:extLst>
              <a:ext uri="{FF2B5EF4-FFF2-40B4-BE49-F238E27FC236}">
                <a16:creationId xmlns:a16="http://schemas.microsoft.com/office/drawing/2014/main" id="{E3D0C46E-BD69-47C6-B129-208E7100634A}"/>
              </a:ext>
            </a:extLst>
          </p:cNvPr>
          <p:cNvGrpSpPr/>
          <p:nvPr/>
        </p:nvGrpSpPr>
        <p:grpSpPr>
          <a:xfrm>
            <a:off x="2643577" y="2503172"/>
            <a:ext cx="394940" cy="408101"/>
            <a:chOff x="5216525" y="3651250"/>
            <a:chExt cx="646113" cy="620713"/>
          </a:xfrm>
          <a:solidFill>
            <a:sysClr val="windowText" lastClr="000000">
              <a:lumMod val="65000"/>
              <a:lumOff val="35000"/>
            </a:sysClr>
          </a:solidFill>
        </p:grpSpPr>
        <p:sp>
          <p:nvSpPr>
            <p:cNvPr id="57" name="Freeform 60">
              <a:extLst>
                <a:ext uri="{FF2B5EF4-FFF2-40B4-BE49-F238E27FC236}">
                  <a16:creationId xmlns:a16="http://schemas.microsoft.com/office/drawing/2014/main" id="{3231EDC7-BF9C-4BDA-BAEB-92E6A062C036}"/>
                </a:ext>
              </a:extLst>
            </p:cNvPr>
            <p:cNvSpPr>
              <a:spLocks noEditPoints="1"/>
            </p:cNvSpPr>
            <p:nvPr/>
          </p:nvSpPr>
          <p:spPr bwMode="auto">
            <a:xfrm>
              <a:off x="5297488" y="3651250"/>
              <a:ext cx="144463" cy="146050"/>
            </a:xfrm>
            <a:custGeom>
              <a:avLst/>
              <a:gdLst/>
              <a:ahLst/>
              <a:cxnLst>
                <a:cxn ang="0">
                  <a:pos x="44" y="88"/>
                </a:cxn>
                <a:cxn ang="0">
                  <a:pos x="88" y="44"/>
                </a:cxn>
                <a:cxn ang="0">
                  <a:pos x="44" y="0"/>
                </a:cxn>
                <a:cxn ang="0">
                  <a:pos x="0" y="44"/>
                </a:cxn>
                <a:cxn ang="0">
                  <a:pos x="44" y="88"/>
                </a:cxn>
                <a:cxn ang="0">
                  <a:pos x="44" y="88"/>
                </a:cxn>
                <a:cxn ang="0">
                  <a:pos x="44" y="88"/>
                </a:cxn>
              </a:cxnLst>
              <a:rect l="0" t="0" r="r" b="b"/>
              <a:pathLst>
                <a:path w="88" h="88">
                  <a:moveTo>
                    <a:pt x="44" y="88"/>
                  </a:moveTo>
                  <a:cubicBezTo>
                    <a:pt x="68" y="88"/>
                    <a:pt x="88" y="68"/>
                    <a:pt x="88" y="44"/>
                  </a:cubicBezTo>
                  <a:cubicBezTo>
                    <a:pt x="88" y="20"/>
                    <a:pt x="68" y="0"/>
                    <a:pt x="44" y="0"/>
                  </a:cubicBezTo>
                  <a:cubicBezTo>
                    <a:pt x="20" y="0"/>
                    <a:pt x="0" y="20"/>
                    <a:pt x="0" y="44"/>
                  </a:cubicBezTo>
                  <a:cubicBezTo>
                    <a:pt x="0" y="68"/>
                    <a:pt x="20" y="88"/>
                    <a:pt x="44" y="88"/>
                  </a:cubicBezTo>
                  <a:close/>
                  <a:moveTo>
                    <a:pt x="44" y="88"/>
                  </a:moveTo>
                  <a:cubicBezTo>
                    <a:pt x="44" y="88"/>
                    <a:pt x="44" y="88"/>
                    <a:pt x="44" y="88"/>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8" name="Freeform 61">
              <a:extLst>
                <a:ext uri="{FF2B5EF4-FFF2-40B4-BE49-F238E27FC236}">
                  <a16:creationId xmlns:a16="http://schemas.microsoft.com/office/drawing/2014/main" id="{0C8DB58A-FFB3-4335-B798-96A0D21D76A5}"/>
                </a:ext>
              </a:extLst>
            </p:cNvPr>
            <p:cNvSpPr>
              <a:spLocks noEditPoints="1"/>
            </p:cNvSpPr>
            <p:nvPr/>
          </p:nvSpPr>
          <p:spPr bwMode="auto">
            <a:xfrm>
              <a:off x="5286375" y="3798888"/>
              <a:ext cx="287338" cy="469900"/>
            </a:xfrm>
            <a:custGeom>
              <a:avLst/>
              <a:gdLst/>
              <a:ahLst/>
              <a:cxnLst>
                <a:cxn ang="0">
                  <a:pos x="135" y="143"/>
                </a:cxn>
                <a:cxn ang="0">
                  <a:pos x="115" y="125"/>
                </a:cxn>
                <a:cxn ang="0">
                  <a:pos x="115" y="125"/>
                </a:cxn>
                <a:cxn ang="0">
                  <a:pos x="81" y="126"/>
                </a:cxn>
                <a:cxn ang="0">
                  <a:pos x="81" y="78"/>
                </a:cxn>
                <a:cxn ang="0">
                  <a:pos x="123" y="94"/>
                </a:cxn>
                <a:cxn ang="0">
                  <a:pos x="159" y="86"/>
                </a:cxn>
                <a:cxn ang="0">
                  <a:pos x="169" y="64"/>
                </a:cxn>
                <a:cxn ang="0">
                  <a:pos x="147" y="55"/>
                </a:cxn>
                <a:cxn ang="0">
                  <a:pos x="76" y="19"/>
                </a:cxn>
                <a:cxn ang="0">
                  <a:pos x="76" y="19"/>
                </a:cxn>
                <a:cxn ang="0">
                  <a:pos x="50" y="1"/>
                </a:cxn>
                <a:cxn ang="0">
                  <a:pos x="41" y="0"/>
                </a:cxn>
                <a:cxn ang="0">
                  <a:pos x="31" y="1"/>
                </a:cxn>
                <a:cxn ang="0">
                  <a:pos x="31" y="1"/>
                </a:cxn>
                <a:cxn ang="0">
                  <a:pos x="0" y="35"/>
                </a:cxn>
                <a:cxn ang="0">
                  <a:pos x="0" y="132"/>
                </a:cxn>
                <a:cxn ang="0">
                  <a:pos x="40" y="166"/>
                </a:cxn>
                <a:cxn ang="0">
                  <a:pos x="44" y="166"/>
                </a:cxn>
                <a:cxn ang="0">
                  <a:pos x="98" y="166"/>
                </a:cxn>
                <a:cxn ang="0">
                  <a:pos x="109" y="265"/>
                </a:cxn>
                <a:cxn ang="0">
                  <a:pos x="129" y="283"/>
                </a:cxn>
                <a:cxn ang="0">
                  <a:pos x="131" y="283"/>
                </a:cxn>
                <a:cxn ang="0">
                  <a:pos x="149" y="261"/>
                </a:cxn>
                <a:cxn ang="0">
                  <a:pos x="135" y="143"/>
                </a:cxn>
                <a:cxn ang="0">
                  <a:pos x="135" y="143"/>
                </a:cxn>
                <a:cxn ang="0">
                  <a:pos x="135" y="143"/>
                </a:cxn>
              </a:cxnLst>
              <a:rect l="0" t="0" r="r" b="b"/>
              <a:pathLst>
                <a:path w="173" h="283">
                  <a:moveTo>
                    <a:pt x="135" y="143"/>
                  </a:moveTo>
                  <a:cubicBezTo>
                    <a:pt x="134" y="133"/>
                    <a:pt x="126" y="125"/>
                    <a:pt x="115" y="125"/>
                  </a:cubicBezTo>
                  <a:cubicBezTo>
                    <a:pt x="115" y="125"/>
                    <a:pt x="115" y="125"/>
                    <a:pt x="115" y="125"/>
                  </a:cubicBezTo>
                  <a:cubicBezTo>
                    <a:pt x="81" y="126"/>
                    <a:pt x="81" y="126"/>
                    <a:pt x="81" y="126"/>
                  </a:cubicBezTo>
                  <a:cubicBezTo>
                    <a:pt x="81" y="78"/>
                    <a:pt x="81" y="78"/>
                    <a:pt x="81" y="78"/>
                  </a:cubicBezTo>
                  <a:cubicBezTo>
                    <a:pt x="92" y="88"/>
                    <a:pt x="105" y="94"/>
                    <a:pt x="123" y="94"/>
                  </a:cubicBezTo>
                  <a:cubicBezTo>
                    <a:pt x="133" y="94"/>
                    <a:pt x="145" y="92"/>
                    <a:pt x="159" y="86"/>
                  </a:cubicBezTo>
                  <a:cubicBezTo>
                    <a:pt x="168" y="83"/>
                    <a:pt x="173" y="73"/>
                    <a:pt x="169" y="64"/>
                  </a:cubicBezTo>
                  <a:cubicBezTo>
                    <a:pt x="166" y="56"/>
                    <a:pt x="156" y="51"/>
                    <a:pt x="147" y="55"/>
                  </a:cubicBezTo>
                  <a:cubicBezTo>
                    <a:pt x="113" y="68"/>
                    <a:pt x="106" y="60"/>
                    <a:pt x="76" y="19"/>
                  </a:cubicBezTo>
                  <a:cubicBezTo>
                    <a:pt x="76" y="19"/>
                    <a:pt x="76" y="19"/>
                    <a:pt x="76" y="19"/>
                  </a:cubicBezTo>
                  <a:cubicBezTo>
                    <a:pt x="70" y="10"/>
                    <a:pt x="60" y="4"/>
                    <a:pt x="50" y="1"/>
                  </a:cubicBezTo>
                  <a:cubicBezTo>
                    <a:pt x="50" y="1"/>
                    <a:pt x="46" y="0"/>
                    <a:pt x="41" y="0"/>
                  </a:cubicBezTo>
                  <a:cubicBezTo>
                    <a:pt x="36" y="0"/>
                    <a:pt x="31" y="1"/>
                    <a:pt x="31" y="1"/>
                  </a:cubicBezTo>
                  <a:cubicBezTo>
                    <a:pt x="31" y="1"/>
                    <a:pt x="31" y="1"/>
                    <a:pt x="31" y="1"/>
                  </a:cubicBezTo>
                  <a:cubicBezTo>
                    <a:pt x="16" y="5"/>
                    <a:pt x="0" y="17"/>
                    <a:pt x="0" y="35"/>
                  </a:cubicBezTo>
                  <a:cubicBezTo>
                    <a:pt x="0" y="132"/>
                    <a:pt x="0" y="132"/>
                    <a:pt x="0" y="132"/>
                  </a:cubicBezTo>
                  <a:cubicBezTo>
                    <a:pt x="0" y="153"/>
                    <a:pt x="21" y="166"/>
                    <a:pt x="40" y="166"/>
                  </a:cubicBezTo>
                  <a:cubicBezTo>
                    <a:pt x="41" y="166"/>
                    <a:pt x="42" y="166"/>
                    <a:pt x="44" y="166"/>
                  </a:cubicBezTo>
                  <a:cubicBezTo>
                    <a:pt x="98" y="166"/>
                    <a:pt x="98" y="166"/>
                    <a:pt x="98" y="166"/>
                  </a:cubicBezTo>
                  <a:cubicBezTo>
                    <a:pt x="109" y="265"/>
                    <a:pt x="109" y="265"/>
                    <a:pt x="109" y="265"/>
                  </a:cubicBezTo>
                  <a:cubicBezTo>
                    <a:pt x="110" y="275"/>
                    <a:pt x="119" y="283"/>
                    <a:pt x="129" y="283"/>
                  </a:cubicBezTo>
                  <a:cubicBezTo>
                    <a:pt x="130" y="283"/>
                    <a:pt x="131" y="283"/>
                    <a:pt x="131" y="283"/>
                  </a:cubicBezTo>
                  <a:cubicBezTo>
                    <a:pt x="142" y="282"/>
                    <a:pt x="150" y="272"/>
                    <a:pt x="149" y="261"/>
                  </a:cubicBezTo>
                  <a:lnTo>
                    <a:pt x="135" y="143"/>
                  </a:lnTo>
                  <a:close/>
                  <a:moveTo>
                    <a:pt x="135" y="143"/>
                  </a:moveTo>
                  <a:cubicBezTo>
                    <a:pt x="135" y="143"/>
                    <a:pt x="135" y="143"/>
                    <a:pt x="135" y="14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9" name="Freeform 62">
              <a:extLst>
                <a:ext uri="{FF2B5EF4-FFF2-40B4-BE49-F238E27FC236}">
                  <a16:creationId xmlns:a16="http://schemas.microsoft.com/office/drawing/2014/main" id="{B6D8529C-7635-4018-93BF-DC7D7C3AAE9C}"/>
                </a:ext>
              </a:extLst>
            </p:cNvPr>
            <p:cNvSpPr>
              <a:spLocks noEditPoints="1"/>
            </p:cNvSpPr>
            <p:nvPr/>
          </p:nvSpPr>
          <p:spPr bwMode="auto">
            <a:xfrm>
              <a:off x="5216525" y="3830638"/>
              <a:ext cx="222250" cy="441325"/>
            </a:xfrm>
            <a:custGeom>
              <a:avLst/>
              <a:gdLst/>
              <a:ahLst/>
              <a:cxnLst>
                <a:cxn ang="0">
                  <a:pos x="135" y="170"/>
                </a:cxn>
                <a:cxn ang="0">
                  <a:pos x="118" y="153"/>
                </a:cxn>
                <a:cxn ang="0">
                  <a:pos x="34" y="153"/>
                </a:cxn>
                <a:cxn ang="0">
                  <a:pos x="34" y="17"/>
                </a:cxn>
                <a:cxn ang="0">
                  <a:pos x="17" y="0"/>
                </a:cxn>
                <a:cxn ang="0">
                  <a:pos x="0" y="17"/>
                </a:cxn>
                <a:cxn ang="0">
                  <a:pos x="0" y="170"/>
                </a:cxn>
                <a:cxn ang="0">
                  <a:pos x="8" y="184"/>
                </a:cxn>
                <a:cxn ang="0">
                  <a:pos x="3" y="204"/>
                </a:cxn>
                <a:cxn ang="0">
                  <a:pos x="3" y="251"/>
                </a:cxn>
                <a:cxn ang="0">
                  <a:pos x="18" y="266"/>
                </a:cxn>
                <a:cxn ang="0">
                  <a:pos x="32" y="251"/>
                </a:cxn>
                <a:cxn ang="0">
                  <a:pos x="32" y="204"/>
                </a:cxn>
                <a:cxn ang="0">
                  <a:pos x="43" y="192"/>
                </a:cxn>
                <a:cxn ang="0">
                  <a:pos x="91" y="192"/>
                </a:cxn>
                <a:cxn ang="0">
                  <a:pos x="103" y="204"/>
                </a:cxn>
                <a:cxn ang="0">
                  <a:pos x="103" y="251"/>
                </a:cxn>
                <a:cxn ang="0">
                  <a:pos x="117" y="266"/>
                </a:cxn>
                <a:cxn ang="0">
                  <a:pos x="131" y="251"/>
                </a:cxn>
                <a:cxn ang="0">
                  <a:pos x="131" y="204"/>
                </a:cxn>
                <a:cxn ang="0">
                  <a:pos x="126" y="185"/>
                </a:cxn>
                <a:cxn ang="0">
                  <a:pos x="135" y="170"/>
                </a:cxn>
                <a:cxn ang="0">
                  <a:pos x="135" y="170"/>
                </a:cxn>
                <a:cxn ang="0">
                  <a:pos x="135" y="170"/>
                </a:cxn>
              </a:cxnLst>
              <a:rect l="0" t="0" r="r" b="b"/>
              <a:pathLst>
                <a:path w="135" h="266">
                  <a:moveTo>
                    <a:pt x="135" y="170"/>
                  </a:moveTo>
                  <a:cubicBezTo>
                    <a:pt x="135" y="160"/>
                    <a:pt x="128" y="153"/>
                    <a:pt x="118" y="153"/>
                  </a:cubicBezTo>
                  <a:cubicBezTo>
                    <a:pt x="34" y="153"/>
                    <a:pt x="34" y="153"/>
                    <a:pt x="34" y="153"/>
                  </a:cubicBezTo>
                  <a:cubicBezTo>
                    <a:pt x="34" y="17"/>
                    <a:pt x="34" y="17"/>
                    <a:pt x="34" y="17"/>
                  </a:cubicBezTo>
                  <a:cubicBezTo>
                    <a:pt x="34" y="8"/>
                    <a:pt x="26" y="0"/>
                    <a:pt x="17" y="0"/>
                  </a:cubicBezTo>
                  <a:cubicBezTo>
                    <a:pt x="8" y="0"/>
                    <a:pt x="0" y="8"/>
                    <a:pt x="0" y="17"/>
                  </a:cubicBezTo>
                  <a:cubicBezTo>
                    <a:pt x="0" y="170"/>
                    <a:pt x="0" y="170"/>
                    <a:pt x="0" y="170"/>
                  </a:cubicBezTo>
                  <a:cubicBezTo>
                    <a:pt x="0" y="176"/>
                    <a:pt x="3" y="181"/>
                    <a:pt x="8" y="184"/>
                  </a:cubicBezTo>
                  <a:cubicBezTo>
                    <a:pt x="5" y="190"/>
                    <a:pt x="3" y="197"/>
                    <a:pt x="3" y="204"/>
                  </a:cubicBezTo>
                  <a:cubicBezTo>
                    <a:pt x="3" y="251"/>
                    <a:pt x="3" y="251"/>
                    <a:pt x="3" y="251"/>
                  </a:cubicBezTo>
                  <a:cubicBezTo>
                    <a:pt x="3" y="259"/>
                    <a:pt x="10" y="266"/>
                    <a:pt x="18" y="266"/>
                  </a:cubicBezTo>
                  <a:cubicBezTo>
                    <a:pt x="25" y="266"/>
                    <a:pt x="32" y="259"/>
                    <a:pt x="32" y="251"/>
                  </a:cubicBezTo>
                  <a:cubicBezTo>
                    <a:pt x="32" y="204"/>
                    <a:pt x="32" y="204"/>
                    <a:pt x="32" y="204"/>
                  </a:cubicBezTo>
                  <a:cubicBezTo>
                    <a:pt x="32" y="197"/>
                    <a:pt x="37" y="192"/>
                    <a:pt x="43" y="192"/>
                  </a:cubicBezTo>
                  <a:cubicBezTo>
                    <a:pt x="91" y="192"/>
                    <a:pt x="91" y="192"/>
                    <a:pt x="91" y="192"/>
                  </a:cubicBezTo>
                  <a:cubicBezTo>
                    <a:pt x="97" y="192"/>
                    <a:pt x="103" y="197"/>
                    <a:pt x="103" y="204"/>
                  </a:cubicBezTo>
                  <a:cubicBezTo>
                    <a:pt x="103" y="251"/>
                    <a:pt x="103" y="251"/>
                    <a:pt x="103" y="251"/>
                  </a:cubicBezTo>
                  <a:cubicBezTo>
                    <a:pt x="103" y="259"/>
                    <a:pt x="109" y="266"/>
                    <a:pt x="117" y="266"/>
                  </a:cubicBezTo>
                  <a:cubicBezTo>
                    <a:pt x="125" y="266"/>
                    <a:pt x="131" y="259"/>
                    <a:pt x="131" y="251"/>
                  </a:cubicBezTo>
                  <a:cubicBezTo>
                    <a:pt x="131" y="204"/>
                    <a:pt x="131" y="204"/>
                    <a:pt x="131" y="204"/>
                  </a:cubicBezTo>
                  <a:cubicBezTo>
                    <a:pt x="131" y="197"/>
                    <a:pt x="129" y="190"/>
                    <a:pt x="126" y="185"/>
                  </a:cubicBezTo>
                  <a:cubicBezTo>
                    <a:pt x="132" y="182"/>
                    <a:pt x="135" y="176"/>
                    <a:pt x="135" y="170"/>
                  </a:cubicBezTo>
                  <a:close/>
                  <a:moveTo>
                    <a:pt x="135" y="170"/>
                  </a:moveTo>
                  <a:cubicBezTo>
                    <a:pt x="135" y="170"/>
                    <a:pt x="135" y="170"/>
                    <a:pt x="135" y="170"/>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60" name="Freeform 63">
              <a:extLst>
                <a:ext uri="{FF2B5EF4-FFF2-40B4-BE49-F238E27FC236}">
                  <a16:creationId xmlns:a16="http://schemas.microsoft.com/office/drawing/2014/main" id="{6BF11AF7-8C7D-47FA-8A73-11C119710319}"/>
                </a:ext>
              </a:extLst>
            </p:cNvPr>
            <p:cNvSpPr>
              <a:spLocks noEditPoints="1"/>
            </p:cNvSpPr>
            <p:nvPr/>
          </p:nvSpPr>
          <p:spPr bwMode="auto">
            <a:xfrm>
              <a:off x="5495925" y="3960813"/>
              <a:ext cx="366713" cy="295275"/>
            </a:xfrm>
            <a:custGeom>
              <a:avLst/>
              <a:gdLst/>
              <a:ahLst/>
              <a:cxnLst>
                <a:cxn ang="0">
                  <a:pos x="206" y="0"/>
                </a:cxn>
                <a:cxn ang="0">
                  <a:pos x="17" y="0"/>
                </a:cxn>
                <a:cxn ang="0">
                  <a:pos x="0" y="16"/>
                </a:cxn>
                <a:cxn ang="0">
                  <a:pos x="17" y="32"/>
                </a:cxn>
                <a:cxn ang="0">
                  <a:pos x="39" y="32"/>
                </a:cxn>
                <a:cxn ang="0">
                  <a:pos x="39" y="177"/>
                </a:cxn>
                <a:cxn ang="0">
                  <a:pos x="183" y="177"/>
                </a:cxn>
                <a:cxn ang="0">
                  <a:pos x="183" y="32"/>
                </a:cxn>
                <a:cxn ang="0">
                  <a:pos x="206" y="32"/>
                </a:cxn>
                <a:cxn ang="0">
                  <a:pos x="222" y="16"/>
                </a:cxn>
                <a:cxn ang="0">
                  <a:pos x="206" y="0"/>
                </a:cxn>
                <a:cxn ang="0">
                  <a:pos x="206" y="0"/>
                </a:cxn>
                <a:cxn ang="0">
                  <a:pos x="206" y="0"/>
                </a:cxn>
              </a:cxnLst>
              <a:rect l="0" t="0" r="r" b="b"/>
              <a:pathLst>
                <a:path w="222" h="177">
                  <a:moveTo>
                    <a:pt x="206" y="0"/>
                  </a:moveTo>
                  <a:cubicBezTo>
                    <a:pt x="17" y="0"/>
                    <a:pt x="17" y="0"/>
                    <a:pt x="17" y="0"/>
                  </a:cubicBezTo>
                  <a:cubicBezTo>
                    <a:pt x="8" y="0"/>
                    <a:pt x="0" y="7"/>
                    <a:pt x="0" y="16"/>
                  </a:cubicBezTo>
                  <a:cubicBezTo>
                    <a:pt x="0" y="25"/>
                    <a:pt x="8" y="32"/>
                    <a:pt x="17" y="32"/>
                  </a:cubicBezTo>
                  <a:cubicBezTo>
                    <a:pt x="39" y="32"/>
                    <a:pt x="39" y="32"/>
                    <a:pt x="39" y="32"/>
                  </a:cubicBezTo>
                  <a:cubicBezTo>
                    <a:pt x="39" y="177"/>
                    <a:pt x="39" y="177"/>
                    <a:pt x="39" y="177"/>
                  </a:cubicBezTo>
                  <a:cubicBezTo>
                    <a:pt x="183" y="177"/>
                    <a:pt x="183" y="177"/>
                    <a:pt x="183" y="177"/>
                  </a:cubicBezTo>
                  <a:cubicBezTo>
                    <a:pt x="183" y="32"/>
                    <a:pt x="183" y="32"/>
                    <a:pt x="183" y="32"/>
                  </a:cubicBezTo>
                  <a:cubicBezTo>
                    <a:pt x="206" y="32"/>
                    <a:pt x="206" y="32"/>
                    <a:pt x="206" y="32"/>
                  </a:cubicBezTo>
                  <a:cubicBezTo>
                    <a:pt x="215" y="32"/>
                    <a:pt x="222" y="25"/>
                    <a:pt x="222" y="16"/>
                  </a:cubicBezTo>
                  <a:cubicBezTo>
                    <a:pt x="222" y="7"/>
                    <a:pt x="215" y="0"/>
                    <a:pt x="206" y="0"/>
                  </a:cubicBezTo>
                  <a:close/>
                  <a:moveTo>
                    <a:pt x="206" y="0"/>
                  </a:moveTo>
                  <a:cubicBezTo>
                    <a:pt x="206" y="0"/>
                    <a:pt x="206" y="0"/>
                    <a:pt x="206" y="0"/>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61" name="Freeform 64">
              <a:extLst>
                <a:ext uri="{FF2B5EF4-FFF2-40B4-BE49-F238E27FC236}">
                  <a16:creationId xmlns:a16="http://schemas.microsoft.com/office/drawing/2014/main" id="{4644BA72-CD08-4B5B-BB8D-427F2F056C36}"/>
                </a:ext>
              </a:extLst>
            </p:cNvPr>
            <p:cNvSpPr>
              <a:spLocks noEditPoints="1"/>
            </p:cNvSpPr>
            <p:nvPr/>
          </p:nvSpPr>
          <p:spPr bwMode="auto">
            <a:xfrm>
              <a:off x="5589588" y="3749675"/>
              <a:ext cx="254000" cy="203200"/>
            </a:xfrm>
            <a:custGeom>
              <a:avLst/>
              <a:gdLst/>
              <a:ahLst/>
              <a:cxnLst>
                <a:cxn ang="0">
                  <a:pos x="93" y="14"/>
                </a:cxn>
                <a:cxn ang="0">
                  <a:pos x="78" y="47"/>
                </a:cxn>
                <a:cxn ang="0">
                  <a:pos x="121" y="66"/>
                </a:cxn>
                <a:cxn ang="0">
                  <a:pos x="108" y="107"/>
                </a:cxn>
                <a:cxn ang="0">
                  <a:pos x="7" y="107"/>
                </a:cxn>
                <a:cxn ang="0">
                  <a:pos x="0" y="114"/>
                </a:cxn>
                <a:cxn ang="0">
                  <a:pos x="7" y="122"/>
                </a:cxn>
                <a:cxn ang="0">
                  <a:pos x="113" y="122"/>
                </a:cxn>
                <a:cxn ang="0">
                  <a:pos x="120" y="117"/>
                </a:cxn>
                <a:cxn ang="0">
                  <a:pos x="153" y="10"/>
                </a:cxn>
                <a:cxn ang="0">
                  <a:pos x="148" y="1"/>
                </a:cxn>
                <a:cxn ang="0">
                  <a:pos x="139" y="6"/>
                </a:cxn>
                <a:cxn ang="0">
                  <a:pos x="131" y="31"/>
                </a:cxn>
                <a:cxn ang="0">
                  <a:pos x="93" y="14"/>
                </a:cxn>
                <a:cxn ang="0">
                  <a:pos x="90" y="49"/>
                </a:cxn>
                <a:cxn ang="0">
                  <a:pos x="82" y="46"/>
                </a:cxn>
                <a:cxn ang="0">
                  <a:pos x="86" y="38"/>
                </a:cxn>
                <a:cxn ang="0">
                  <a:pos x="90" y="49"/>
                </a:cxn>
                <a:cxn ang="0">
                  <a:pos x="91" y="25"/>
                </a:cxn>
                <a:cxn ang="0">
                  <a:pos x="95" y="18"/>
                </a:cxn>
                <a:cxn ang="0">
                  <a:pos x="102" y="21"/>
                </a:cxn>
                <a:cxn ang="0">
                  <a:pos x="91" y="25"/>
                </a:cxn>
                <a:cxn ang="0">
                  <a:pos x="110" y="55"/>
                </a:cxn>
                <a:cxn ang="0">
                  <a:pos x="103" y="38"/>
                </a:cxn>
                <a:cxn ang="0">
                  <a:pos x="120" y="31"/>
                </a:cxn>
                <a:cxn ang="0">
                  <a:pos x="128" y="42"/>
                </a:cxn>
                <a:cxn ang="0">
                  <a:pos x="125" y="52"/>
                </a:cxn>
                <a:cxn ang="0">
                  <a:pos x="110" y="55"/>
                </a:cxn>
                <a:cxn ang="0">
                  <a:pos x="110" y="55"/>
                </a:cxn>
                <a:cxn ang="0">
                  <a:pos x="110" y="55"/>
                </a:cxn>
              </a:cxnLst>
              <a:rect l="0" t="0" r="r" b="b"/>
              <a:pathLst>
                <a:path w="154" h="122">
                  <a:moveTo>
                    <a:pt x="93" y="14"/>
                  </a:moveTo>
                  <a:cubicBezTo>
                    <a:pt x="78" y="47"/>
                    <a:pt x="78" y="47"/>
                    <a:pt x="78" y="47"/>
                  </a:cubicBezTo>
                  <a:cubicBezTo>
                    <a:pt x="121" y="66"/>
                    <a:pt x="121" y="66"/>
                    <a:pt x="121" y="66"/>
                  </a:cubicBezTo>
                  <a:cubicBezTo>
                    <a:pt x="108" y="107"/>
                    <a:pt x="108" y="107"/>
                    <a:pt x="108" y="107"/>
                  </a:cubicBezTo>
                  <a:cubicBezTo>
                    <a:pt x="7" y="107"/>
                    <a:pt x="7" y="107"/>
                    <a:pt x="7" y="107"/>
                  </a:cubicBezTo>
                  <a:cubicBezTo>
                    <a:pt x="3" y="107"/>
                    <a:pt x="0" y="111"/>
                    <a:pt x="0" y="114"/>
                  </a:cubicBezTo>
                  <a:cubicBezTo>
                    <a:pt x="0" y="118"/>
                    <a:pt x="3" y="122"/>
                    <a:pt x="7" y="122"/>
                  </a:cubicBezTo>
                  <a:cubicBezTo>
                    <a:pt x="113" y="122"/>
                    <a:pt x="113" y="122"/>
                    <a:pt x="113" y="122"/>
                  </a:cubicBezTo>
                  <a:cubicBezTo>
                    <a:pt x="116" y="122"/>
                    <a:pt x="119" y="120"/>
                    <a:pt x="120" y="117"/>
                  </a:cubicBezTo>
                  <a:cubicBezTo>
                    <a:pt x="153" y="10"/>
                    <a:pt x="153" y="10"/>
                    <a:pt x="153" y="10"/>
                  </a:cubicBezTo>
                  <a:cubicBezTo>
                    <a:pt x="154" y="6"/>
                    <a:pt x="152" y="3"/>
                    <a:pt x="148" y="1"/>
                  </a:cubicBezTo>
                  <a:cubicBezTo>
                    <a:pt x="144" y="0"/>
                    <a:pt x="140" y="2"/>
                    <a:pt x="139" y="6"/>
                  </a:cubicBezTo>
                  <a:cubicBezTo>
                    <a:pt x="131" y="31"/>
                    <a:pt x="131" y="31"/>
                    <a:pt x="131" y="31"/>
                  </a:cubicBezTo>
                  <a:lnTo>
                    <a:pt x="93" y="14"/>
                  </a:lnTo>
                  <a:close/>
                  <a:moveTo>
                    <a:pt x="90" y="49"/>
                  </a:moveTo>
                  <a:cubicBezTo>
                    <a:pt x="82" y="46"/>
                    <a:pt x="82" y="46"/>
                    <a:pt x="82" y="46"/>
                  </a:cubicBezTo>
                  <a:cubicBezTo>
                    <a:pt x="86" y="38"/>
                    <a:pt x="86" y="38"/>
                    <a:pt x="86" y="38"/>
                  </a:cubicBezTo>
                  <a:cubicBezTo>
                    <a:pt x="89" y="41"/>
                    <a:pt x="91" y="45"/>
                    <a:pt x="90" y="49"/>
                  </a:cubicBezTo>
                  <a:close/>
                  <a:moveTo>
                    <a:pt x="91" y="25"/>
                  </a:moveTo>
                  <a:cubicBezTo>
                    <a:pt x="95" y="18"/>
                    <a:pt x="95" y="18"/>
                    <a:pt x="95" y="18"/>
                  </a:cubicBezTo>
                  <a:cubicBezTo>
                    <a:pt x="102" y="21"/>
                    <a:pt x="102" y="21"/>
                    <a:pt x="102" y="21"/>
                  </a:cubicBezTo>
                  <a:cubicBezTo>
                    <a:pt x="100" y="25"/>
                    <a:pt x="96" y="26"/>
                    <a:pt x="91" y="25"/>
                  </a:cubicBezTo>
                  <a:close/>
                  <a:moveTo>
                    <a:pt x="110" y="55"/>
                  </a:moveTo>
                  <a:cubicBezTo>
                    <a:pt x="103" y="53"/>
                    <a:pt x="100" y="45"/>
                    <a:pt x="103" y="38"/>
                  </a:cubicBezTo>
                  <a:cubicBezTo>
                    <a:pt x="106" y="32"/>
                    <a:pt x="114" y="29"/>
                    <a:pt x="120" y="31"/>
                  </a:cubicBezTo>
                  <a:cubicBezTo>
                    <a:pt x="125" y="33"/>
                    <a:pt x="127" y="37"/>
                    <a:pt x="128" y="42"/>
                  </a:cubicBezTo>
                  <a:cubicBezTo>
                    <a:pt x="125" y="52"/>
                    <a:pt x="125" y="52"/>
                    <a:pt x="125" y="52"/>
                  </a:cubicBezTo>
                  <a:cubicBezTo>
                    <a:pt x="121" y="56"/>
                    <a:pt x="115" y="58"/>
                    <a:pt x="110" y="55"/>
                  </a:cubicBezTo>
                  <a:close/>
                  <a:moveTo>
                    <a:pt x="110" y="55"/>
                  </a:moveTo>
                  <a:cubicBezTo>
                    <a:pt x="110" y="55"/>
                    <a:pt x="110" y="55"/>
                    <a:pt x="110" y="55"/>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62" name="Freeform 65">
              <a:extLst>
                <a:ext uri="{FF2B5EF4-FFF2-40B4-BE49-F238E27FC236}">
                  <a16:creationId xmlns:a16="http://schemas.microsoft.com/office/drawing/2014/main" id="{2BF6DDBD-FADA-47B8-9BD9-2C75F385D06F}"/>
                </a:ext>
              </a:extLst>
            </p:cNvPr>
            <p:cNvSpPr>
              <a:spLocks noEditPoints="1"/>
            </p:cNvSpPr>
            <p:nvPr/>
          </p:nvSpPr>
          <p:spPr bwMode="auto">
            <a:xfrm>
              <a:off x="5767388" y="3806825"/>
              <a:ext cx="25400" cy="31750"/>
            </a:xfrm>
            <a:custGeom>
              <a:avLst/>
              <a:gdLst/>
              <a:ahLst/>
              <a:cxnLst>
                <a:cxn ang="0">
                  <a:pos x="12" y="3"/>
                </a:cxn>
                <a:cxn ang="0">
                  <a:pos x="13" y="1"/>
                </a:cxn>
                <a:cxn ang="0">
                  <a:pos x="11" y="0"/>
                </a:cxn>
                <a:cxn ang="0">
                  <a:pos x="10" y="2"/>
                </a:cxn>
                <a:cxn ang="0">
                  <a:pos x="7" y="2"/>
                </a:cxn>
                <a:cxn ang="0">
                  <a:pos x="4" y="4"/>
                </a:cxn>
                <a:cxn ang="0">
                  <a:pos x="4" y="7"/>
                </a:cxn>
                <a:cxn ang="0">
                  <a:pos x="6" y="9"/>
                </a:cxn>
                <a:cxn ang="0">
                  <a:pos x="7" y="10"/>
                </a:cxn>
                <a:cxn ang="0">
                  <a:pos x="5" y="13"/>
                </a:cxn>
                <a:cxn ang="0">
                  <a:pos x="3" y="12"/>
                </a:cxn>
                <a:cxn ang="0">
                  <a:pos x="2" y="11"/>
                </a:cxn>
                <a:cxn ang="0">
                  <a:pos x="1" y="10"/>
                </a:cxn>
                <a:cxn ang="0">
                  <a:pos x="0" y="13"/>
                </a:cxn>
                <a:cxn ang="0">
                  <a:pos x="0" y="13"/>
                </a:cxn>
                <a:cxn ang="0">
                  <a:pos x="4" y="16"/>
                </a:cxn>
                <a:cxn ang="0">
                  <a:pos x="3" y="18"/>
                </a:cxn>
                <a:cxn ang="0">
                  <a:pos x="5" y="19"/>
                </a:cxn>
                <a:cxn ang="0">
                  <a:pos x="6" y="17"/>
                </a:cxn>
                <a:cxn ang="0">
                  <a:pos x="10" y="17"/>
                </a:cxn>
                <a:cxn ang="0">
                  <a:pos x="12" y="15"/>
                </a:cxn>
                <a:cxn ang="0">
                  <a:pos x="12" y="12"/>
                </a:cxn>
                <a:cxn ang="0">
                  <a:pos x="10" y="9"/>
                </a:cxn>
                <a:cxn ang="0">
                  <a:pos x="10" y="8"/>
                </a:cxn>
                <a:cxn ang="0">
                  <a:pos x="11" y="5"/>
                </a:cxn>
                <a:cxn ang="0">
                  <a:pos x="14" y="7"/>
                </a:cxn>
                <a:cxn ang="0">
                  <a:pos x="14" y="7"/>
                </a:cxn>
                <a:cxn ang="0">
                  <a:pos x="16" y="5"/>
                </a:cxn>
                <a:cxn ang="0">
                  <a:pos x="16" y="5"/>
                </a:cxn>
                <a:cxn ang="0">
                  <a:pos x="12" y="3"/>
                </a:cxn>
                <a:cxn ang="0">
                  <a:pos x="9" y="13"/>
                </a:cxn>
                <a:cxn ang="0">
                  <a:pos x="7" y="14"/>
                </a:cxn>
                <a:cxn ang="0">
                  <a:pos x="8" y="11"/>
                </a:cxn>
                <a:cxn ang="0">
                  <a:pos x="9" y="12"/>
                </a:cxn>
                <a:cxn ang="0">
                  <a:pos x="9" y="13"/>
                </a:cxn>
                <a:cxn ang="0">
                  <a:pos x="8" y="7"/>
                </a:cxn>
                <a:cxn ang="0">
                  <a:pos x="7" y="6"/>
                </a:cxn>
                <a:cxn ang="0">
                  <a:pos x="7" y="5"/>
                </a:cxn>
                <a:cxn ang="0">
                  <a:pos x="8" y="4"/>
                </a:cxn>
                <a:cxn ang="0">
                  <a:pos x="9" y="4"/>
                </a:cxn>
                <a:cxn ang="0">
                  <a:pos x="8" y="7"/>
                </a:cxn>
                <a:cxn ang="0">
                  <a:pos x="8" y="7"/>
                </a:cxn>
                <a:cxn ang="0">
                  <a:pos x="8" y="7"/>
                </a:cxn>
              </a:cxnLst>
              <a:rect l="0" t="0" r="r" b="b"/>
              <a:pathLst>
                <a:path w="16" h="19">
                  <a:moveTo>
                    <a:pt x="12" y="3"/>
                  </a:moveTo>
                  <a:cubicBezTo>
                    <a:pt x="13" y="1"/>
                    <a:pt x="13" y="1"/>
                    <a:pt x="13" y="1"/>
                  </a:cubicBezTo>
                  <a:cubicBezTo>
                    <a:pt x="11" y="0"/>
                    <a:pt x="11" y="0"/>
                    <a:pt x="11" y="0"/>
                  </a:cubicBezTo>
                  <a:cubicBezTo>
                    <a:pt x="10" y="2"/>
                    <a:pt x="10" y="2"/>
                    <a:pt x="10" y="2"/>
                  </a:cubicBezTo>
                  <a:cubicBezTo>
                    <a:pt x="9" y="1"/>
                    <a:pt x="8" y="1"/>
                    <a:pt x="7" y="2"/>
                  </a:cubicBezTo>
                  <a:cubicBezTo>
                    <a:pt x="6" y="2"/>
                    <a:pt x="5" y="3"/>
                    <a:pt x="4" y="4"/>
                  </a:cubicBezTo>
                  <a:cubicBezTo>
                    <a:pt x="4" y="5"/>
                    <a:pt x="4" y="6"/>
                    <a:pt x="4" y="7"/>
                  </a:cubicBezTo>
                  <a:cubicBezTo>
                    <a:pt x="4" y="7"/>
                    <a:pt x="5" y="8"/>
                    <a:pt x="6" y="9"/>
                  </a:cubicBezTo>
                  <a:cubicBezTo>
                    <a:pt x="7" y="10"/>
                    <a:pt x="7" y="10"/>
                    <a:pt x="7" y="10"/>
                  </a:cubicBezTo>
                  <a:cubicBezTo>
                    <a:pt x="5" y="13"/>
                    <a:pt x="5" y="13"/>
                    <a:pt x="5" y="13"/>
                  </a:cubicBezTo>
                  <a:cubicBezTo>
                    <a:pt x="5" y="13"/>
                    <a:pt x="4" y="13"/>
                    <a:pt x="3" y="12"/>
                  </a:cubicBezTo>
                  <a:cubicBezTo>
                    <a:pt x="3" y="12"/>
                    <a:pt x="2" y="11"/>
                    <a:pt x="2" y="11"/>
                  </a:cubicBezTo>
                  <a:cubicBezTo>
                    <a:pt x="1" y="10"/>
                    <a:pt x="1" y="10"/>
                    <a:pt x="1" y="10"/>
                  </a:cubicBezTo>
                  <a:cubicBezTo>
                    <a:pt x="0" y="13"/>
                    <a:pt x="0" y="13"/>
                    <a:pt x="0" y="13"/>
                  </a:cubicBezTo>
                  <a:cubicBezTo>
                    <a:pt x="0" y="13"/>
                    <a:pt x="0" y="13"/>
                    <a:pt x="0" y="13"/>
                  </a:cubicBezTo>
                  <a:cubicBezTo>
                    <a:pt x="1" y="14"/>
                    <a:pt x="2" y="15"/>
                    <a:pt x="4" y="16"/>
                  </a:cubicBezTo>
                  <a:cubicBezTo>
                    <a:pt x="3" y="18"/>
                    <a:pt x="3" y="18"/>
                    <a:pt x="3" y="18"/>
                  </a:cubicBezTo>
                  <a:cubicBezTo>
                    <a:pt x="5" y="19"/>
                    <a:pt x="5" y="19"/>
                    <a:pt x="5" y="19"/>
                  </a:cubicBezTo>
                  <a:cubicBezTo>
                    <a:pt x="6" y="17"/>
                    <a:pt x="6" y="17"/>
                    <a:pt x="6" y="17"/>
                  </a:cubicBezTo>
                  <a:cubicBezTo>
                    <a:pt x="7" y="17"/>
                    <a:pt x="9" y="17"/>
                    <a:pt x="10" y="17"/>
                  </a:cubicBezTo>
                  <a:cubicBezTo>
                    <a:pt x="11" y="16"/>
                    <a:pt x="12" y="16"/>
                    <a:pt x="12" y="15"/>
                  </a:cubicBezTo>
                  <a:cubicBezTo>
                    <a:pt x="12" y="14"/>
                    <a:pt x="12" y="13"/>
                    <a:pt x="12" y="12"/>
                  </a:cubicBezTo>
                  <a:cubicBezTo>
                    <a:pt x="12" y="11"/>
                    <a:pt x="11" y="10"/>
                    <a:pt x="10" y="9"/>
                  </a:cubicBezTo>
                  <a:cubicBezTo>
                    <a:pt x="10" y="8"/>
                    <a:pt x="10" y="8"/>
                    <a:pt x="10" y="8"/>
                  </a:cubicBezTo>
                  <a:cubicBezTo>
                    <a:pt x="11" y="5"/>
                    <a:pt x="11" y="5"/>
                    <a:pt x="11" y="5"/>
                  </a:cubicBezTo>
                  <a:cubicBezTo>
                    <a:pt x="12" y="6"/>
                    <a:pt x="13" y="6"/>
                    <a:pt x="14" y="7"/>
                  </a:cubicBezTo>
                  <a:cubicBezTo>
                    <a:pt x="14" y="7"/>
                    <a:pt x="14" y="7"/>
                    <a:pt x="14" y="7"/>
                  </a:cubicBezTo>
                  <a:cubicBezTo>
                    <a:pt x="16" y="5"/>
                    <a:pt x="16" y="5"/>
                    <a:pt x="16" y="5"/>
                  </a:cubicBezTo>
                  <a:cubicBezTo>
                    <a:pt x="16" y="5"/>
                    <a:pt x="16" y="5"/>
                    <a:pt x="16" y="5"/>
                  </a:cubicBezTo>
                  <a:cubicBezTo>
                    <a:pt x="15" y="4"/>
                    <a:pt x="13" y="3"/>
                    <a:pt x="12" y="3"/>
                  </a:cubicBezTo>
                  <a:close/>
                  <a:moveTo>
                    <a:pt x="9" y="13"/>
                  </a:moveTo>
                  <a:cubicBezTo>
                    <a:pt x="9" y="14"/>
                    <a:pt x="9" y="14"/>
                    <a:pt x="7" y="14"/>
                  </a:cubicBezTo>
                  <a:cubicBezTo>
                    <a:pt x="8" y="11"/>
                    <a:pt x="8" y="11"/>
                    <a:pt x="8" y="11"/>
                  </a:cubicBezTo>
                  <a:cubicBezTo>
                    <a:pt x="9" y="12"/>
                    <a:pt x="9" y="12"/>
                    <a:pt x="9" y="12"/>
                  </a:cubicBezTo>
                  <a:cubicBezTo>
                    <a:pt x="9" y="13"/>
                    <a:pt x="9" y="13"/>
                    <a:pt x="9" y="13"/>
                  </a:cubicBezTo>
                  <a:close/>
                  <a:moveTo>
                    <a:pt x="8" y="7"/>
                  </a:moveTo>
                  <a:cubicBezTo>
                    <a:pt x="8" y="7"/>
                    <a:pt x="7" y="6"/>
                    <a:pt x="7" y="6"/>
                  </a:cubicBezTo>
                  <a:cubicBezTo>
                    <a:pt x="7" y="6"/>
                    <a:pt x="7" y="5"/>
                    <a:pt x="7" y="5"/>
                  </a:cubicBezTo>
                  <a:cubicBezTo>
                    <a:pt x="7" y="5"/>
                    <a:pt x="8" y="4"/>
                    <a:pt x="8" y="4"/>
                  </a:cubicBezTo>
                  <a:cubicBezTo>
                    <a:pt x="8" y="4"/>
                    <a:pt x="9" y="4"/>
                    <a:pt x="9" y="4"/>
                  </a:cubicBezTo>
                  <a:lnTo>
                    <a:pt x="8" y="7"/>
                  </a:lnTo>
                  <a:close/>
                  <a:moveTo>
                    <a:pt x="8" y="7"/>
                  </a:moveTo>
                  <a:cubicBezTo>
                    <a:pt x="8" y="7"/>
                    <a:pt x="8" y="7"/>
                    <a:pt x="8" y="7"/>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63" name="Freeform 66">
              <a:extLst>
                <a:ext uri="{FF2B5EF4-FFF2-40B4-BE49-F238E27FC236}">
                  <a16:creationId xmlns:a16="http://schemas.microsoft.com/office/drawing/2014/main" id="{3DFF9945-3844-47E5-883D-A535B0C3C82F}"/>
                </a:ext>
              </a:extLst>
            </p:cNvPr>
            <p:cNvSpPr>
              <a:spLocks noEditPoints="1"/>
            </p:cNvSpPr>
            <p:nvPr/>
          </p:nvSpPr>
          <p:spPr bwMode="auto">
            <a:xfrm>
              <a:off x="5675313" y="3703638"/>
              <a:ext cx="136525" cy="71437"/>
            </a:xfrm>
            <a:custGeom>
              <a:avLst/>
              <a:gdLst/>
              <a:ahLst/>
              <a:cxnLst>
                <a:cxn ang="0">
                  <a:pos x="82" y="11"/>
                </a:cxn>
                <a:cxn ang="0">
                  <a:pos x="14" y="0"/>
                </a:cxn>
                <a:cxn ang="0">
                  <a:pos x="0" y="32"/>
                </a:cxn>
                <a:cxn ang="0">
                  <a:pos x="68" y="43"/>
                </a:cxn>
                <a:cxn ang="0">
                  <a:pos x="82" y="11"/>
                </a:cxn>
                <a:cxn ang="0">
                  <a:pos x="69" y="12"/>
                </a:cxn>
                <a:cxn ang="0">
                  <a:pos x="77" y="13"/>
                </a:cxn>
                <a:cxn ang="0">
                  <a:pos x="74" y="20"/>
                </a:cxn>
                <a:cxn ang="0">
                  <a:pos x="69" y="12"/>
                </a:cxn>
                <a:cxn ang="0">
                  <a:pos x="13" y="31"/>
                </a:cxn>
                <a:cxn ang="0">
                  <a:pos x="5" y="30"/>
                </a:cxn>
                <a:cxn ang="0">
                  <a:pos x="8" y="23"/>
                </a:cxn>
                <a:cxn ang="0">
                  <a:pos x="13" y="31"/>
                </a:cxn>
                <a:cxn ang="0">
                  <a:pos x="13" y="10"/>
                </a:cxn>
                <a:cxn ang="0">
                  <a:pos x="16" y="3"/>
                </a:cxn>
                <a:cxn ang="0">
                  <a:pos x="24" y="4"/>
                </a:cxn>
                <a:cxn ang="0">
                  <a:pos x="13" y="10"/>
                </a:cxn>
                <a:cxn ang="0">
                  <a:pos x="55" y="23"/>
                </a:cxn>
                <a:cxn ang="0">
                  <a:pos x="36" y="33"/>
                </a:cxn>
                <a:cxn ang="0">
                  <a:pos x="27" y="19"/>
                </a:cxn>
                <a:cxn ang="0">
                  <a:pos x="46" y="10"/>
                </a:cxn>
                <a:cxn ang="0">
                  <a:pos x="55" y="23"/>
                </a:cxn>
                <a:cxn ang="0">
                  <a:pos x="58" y="38"/>
                </a:cxn>
                <a:cxn ang="0">
                  <a:pos x="69" y="33"/>
                </a:cxn>
                <a:cxn ang="0">
                  <a:pos x="66" y="40"/>
                </a:cxn>
                <a:cxn ang="0">
                  <a:pos x="58" y="38"/>
                </a:cxn>
                <a:cxn ang="0">
                  <a:pos x="58" y="38"/>
                </a:cxn>
                <a:cxn ang="0">
                  <a:pos x="58" y="38"/>
                </a:cxn>
              </a:cxnLst>
              <a:rect l="0" t="0" r="r" b="b"/>
              <a:pathLst>
                <a:path w="82" h="43">
                  <a:moveTo>
                    <a:pt x="82" y="11"/>
                  </a:moveTo>
                  <a:cubicBezTo>
                    <a:pt x="14" y="0"/>
                    <a:pt x="14" y="0"/>
                    <a:pt x="14" y="0"/>
                  </a:cubicBezTo>
                  <a:cubicBezTo>
                    <a:pt x="0" y="32"/>
                    <a:pt x="0" y="32"/>
                    <a:pt x="0" y="32"/>
                  </a:cubicBezTo>
                  <a:cubicBezTo>
                    <a:pt x="68" y="43"/>
                    <a:pt x="68" y="43"/>
                    <a:pt x="68" y="43"/>
                  </a:cubicBezTo>
                  <a:lnTo>
                    <a:pt x="82" y="11"/>
                  </a:lnTo>
                  <a:close/>
                  <a:moveTo>
                    <a:pt x="69" y="12"/>
                  </a:moveTo>
                  <a:cubicBezTo>
                    <a:pt x="77" y="13"/>
                    <a:pt x="77" y="13"/>
                    <a:pt x="77" y="13"/>
                  </a:cubicBezTo>
                  <a:cubicBezTo>
                    <a:pt x="74" y="20"/>
                    <a:pt x="74" y="20"/>
                    <a:pt x="74" y="20"/>
                  </a:cubicBezTo>
                  <a:cubicBezTo>
                    <a:pt x="70" y="19"/>
                    <a:pt x="68" y="15"/>
                    <a:pt x="69" y="12"/>
                  </a:cubicBezTo>
                  <a:close/>
                  <a:moveTo>
                    <a:pt x="13" y="31"/>
                  </a:moveTo>
                  <a:cubicBezTo>
                    <a:pt x="5" y="30"/>
                    <a:pt x="5" y="30"/>
                    <a:pt x="5" y="30"/>
                  </a:cubicBezTo>
                  <a:cubicBezTo>
                    <a:pt x="8" y="23"/>
                    <a:pt x="8" y="23"/>
                    <a:pt x="8" y="23"/>
                  </a:cubicBezTo>
                  <a:cubicBezTo>
                    <a:pt x="12" y="24"/>
                    <a:pt x="14" y="27"/>
                    <a:pt x="13" y="31"/>
                  </a:cubicBezTo>
                  <a:close/>
                  <a:moveTo>
                    <a:pt x="13" y="10"/>
                  </a:moveTo>
                  <a:cubicBezTo>
                    <a:pt x="16" y="3"/>
                    <a:pt x="16" y="3"/>
                    <a:pt x="16" y="3"/>
                  </a:cubicBezTo>
                  <a:cubicBezTo>
                    <a:pt x="24" y="4"/>
                    <a:pt x="24" y="4"/>
                    <a:pt x="24" y="4"/>
                  </a:cubicBezTo>
                  <a:cubicBezTo>
                    <a:pt x="22" y="8"/>
                    <a:pt x="18" y="10"/>
                    <a:pt x="13" y="10"/>
                  </a:cubicBezTo>
                  <a:close/>
                  <a:moveTo>
                    <a:pt x="55" y="23"/>
                  </a:moveTo>
                  <a:cubicBezTo>
                    <a:pt x="52" y="30"/>
                    <a:pt x="44" y="34"/>
                    <a:pt x="36" y="33"/>
                  </a:cubicBezTo>
                  <a:cubicBezTo>
                    <a:pt x="28" y="31"/>
                    <a:pt x="24" y="25"/>
                    <a:pt x="27" y="19"/>
                  </a:cubicBezTo>
                  <a:cubicBezTo>
                    <a:pt x="30" y="13"/>
                    <a:pt x="38" y="8"/>
                    <a:pt x="46" y="10"/>
                  </a:cubicBezTo>
                  <a:cubicBezTo>
                    <a:pt x="54" y="11"/>
                    <a:pt x="58" y="17"/>
                    <a:pt x="55" y="23"/>
                  </a:cubicBezTo>
                  <a:close/>
                  <a:moveTo>
                    <a:pt x="58" y="38"/>
                  </a:moveTo>
                  <a:cubicBezTo>
                    <a:pt x="60" y="35"/>
                    <a:pt x="64" y="32"/>
                    <a:pt x="69" y="33"/>
                  </a:cubicBezTo>
                  <a:cubicBezTo>
                    <a:pt x="66" y="40"/>
                    <a:pt x="66" y="40"/>
                    <a:pt x="66" y="40"/>
                  </a:cubicBezTo>
                  <a:lnTo>
                    <a:pt x="58" y="38"/>
                  </a:lnTo>
                  <a:close/>
                  <a:moveTo>
                    <a:pt x="58" y="38"/>
                  </a:moveTo>
                  <a:cubicBezTo>
                    <a:pt x="58" y="38"/>
                    <a:pt x="58" y="38"/>
                    <a:pt x="58" y="38"/>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64" name="Freeform 67">
              <a:extLst>
                <a:ext uri="{FF2B5EF4-FFF2-40B4-BE49-F238E27FC236}">
                  <a16:creationId xmlns:a16="http://schemas.microsoft.com/office/drawing/2014/main" id="{E2C85EE1-A35E-4A65-8675-328320A79E2D}"/>
                </a:ext>
              </a:extLst>
            </p:cNvPr>
            <p:cNvSpPr>
              <a:spLocks noEditPoints="1"/>
            </p:cNvSpPr>
            <p:nvPr/>
          </p:nvSpPr>
          <p:spPr bwMode="auto">
            <a:xfrm>
              <a:off x="5729288" y="3724275"/>
              <a:ext cx="28575" cy="30162"/>
            </a:xfrm>
            <a:custGeom>
              <a:avLst/>
              <a:gdLst/>
              <a:ahLst/>
              <a:cxnLst>
                <a:cxn ang="0">
                  <a:pos x="13" y="2"/>
                </a:cxn>
                <a:cxn ang="0">
                  <a:pos x="14" y="1"/>
                </a:cxn>
                <a:cxn ang="0">
                  <a:pos x="12" y="0"/>
                </a:cxn>
                <a:cxn ang="0">
                  <a:pos x="11" y="2"/>
                </a:cxn>
                <a:cxn ang="0">
                  <a:pos x="7" y="3"/>
                </a:cxn>
                <a:cxn ang="0">
                  <a:pos x="4" y="5"/>
                </a:cxn>
                <a:cxn ang="0">
                  <a:pos x="4" y="7"/>
                </a:cxn>
                <a:cxn ang="0">
                  <a:pos x="7" y="9"/>
                </a:cxn>
                <a:cxn ang="0">
                  <a:pos x="8" y="10"/>
                </a:cxn>
                <a:cxn ang="0">
                  <a:pos x="6" y="13"/>
                </a:cxn>
                <a:cxn ang="0">
                  <a:pos x="4" y="13"/>
                </a:cxn>
                <a:cxn ang="0">
                  <a:pos x="2" y="11"/>
                </a:cxn>
                <a:cxn ang="0">
                  <a:pos x="2" y="11"/>
                </a:cxn>
                <a:cxn ang="0">
                  <a:pos x="0" y="14"/>
                </a:cxn>
                <a:cxn ang="0">
                  <a:pos x="1" y="14"/>
                </a:cxn>
                <a:cxn ang="0">
                  <a:pos x="5" y="16"/>
                </a:cxn>
                <a:cxn ang="0">
                  <a:pos x="4" y="18"/>
                </a:cxn>
                <a:cxn ang="0">
                  <a:pos x="6" y="18"/>
                </a:cxn>
                <a:cxn ang="0">
                  <a:pos x="7" y="16"/>
                </a:cxn>
                <a:cxn ang="0">
                  <a:pos x="12" y="15"/>
                </a:cxn>
                <a:cxn ang="0">
                  <a:pos x="14" y="13"/>
                </a:cxn>
                <a:cxn ang="0">
                  <a:pos x="14" y="11"/>
                </a:cxn>
                <a:cxn ang="0">
                  <a:pos x="11" y="8"/>
                </a:cxn>
                <a:cxn ang="0">
                  <a:pos x="11" y="8"/>
                </a:cxn>
                <a:cxn ang="0">
                  <a:pos x="12" y="5"/>
                </a:cxn>
                <a:cxn ang="0">
                  <a:pos x="15" y="6"/>
                </a:cxn>
                <a:cxn ang="0">
                  <a:pos x="15" y="6"/>
                </a:cxn>
                <a:cxn ang="0">
                  <a:pos x="18" y="4"/>
                </a:cxn>
                <a:cxn ang="0">
                  <a:pos x="17" y="4"/>
                </a:cxn>
                <a:cxn ang="0">
                  <a:pos x="13" y="2"/>
                </a:cxn>
                <a:cxn ang="0">
                  <a:pos x="8" y="5"/>
                </a:cxn>
                <a:cxn ang="0">
                  <a:pos x="9" y="5"/>
                </a:cxn>
                <a:cxn ang="0">
                  <a:pos x="10" y="5"/>
                </a:cxn>
                <a:cxn ang="0">
                  <a:pos x="9" y="7"/>
                </a:cxn>
                <a:cxn ang="0">
                  <a:pos x="8" y="6"/>
                </a:cxn>
                <a:cxn ang="0">
                  <a:pos x="8" y="5"/>
                </a:cxn>
                <a:cxn ang="0">
                  <a:pos x="8" y="13"/>
                </a:cxn>
                <a:cxn ang="0">
                  <a:pos x="9" y="11"/>
                </a:cxn>
                <a:cxn ang="0">
                  <a:pos x="10" y="12"/>
                </a:cxn>
                <a:cxn ang="0">
                  <a:pos x="10" y="12"/>
                </a:cxn>
                <a:cxn ang="0">
                  <a:pos x="8" y="13"/>
                </a:cxn>
                <a:cxn ang="0">
                  <a:pos x="8" y="13"/>
                </a:cxn>
                <a:cxn ang="0">
                  <a:pos x="8" y="13"/>
                </a:cxn>
              </a:cxnLst>
              <a:rect l="0" t="0" r="r" b="b"/>
              <a:pathLst>
                <a:path w="18" h="18">
                  <a:moveTo>
                    <a:pt x="13" y="2"/>
                  </a:moveTo>
                  <a:cubicBezTo>
                    <a:pt x="14" y="1"/>
                    <a:pt x="14" y="1"/>
                    <a:pt x="14" y="1"/>
                  </a:cubicBezTo>
                  <a:cubicBezTo>
                    <a:pt x="12" y="0"/>
                    <a:pt x="12" y="0"/>
                    <a:pt x="12" y="0"/>
                  </a:cubicBezTo>
                  <a:cubicBezTo>
                    <a:pt x="11" y="2"/>
                    <a:pt x="11" y="2"/>
                    <a:pt x="11" y="2"/>
                  </a:cubicBezTo>
                  <a:cubicBezTo>
                    <a:pt x="9" y="2"/>
                    <a:pt x="8" y="2"/>
                    <a:pt x="7" y="3"/>
                  </a:cubicBezTo>
                  <a:cubicBezTo>
                    <a:pt x="6" y="3"/>
                    <a:pt x="5" y="4"/>
                    <a:pt x="4" y="5"/>
                  </a:cubicBezTo>
                  <a:cubicBezTo>
                    <a:pt x="4" y="6"/>
                    <a:pt x="4" y="7"/>
                    <a:pt x="4" y="7"/>
                  </a:cubicBezTo>
                  <a:cubicBezTo>
                    <a:pt x="5" y="8"/>
                    <a:pt x="6" y="9"/>
                    <a:pt x="7" y="9"/>
                  </a:cubicBezTo>
                  <a:cubicBezTo>
                    <a:pt x="8" y="10"/>
                    <a:pt x="8" y="10"/>
                    <a:pt x="8" y="10"/>
                  </a:cubicBezTo>
                  <a:cubicBezTo>
                    <a:pt x="6" y="13"/>
                    <a:pt x="6" y="13"/>
                    <a:pt x="6" y="13"/>
                  </a:cubicBezTo>
                  <a:cubicBezTo>
                    <a:pt x="5" y="13"/>
                    <a:pt x="5" y="13"/>
                    <a:pt x="4" y="13"/>
                  </a:cubicBezTo>
                  <a:cubicBezTo>
                    <a:pt x="3" y="12"/>
                    <a:pt x="2" y="12"/>
                    <a:pt x="2" y="11"/>
                  </a:cubicBezTo>
                  <a:cubicBezTo>
                    <a:pt x="2" y="11"/>
                    <a:pt x="2" y="11"/>
                    <a:pt x="2" y="11"/>
                  </a:cubicBezTo>
                  <a:cubicBezTo>
                    <a:pt x="0" y="14"/>
                    <a:pt x="0" y="14"/>
                    <a:pt x="0" y="14"/>
                  </a:cubicBezTo>
                  <a:cubicBezTo>
                    <a:pt x="1" y="14"/>
                    <a:pt x="1" y="14"/>
                    <a:pt x="1" y="14"/>
                  </a:cubicBezTo>
                  <a:cubicBezTo>
                    <a:pt x="2" y="15"/>
                    <a:pt x="3" y="15"/>
                    <a:pt x="5" y="16"/>
                  </a:cubicBezTo>
                  <a:cubicBezTo>
                    <a:pt x="4" y="18"/>
                    <a:pt x="4" y="18"/>
                    <a:pt x="4" y="18"/>
                  </a:cubicBezTo>
                  <a:cubicBezTo>
                    <a:pt x="6" y="18"/>
                    <a:pt x="6" y="18"/>
                    <a:pt x="6" y="18"/>
                  </a:cubicBezTo>
                  <a:cubicBezTo>
                    <a:pt x="7" y="16"/>
                    <a:pt x="7" y="16"/>
                    <a:pt x="7" y="16"/>
                  </a:cubicBezTo>
                  <a:cubicBezTo>
                    <a:pt x="9" y="16"/>
                    <a:pt x="10" y="16"/>
                    <a:pt x="12" y="15"/>
                  </a:cubicBezTo>
                  <a:cubicBezTo>
                    <a:pt x="13" y="15"/>
                    <a:pt x="14" y="14"/>
                    <a:pt x="14" y="13"/>
                  </a:cubicBezTo>
                  <a:cubicBezTo>
                    <a:pt x="14" y="12"/>
                    <a:pt x="14" y="11"/>
                    <a:pt x="14" y="11"/>
                  </a:cubicBezTo>
                  <a:cubicBezTo>
                    <a:pt x="14" y="10"/>
                    <a:pt x="13" y="9"/>
                    <a:pt x="11" y="8"/>
                  </a:cubicBezTo>
                  <a:cubicBezTo>
                    <a:pt x="11" y="8"/>
                    <a:pt x="11" y="8"/>
                    <a:pt x="11" y="8"/>
                  </a:cubicBezTo>
                  <a:cubicBezTo>
                    <a:pt x="12" y="5"/>
                    <a:pt x="12" y="5"/>
                    <a:pt x="12" y="5"/>
                  </a:cubicBezTo>
                  <a:cubicBezTo>
                    <a:pt x="13" y="5"/>
                    <a:pt x="14" y="6"/>
                    <a:pt x="15" y="6"/>
                  </a:cubicBezTo>
                  <a:cubicBezTo>
                    <a:pt x="15" y="6"/>
                    <a:pt x="15" y="6"/>
                    <a:pt x="15" y="6"/>
                  </a:cubicBezTo>
                  <a:cubicBezTo>
                    <a:pt x="18" y="4"/>
                    <a:pt x="18" y="4"/>
                    <a:pt x="18" y="4"/>
                  </a:cubicBezTo>
                  <a:cubicBezTo>
                    <a:pt x="17" y="4"/>
                    <a:pt x="17" y="4"/>
                    <a:pt x="17" y="4"/>
                  </a:cubicBezTo>
                  <a:cubicBezTo>
                    <a:pt x="16" y="3"/>
                    <a:pt x="15" y="3"/>
                    <a:pt x="13" y="2"/>
                  </a:cubicBezTo>
                  <a:close/>
                  <a:moveTo>
                    <a:pt x="8" y="5"/>
                  </a:moveTo>
                  <a:cubicBezTo>
                    <a:pt x="8" y="5"/>
                    <a:pt x="8" y="5"/>
                    <a:pt x="9" y="5"/>
                  </a:cubicBezTo>
                  <a:cubicBezTo>
                    <a:pt x="9" y="5"/>
                    <a:pt x="9" y="5"/>
                    <a:pt x="10" y="5"/>
                  </a:cubicBezTo>
                  <a:cubicBezTo>
                    <a:pt x="9" y="7"/>
                    <a:pt x="9" y="7"/>
                    <a:pt x="9" y="7"/>
                  </a:cubicBezTo>
                  <a:cubicBezTo>
                    <a:pt x="8" y="7"/>
                    <a:pt x="8" y="6"/>
                    <a:pt x="8" y="6"/>
                  </a:cubicBezTo>
                  <a:cubicBezTo>
                    <a:pt x="8" y="6"/>
                    <a:pt x="8" y="6"/>
                    <a:pt x="8" y="5"/>
                  </a:cubicBezTo>
                  <a:close/>
                  <a:moveTo>
                    <a:pt x="8" y="13"/>
                  </a:moveTo>
                  <a:cubicBezTo>
                    <a:pt x="9" y="11"/>
                    <a:pt x="9" y="11"/>
                    <a:pt x="9" y="11"/>
                  </a:cubicBezTo>
                  <a:cubicBezTo>
                    <a:pt x="10" y="11"/>
                    <a:pt x="10" y="11"/>
                    <a:pt x="10" y="12"/>
                  </a:cubicBezTo>
                  <a:cubicBezTo>
                    <a:pt x="11" y="12"/>
                    <a:pt x="11" y="12"/>
                    <a:pt x="10" y="12"/>
                  </a:cubicBezTo>
                  <a:cubicBezTo>
                    <a:pt x="10" y="13"/>
                    <a:pt x="10" y="13"/>
                    <a:pt x="8" y="13"/>
                  </a:cubicBezTo>
                  <a:close/>
                  <a:moveTo>
                    <a:pt x="8" y="13"/>
                  </a:moveTo>
                  <a:cubicBezTo>
                    <a:pt x="8" y="13"/>
                    <a:pt x="8" y="13"/>
                    <a:pt x="8" y="1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65" name="Freeform 68">
              <a:extLst>
                <a:ext uri="{FF2B5EF4-FFF2-40B4-BE49-F238E27FC236}">
                  <a16:creationId xmlns:a16="http://schemas.microsoft.com/office/drawing/2014/main" id="{7AC22C13-320F-4C25-8841-02E4A8267D59}"/>
                </a:ext>
              </a:extLst>
            </p:cNvPr>
            <p:cNvSpPr>
              <a:spLocks noEditPoints="1"/>
            </p:cNvSpPr>
            <p:nvPr/>
          </p:nvSpPr>
          <p:spPr bwMode="auto">
            <a:xfrm>
              <a:off x="5584825" y="3732213"/>
              <a:ext cx="120650" cy="139700"/>
            </a:xfrm>
            <a:custGeom>
              <a:avLst/>
              <a:gdLst/>
              <a:ahLst/>
              <a:cxnLst>
                <a:cxn ang="0">
                  <a:pos x="73" y="49"/>
                </a:cxn>
                <a:cxn ang="0">
                  <a:pos x="16" y="0"/>
                </a:cxn>
                <a:cxn ang="0">
                  <a:pos x="0" y="36"/>
                </a:cxn>
                <a:cxn ang="0">
                  <a:pos x="57" y="84"/>
                </a:cxn>
                <a:cxn ang="0">
                  <a:pos x="73" y="49"/>
                </a:cxn>
                <a:cxn ang="0">
                  <a:pos x="62" y="43"/>
                </a:cxn>
                <a:cxn ang="0">
                  <a:pos x="69" y="50"/>
                </a:cxn>
                <a:cxn ang="0">
                  <a:pos x="65" y="57"/>
                </a:cxn>
                <a:cxn ang="0">
                  <a:pos x="62" y="43"/>
                </a:cxn>
                <a:cxn ang="0">
                  <a:pos x="11" y="41"/>
                </a:cxn>
                <a:cxn ang="0">
                  <a:pos x="4" y="35"/>
                </a:cxn>
                <a:cxn ang="0">
                  <a:pos x="8" y="27"/>
                </a:cxn>
                <a:cxn ang="0">
                  <a:pos x="11" y="41"/>
                </a:cxn>
                <a:cxn ang="0">
                  <a:pos x="14" y="13"/>
                </a:cxn>
                <a:cxn ang="0">
                  <a:pos x="17" y="6"/>
                </a:cxn>
                <a:cxn ang="0">
                  <a:pos x="24" y="12"/>
                </a:cxn>
                <a:cxn ang="0">
                  <a:pos x="14" y="13"/>
                </a:cxn>
                <a:cxn ang="0">
                  <a:pos x="31" y="55"/>
                </a:cxn>
                <a:cxn ang="0">
                  <a:pos x="25" y="32"/>
                </a:cxn>
                <a:cxn ang="0">
                  <a:pos x="42" y="30"/>
                </a:cxn>
                <a:cxn ang="0">
                  <a:pos x="48" y="52"/>
                </a:cxn>
                <a:cxn ang="0">
                  <a:pos x="31" y="55"/>
                </a:cxn>
                <a:cxn ang="0">
                  <a:pos x="49" y="73"/>
                </a:cxn>
                <a:cxn ang="0">
                  <a:pos x="59" y="71"/>
                </a:cxn>
                <a:cxn ang="0">
                  <a:pos x="56" y="79"/>
                </a:cxn>
                <a:cxn ang="0">
                  <a:pos x="49" y="73"/>
                </a:cxn>
                <a:cxn ang="0">
                  <a:pos x="49" y="73"/>
                </a:cxn>
                <a:cxn ang="0">
                  <a:pos x="49" y="73"/>
                </a:cxn>
              </a:cxnLst>
              <a:rect l="0" t="0" r="r" b="b"/>
              <a:pathLst>
                <a:path w="73" h="84">
                  <a:moveTo>
                    <a:pt x="73" y="49"/>
                  </a:moveTo>
                  <a:cubicBezTo>
                    <a:pt x="16" y="0"/>
                    <a:pt x="16" y="0"/>
                    <a:pt x="16" y="0"/>
                  </a:cubicBezTo>
                  <a:cubicBezTo>
                    <a:pt x="0" y="36"/>
                    <a:pt x="0" y="36"/>
                    <a:pt x="0" y="36"/>
                  </a:cubicBezTo>
                  <a:cubicBezTo>
                    <a:pt x="57" y="84"/>
                    <a:pt x="57" y="84"/>
                    <a:pt x="57" y="84"/>
                  </a:cubicBezTo>
                  <a:lnTo>
                    <a:pt x="73" y="49"/>
                  </a:lnTo>
                  <a:close/>
                  <a:moveTo>
                    <a:pt x="62" y="43"/>
                  </a:moveTo>
                  <a:cubicBezTo>
                    <a:pt x="69" y="50"/>
                    <a:pt x="69" y="50"/>
                    <a:pt x="69" y="50"/>
                  </a:cubicBezTo>
                  <a:cubicBezTo>
                    <a:pt x="65" y="57"/>
                    <a:pt x="65" y="57"/>
                    <a:pt x="65" y="57"/>
                  </a:cubicBezTo>
                  <a:cubicBezTo>
                    <a:pt x="62" y="53"/>
                    <a:pt x="60" y="48"/>
                    <a:pt x="62" y="43"/>
                  </a:cubicBezTo>
                  <a:close/>
                  <a:moveTo>
                    <a:pt x="11" y="41"/>
                  </a:moveTo>
                  <a:cubicBezTo>
                    <a:pt x="4" y="35"/>
                    <a:pt x="4" y="35"/>
                    <a:pt x="4" y="35"/>
                  </a:cubicBezTo>
                  <a:cubicBezTo>
                    <a:pt x="8" y="27"/>
                    <a:pt x="8" y="27"/>
                    <a:pt x="8" y="27"/>
                  </a:cubicBezTo>
                  <a:cubicBezTo>
                    <a:pt x="11" y="31"/>
                    <a:pt x="12" y="37"/>
                    <a:pt x="11" y="41"/>
                  </a:cubicBezTo>
                  <a:close/>
                  <a:moveTo>
                    <a:pt x="14" y="13"/>
                  </a:moveTo>
                  <a:cubicBezTo>
                    <a:pt x="17" y="6"/>
                    <a:pt x="17" y="6"/>
                    <a:pt x="17" y="6"/>
                  </a:cubicBezTo>
                  <a:cubicBezTo>
                    <a:pt x="24" y="12"/>
                    <a:pt x="24" y="12"/>
                    <a:pt x="24" y="12"/>
                  </a:cubicBezTo>
                  <a:cubicBezTo>
                    <a:pt x="22" y="15"/>
                    <a:pt x="18" y="16"/>
                    <a:pt x="14" y="13"/>
                  </a:cubicBezTo>
                  <a:close/>
                  <a:moveTo>
                    <a:pt x="31" y="55"/>
                  </a:moveTo>
                  <a:cubicBezTo>
                    <a:pt x="24" y="49"/>
                    <a:pt x="22" y="39"/>
                    <a:pt x="25" y="32"/>
                  </a:cubicBezTo>
                  <a:cubicBezTo>
                    <a:pt x="28" y="25"/>
                    <a:pt x="36" y="24"/>
                    <a:pt x="42" y="30"/>
                  </a:cubicBezTo>
                  <a:cubicBezTo>
                    <a:pt x="48" y="35"/>
                    <a:pt x="51" y="45"/>
                    <a:pt x="48" y="52"/>
                  </a:cubicBezTo>
                  <a:cubicBezTo>
                    <a:pt x="45" y="59"/>
                    <a:pt x="37" y="60"/>
                    <a:pt x="31" y="55"/>
                  </a:cubicBezTo>
                  <a:close/>
                  <a:moveTo>
                    <a:pt x="49" y="73"/>
                  </a:moveTo>
                  <a:cubicBezTo>
                    <a:pt x="51" y="69"/>
                    <a:pt x="55" y="69"/>
                    <a:pt x="59" y="71"/>
                  </a:cubicBezTo>
                  <a:cubicBezTo>
                    <a:pt x="56" y="79"/>
                    <a:pt x="56" y="79"/>
                    <a:pt x="56" y="79"/>
                  </a:cubicBezTo>
                  <a:lnTo>
                    <a:pt x="49" y="73"/>
                  </a:lnTo>
                  <a:close/>
                  <a:moveTo>
                    <a:pt x="49" y="73"/>
                  </a:moveTo>
                  <a:cubicBezTo>
                    <a:pt x="49" y="73"/>
                    <a:pt x="49" y="73"/>
                    <a:pt x="49" y="7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66" name="Freeform 69">
              <a:extLst>
                <a:ext uri="{FF2B5EF4-FFF2-40B4-BE49-F238E27FC236}">
                  <a16:creationId xmlns:a16="http://schemas.microsoft.com/office/drawing/2014/main" id="{D9677DD9-7BAE-4841-AA43-478240D51299}"/>
                </a:ext>
              </a:extLst>
            </p:cNvPr>
            <p:cNvSpPr>
              <a:spLocks noEditPoints="1"/>
            </p:cNvSpPr>
            <p:nvPr/>
          </p:nvSpPr>
          <p:spPr bwMode="auto">
            <a:xfrm>
              <a:off x="5630863" y="3784600"/>
              <a:ext cx="26988" cy="34925"/>
            </a:xfrm>
            <a:custGeom>
              <a:avLst/>
              <a:gdLst/>
              <a:ahLst/>
              <a:cxnLst>
                <a:cxn ang="0">
                  <a:pos x="13" y="3"/>
                </a:cxn>
                <a:cxn ang="0">
                  <a:pos x="14" y="1"/>
                </a:cxn>
                <a:cxn ang="0">
                  <a:pos x="12" y="0"/>
                </a:cxn>
                <a:cxn ang="0">
                  <a:pos x="11" y="2"/>
                </a:cxn>
                <a:cxn ang="0">
                  <a:pos x="7" y="1"/>
                </a:cxn>
                <a:cxn ang="0">
                  <a:pos x="5" y="2"/>
                </a:cxn>
                <a:cxn ang="0">
                  <a:pos x="5" y="6"/>
                </a:cxn>
                <a:cxn ang="0">
                  <a:pos x="6" y="9"/>
                </a:cxn>
                <a:cxn ang="0">
                  <a:pos x="7" y="10"/>
                </a:cxn>
                <a:cxn ang="0">
                  <a:pos x="5" y="14"/>
                </a:cxn>
                <a:cxn ang="0">
                  <a:pos x="4" y="12"/>
                </a:cxn>
                <a:cxn ang="0">
                  <a:pos x="2" y="10"/>
                </a:cxn>
                <a:cxn ang="0">
                  <a:pos x="2" y="9"/>
                </a:cxn>
                <a:cxn ang="0">
                  <a:pos x="0" y="12"/>
                </a:cxn>
                <a:cxn ang="0">
                  <a:pos x="1" y="12"/>
                </a:cxn>
                <a:cxn ang="0">
                  <a:pos x="4" y="17"/>
                </a:cxn>
                <a:cxn ang="0">
                  <a:pos x="3" y="19"/>
                </a:cxn>
                <a:cxn ang="0">
                  <a:pos x="5" y="21"/>
                </a:cxn>
                <a:cxn ang="0">
                  <a:pos x="6" y="18"/>
                </a:cxn>
                <a:cxn ang="0">
                  <a:pos x="10" y="19"/>
                </a:cxn>
                <a:cxn ang="0">
                  <a:pos x="12" y="18"/>
                </a:cxn>
                <a:cxn ang="0">
                  <a:pos x="12" y="15"/>
                </a:cxn>
                <a:cxn ang="0">
                  <a:pos x="10" y="10"/>
                </a:cxn>
                <a:cxn ang="0">
                  <a:pos x="10" y="10"/>
                </a:cxn>
                <a:cxn ang="0">
                  <a:pos x="12" y="6"/>
                </a:cxn>
                <a:cxn ang="0">
                  <a:pos x="14" y="9"/>
                </a:cxn>
                <a:cxn ang="0">
                  <a:pos x="14" y="10"/>
                </a:cxn>
                <a:cxn ang="0">
                  <a:pos x="16" y="8"/>
                </a:cxn>
                <a:cxn ang="0">
                  <a:pos x="16" y="7"/>
                </a:cxn>
                <a:cxn ang="0">
                  <a:pos x="13" y="3"/>
                </a:cxn>
                <a:cxn ang="0">
                  <a:pos x="9" y="15"/>
                </a:cxn>
                <a:cxn ang="0">
                  <a:pos x="7" y="15"/>
                </a:cxn>
                <a:cxn ang="0">
                  <a:pos x="9" y="13"/>
                </a:cxn>
                <a:cxn ang="0">
                  <a:pos x="9" y="14"/>
                </a:cxn>
                <a:cxn ang="0">
                  <a:pos x="9" y="15"/>
                </a:cxn>
                <a:cxn ang="0">
                  <a:pos x="8" y="7"/>
                </a:cxn>
                <a:cxn ang="0">
                  <a:pos x="8" y="6"/>
                </a:cxn>
                <a:cxn ang="0">
                  <a:pos x="8" y="5"/>
                </a:cxn>
                <a:cxn ang="0">
                  <a:pos x="9" y="4"/>
                </a:cxn>
                <a:cxn ang="0">
                  <a:pos x="10" y="4"/>
                </a:cxn>
                <a:cxn ang="0">
                  <a:pos x="8" y="7"/>
                </a:cxn>
                <a:cxn ang="0">
                  <a:pos x="8" y="7"/>
                </a:cxn>
                <a:cxn ang="0">
                  <a:pos x="8" y="7"/>
                </a:cxn>
              </a:cxnLst>
              <a:rect l="0" t="0" r="r" b="b"/>
              <a:pathLst>
                <a:path w="16" h="21">
                  <a:moveTo>
                    <a:pt x="13" y="3"/>
                  </a:moveTo>
                  <a:cubicBezTo>
                    <a:pt x="14" y="1"/>
                    <a:pt x="14" y="1"/>
                    <a:pt x="14" y="1"/>
                  </a:cubicBezTo>
                  <a:cubicBezTo>
                    <a:pt x="12" y="0"/>
                    <a:pt x="12" y="0"/>
                    <a:pt x="12" y="0"/>
                  </a:cubicBezTo>
                  <a:cubicBezTo>
                    <a:pt x="11" y="2"/>
                    <a:pt x="11" y="2"/>
                    <a:pt x="11" y="2"/>
                  </a:cubicBezTo>
                  <a:cubicBezTo>
                    <a:pt x="10" y="1"/>
                    <a:pt x="8" y="0"/>
                    <a:pt x="7" y="1"/>
                  </a:cubicBezTo>
                  <a:cubicBezTo>
                    <a:pt x="6" y="1"/>
                    <a:pt x="5" y="1"/>
                    <a:pt x="5" y="2"/>
                  </a:cubicBezTo>
                  <a:cubicBezTo>
                    <a:pt x="5" y="3"/>
                    <a:pt x="4" y="4"/>
                    <a:pt x="5" y="6"/>
                  </a:cubicBezTo>
                  <a:cubicBezTo>
                    <a:pt x="5" y="7"/>
                    <a:pt x="6" y="8"/>
                    <a:pt x="6" y="9"/>
                  </a:cubicBezTo>
                  <a:cubicBezTo>
                    <a:pt x="7" y="10"/>
                    <a:pt x="7" y="10"/>
                    <a:pt x="7" y="10"/>
                  </a:cubicBezTo>
                  <a:cubicBezTo>
                    <a:pt x="5" y="14"/>
                    <a:pt x="5" y="14"/>
                    <a:pt x="5" y="14"/>
                  </a:cubicBezTo>
                  <a:cubicBezTo>
                    <a:pt x="5" y="14"/>
                    <a:pt x="4" y="13"/>
                    <a:pt x="4" y="12"/>
                  </a:cubicBezTo>
                  <a:cubicBezTo>
                    <a:pt x="3" y="11"/>
                    <a:pt x="2" y="10"/>
                    <a:pt x="2" y="10"/>
                  </a:cubicBezTo>
                  <a:cubicBezTo>
                    <a:pt x="2" y="9"/>
                    <a:pt x="2" y="9"/>
                    <a:pt x="2" y="9"/>
                  </a:cubicBezTo>
                  <a:cubicBezTo>
                    <a:pt x="0" y="12"/>
                    <a:pt x="0" y="12"/>
                    <a:pt x="0" y="12"/>
                  </a:cubicBezTo>
                  <a:cubicBezTo>
                    <a:pt x="1" y="12"/>
                    <a:pt x="1" y="12"/>
                    <a:pt x="1" y="12"/>
                  </a:cubicBezTo>
                  <a:cubicBezTo>
                    <a:pt x="1" y="14"/>
                    <a:pt x="3" y="15"/>
                    <a:pt x="4" y="17"/>
                  </a:cubicBezTo>
                  <a:cubicBezTo>
                    <a:pt x="3" y="19"/>
                    <a:pt x="3" y="19"/>
                    <a:pt x="3" y="19"/>
                  </a:cubicBezTo>
                  <a:cubicBezTo>
                    <a:pt x="5" y="21"/>
                    <a:pt x="5" y="21"/>
                    <a:pt x="5" y="21"/>
                  </a:cubicBezTo>
                  <a:cubicBezTo>
                    <a:pt x="6" y="18"/>
                    <a:pt x="6" y="18"/>
                    <a:pt x="6" y="18"/>
                  </a:cubicBezTo>
                  <a:cubicBezTo>
                    <a:pt x="8" y="19"/>
                    <a:pt x="9" y="20"/>
                    <a:pt x="10" y="19"/>
                  </a:cubicBezTo>
                  <a:cubicBezTo>
                    <a:pt x="11" y="19"/>
                    <a:pt x="12" y="19"/>
                    <a:pt x="12" y="18"/>
                  </a:cubicBezTo>
                  <a:cubicBezTo>
                    <a:pt x="13" y="17"/>
                    <a:pt x="13" y="16"/>
                    <a:pt x="12" y="15"/>
                  </a:cubicBezTo>
                  <a:cubicBezTo>
                    <a:pt x="12" y="13"/>
                    <a:pt x="12" y="12"/>
                    <a:pt x="10" y="10"/>
                  </a:cubicBezTo>
                  <a:cubicBezTo>
                    <a:pt x="10" y="10"/>
                    <a:pt x="10" y="10"/>
                    <a:pt x="10" y="10"/>
                  </a:cubicBezTo>
                  <a:cubicBezTo>
                    <a:pt x="12" y="6"/>
                    <a:pt x="12" y="6"/>
                    <a:pt x="12" y="6"/>
                  </a:cubicBezTo>
                  <a:cubicBezTo>
                    <a:pt x="12" y="7"/>
                    <a:pt x="13" y="8"/>
                    <a:pt x="14" y="9"/>
                  </a:cubicBezTo>
                  <a:cubicBezTo>
                    <a:pt x="14" y="10"/>
                    <a:pt x="14" y="10"/>
                    <a:pt x="14" y="10"/>
                  </a:cubicBezTo>
                  <a:cubicBezTo>
                    <a:pt x="16" y="8"/>
                    <a:pt x="16" y="8"/>
                    <a:pt x="16" y="8"/>
                  </a:cubicBezTo>
                  <a:cubicBezTo>
                    <a:pt x="16" y="7"/>
                    <a:pt x="16" y="7"/>
                    <a:pt x="16" y="7"/>
                  </a:cubicBezTo>
                  <a:cubicBezTo>
                    <a:pt x="15" y="6"/>
                    <a:pt x="14" y="5"/>
                    <a:pt x="13" y="3"/>
                  </a:cubicBezTo>
                  <a:close/>
                  <a:moveTo>
                    <a:pt x="9" y="15"/>
                  </a:moveTo>
                  <a:cubicBezTo>
                    <a:pt x="9" y="16"/>
                    <a:pt x="9" y="16"/>
                    <a:pt x="7" y="15"/>
                  </a:cubicBezTo>
                  <a:cubicBezTo>
                    <a:pt x="9" y="13"/>
                    <a:pt x="9" y="13"/>
                    <a:pt x="9" y="13"/>
                  </a:cubicBezTo>
                  <a:cubicBezTo>
                    <a:pt x="9" y="13"/>
                    <a:pt x="9" y="14"/>
                    <a:pt x="9" y="14"/>
                  </a:cubicBezTo>
                  <a:cubicBezTo>
                    <a:pt x="9" y="15"/>
                    <a:pt x="9" y="15"/>
                    <a:pt x="9" y="15"/>
                  </a:cubicBezTo>
                  <a:close/>
                  <a:moveTo>
                    <a:pt x="8" y="7"/>
                  </a:moveTo>
                  <a:cubicBezTo>
                    <a:pt x="8" y="7"/>
                    <a:pt x="8" y="6"/>
                    <a:pt x="8" y="6"/>
                  </a:cubicBezTo>
                  <a:cubicBezTo>
                    <a:pt x="8" y="5"/>
                    <a:pt x="8" y="5"/>
                    <a:pt x="8" y="5"/>
                  </a:cubicBezTo>
                  <a:cubicBezTo>
                    <a:pt x="8" y="4"/>
                    <a:pt x="8" y="4"/>
                    <a:pt x="9" y="4"/>
                  </a:cubicBezTo>
                  <a:cubicBezTo>
                    <a:pt x="9" y="4"/>
                    <a:pt x="9" y="4"/>
                    <a:pt x="10" y="4"/>
                  </a:cubicBezTo>
                  <a:lnTo>
                    <a:pt x="8" y="7"/>
                  </a:lnTo>
                  <a:close/>
                  <a:moveTo>
                    <a:pt x="8" y="7"/>
                  </a:moveTo>
                  <a:cubicBezTo>
                    <a:pt x="8" y="7"/>
                    <a:pt x="8" y="7"/>
                    <a:pt x="8" y="7"/>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sp>
        <p:nvSpPr>
          <p:cNvPr id="67" name="Freeform 70">
            <a:extLst>
              <a:ext uri="{FF2B5EF4-FFF2-40B4-BE49-F238E27FC236}">
                <a16:creationId xmlns:a16="http://schemas.microsoft.com/office/drawing/2014/main" id="{FAA679F3-F756-4115-BB03-1117A35ED015}"/>
              </a:ext>
            </a:extLst>
          </p:cNvPr>
          <p:cNvSpPr>
            <a:spLocks noEditPoints="1"/>
          </p:cNvSpPr>
          <p:nvPr/>
        </p:nvSpPr>
        <p:spPr bwMode="auto">
          <a:xfrm>
            <a:off x="458679" y="2483604"/>
            <a:ext cx="366036" cy="327725"/>
          </a:xfrm>
          <a:custGeom>
            <a:avLst/>
            <a:gdLst/>
            <a:ahLst/>
            <a:cxnLst>
              <a:cxn ang="0">
                <a:pos x="73" y="86"/>
              </a:cxn>
              <a:cxn ang="0">
                <a:pos x="72" y="89"/>
              </a:cxn>
              <a:cxn ang="0">
                <a:pos x="67" y="93"/>
              </a:cxn>
              <a:cxn ang="0">
                <a:pos x="65" y="94"/>
              </a:cxn>
              <a:cxn ang="0">
                <a:pos x="61" y="94"/>
              </a:cxn>
              <a:cxn ang="0">
                <a:pos x="58" y="93"/>
              </a:cxn>
              <a:cxn ang="0">
                <a:pos x="61" y="95"/>
              </a:cxn>
              <a:cxn ang="0">
                <a:pos x="64" y="96"/>
              </a:cxn>
              <a:cxn ang="0">
                <a:pos x="68" y="96"/>
              </a:cxn>
              <a:cxn ang="0">
                <a:pos x="71" y="96"/>
              </a:cxn>
              <a:cxn ang="0">
                <a:pos x="75" y="94"/>
              </a:cxn>
              <a:cxn ang="0">
                <a:pos x="78" y="90"/>
              </a:cxn>
              <a:cxn ang="0">
                <a:pos x="19" y="31"/>
              </a:cxn>
              <a:cxn ang="0">
                <a:pos x="15" y="25"/>
              </a:cxn>
              <a:cxn ang="0">
                <a:pos x="12" y="27"/>
              </a:cxn>
              <a:cxn ang="0">
                <a:pos x="10" y="31"/>
              </a:cxn>
              <a:cxn ang="0">
                <a:pos x="8" y="35"/>
              </a:cxn>
              <a:cxn ang="0">
                <a:pos x="9" y="40"/>
              </a:cxn>
              <a:cxn ang="0">
                <a:pos x="12" y="45"/>
              </a:cxn>
              <a:cxn ang="0">
                <a:pos x="12" y="45"/>
              </a:cxn>
              <a:cxn ang="0">
                <a:pos x="11" y="39"/>
              </a:cxn>
              <a:cxn ang="0">
                <a:pos x="12" y="36"/>
              </a:cxn>
              <a:cxn ang="0">
                <a:pos x="14" y="33"/>
              </a:cxn>
              <a:cxn ang="0">
                <a:pos x="16" y="32"/>
              </a:cxn>
              <a:cxn ang="0">
                <a:pos x="19" y="31"/>
              </a:cxn>
              <a:cxn ang="0">
                <a:pos x="77" y="98"/>
              </a:cxn>
              <a:cxn ang="0">
                <a:pos x="6" y="27"/>
              </a:cxn>
              <a:cxn ang="0">
                <a:pos x="26" y="45"/>
              </a:cxn>
              <a:cxn ang="0">
                <a:pos x="59" y="78"/>
              </a:cxn>
              <a:cxn ang="0">
                <a:pos x="77" y="98"/>
              </a:cxn>
              <a:cxn ang="0">
                <a:pos x="35" y="23"/>
              </a:cxn>
              <a:cxn ang="0">
                <a:pos x="75" y="10"/>
              </a:cxn>
              <a:cxn ang="0">
                <a:pos x="92" y="81"/>
              </a:cxn>
              <a:cxn ang="0">
                <a:pos x="123" y="47"/>
              </a:cxn>
              <a:cxn ang="0">
                <a:pos x="94" y="54"/>
              </a:cxn>
              <a:cxn ang="0">
                <a:pos x="88" y="57"/>
              </a:cxn>
              <a:cxn ang="0">
                <a:pos x="69" y="48"/>
              </a:cxn>
              <a:cxn ang="0">
                <a:pos x="74" y="19"/>
              </a:cxn>
              <a:cxn ang="0">
                <a:pos x="79" y="44"/>
              </a:cxn>
              <a:cxn ang="0">
                <a:pos x="94" y="54"/>
              </a:cxn>
            </a:cxnLst>
            <a:rect l="0" t="0" r="r" b="b"/>
            <a:pathLst>
              <a:path w="123" h="104">
                <a:moveTo>
                  <a:pt x="79" y="90"/>
                </a:moveTo>
                <a:cubicBezTo>
                  <a:pt x="73" y="86"/>
                  <a:pt x="73" y="86"/>
                  <a:pt x="73" y="86"/>
                </a:cubicBezTo>
                <a:cubicBezTo>
                  <a:pt x="73" y="86"/>
                  <a:pt x="72" y="86"/>
                  <a:pt x="72" y="87"/>
                </a:cubicBezTo>
                <a:cubicBezTo>
                  <a:pt x="72" y="87"/>
                  <a:pt x="72" y="88"/>
                  <a:pt x="72" y="89"/>
                </a:cubicBezTo>
                <a:cubicBezTo>
                  <a:pt x="71" y="90"/>
                  <a:pt x="70" y="92"/>
                  <a:pt x="68" y="93"/>
                </a:cubicBezTo>
                <a:cubicBezTo>
                  <a:pt x="67" y="93"/>
                  <a:pt x="67" y="93"/>
                  <a:pt x="67" y="93"/>
                </a:cubicBezTo>
                <a:cubicBezTo>
                  <a:pt x="66" y="93"/>
                  <a:pt x="66" y="93"/>
                  <a:pt x="66" y="93"/>
                </a:cubicBezTo>
                <a:cubicBezTo>
                  <a:pt x="66" y="94"/>
                  <a:pt x="65" y="94"/>
                  <a:pt x="65" y="94"/>
                </a:cubicBezTo>
                <a:cubicBezTo>
                  <a:pt x="64" y="94"/>
                  <a:pt x="63" y="94"/>
                  <a:pt x="63" y="94"/>
                </a:cubicBezTo>
                <a:cubicBezTo>
                  <a:pt x="62" y="94"/>
                  <a:pt x="62" y="94"/>
                  <a:pt x="61" y="94"/>
                </a:cubicBezTo>
                <a:cubicBezTo>
                  <a:pt x="60" y="94"/>
                  <a:pt x="60" y="94"/>
                  <a:pt x="59" y="93"/>
                </a:cubicBezTo>
                <a:cubicBezTo>
                  <a:pt x="58" y="93"/>
                  <a:pt x="58" y="93"/>
                  <a:pt x="58" y="93"/>
                </a:cubicBezTo>
                <a:cubicBezTo>
                  <a:pt x="58" y="93"/>
                  <a:pt x="58" y="94"/>
                  <a:pt x="59" y="94"/>
                </a:cubicBezTo>
                <a:cubicBezTo>
                  <a:pt x="59" y="94"/>
                  <a:pt x="60" y="95"/>
                  <a:pt x="61" y="95"/>
                </a:cubicBezTo>
                <a:cubicBezTo>
                  <a:pt x="62" y="95"/>
                  <a:pt x="62" y="95"/>
                  <a:pt x="63" y="96"/>
                </a:cubicBezTo>
                <a:cubicBezTo>
                  <a:pt x="63" y="96"/>
                  <a:pt x="64" y="96"/>
                  <a:pt x="64" y="96"/>
                </a:cubicBezTo>
                <a:cubicBezTo>
                  <a:pt x="65" y="96"/>
                  <a:pt x="66" y="96"/>
                  <a:pt x="66" y="96"/>
                </a:cubicBezTo>
                <a:cubicBezTo>
                  <a:pt x="68" y="96"/>
                  <a:pt x="68" y="96"/>
                  <a:pt x="68" y="96"/>
                </a:cubicBezTo>
                <a:cubicBezTo>
                  <a:pt x="69" y="96"/>
                  <a:pt x="69" y="96"/>
                  <a:pt x="69" y="96"/>
                </a:cubicBezTo>
                <a:cubicBezTo>
                  <a:pt x="70" y="96"/>
                  <a:pt x="70" y="96"/>
                  <a:pt x="71" y="96"/>
                </a:cubicBezTo>
                <a:cubicBezTo>
                  <a:pt x="72" y="96"/>
                  <a:pt x="73" y="95"/>
                  <a:pt x="73" y="95"/>
                </a:cubicBezTo>
                <a:cubicBezTo>
                  <a:pt x="74" y="95"/>
                  <a:pt x="75" y="94"/>
                  <a:pt x="75" y="94"/>
                </a:cubicBezTo>
                <a:cubicBezTo>
                  <a:pt x="76" y="93"/>
                  <a:pt x="76" y="93"/>
                  <a:pt x="77" y="92"/>
                </a:cubicBezTo>
                <a:cubicBezTo>
                  <a:pt x="77" y="92"/>
                  <a:pt x="78" y="91"/>
                  <a:pt x="78" y="90"/>
                </a:cubicBezTo>
                <a:cubicBezTo>
                  <a:pt x="79" y="90"/>
                  <a:pt x="79" y="90"/>
                  <a:pt x="79" y="90"/>
                </a:cubicBezTo>
                <a:moveTo>
                  <a:pt x="19" y="31"/>
                </a:moveTo>
                <a:cubicBezTo>
                  <a:pt x="15" y="25"/>
                  <a:pt x="15" y="25"/>
                  <a:pt x="15" y="25"/>
                </a:cubicBezTo>
                <a:cubicBezTo>
                  <a:pt x="15" y="25"/>
                  <a:pt x="15" y="25"/>
                  <a:pt x="15" y="25"/>
                </a:cubicBezTo>
                <a:cubicBezTo>
                  <a:pt x="15" y="25"/>
                  <a:pt x="14" y="25"/>
                  <a:pt x="14" y="25"/>
                </a:cubicBezTo>
                <a:cubicBezTo>
                  <a:pt x="14" y="26"/>
                  <a:pt x="13" y="26"/>
                  <a:pt x="12" y="27"/>
                </a:cubicBezTo>
                <a:cubicBezTo>
                  <a:pt x="12" y="28"/>
                  <a:pt x="11" y="28"/>
                  <a:pt x="11" y="29"/>
                </a:cubicBezTo>
                <a:cubicBezTo>
                  <a:pt x="10" y="29"/>
                  <a:pt x="10" y="30"/>
                  <a:pt x="10" y="31"/>
                </a:cubicBezTo>
                <a:cubicBezTo>
                  <a:pt x="9" y="31"/>
                  <a:pt x="9" y="32"/>
                  <a:pt x="9" y="33"/>
                </a:cubicBezTo>
                <a:cubicBezTo>
                  <a:pt x="9" y="34"/>
                  <a:pt x="8" y="34"/>
                  <a:pt x="8" y="35"/>
                </a:cubicBezTo>
                <a:cubicBezTo>
                  <a:pt x="8" y="36"/>
                  <a:pt x="9" y="37"/>
                  <a:pt x="9" y="38"/>
                </a:cubicBezTo>
                <a:cubicBezTo>
                  <a:pt x="9" y="38"/>
                  <a:pt x="9" y="39"/>
                  <a:pt x="9" y="40"/>
                </a:cubicBezTo>
                <a:cubicBezTo>
                  <a:pt x="10" y="41"/>
                  <a:pt x="10" y="42"/>
                  <a:pt x="10" y="43"/>
                </a:cubicBezTo>
                <a:cubicBezTo>
                  <a:pt x="11" y="44"/>
                  <a:pt x="11" y="44"/>
                  <a:pt x="12" y="45"/>
                </a:cubicBezTo>
                <a:cubicBezTo>
                  <a:pt x="12" y="45"/>
                  <a:pt x="12" y="46"/>
                  <a:pt x="12" y="46"/>
                </a:cubicBezTo>
                <a:cubicBezTo>
                  <a:pt x="12" y="46"/>
                  <a:pt x="12" y="45"/>
                  <a:pt x="12" y="45"/>
                </a:cubicBezTo>
                <a:cubicBezTo>
                  <a:pt x="12" y="44"/>
                  <a:pt x="12" y="43"/>
                  <a:pt x="12" y="42"/>
                </a:cubicBezTo>
                <a:cubicBezTo>
                  <a:pt x="11" y="42"/>
                  <a:pt x="11" y="40"/>
                  <a:pt x="11" y="39"/>
                </a:cubicBezTo>
                <a:cubicBezTo>
                  <a:pt x="11" y="39"/>
                  <a:pt x="11" y="38"/>
                  <a:pt x="12" y="37"/>
                </a:cubicBezTo>
                <a:cubicBezTo>
                  <a:pt x="12" y="37"/>
                  <a:pt x="12" y="36"/>
                  <a:pt x="12" y="36"/>
                </a:cubicBezTo>
                <a:cubicBezTo>
                  <a:pt x="12" y="35"/>
                  <a:pt x="13" y="35"/>
                  <a:pt x="13" y="34"/>
                </a:cubicBezTo>
                <a:cubicBezTo>
                  <a:pt x="13" y="34"/>
                  <a:pt x="13" y="34"/>
                  <a:pt x="14" y="33"/>
                </a:cubicBezTo>
                <a:cubicBezTo>
                  <a:pt x="14" y="33"/>
                  <a:pt x="14" y="33"/>
                  <a:pt x="15" y="33"/>
                </a:cubicBezTo>
                <a:cubicBezTo>
                  <a:pt x="15" y="32"/>
                  <a:pt x="16" y="32"/>
                  <a:pt x="16" y="32"/>
                </a:cubicBezTo>
                <a:cubicBezTo>
                  <a:pt x="17" y="32"/>
                  <a:pt x="17" y="32"/>
                  <a:pt x="18" y="31"/>
                </a:cubicBezTo>
                <a:cubicBezTo>
                  <a:pt x="18" y="31"/>
                  <a:pt x="18" y="31"/>
                  <a:pt x="19" y="31"/>
                </a:cubicBezTo>
                <a:cubicBezTo>
                  <a:pt x="19" y="31"/>
                  <a:pt x="19" y="31"/>
                  <a:pt x="19" y="31"/>
                </a:cubicBezTo>
                <a:moveTo>
                  <a:pt x="77" y="98"/>
                </a:moveTo>
                <a:cubicBezTo>
                  <a:pt x="71" y="104"/>
                  <a:pt x="49" y="98"/>
                  <a:pt x="28" y="77"/>
                </a:cubicBezTo>
                <a:cubicBezTo>
                  <a:pt x="6" y="55"/>
                  <a:pt x="0" y="33"/>
                  <a:pt x="6" y="27"/>
                </a:cubicBezTo>
                <a:cubicBezTo>
                  <a:pt x="11" y="22"/>
                  <a:pt x="18" y="13"/>
                  <a:pt x="27" y="25"/>
                </a:cubicBezTo>
                <a:cubicBezTo>
                  <a:pt x="36" y="36"/>
                  <a:pt x="32" y="40"/>
                  <a:pt x="26" y="45"/>
                </a:cubicBezTo>
                <a:cubicBezTo>
                  <a:pt x="23" y="49"/>
                  <a:pt x="30" y="58"/>
                  <a:pt x="38" y="66"/>
                </a:cubicBezTo>
                <a:cubicBezTo>
                  <a:pt x="46" y="74"/>
                  <a:pt x="56" y="82"/>
                  <a:pt x="59" y="78"/>
                </a:cubicBezTo>
                <a:cubicBezTo>
                  <a:pt x="65" y="73"/>
                  <a:pt x="68" y="68"/>
                  <a:pt x="80" y="77"/>
                </a:cubicBezTo>
                <a:cubicBezTo>
                  <a:pt x="91" y="87"/>
                  <a:pt x="82" y="93"/>
                  <a:pt x="77" y="98"/>
                </a:cubicBezTo>
                <a:moveTo>
                  <a:pt x="75" y="0"/>
                </a:moveTo>
                <a:cubicBezTo>
                  <a:pt x="58" y="0"/>
                  <a:pt x="43" y="9"/>
                  <a:pt x="35" y="23"/>
                </a:cubicBezTo>
                <a:cubicBezTo>
                  <a:pt x="40" y="35"/>
                  <a:pt x="40" y="35"/>
                  <a:pt x="40" y="35"/>
                </a:cubicBezTo>
                <a:cubicBezTo>
                  <a:pt x="45" y="20"/>
                  <a:pt x="59" y="10"/>
                  <a:pt x="75" y="10"/>
                </a:cubicBezTo>
                <a:cubicBezTo>
                  <a:pt x="96" y="10"/>
                  <a:pt x="113" y="27"/>
                  <a:pt x="113" y="47"/>
                </a:cubicBezTo>
                <a:cubicBezTo>
                  <a:pt x="113" y="62"/>
                  <a:pt x="104" y="75"/>
                  <a:pt x="92" y="81"/>
                </a:cubicBezTo>
                <a:cubicBezTo>
                  <a:pt x="92" y="92"/>
                  <a:pt x="92" y="92"/>
                  <a:pt x="92" y="92"/>
                </a:cubicBezTo>
                <a:cubicBezTo>
                  <a:pt x="110" y="85"/>
                  <a:pt x="123" y="68"/>
                  <a:pt x="123" y="47"/>
                </a:cubicBezTo>
                <a:cubicBezTo>
                  <a:pt x="123" y="21"/>
                  <a:pt x="101" y="0"/>
                  <a:pt x="75" y="0"/>
                </a:cubicBezTo>
                <a:moveTo>
                  <a:pt x="94" y="54"/>
                </a:moveTo>
                <a:cubicBezTo>
                  <a:pt x="94" y="56"/>
                  <a:pt x="92" y="57"/>
                  <a:pt x="90" y="57"/>
                </a:cubicBezTo>
                <a:cubicBezTo>
                  <a:pt x="89" y="57"/>
                  <a:pt x="89" y="57"/>
                  <a:pt x="88" y="57"/>
                </a:cubicBezTo>
                <a:cubicBezTo>
                  <a:pt x="72" y="53"/>
                  <a:pt x="72" y="53"/>
                  <a:pt x="72" y="53"/>
                </a:cubicBezTo>
                <a:cubicBezTo>
                  <a:pt x="70" y="52"/>
                  <a:pt x="69" y="50"/>
                  <a:pt x="69" y="48"/>
                </a:cubicBezTo>
                <a:cubicBezTo>
                  <a:pt x="69" y="24"/>
                  <a:pt x="69" y="24"/>
                  <a:pt x="69" y="24"/>
                </a:cubicBezTo>
                <a:cubicBezTo>
                  <a:pt x="69" y="21"/>
                  <a:pt x="71" y="19"/>
                  <a:pt x="74" y="19"/>
                </a:cubicBezTo>
                <a:cubicBezTo>
                  <a:pt x="76" y="19"/>
                  <a:pt x="79" y="21"/>
                  <a:pt x="79" y="24"/>
                </a:cubicBezTo>
                <a:cubicBezTo>
                  <a:pt x="79" y="44"/>
                  <a:pt x="79" y="44"/>
                  <a:pt x="79" y="44"/>
                </a:cubicBezTo>
                <a:cubicBezTo>
                  <a:pt x="91" y="48"/>
                  <a:pt x="91" y="48"/>
                  <a:pt x="91" y="48"/>
                </a:cubicBezTo>
                <a:cubicBezTo>
                  <a:pt x="93" y="48"/>
                  <a:pt x="95" y="51"/>
                  <a:pt x="94" y="54"/>
                </a:cubicBezTo>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68" name="Freeform 71">
            <a:extLst>
              <a:ext uri="{FF2B5EF4-FFF2-40B4-BE49-F238E27FC236}">
                <a16:creationId xmlns:a16="http://schemas.microsoft.com/office/drawing/2014/main" id="{EE8227C4-8EF2-4FC6-87DF-EDBFD7D3EE44}"/>
              </a:ext>
            </a:extLst>
          </p:cNvPr>
          <p:cNvSpPr>
            <a:spLocks noEditPoints="1"/>
          </p:cNvSpPr>
          <p:nvPr/>
        </p:nvSpPr>
        <p:spPr bwMode="auto">
          <a:xfrm>
            <a:off x="3801708" y="2539464"/>
            <a:ext cx="350776" cy="233116"/>
          </a:xfrm>
          <a:custGeom>
            <a:avLst/>
            <a:gdLst/>
            <a:ahLst/>
            <a:cxnLst>
              <a:cxn ang="0">
                <a:pos x="68" y="43"/>
              </a:cxn>
              <a:cxn ang="0">
                <a:pos x="66" y="46"/>
              </a:cxn>
              <a:cxn ang="0">
                <a:pos x="2" y="46"/>
              </a:cxn>
              <a:cxn ang="0">
                <a:pos x="0" y="43"/>
              </a:cxn>
              <a:cxn ang="0">
                <a:pos x="0" y="2"/>
              </a:cxn>
              <a:cxn ang="0">
                <a:pos x="2" y="0"/>
              </a:cxn>
              <a:cxn ang="0">
                <a:pos x="66" y="0"/>
              </a:cxn>
              <a:cxn ang="0">
                <a:pos x="68" y="2"/>
              </a:cxn>
              <a:cxn ang="0">
                <a:pos x="68" y="43"/>
              </a:cxn>
              <a:cxn ang="0">
                <a:pos x="64" y="14"/>
              </a:cxn>
              <a:cxn ang="0">
                <a:pos x="55" y="4"/>
              </a:cxn>
              <a:cxn ang="0">
                <a:pos x="13" y="4"/>
              </a:cxn>
              <a:cxn ang="0">
                <a:pos x="4" y="14"/>
              </a:cxn>
              <a:cxn ang="0">
                <a:pos x="4" y="32"/>
              </a:cxn>
              <a:cxn ang="0">
                <a:pos x="13" y="41"/>
              </a:cxn>
              <a:cxn ang="0">
                <a:pos x="55" y="41"/>
              </a:cxn>
              <a:cxn ang="0">
                <a:pos x="64" y="32"/>
              </a:cxn>
              <a:cxn ang="0">
                <a:pos x="64" y="14"/>
              </a:cxn>
              <a:cxn ang="0">
                <a:pos x="34" y="38"/>
              </a:cxn>
              <a:cxn ang="0">
                <a:pos x="23" y="23"/>
              </a:cxn>
              <a:cxn ang="0">
                <a:pos x="34" y="8"/>
              </a:cxn>
              <a:cxn ang="0">
                <a:pos x="45" y="23"/>
              </a:cxn>
              <a:cxn ang="0">
                <a:pos x="34" y="38"/>
              </a:cxn>
              <a:cxn ang="0">
                <a:pos x="41" y="32"/>
              </a:cxn>
              <a:cxn ang="0">
                <a:pos x="41" y="28"/>
              </a:cxn>
              <a:cxn ang="0">
                <a:pos x="36" y="28"/>
              </a:cxn>
              <a:cxn ang="0">
                <a:pos x="36" y="12"/>
              </a:cxn>
              <a:cxn ang="0">
                <a:pos x="32" y="12"/>
              </a:cxn>
              <a:cxn ang="0">
                <a:pos x="27" y="17"/>
              </a:cxn>
              <a:cxn ang="0">
                <a:pos x="30" y="20"/>
              </a:cxn>
              <a:cxn ang="0">
                <a:pos x="32" y="18"/>
              </a:cxn>
              <a:cxn ang="0">
                <a:pos x="32" y="18"/>
              </a:cxn>
              <a:cxn ang="0">
                <a:pos x="32" y="28"/>
              </a:cxn>
              <a:cxn ang="0">
                <a:pos x="27" y="28"/>
              </a:cxn>
              <a:cxn ang="0">
                <a:pos x="27" y="32"/>
              </a:cxn>
              <a:cxn ang="0">
                <a:pos x="41" y="32"/>
              </a:cxn>
            </a:cxnLst>
            <a:rect l="0" t="0" r="r" b="b"/>
            <a:pathLst>
              <a:path w="68" h="46">
                <a:moveTo>
                  <a:pt x="68" y="43"/>
                </a:moveTo>
                <a:cubicBezTo>
                  <a:pt x="68" y="45"/>
                  <a:pt x="67" y="46"/>
                  <a:pt x="66" y="46"/>
                </a:cubicBezTo>
                <a:cubicBezTo>
                  <a:pt x="2" y="46"/>
                  <a:pt x="2" y="46"/>
                  <a:pt x="2" y="46"/>
                </a:cubicBezTo>
                <a:cubicBezTo>
                  <a:pt x="1" y="46"/>
                  <a:pt x="0" y="45"/>
                  <a:pt x="0" y="43"/>
                </a:cubicBezTo>
                <a:cubicBezTo>
                  <a:pt x="0" y="2"/>
                  <a:pt x="0" y="2"/>
                  <a:pt x="0" y="2"/>
                </a:cubicBezTo>
                <a:cubicBezTo>
                  <a:pt x="0" y="1"/>
                  <a:pt x="1" y="0"/>
                  <a:pt x="2" y="0"/>
                </a:cubicBezTo>
                <a:cubicBezTo>
                  <a:pt x="66" y="0"/>
                  <a:pt x="66" y="0"/>
                  <a:pt x="66" y="0"/>
                </a:cubicBezTo>
                <a:cubicBezTo>
                  <a:pt x="67" y="0"/>
                  <a:pt x="68" y="1"/>
                  <a:pt x="68" y="2"/>
                </a:cubicBezTo>
                <a:lnTo>
                  <a:pt x="68" y="43"/>
                </a:lnTo>
                <a:close/>
                <a:moveTo>
                  <a:pt x="64" y="14"/>
                </a:moveTo>
                <a:cubicBezTo>
                  <a:pt x="59" y="14"/>
                  <a:pt x="55" y="10"/>
                  <a:pt x="55" y="4"/>
                </a:cubicBezTo>
                <a:cubicBezTo>
                  <a:pt x="13" y="4"/>
                  <a:pt x="13" y="4"/>
                  <a:pt x="13" y="4"/>
                </a:cubicBezTo>
                <a:cubicBezTo>
                  <a:pt x="13" y="10"/>
                  <a:pt x="9" y="14"/>
                  <a:pt x="4" y="14"/>
                </a:cubicBezTo>
                <a:cubicBezTo>
                  <a:pt x="4" y="32"/>
                  <a:pt x="4" y="32"/>
                  <a:pt x="4" y="32"/>
                </a:cubicBezTo>
                <a:cubicBezTo>
                  <a:pt x="9" y="32"/>
                  <a:pt x="13" y="36"/>
                  <a:pt x="13" y="41"/>
                </a:cubicBezTo>
                <a:cubicBezTo>
                  <a:pt x="55" y="41"/>
                  <a:pt x="55" y="41"/>
                  <a:pt x="55" y="41"/>
                </a:cubicBezTo>
                <a:cubicBezTo>
                  <a:pt x="55" y="36"/>
                  <a:pt x="59" y="32"/>
                  <a:pt x="64" y="32"/>
                </a:cubicBezTo>
                <a:lnTo>
                  <a:pt x="64" y="14"/>
                </a:lnTo>
                <a:close/>
                <a:moveTo>
                  <a:pt x="34" y="38"/>
                </a:moveTo>
                <a:cubicBezTo>
                  <a:pt x="27" y="38"/>
                  <a:pt x="23" y="29"/>
                  <a:pt x="23" y="23"/>
                </a:cubicBezTo>
                <a:cubicBezTo>
                  <a:pt x="23" y="16"/>
                  <a:pt x="27" y="8"/>
                  <a:pt x="34" y="8"/>
                </a:cubicBezTo>
                <a:cubicBezTo>
                  <a:pt x="42" y="8"/>
                  <a:pt x="45" y="16"/>
                  <a:pt x="45" y="23"/>
                </a:cubicBezTo>
                <a:cubicBezTo>
                  <a:pt x="45" y="29"/>
                  <a:pt x="42" y="38"/>
                  <a:pt x="34" y="38"/>
                </a:cubicBezTo>
                <a:close/>
                <a:moveTo>
                  <a:pt x="41" y="32"/>
                </a:moveTo>
                <a:cubicBezTo>
                  <a:pt x="41" y="28"/>
                  <a:pt x="41" y="28"/>
                  <a:pt x="41" y="28"/>
                </a:cubicBezTo>
                <a:cubicBezTo>
                  <a:pt x="36" y="28"/>
                  <a:pt x="36" y="28"/>
                  <a:pt x="36" y="28"/>
                </a:cubicBezTo>
                <a:cubicBezTo>
                  <a:pt x="36" y="12"/>
                  <a:pt x="36" y="12"/>
                  <a:pt x="36" y="12"/>
                </a:cubicBezTo>
                <a:cubicBezTo>
                  <a:pt x="32" y="12"/>
                  <a:pt x="32" y="12"/>
                  <a:pt x="32" y="12"/>
                </a:cubicBezTo>
                <a:cubicBezTo>
                  <a:pt x="27" y="17"/>
                  <a:pt x="27" y="17"/>
                  <a:pt x="27" y="17"/>
                </a:cubicBezTo>
                <a:cubicBezTo>
                  <a:pt x="30" y="20"/>
                  <a:pt x="30" y="20"/>
                  <a:pt x="30" y="20"/>
                </a:cubicBezTo>
                <a:cubicBezTo>
                  <a:pt x="31" y="19"/>
                  <a:pt x="31" y="19"/>
                  <a:pt x="32" y="18"/>
                </a:cubicBezTo>
                <a:cubicBezTo>
                  <a:pt x="32" y="18"/>
                  <a:pt x="32" y="18"/>
                  <a:pt x="32" y="18"/>
                </a:cubicBezTo>
                <a:cubicBezTo>
                  <a:pt x="32" y="28"/>
                  <a:pt x="32" y="28"/>
                  <a:pt x="32" y="28"/>
                </a:cubicBezTo>
                <a:cubicBezTo>
                  <a:pt x="27" y="28"/>
                  <a:pt x="27" y="28"/>
                  <a:pt x="27" y="28"/>
                </a:cubicBezTo>
                <a:cubicBezTo>
                  <a:pt x="27" y="32"/>
                  <a:pt x="27" y="32"/>
                  <a:pt x="27" y="32"/>
                </a:cubicBezTo>
                <a:lnTo>
                  <a:pt x="41" y="32"/>
                </a:lnTo>
                <a:close/>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69" name="Freeform 72">
            <a:extLst>
              <a:ext uri="{FF2B5EF4-FFF2-40B4-BE49-F238E27FC236}">
                <a16:creationId xmlns:a16="http://schemas.microsoft.com/office/drawing/2014/main" id="{A7313B65-534E-4C50-9613-52C46F674939}"/>
              </a:ext>
            </a:extLst>
          </p:cNvPr>
          <p:cNvSpPr>
            <a:spLocks noEditPoints="1"/>
          </p:cNvSpPr>
          <p:nvPr/>
        </p:nvSpPr>
        <p:spPr bwMode="auto">
          <a:xfrm>
            <a:off x="4916070" y="2422467"/>
            <a:ext cx="239200" cy="233555"/>
          </a:xfrm>
          <a:custGeom>
            <a:avLst/>
            <a:gdLst/>
            <a:ahLst/>
            <a:cxnLst>
              <a:cxn ang="0">
                <a:pos x="77" y="42"/>
              </a:cxn>
              <a:cxn ang="0">
                <a:pos x="58" y="62"/>
              </a:cxn>
              <a:cxn ang="0">
                <a:pos x="72" y="35"/>
              </a:cxn>
              <a:cxn ang="0">
                <a:pos x="39" y="44"/>
              </a:cxn>
              <a:cxn ang="0">
                <a:pos x="43" y="47"/>
              </a:cxn>
              <a:cxn ang="0">
                <a:pos x="46" y="47"/>
              </a:cxn>
              <a:cxn ang="0">
                <a:pos x="43" y="41"/>
              </a:cxn>
              <a:cxn ang="0">
                <a:pos x="48" y="42"/>
              </a:cxn>
              <a:cxn ang="0">
                <a:pos x="50" y="42"/>
              </a:cxn>
              <a:cxn ang="0">
                <a:pos x="47" y="36"/>
              </a:cxn>
              <a:cxn ang="0">
                <a:pos x="52" y="38"/>
              </a:cxn>
              <a:cxn ang="0">
                <a:pos x="55" y="38"/>
              </a:cxn>
              <a:cxn ang="0">
                <a:pos x="52" y="32"/>
              </a:cxn>
              <a:cxn ang="0">
                <a:pos x="57" y="33"/>
              </a:cxn>
              <a:cxn ang="0">
                <a:pos x="59" y="33"/>
              </a:cxn>
              <a:cxn ang="0">
                <a:pos x="56" y="28"/>
              </a:cxn>
              <a:cxn ang="0">
                <a:pos x="62" y="25"/>
              </a:cxn>
              <a:cxn ang="0">
                <a:pos x="46" y="51"/>
              </a:cxn>
              <a:cxn ang="0">
                <a:pos x="38" y="55"/>
              </a:cxn>
              <a:cxn ang="0">
                <a:pos x="24" y="67"/>
              </a:cxn>
              <a:cxn ang="0">
                <a:pos x="22" y="61"/>
              </a:cxn>
              <a:cxn ang="0">
                <a:pos x="38" y="50"/>
              </a:cxn>
              <a:cxn ang="0">
                <a:pos x="24" y="76"/>
              </a:cxn>
              <a:cxn ang="0">
                <a:pos x="20" y="72"/>
              </a:cxn>
              <a:cxn ang="0">
                <a:pos x="24" y="76"/>
              </a:cxn>
              <a:cxn ang="0">
                <a:pos x="77" y="1"/>
              </a:cxn>
              <a:cxn ang="0">
                <a:pos x="72" y="7"/>
              </a:cxn>
              <a:cxn ang="0">
                <a:pos x="72" y="25"/>
              </a:cxn>
              <a:cxn ang="0">
                <a:pos x="60" y="15"/>
              </a:cxn>
              <a:cxn ang="0">
                <a:pos x="17" y="56"/>
              </a:cxn>
              <a:cxn ang="0">
                <a:pos x="16" y="81"/>
              </a:cxn>
              <a:cxn ang="0">
                <a:pos x="1" y="101"/>
              </a:cxn>
              <a:cxn ang="0">
                <a:pos x="6" y="101"/>
              </a:cxn>
              <a:cxn ang="0">
                <a:pos x="36" y="88"/>
              </a:cxn>
              <a:cxn ang="0">
                <a:pos x="86" y="45"/>
              </a:cxn>
              <a:cxn ang="0">
                <a:pos x="77" y="30"/>
              </a:cxn>
              <a:cxn ang="0">
                <a:pos x="95" y="30"/>
              </a:cxn>
              <a:cxn ang="0">
                <a:pos x="101" y="30"/>
              </a:cxn>
            </a:cxnLst>
            <a:rect l="0" t="0" r="r" b="b"/>
            <a:pathLst>
              <a:path w="102" h="102">
                <a:moveTo>
                  <a:pt x="77" y="40"/>
                </a:moveTo>
                <a:cubicBezTo>
                  <a:pt x="77" y="40"/>
                  <a:pt x="77" y="41"/>
                  <a:pt x="77" y="42"/>
                </a:cubicBezTo>
                <a:cubicBezTo>
                  <a:pt x="77" y="43"/>
                  <a:pt x="77" y="43"/>
                  <a:pt x="77" y="44"/>
                </a:cubicBezTo>
                <a:cubicBezTo>
                  <a:pt x="58" y="62"/>
                  <a:pt x="58" y="62"/>
                  <a:pt x="58" y="62"/>
                </a:cubicBezTo>
                <a:cubicBezTo>
                  <a:pt x="51" y="56"/>
                  <a:pt x="51" y="56"/>
                  <a:pt x="51" y="56"/>
                </a:cubicBezTo>
                <a:cubicBezTo>
                  <a:pt x="72" y="35"/>
                  <a:pt x="72" y="35"/>
                  <a:pt x="72" y="35"/>
                </a:cubicBezTo>
                <a:lnTo>
                  <a:pt x="77" y="40"/>
                </a:lnTo>
                <a:close/>
                <a:moveTo>
                  <a:pt x="39" y="44"/>
                </a:moveTo>
                <a:cubicBezTo>
                  <a:pt x="40" y="44"/>
                  <a:pt x="40" y="44"/>
                  <a:pt x="40" y="44"/>
                </a:cubicBezTo>
                <a:cubicBezTo>
                  <a:pt x="43" y="47"/>
                  <a:pt x="43" y="47"/>
                  <a:pt x="43" y="47"/>
                </a:cubicBezTo>
                <a:cubicBezTo>
                  <a:pt x="44" y="47"/>
                  <a:pt x="44" y="47"/>
                  <a:pt x="45" y="47"/>
                </a:cubicBezTo>
                <a:cubicBezTo>
                  <a:pt x="45" y="47"/>
                  <a:pt x="46" y="47"/>
                  <a:pt x="46" y="47"/>
                </a:cubicBezTo>
                <a:cubicBezTo>
                  <a:pt x="47" y="46"/>
                  <a:pt x="47" y="45"/>
                  <a:pt x="46" y="44"/>
                </a:cubicBezTo>
                <a:cubicBezTo>
                  <a:pt x="43" y="41"/>
                  <a:pt x="43" y="41"/>
                  <a:pt x="43" y="41"/>
                </a:cubicBezTo>
                <a:cubicBezTo>
                  <a:pt x="45" y="39"/>
                  <a:pt x="45" y="39"/>
                  <a:pt x="45" y="39"/>
                </a:cubicBezTo>
                <a:cubicBezTo>
                  <a:pt x="48" y="42"/>
                  <a:pt x="48" y="42"/>
                  <a:pt x="48" y="42"/>
                </a:cubicBezTo>
                <a:cubicBezTo>
                  <a:pt x="48" y="43"/>
                  <a:pt x="49" y="43"/>
                  <a:pt x="49" y="43"/>
                </a:cubicBezTo>
                <a:cubicBezTo>
                  <a:pt x="50" y="43"/>
                  <a:pt x="50" y="43"/>
                  <a:pt x="50" y="42"/>
                </a:cubicBezTo>
                <a:cubicBezTo>
                  <a:pt x="51" y="42"/>
                  <a:pt x="51" y="40"/>
                  <a:pt x="50" y="40"/>
                </a:cubicBezTo>
                <a:cubicBezTo>
                  <a:pt x="47" y="36"/>
                  <a:pt x="47" y="36"/>
                  <a:pt x="47" y="36"/>
                </a:cubicBezTo>
                <a:cubicBezTo>
                  <a:pt x="49" y="35"/>
                  <a:pt x="49" y="35"/>
                  <a:pt x="49" y="35"/>
                </a:cubicBezTo>
                <a:cubicBezTo>
                  <a:pt x="52" y="38"/>
                  <a:pt x="52" y="38"/>
                  <a:pt x="52" y="38"/>
                </a:cubicBezTo>
                <a:cubicBezTo>
                  <a:pt x="53" y="38"/>
                  <a:pt x="53" y="38"/>
                  <a:pt x="54" y="38"/>
                </a:cubicBezTo>
                <a:cubicBezTo>
                  <a:pt x="54" y="38"/>
                  <a:pt x="55" y="38"/>
                  <a:pt x="55" y="38"/>
                </a:cubicBezTo>
                <a:cubicBezTo>
                  <a:pt x="56" y="37"/>
                  <a:pt x="56" y="36"/>
                  <a:pt x="55" y="35"/>
                </a:cubicBezTo>
                <a:cubicBezTo>
                  <a:pt x="52" y="32"/>
                  <a:pt x="52" y="32"/>
                  <a:pt x="52" y="32"/>
                </a:cubicBezTo>
                <a:cubicBezTo>
                  <a:pt x="53" y="30"/>
                  <a:pt x="53" y="30"/>
                  <a:pt x="53" y="30"/>
                </a:cubicBezTo>
                <a:cubicBezTo>
                  <a:pt x="57" y="33"/>
                  <a:pt x="57" y="33"/>
                  <a:pt x="57" y="33"/>
                </a:cubicBezTo>
                <a:cubicBezTo>
                  <a:pt x="57" y="34"/>
                  <a:pt x="58" y="34"/>
                  <a:pt x="58" y="34"/>
                </a:cubicBezTo>
                <a:cubicBezTo>
                  <a:pt x="58" y="34"/>
                  <a:pt x="59" y="34"/>
                  <a:pt x="59" y="33"/>
                </a:cubicBezTo>
                <a:cubicBezTo>
                  <a:pt x="60" y="33"/>
                  <a:pt x="60" y="32"/>
                  <a:pt x="59" y="31"/>
                </a:cubicBezTo>
                <a:cubicBezTo>
                  <a:pt x="56" y="28"/>
                  <a:pt x="56" y="28"/>
                  <a:pt x="56" y="28"/>
                </a:cubicBezTo>
                <a:cubicBezTo>
                  <a:pt x="58" y="25"/>
                  <a:pt x="58" y="25"/>
                  <a:pt x="58" y="25"/>
                </a:cubicBezTo>
                <a:cubicBezTo>
                  <a:pt x="59" y="24"/>
                  <a:pt x="61" y="24"/>
                  <a:pt x="62" y="25"/>
                </a:cubicBezTo>
                <a:cubicBezTo>
                  <a:pt x="67" y="30"/>
                  <a:pt x="67" y="30"/>
                  <a:pt x="67" y="30"/>
                </a:cubicBezTo>
                <a:cubicBezTo>
                  <a:pt x="46" y="51"/>
                  <a:pt x="46" y="51"/>
                  <a:pt x="46" y="51"/>
                </a:cubicBezTo>
                <a:lnTo>
                  <a:pt x="39" y="44"/>
                </a:lnTo>
                <a:close/>
                <a:moveTo>
                  <a:pt x="38" y="55"/>
                </a:moveTo>
                <a:cubicBezTo>
                  <a:pt x="27" y="66"/>
                  <a:pt x="27" y="66"/>
                  <a:pt x="27" y="66"/>
                </a:cubicBezTo>
                <a:cubicBezTo>
                  <a:pt x="26" y="67"/>
                  <a:pt x="25" y="67"/>
                  <a:pt x="24" y="67"/>
                </a:cubicBezTo>
                <a:cubicBezTo>
                  <a:pt x="23" y="67"/>
                  <a:pt x="22" y="67"/>
                  <a:pt x="22" y="66"/>
                </a:cubicBezTo>
                <a:cubicBezTo>
                  <a:pt x="20" y="65"/>
                  <a:pt x="20" y="62"/>
                  <a:pt x="22" y="61"/>
                </a:cubicBezTo>
                <a:cubicBezTo>
                  <a:pt x="32" y="50"/>
                  <a:pt x="32" y="50"/>
                  <a:pt x="32" y="50"/>
                </a:cubicBezTo>
                <a:cubicBezTo>
                  <a:pt x="34" y="49"/>
                  <a:pt x="36" y="49"/>
                  <a:pt x="38" y="50"/>
                </a:cubicBezTo>
                <a:cubicBezTo>
                  <a:pt x="39" y="52"/>
                  <a:pt x="39" y="54"/>
                  <a:pt x="38" y="55"/>
                </a:cubicBezTo>
                <a:moveTo>
                  <a:pt x="24" y="76"/>
                </a:moveTo>
                <a:cubicBezTo>
                  <a:pt x="23" y="77"/>
                  <a:pt x="21" y="77"/>
                  <a:pt x="20" y="76"/>
                </a:cubicBezTo>
                <a:cubicBezTo>
                  <a:pt x="19" y="75"/>
                  <a:pt x="19" y="73"/>
                  <a:pt x="20" y="72"/>
                </a:cubicBezTo>
                <a:cubicBezTo>
                  <a:pt x="21" y="71"/>
                  <a:pt x="23" y="71"/>
                  <a:pt x="24" y="72"/>
                </a:cubicBezTo>
                <a:cubicBezTo>
                  <a:pt x="25" y="73"/>
                  <a:pt x="25" y="75"/>
                  <a:pt x="24" y="76"/>
                </a:cubicBezTo>
                <a:moveTo>
                  <a:pt x="101" y="25"/>
                </a:moveTo>
                <a:cubicBezTo>
                  <a:pt x="77" y="1"/>
                  <a:pt x="77" y="1"/>
                  <a:pt x="77" y="1"/>
                </a:cubicBezTo>
                <a:cubicBezTo>
                  <a:pt x="76" y="0"/>
                  <a:pt x="73" y="0"/>
                  <a:pt x="72" y="1"/>
                </a:cubicBezTo>
                <a:cubicBezTo>
                  <a:pt x="70" y="3"/>
                  <a:pt x="70" y="5"/>
                  <a:pt x="72" y="7"/>
                </a:cubicBezTo>
                <a:cubicBezTo>
                  <a:pt x="81" y="16"/>
                  <a:pt x="81" y="16"/>
                  <a:pt x="81" y="16"/>
                </a:cubicBezTo>
                <a:cubicBezTo>
                  <a:pt x="72" y="25"/>
                  <a:pt x="72" y="25"/>
                  <a:pt x="72" y="25"/>
                </a:cubicBezTo>
                <a:cubicBezTo>
                  <a:pt x="64" y="16"/>
                  <a:pt x="64" y="16"/>
                  <a:pt x="64" y="16"/>
                </a:cubicBezTo>
                <a:cubicBezTo>
                  <a:pt x="63" y="15"/>
                  <a:pt x="61" y="15"/>
                  <a:pt x="60" y="15"/>
                </a:cubicBezTo>
                <a:cubicBezTo>
                  <a:pt x="59" y="15"/>
                  <a:pt x="58" y="15"/>
                  <a:pt x="57" y="16"/>
                </a:cubicBezTo>
                <a:cubicBezTo>
                  <a:pt x="17" y="56"/>
                  <a:pt x="17" y="56"/>
                  <a:pt x="17" y="56"/>
                </a:cubicBezTo>
                <a:cubicBezTo>
                  <a:pt x="15" y="59"/>
                  <a:pt x="13" y="62"/>
                  <a:pt x="14" y="66"/>
                </a:cubicBezTo>
                <a:cubicBezTo>
                  <a:pt x="16" y="81"/>
                  <a:pt x="16" y="81"/>
                  <a:pt x="16" y="81"/>
                </a:cubicBezTo>
                <a:cubicBezTo>
                  <a:pt x="1" y="96"/>
                  <a:pt x="1" y="96"/>
                  <a:pt x="1" y="96"/>
                </a:cubicBezTo>
                <a:cubicBezTo>
                  <a:pt x="0" y="97"/>
                  <a:pt x="0" y="99"/>
                  <a:pt x="1" y="101"/>
                </a:cubicBezTo>
                <a:cubicBezTo>
                  <a:pt x="2" y="102"/>
                  <a:pt x="3" y="102"/>
                  <a:pt x="4" y="102"/>
                </a:cubicBezTo>
                <a:cubicBezTo>
                  <a:pt x="5" y="102"/>
                  <a:pt x="6" y="102"/>
                  <a:pt x="6" y="101"/>
                </a:cubicBezTo>
                <a:cubicBezTo>
                  <a:pt x="21" y="86"/>
                  <a:pt x="21" y="86"/>
                  <a:pt x="21" y="86"/>
                </a:cubicBezTo>
                <a:cubicBezTo>
                  <a:pt x="36" y="88"/>
                  <a:pt x="36" y="88"/>
                  <a:pt x="36" y="88"/>
                </a:cubicBezTo>
                <a:cubicBezTo>
                  <a:pt x="40" y="89"/>
                  <a:pt x="44" y="87"/>
                  <a:pt x="46" y="85"/>
                </a:cubicBezTo>
                <a:cubicBezTo>
                  <a:pt x="86" y="45"/>
                  <a:pt x="86" y="45"/>
                  <a:pt x="86" y="45"/>
                </a:cubicBezTo>
                <a:cubicBezTo>
                  <a:pt x="88" y="43"/>
                  <a:pt x="88" y="40"/>
                  <a:pt x="86" y="38"/>
                </a:cubicBezTo>
                <a:cubicBezTo>
                  <a:pt x="77" y="30"/>
                  <a:pt x="77" y="30"/>
                  <a:pt x="77" y="30"/>
                </a:cubicBezTo>
                <a:cubicBezTo>
                  <a:pt x="86" y="21"/>
                  <a:pt x="86" y="21"/>
                  <a:pt x="86" y="21"/>
                </a:cubicBezTo>
                <a:cubicBezTo>
                  <a:pt x="95" y="30"/>
                  <a:pt x="95" y="30"/>
                  <a:pt x="95" y="30"/>
                </a:cubicBezTo>
                <a:cubicBezTo>
                  <a:pt x="96" y="31"/>
                  <a:pt x="97" y="31"/>
                  <a:pt x="98" y="31"/>
                </a:cubicBezTo>
                <a:cubicBezTo>
                  <a:pt x="99" y="31"/>
                  <a:pt x="100" y="31"/>
                  <a:pt x="101" y="30"/>
                </a:cubicBezTo>
                <a:cubicBezTo>
                  <a:pt x="102" y="29"/>
                  <a:pt x="102" y="26"/>
                  <a:pt x="101" y="25"/>
                </a:cubicBezTo>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nvGrpSpPr>
          <p:cNvPr id="70" name="Group 69">
            <a:extLst>
              <a:ext uri="{FF2B5EF4-FFF2-40B4-BE49-F238E27FC236}">
                <a16:creationId xmlns:a16="http://schemas.microsoft.com/office/drawing/2014/main" id="{DAF86A51-C16F-4B6B-9336-4BEA97AA0F2C}"/>
              </a:ext>
            </a:extLst>
          </p:cNvPr>
          <p:cNvGrpSpPr/>
          <p:nvPr/>
        </p:nvGrpSpPr>
        <p:grpSpPr>
          <a:xfrm>
            <a:off x="5651747" y="1773668"/>
            <a:ext cx="743811" cy="748287"/>
            <a:chOff x="77788" y="1892300"/>
            <a:chExt cx="882650" cy="903288"/>
          </a:xfrm>
          <a:solidFill>
            <a:sysClr val="windowText" lastClr="000000">
              <a:lumMod val="65000"/>
              <a:lumOff val="35000"/>
            </a:sysClr>
          </a:solidFill>
        </p:grpSpPr>
        <p:sp>
          <p:nvSpPr>
            <p:cNvPr id="71" name="Freeform 74">
              <a:extLst>
                <a:ext uri="{FF2B5EF4-FFF2-40B4-BE49-F238E27FC236}">
                  <a16:creationId xmlns:a16="http://schemas.microsoft.com/office/drawing/2014/main" id="{446299E3-6710-4CCB-BF0F-E77F32B630E8}"/>
                </a:ext>
              </a:extLst>
            </p:cNvPr>
            <p:cNvSpPr>
              <a:spLocks noEditPoints="1"/>
            </p:cNvSpPr>
            <p:nvPr/>
          </p:nvSpPr>
          <p:spPr bwMode="auto">
            <a:xfrm>
              <a:off x="334963" y="2274888"/>
              <a:ext cx="255588" cy="109538"/>
            </a:xfrm>
            <a:custGeom>
              <a:avLst/>
              <a:gdLst/>
              <a:ahLst/>
              <a:cxnLst>
                <a:cxn ang="0">
                  <a:pos x="73" y="14"/>
                </a:cxn>
                <a:cxn ang="0">
                  <a:pos x="20" y="4"/>
                </a:cxn>
                <a:cxn ang="0">
                  <a:pos x="4" y="4"/>
                </a:cxn>
                <a:cxn ang="0">
                  <a:pos x="4" y="20"/>
                </a:cxn>
                <a:cxn ang="0">
                  <a:pos x="55" y="38"/>
                </a:cxn>
                <a:cxn ang="0">
                  <a:pos x="78" y="36"/>
                </a:cxn>
                <a:cxn ang="0">
                  <a:pos x="86" y="22"/>
                </a:cxn>
                <a:cxn ang="0">
                  <a:pos x="73" y="14"/>
                </a:cxn>
                <a:cxn ang="0">
                  <a:pos x="73" y="14"/>
                </a:cxn>
                <a:cxn ang="0">
                  <a:pos x="73" y="14"/>
                </a:cxn>
              </a:cxnLst>
              <a:rect l="0" t="0" r="r" b="b"/>
              <a:pathLst>
                <a:path w="88" h="38">
                  <a:moveTo>
                    <a:pt x="73" y="14"/>
                  </a:moveTo>
                  <a:cubicBezTo>
                    <a:pt x="38" y="21"/>
                    <a:pt x="21" y="5"/>
                    <a:pt x="20" y="4"/>
                  </a:cubicBezTo>
                  <a:cubicBezTo>
                    <a:pt x="16" y="0"/>
                    <a:pt x="8" y="0"/>
                    <a:pt x="4" y="4"/>
                  </a:cubicBezTo>
                  <a:cubicBezTo>
                    <a:pt x="0" y="9"/>
                    <a:pt x="0" y="16"/>
                    <a:pt x="4" y="20"/>
                  </a:cubicBezTo>
                  <a:cubicBezTo>
                    <a:pt x="5" y="21"/>
                    <a:pt x="22" y="38"/>
                    <a:pt x="55" y="38"/>
                  </a:cubicBezTo>
                  <a:cubicBezTo>
                    <a:pt x="62" y="38"/>
                    <a:pt x="70" y="38"/>
                    <a:pt x="78" y="36"/>
                  </a:cubicBezTo>
                  <a:cubicBezTo>
                    <a:pt x="84" y="35"/>
                    <a:pt x="88" y="29"/>
                    <a:pt x="86" y="22"/>
                  </a:cubicBezTo>
                  <a:cubicBezTo>
                    <a:pt x="85" y="16"/>
                    <a:pt x="79" y="13"/>
                    <a:pt x="73" y="14"/>
                  </a:cubicBezTo>
                  <a:close/>
                  <a:moveTo>
                    <a:pt x="73" y="14"/>
                  </a:moveTo>
                  <a:cubicBezTo>
                    <a:pt x="73" y="14"/>
                    <a:pt x="73" y="14"/>
                    <a:pt x="73" y="1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72" name="Freeform 75">
              <a:extLst>
                <a:ext uri="{FF2B5EF4-FFF2-40B4-BE49-F238E27FC236}">
                  <a16:creationId xmlns:a16="http://schemas.microsoft.com/office/drawing/2014/main" id="{96B9B7CD-0943-4D72-A181-0B526684ABE9}"/>
                </a:ext>
              </a:extLst>
            </p:cNvPr>
            <p:cNvSpPr>
              <a:spLocks noEditPoints="1"/>
            </p:cNvSpPr>
            <p:nvPr/>
          </p:nvSpPr>
          <p:spPr bwMode="auto">
            <a:xfrm>
              <a:off x="77788" y="1933575"/>
              <a:ext cx="882650" cy="862013"/>
            </a:xfrm>
            <a:custGeom>
              <a:avLst/>
              <a:gdLst/>
              <a:ahLst/>
              <a:cxnLst>
                <a:cxn ang="0">
                  <a:pos x="247" y="187"/>
                </a:cxn>
                <a:cxn ang="0">
                  <a:pos x="230" y="186"/>
                </a:cxn>
                <a:cxn ang="0">
                  <a:pos x="229" y="180"/>
                </a:cxn>
                <a:cxn ang="0">
                  <a:pos x="277" y="193"/>
                </a:cxn>
                <a:cxn ang="0">
                  <a:pos x="281" y="166"/>
                </a:cxn>
                <a:cxn ang="0">
                  <a:pos x="218" y="150"/>
                </a:cxn>
                <a:cxn ang="0">
                  <a:pos x="167" y="159"/>
                </a:cxn>
                <a:cxn ang="0">
                  <a:pos x="91" y="143"/>
                </a:cxn>
                <a:cxn ang="0">
                  <a:pos x="88" y="121"/>
                </a:cxn>
                <a:cxn ang="0">
                  <a:pos x="110" y="119"/>
                </a:cxn>
                <a:cxn ang="0">
                  <a:pos x="108" y="113"/>
                </a:cxn>
                <a:cxn ang="0">
                  <a:pos x="96" y="99"/>
                </a:cxn>
                <a:cxn ang="0">
                  <a:pos x="89" y="79"/>
                </a:cxn>
                <a:cxn ang="0">
                  <a:pos x="119" y="74"/>
                </a:cxn>
                <a:cxn ang="0">
                  <a:pos x="112" y="60"/>
                </a:cxn>
                <a:cxn ang="0">
                  <a:pos x="21" y="0"/>
                </a:cxn>
                <a:cxn ang="0">
                  <a:pos x="14" y="60"/>
                </a:cxn>
                <a:cxn ang="0">
                  <a:pos x="3" y="73"/>
                </a:cxn>
                <a:cxn ang="0">
                  <a:pos x="19" y="86"/>
                </a:cxn>
                <a:cxn ang="0">
                  <a:pos x="34" y="96"/>
                </a:cxn>
                <a:cxn ang="0">
                  <a:pos x="46" y="124"/>
                </a:cxn>
                <a:cxn ang="0">
                  <a:pos x="73" y="81"/>
                </a:cxn>
                <a:cxn ang="0">
                  <a:pos x="36" y="93"/>
                </a:cxn>
                <a:cxn ang="0">
                  <a:pos x="20" y="83"/>
                </a:cxn>
                <a:cxn ang="0">
                  <a:pos x="6" y="74"/>
                </a:cxn>
                <a:cxn ang="0">
                  <a:pos x="14" y="74"/>
                </a:cxn>
                <a:cxn ang="0">
                  <a:pos x="86" y="78"/>
                </a:cxn>
                <a:cxn ang="0">
                  <a:pos x="93" y="101"/>
                </a:cxn>
                <a:cxn ang="0">
                  <a:pos x="82" y="117"/>
                </a:cxn>
                <a:cxn ang="0">
                  <a:pos x="76" y="126"/>
                </a:cxn>
                <a:cxn ang="0">
                  <a:pos x="83" y="152"/>
                </a:cxn>
                <a:cxn ang="0">
                  <a:pos x="132" y="183"/>
                </a:cxn>
                <a:cxn ang="0">
                  <a:pos x="132" y="186"/>
                </a:cxn>
                <a:cxn ang="0">
                  <a:pos x="55" y="143"/>
                </a:cxn>
                <a:cxn ang="0">
                  <a:pos x="54" y="131"/>
                </a:cxn>
                <a:cxn ang="0">
                  <a:pos x="22" y="120"/>
                </a:cxn>
                <a:cxn ang="0">
                  <a:pos x="8" y="143"/>
                </a:cxn>
                <a:cxn ang="0">
                  <a:pos x="114" y="214"/>
                </a:cxn>
                <a:cxn ang="0">
                  <a:pos x="140" y="219"/>
                </a:cxn>
                <a:cxn ang="0">
                  <a:pos x="157" y="284"/>
                </a:cxn>
                <a:cxn ang="0">
                  <a:pos x="142" y="291"/>
                </a:cxn>
                <a:cxn ang="0">
                  <a:pos x="213" y="298"/>
                </a:cxn>
                <a:cxn ang="0">
                  <a:pos x="213" y="284"/>
                </a:cxn>
                <a:cxn ang="0">
                  <a:pos x="204" y="219"/>
                </a:cxn>
                <a:cxn ang="0">
                  <a:pos x="229" y="214"/>
                </a:cxn>
                <a:cxn ang="0">
                  <a:pos x="284" y="232"/>
                </a:cxn>
                <a:cxn ang="0">
                  <a:pos x="302" y="225"/>
                </a:cxn>
                <a:cxn ang="0">
                  <a:pos x="28" y="8"/>
                </a:cxn>
                <a:cxn ang="0">
                  <a:pos x="105" y="57"/>
                </a:cxn>
                <a:cxn ang="0">
                  <a:pos x="28" y="8"/>
                </a:cxn>
                <a:cxn ang="0">
                  <a:pos x="28" y="8"/>
                </a:cxn>
              </a:cxnLst>
              <a:rect l="0" t="0" r="r" b="b"/>
              <a:pathLst>
                <a:path w="305" h="298">
                  <a:moveTo>
                    <a:pt x="295" y="207"/>
                  </a:moveTo>
                  <a:cubicBezTo>
                    <a:pt x="247" y="187"/>
                    <a:pt x="247" y="187"/>
                    <a:pt x="247" y="187"/>
                  </a:cubicBezTo>
                  <a:cubicBezTo>
                    <a:pt x="245" y="187"/>
                    <a:pt x="244" y="186"/>
                    <a:pt x="242" y="186"/>
                  </a:cubicBezTo>
                  <a:cubicBezTo>
                    <a:pt x="230" y="186"/>
                    <a:pt x="230" y="186"/>
                    <a:pt x="230" y="186"/>
                  </a:cubicBezTo>
                  <a:cubicBezTo>
                    <a:pt x="230" y="184"/>
                    <a:pt x="230" y="184"/>
                    <a:pt x="230" y="184"/>
                  </a:cubicBezTo>
                  <a:cubicBezTo>
                    <a:pt x="230" y="182"/>
                    <a:pt x="229" y="181"/>
                    <a:pt x="229" y="180"/>
                  </a:cubicBezTo>
                  <a:cubicBezTo>
                    <a:pt x="274" y="192"/>
                    <a:pt x="274" y="192"/>
                    <a:pt x="274" y="192"/>
                  </a:cubicBezTo>
                  <a:cubicBezTo>
                    <a:pt x="275" y="193"/>
                    <a:pt x="276" y="193"/>
                    <a:pt x="277" y="193"/>
                  </a:cubicBezTo>
                  <a:cubicBezTo>
                    <a:pt x="283" y="193"/>
                    <a:pt x="288" y="189"/>
                    <a:pt x="290" y="183"/>
                  </a:cubicBezTo>
                  <a:cubicBezTo>
                    <a:pt x="292" y="176"/>
                    <a:pt x="288" y="168"/>
                    <a:pt x="281" y="166"/>
                  </a:cubicBezTo>
                  <a:cubicBezTo>
                    <a:pt x="222" y="150"/>
                    <a:pt x="222" y="150"/>
                    <a:pt x="222" y="150"/>
                  </a:cubicBezTo>
                  <a:cubicBezTo>
                    <a:pt x="220" y="150"/>
                    <a:pt x="219" y="150"/>
                    <a:pt x="218" y="150"/>
                  </a:cubicBezTo>
                  <a:cubicBezTo>
                    <a:pt x="178" y="150"/>
                    <a:pt x="178" y="150"/>
                    <a:pt x="178" y="150"/>
                  </a:cubicBezTo>
                  <a:cubicBezTo>
                    <a:pt x="176" y="154"/>
                    <a:pt x="172" y="158"/>
                    <a:pt x="167" y="159"/>
                  </a:cubicBezTo>
                  <a:cubicBezTo>
                    <a:pt x="160" y="160"/>
                    <a:pt x="153" y="161"/>
                    <a:pt x="147" y="161"/>
                  </a:cubicBezTo>
                  <a:cubicBezTo>
                    <a:pt x="114" y="161"/>
                    <a:pt x="92" y="144"/>
                    <a:pt x="91" y="143"/>
                  </a:cubicBezTo>
                  <a:cubicBezTo>
                    <a:pt x="87" y="140"/>
                    <a:pt x="85" y="137"/>
                    <a:pt x="85" y="132"/>
                  </a:cubicBezTo>
                  <a:cubicBezTo>
                    <a:pt x="84" y="128"/>
                    <a:pt x="86" y="124"/>
                    <a:pt x="88" y="121"/>
                  </a:cubicBezTo>
                  <a:cubicBezTo>
                    <a:pt x="91" y="117"/>
                    <a:pt x="96" y="115"/>
                    <a:pt x="100" y="115"/>
                  </a:cubicBezTo>
                  <a:cubicBezTo>
                    <a:pt x="104" y="115"/>
                    <a:pt x="107" y="117"/>
                    <a:pt x="110" y="119"/>
                  </a:cubicBezTo>
                  <a:cubicBezTo>
                    <a:pt x="110" y="119"/>
                    <a:pt x="119" y="126"/>
                    <a:pt x="133" y="129"/>
                  </a:cubicBezTo>
                  <a:cubicBezTo>
                    <a:pt x="108" y="113"/>
                    <a:pt x="108" y="113"/>
                    <a:pt x="108" y="113"/>
                  </a:cubicBezTo>
                  <a:cubicBezTo>
                    <a:pt x="107" y="112"/>
                    <a:pt x="106" y="111"/>
                    <a:pt x="106" y="111"/>
                  </a:cubicBezTo>
                  <a:cubicBezTo>
                    <a:pt x="104" y="109"/>
                    <a:pt x="99" y="103"/>
                    <a:pt x="96" y="99"/>
                  </a:cubicBezTo>
                  <a:cubicBezTo>
                    <a:pt x="94" y="97"/>
                    <a:pt x="93" y="96"/>
                    <a:pt x="92" y="94"/>
                  </a:cubicBezTo>
                  <a:cubicBezTo>
                    <a:pt x="89" y="90"/>
                    <a:pt x="87" y="84"/>
                    <a:pt x="89" y="79"/>
                  </a:cubicBezTo>
                  <a:cubicBezTo>
                    <a:pt x="90" y="77"/>
                    <a:pt x="92" y="75"/>
                    <a:pt x="94" y="74"/>
                  </a:cubicBezTo>
                  <a:cubicBezTo>
                    <a:pt x="119" y="74"/>
                    <a:pt x="119" y="74"/>
                    <a:pt x="119" y="74"/>
                  </a:cubicBezTo>
                  <a:cubicBezTo>
                    <a:pt x="119" y="60"/>
                    <a:pt x="119" y="60"/>
                    <a:pt x="119" y="60"/>
                  </a:cubicBezTo>
                  <a:cubicBezTo>
                    <a:pt x="112" y="60"/>
                    <a:pt x="112" y="60"/>
                    <a:pt x="112" y="60"/>
                  </a:cubicBezTo>
                  <a:cubicBezTo>
                    <a:pt x="112" y="0"/>
                    <a:pt x="112" y="0"/>
                    <a:pt x="112" y="0"/>
                  </a:cubicBezTo>
                  <a:cubicBezTo>
                    <a:pt x="21" y="0"/>
                    <a:pt x="21" y="0"/>
                    <a:pt x="21" y="0"/>
                  </a:cubicBezTo>
                  <a:cubicBezTo>
                    <a:pt x="21" y="60"/>
                    <a:pt x="21" y="60"/>
                    <a:pt x="21" y="60"/>
                  </a:cubicBezTo>
                  <a:cubicBezTo>
                    <a:pt x="14" y="60"/>
                    <a:pt x="14" y="60"/>
                    <a:pt x="14" y="60"/>
                  </a:cubicBezTo>
                  <a:cubicBezTo>
                    <a:pt x="14" y="66"/>
                    <a:pt x="14" y="66"/>
                    <a:pt x="14" y="66"/>
                  </a:cubicBezTo>
                  <a:cubicBezTo>
                    <a:pt x="9" y="67"/>
                    <a:pt x="4" y="69"/>
                    <a:pt x="3" y="73"/>
                  </a:cubicBezTo>
                  <a:cubicBezTo>
                    <a:pt x="3" y="75"/>
                    <a:pt x="2" y="80"/>
                    <a:pt x="10" y="84"/>
                  </a:cubicBezTo>
                  <a:cubicBezTo>
                    <a:pt x="13" y="85"/>
                    <a:pt x="16" y="86"/>
                    <a:pt x="19" y="86"/>
                  </a:cubicBezTo>
                  <a:cubicBezTo>
                    <a:pt x="23" y="87"/>
                    <a:pt x="27" y="88"/>
                    <a:pt x="30" y="90"/>
                  </a:cubicBezTo>
                  <a:cubicBezTo>
                    <a:pt x="32" y="92"/>
                    <a:pt x="33" y="94"/>
                    <a:pt x="34" y="96"/>
                  </a:cubicBezTo>
                  <a:cubicBezTo>
                    <a:pt x="34" y="97"/>
                    <a:pt x="34" y="97"/>
                    <a:pt x="34" y="98"/>
                  </a:cubicBezTo>
                  <a:cubicBezTo>
                    <a:pt x="33" y="108"/>
                    <a:pt x="37" y="118"/>
                    <a:pt x="46" y="124"/>
                  </a:cubicBezTo>
                  <a:cubicBezTo>
                    <a:pt x="57" y="131"/>
                    <a:pt x="73" y="128"/>
                    <a:pt x="81" y="116"/>
                  </a:cubicBezTo>
                  <a:cubicBezTo>
                    <a:pt x="88" y="104"/>
                    <a:pt x="85" y="89"/>
                    <a:pt x="73" y="81"/>
                  </a:cubicBezTo>
                  <a:cubicBezTo>
                    <a:pt x="61" y="73"/>
                    <a:pt x="46" y="77"/>
                    <a:pt x="38" y="89"/>
                  </a:cubicBezTo>
                  <a:cubicBezTo>
                    <a:pt x="37" y="90"/>
                    <a:pt x="36" y="91"/>
                    <a:pt x="36" y="93"/>
                  </a:cubicBezTo>
                  <a:cubicBezTo>
                    <a:pt x="35" y="91"/>
                    <a:pt x="34" y="89"/>
                    <a:pt x="32" y="87"/>
                  </a:cubicBezTo>
                  <a:cubicBezTo>
                    <a:pt x="29" y="85"/>
                    <a:pt x="24" y="84"/>
                    <a:pt x="20" y="83"/>
                  </a:cubicBezTo>
                  <a:cubicBezTo>
                    <a:pt x="17" y="83"/>
                    <a:pt x="14" y="82"/>
                    <a:pt x="12" y="81"/>
                  </a:cubicBezTo>
                  <a:cubicBezTo>
                    <a:pt x="8" y="79"/>
                    <a:pt x="6" y="76"/>
                    <a:pt x="6" y="74"/>
                  </a:cubicBezTo>
                  <a:cubicBezTo>
                    <a:pt x="7" y="72"/>
                    <a:pt x="10" y="70"/>
                    <a:pt x="14" y="69"/>
                  </a:cubicBezTo>
                  <a:cubicBezTo>
                    <a:pt x="14" y="74"/>
                    <a:pt x="14" y="74"/>
                    <a:pt x="14" y="74"/>
                  </a:cubicBezTo>
                  <a:cubicBezTo>
                    <a:pt x="89" y="74"/>
                    <a:pt x="89" y="74"/>
                    <a:pt x="89" y="74"/>
                  </a:cubicBezTo>
                  <a:cubicBezTo>
                    <a:pt x="88" y="75"/>
                    <a:pt x="87" y="76"/>
                    <a:pt x="86" y="78"/>
                  </a:cubicBezTo>
                  <a:cubicBezTo>
                    <a:pt x="84" y="84"/>
                    <a:pt x="85" y="91"/>
                    <a:pt x="90" y="96"/>
                  </a:cubicBezTo>
                  <a:cubicBezTo>
                    <a:pt x="91" y="98"/>
                    <a:pt x="92" y="99"/>
                    <a:pt x="93" y="101"/>
                  </a:cubicBezTo>
                  <a:cubicBezTo>
                    <a:pt x="96" y="104"/>
                    <a:pt x="98" y="107"/>
                    <a:pt x="101" y="110"/>
                  </a:cubicBezTo>
                  <a:cubicBezTo>
                    <a:pt x="94" y="109"/>
                    <a:pt x="87" y="113"/>
                    <a:pt x="82" y="117"/>
                  </a:cubicBezTo>
                  <a:cubicBezTo>
                    <a:pt x="82" y="117"/>
                    <a:pt x="80" y="119"/>
                    <a:pt x="78" y="121"/>
                  </a:cubicBezTo>
                  <a:cubicBezTo>
                    <a:pt x="77" y="124"/>
                    <a:pt x="76" y="126"/>
                    <a:pt x="76" y="126"/>
                  </a:cubicBezTo>
                  <a:cubicBezTo>
                    <a:pt x="76" y="127"/>
                    <a:pt x="76" y="127"/>
                    <a:pt x="76" y="127"/>
                  </a:cubicBezTo>
                  <a:cubicBezTo>
                    <a:pt x="73" y="135"/>
                    <a:pt x="74" y="146"/>
                    <a:pt x="83" y="152"/>
                  </a:cubicBezTo>
                  <a:cubicBezTo>
                    <a:pt x="130" y="182"/>
                    <a:pt x="130" y="182"/>
                    <a:pt x="130" y="182"/>
                  </a:cubicBezTo>
                  <a:cubicBezTo>
                    <a:pt x="130" y="183"/>
                    <a:pt x="131" y="183"/>
                    <a:pt x="132" y="183"/>
                  </a:cubicBezTo>
                  <a:cubicBezTo>
                    <a:pt x="132" y="183"/>
                    <a:pt x="132" y="184"/>
                    <a:pt x="132" y="184"/>
                  </a:cubicBezTo>
                  <a:cubicBezTo>
                    <a:pt x="132" y="186"/>
                    <a:pt x="132" y="186"/>
                    <a:pt x="132" y="186"/>
                  </a:cubicBezTo>
                  <a:cubicBezTo>
                    <a:pt x="118" y="186"/>
                    <a:pt x="118" y="186"/>
                    <a:pt x="118" y="186"/>
                  </a:cubicBezTo>
                  <a:cubicBezTo>
                    <a:pt x="55" y="143"/>
                    <a:pt x="55" y="143"/>
                    <a:pt x="55" y="143"/>
                  </a:cubicBezTo>
                  <a:cubicBezTo>
                    <a:pt x="56" y="142"/>
                    <a:pt x="56" y="142"/>
                    <a:pt x="56" y="142"/>
                  </a:cubicBezTo>
                  <a:cubicBezTo>
                    <a:pt x="59" y="138"/>
                    <a:pt x="57" y="133"/>
                    <a:pt x="54" y="131"/>
                  </a:cubicBezTo>
                  <a:cubicBezTo>
                    <a:pt x="32" y="117"/>
                    <a:pt x="32" y="117"/>
                    <a:pt x="32" y="117"/>
                  </a:cubicBezTo>
                  <a:cubicBezTo>
                    <a:pt x="29" y="115"/>
                    <a:pt x="24" y="116"/>
                    <a:pt x="22" y="120"/>
                  </a:cubicBezTo>
                  <a:cubicBezTo>
                    <a:pt x="16" y="117"/>
                    <a:pt x="8" y="118"/>
                    <a:pt x="4" y="124"/>
                  </a:cubicBezTo>
                  <a:cubicBezTo>
                    <a:pt x="0" y="130"/>
                    <a:pt x="2" y="139"/>
                    <a:pt x="8" y="143"/>
                  </a:cubicBezTo>
                  <a:cubicBezTo>
                    <a:pt x="106" y="212"/>
                    <a:pt x="106" y="212"/>
                    <a:pt x="106" y="212"/>
                  </a:cubicBezTo>
                  <a:cubicBezTo>
                    <a:pt x="108" y="213"/>
                    <a:pt x="111" y="214"/>
                    <a:pt x="114" y="214"/>
                  </a:cubicBezTo>
                  <a:cubicBezTo>
                    <a:pt x="132" y="214"/>
                    <a:pt x="132" y="214"/>
                    <a:pt x="132" y="214"/>
                  </a:cubicBezTo>
                  <a:cubicBezTo>
                    <a:pt x="133" y="217"/>
                    <a:pt x="136" y="219"/>
                    <a:pt x="140" y="219"/>
                  </a:cubicBezTo>
                  <a:cubicBezTo>
                    <a:pt x="157" y="219"/>
                    <a:pt x="157" y="219"/>
                    <a:pt x="157" y="219"/>
                  </a:cubicBezTo>
                  <a:cubicBezTo>
                    <a:pt x="157" y="284"/>
                    <a:pt x="157" y="284"/>
                    <a:pt x="157" y="284"/>
                  </a:cubicBezTo>
                  <a:cubicBezTo>
                    <a:pt x="149" y="284"/>
                    <a:pt x="149" y="284"/>
                    <a:pt x="149" y="284"/>
                  </a:cubicBezTo>
                  <a:cubicBezTo>
                    <a:pt x="145" y="284"/>
                    <a:pt x="142" y="287"/>
                    <a:pt x="142" y="291"/>
                  </a:cubicBezTo>
                  <a:cubicBezTo>
                    <a:pt x="142" y="295"/>
                    <a:pt x="145" y="298"/>
                    <a:pt x="149" y="298"/>
                  </a:cubicBezTo>
                  <a:cubicBezTo>
                    <a:pt x="213" y="298"/>
                    <a:pt x="213" y="298"/>
                    <a:pt x="213" y="298"/>
                  </a:cubicBezTo>
                  <a:cubicBezTo>
                    <a:pt x="216" y="298"/>
                    <a:pt x="219" y="295"/>
                    <a:pt x="219" y="291"/>
                  </a:cubicBezTo>
                  <a:cubicBezTo>
                    <a:pt x="219" y="287"/>
                    <a:pt x="216" y="284"/>
                    <a:pt x="213" y="284"/>
                  </a:cubicBezTo>
                  <a:cubicBezTo>
                    <a:pt x="204" y="284"/>
                    <a:pt x="204" y="284"/>
                    <a:pt x="204" y="284"/>
                  </a:cubicBezTo>
                  <a:cubicBezTo>
                    <a:pt x="204" y="219"/>
                    <a:pt x="204" y="219"/>
                    <a:pt x="204" y="219"/>
                  </a:cubicBezTo>
                  <a:cubicBezTo>
                    <a:pt x="221" y="219"/>
                    <a:pt x="221" y="219"/>
                    <a:pt x="221" y="219"/>
                  </a:cubicBezTo>
                  <a:cubicBezTo>
                    <a:pt x="225" y="219"/>
                    <a:pt x="228" y="217"/>
                    <a:pt x="229" y="214"/>
                  </a:cubicBezTo>
                  <a:cubicBezTo>
                    <a:pt x="239" y="214"/>
                    <a:pt x="239" y="214"/>
                    <a:pt x="239" y="214"/>
                  </a:cubicBezTo>
                  <a:cubicBezTo>
                    <a:pt x="284" y="232"/>
                    <a:pt x="284" y="232"/>
                    <a:pt x="284" y="232"/>
                  </a:cubicBezTo>
                  <a:cubicBezTo>
                    <a:pt x="286" y="233"/>
                    <a:pt x="288" y="233"/>
                    <a:pt x="289" y="233"/>
                  </a:cubicBezTo>
                  <a:cubicBezTo>
                    <a:pt x="295" y="233"/>
                    <a:pt x="300" y="230"/>
                    <a:pt x="302" y="225"/>
                  </a:cubicBezTo>
                  <a:cubicBezTo>
                    <a:pt x="305" y="217"/>
                    <a:pt x="302" y="209"/>
                    <a:pt x="295" y="207"/>
                  </a:cubicBezTo>
                  <a:close/>
                  <a:moveTo>
                    <a:pt x="28" y="8"/>
                  </a:moveTo>
                  <a:cubicBezTo>
                    <a:pt x="105" y="8"/>
                    <a:pt x="105" y="8"/>
                    <a:pt x="105" y="8"/>
                  </a:cubicBezTo>
                  <a:cubicBezTo>
                    <a:pt x="105" y="57"/>
                    <a:pt x="105" y="57"/>
                    <a:pt x="105" y="57"/>
                  </a:cubicBezTo>
                  <a:cubicBezTo>
                    <a:pt x="28" y="57"/>
                    <a:pt x="28" y="57"/>
                    <a:pt x="28" y="57"/>
                  </a:cubicBezTo>
                  <a:lnTo>
                    <a:pt x="28" y="8"/>
                  </a:lnTo>
                  <a:close/>
                  <a:moveTo>
                    <a:pt x="28" y="8"/>
                  </a:moveTo>
                  <a:cubicBezTo>
                    <a:pt x="28" y="8"/>
                    <a:pt x="28" y="8"/>
                    <a:pt x="28" y="8"/>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73" name="Freeform 76">
              <a:extLst>
                <a:ext uri="{FF2B5EF4-FFF2-40B4-BE49-F238E27FC236}">
                  <a16:creationId xmlns:a16="http://schemas.microsoft.com/office/drawing/2014/main" id="{09369C87-E082-4D41-877B-0FB8028FB558}"/>
                </a:ext>
              </a:extLst>
            </p:cNvPr>
            <p:cNvSpPr>
              <a:spLocks noEditPoints="1"/>
            </p:cNvSpPr>
            <p:nvPr/>
          </p:nvSpPr>
          <p:spPr bwMode="auto">
            <a:xfrm>
              <a:off x="381000" y="2063750"/>
              <a:ext cx="417513" cy="295275"/>
            </a:xfrm>
            <a:custGeom>
              <a:avLst/>
              <a:gdLst/>
              <a:ahLst/>
              <a:cxnLst>
                <a:cxn ang="0">
                  <a:pos x="0" y="52"/>
                </a:cxn>
                <a:cxn ang="0">
                  <a:pos x="11" y="62"/>
                </a:cxn>
                <a:cxn ang="0">
                  <a:pos x="59" y="48"/>
                </a:cxn>
                <a:cxn ang="0">
                  <a:pos x="59" y="65"/>
                </a:cxn>
                <a:cxn ang="0">
                  <a:pos x="55" y="83"/>
                </a:cxn>
                <a:cxn ang="0">
                  <a:pos x="57" y="83"/>
                </a:cxn>
                <a:cxn ang="0">
                  <a:pos x="60" y="82"/>
                </a:cxn>
                <a:cxn ang="0">
                  <a:pos x="75" y="94"/>
                </a:cxn>
                <a:cxn ang="0">
                  <a:pos x="75" y="100"/>
                </a:cxn>
                <a:cxn ang="0">
                  <a:pos x="114" y="100"/>
                </a:cxn>
                <a:cxn ang="0">
                  <a:pos x="118" y="101"/>
                </a:cxn>
                <a:cxn ang="0">
                  <a:pos x="124" y="102"/>
                </a:cxn>
                <a:cxn ang="0">
                  <a:pos x="116" y="65"/>
                </a:cxn>
                <a:cxn ang="0">
                  <a:pos x="116" y="45"/>
                </a:cxn>
                <a:cxn ang="0">
                  <a:pos x="122" y="84"/>
                </a:cxn>
                <a:cxn ang="0">
                  <a:pos x="133" y="95"/>
                </a:cxn>
                <a:cxn ang="0">
                  <a:pos x="133" y="95"/>
                </a:cxn>
                <a:cxn ang="0">
                  <a:pos x="144" y="85"/>
                </a:cxn>
                <a:cxn ang="0">
                  <a:pos x="94" y="0"/>
                </a:cxn>
                <a:cxn ang="0">
                  <a:pos x="94" y="0"/>
                </a:cxn>
                <a:cxn ang="0">
                  <a:pos x="87" y="7"/>
                </a:cxn>
                <a:cxn ang="0">
                  <a:pos x="80" y="0"/>
                </a:cxn>
                <a:cxn ang="0">
                  <a:pos x="69" y="5"/>
                </a:cxn>
                <a:cxn ang="0">
                  <a:pos x="53" y="21"/>
                </a:cxn>
                <a:cxn ang="0">
                  <a:pos x="11" y="41"/>
                </a:cxn>
                <a:cxn ang="0">
                  <a:pos x="0" y="52"/>
                </a:cxn>
                <a:cxn ang="0">
                  <a:pos x="0" y="52"/>
                </a:cxn>
                <a:cxn ang="0">
                  <a:pos x="0" y="52"/>
                </a:cxn>
              </a:cxnLst>
              <a:rect l="0" t="0" r="r" b="b"/>
              <a:pathLst>
                <a:path w="144" h="102">
                  <a:moveTo>
                    <a:pt x="0" y="52"/>
                  </a:moveTo>
                  <a:cubicBezTo>
                    <a:pt x="0" y="58"/>
                    <a:pt x="5" y="62"/>
                    <a:pt x="11" y="62"/>
                  </a:cubicBezTo>
                  <a:cubicBezTo>
                    <a:pt x="36" y="62"/>
                    <a:pt x="50" y="56"/>
                    <a:pt x="59" y="48"/>
                  </a:cubicBezTo>
                  <a:cubicBezTo>
                    <a:pt x="59" y="65"/>
                    <a:pt x="59" y="65"/>
                    <a:pt x="59" y="65"/>
                  </a:cubicBezTo>
                  <a:cubicBezTo>
                    <a:pt x="58" y="69"/>
                    <a:pt x="56" y="75"/>
                    <a:pt x="55" y="83"/>
                  </a:cubicBezTo>
                  <a:cubicBezTo>
                    <a:pt x="55" y="83"/>
                    <a:pt x="56" y="83"/>
                    <a:pt x="57" y="83"/>
                  </a:cubicBezTo>
                  <a:cubicBezTo>
                    <a:pt x="58" y="82"/>
                    <a:pt x="59" y="82"/>
                    <a:pt x="60" y="82"/>
                  </a:cubicBezTo>
                  <a:cubicBezTo>
                    <a:pt x="67" y="82"/>
                    <a:pt x="74" y="87"/>
                    <a:pt x="75" y="94"/>
                  </a:cubicBezTo>
                  <a:cubicBezTo>
                    <a:pt x="76" y="96"/>
                    <a:pt x="76" y="99"/>
                    <a:pt x="75" y="100"/>
                  </a:cubicBezTo>
                  <a:cubicBezTo>
                    <a:pt x="114" y="100"/>
                    <a:pt x="114" y="100"/>
                    <a:pt x="114" y="100"/>
                  </a:cubicBezTo>
                  <a:cubicBezTo>
                    <a:pt x="115" y="100"/>
                    <a:pt x="117" y="100"/>
                    <a:pt x="118" y="101"/>
                  </a:cubicBezTo>
                  <a:cubicBezTo>
                    <a:pt x="124" y="102"/>
                    <a:pt x="124" y="102"/>
                    <a:pt x="124" y="102"/>
                  </a:cubicBezTo>
                  <a:cubicBezTo>
                    <a:pt x="121" y="87"/>
                    <a:pt x="117" y="71"/>
                    <a:pt x="116" y="65"/>
                  </a:cubicBezTo>
                  <a:cubicBezTo>
                    <a:pt x="116" y="45"/>
                    <a:pt x="116" y="45"/>
                    <a:pt x="116" y="45"/>
                  </a:cubicBezTo>
                  <a:cubicBezTo>
                    <a:pt x="120" y="53"/>
                    <a:pt x="122" y="65"/>
                    <a:pt x="122" y="84"/>
                  </a:cubicBezTo>
                  <a:cubicBezTo>
                    <a:pt x="122" y="90"/>
                    <a:pt x="127" y="95"/>
                    <a:pt x="133" y="95"/>
                  </a:cubicBezTo>
                  <a:cubicBezTo>
                    <a:pt x="133" y="95"/>
                    <a:pt x="133" y="95"/>
                    <a:pt x="133" y="95"/>
                  </a:cubicBezTo>
                  <a:cubicBezTo>
                    <a:pt x="139" y="95"/>
                    <a:pt x="143" y="90"/>
                    <a:pt x="144" y="85"/>
                  </a:cubicBezTo>
                  <a:cubicBezTo>
                    <a:pt x="144" y="33"/>
                    <a:pt x="125" y="12"/>
                    <a:pt x="94" y="0"/>
                  </a:cubicBezTo>
                  <a:cubicBezTo>
                    <a:pt x="94" y="0"/>
                    <a:pt x="94" y="0"/>
                    <a:pt x="94" y="0"/>
                  </a:cubicBezTo>
                  <a:cubicBezTo>
                    <a:pt x="87" y="7"/>
                    <a:pt x="87" y="7"/>
                    <a:pt x="87" y="7"/>
                  </a:cubicBezTo>
                  <a:cubicBezTo>
                    <a:pt x="80" y="0"/>
                    <a:pt x="80" y="0"/>
                    <a:pt x="80" y="0"/>
                  </a:cubicBezTo>
                  <a:cubicBezTo>
                    <a:pt x="76" y="1"/>
                    <a:pt x="69" y="5"/>
                    <a:pt x="69" y="5"/>
                  </a:cubicBezTo>
                  <a:cubicBezTo>
                    <a:pt x="62" y="10"/>
                    <a:pt x="57" y="16"/>
                    <a:pt x="53" y="21"/>
                  </a:cubicBezTo>
                  <a:cubicBezTo>
                    <a:pt x="45" y="32"/>
                    <a:pt x="39" y="41"/>
                    <a:pt x="11" y="41"/>
                  </a:cubicBezTo>
                  <a:cubicBezTo>
                    <a:pt x="5" y="41"/>
                    <a:pt x="0" y="46"/>
                    <a:pt x="0" y="52"/>
                  </a:cubicBezTo>
                  <a:close/>
                  <a:moveTo>
                    <a:pt x="0" y="52"/>
                  </a:moveTo>
                  <a:cubicBezTo>
                    <a:pt x="0" y="52"/>
                    <a:pt x="0" y="52"/>
                    <a:pt x="0" y="5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74" name="Freeform 77">
              <a:extLst>
                <a:ext uri="{FF2B5EF4-FFF2-40B4-BE49-F238E27FC236}">
                  <a16:creationId xmlns:a16="http://schemas.microsoft.com/office/drawing/2014/main" id="{5C5A5235-1676-4EFD-952C-F6658FED6A8A}"/>
                </a:ext>
              </a:extLst>
            </p:cNvPr>
            <p:cNvSpPr>
              <a:spLocks noEditPoints="1"/>
            </p:cNvSpPr>
            <p:nvPr/>
          </p:nvSpPr>
          <p:spPr bwMode="auto">
            <a:xfrm>
              <a:off x="560388" y="1892300"/>
              <a:ext cx="150813" cy="165100"/>
            </a:xfrm>
            <a:custGeom>
              <a:avLst/>
              <a:gdLst/>
              <a:ahLst/>
              <a:cxnLst>
                <a:cxn ang="0">
                  <a:pos x="26" y="57"/>
                </a:cxn>
                <a:cxn ang="0">
                  <a:pos x="52" y="31"/>
                </a:cxn>
                <a:cxn ang="0">
                  <a:pos x="46" y="15"/>
                </a:cxn>
                <a:cxn ang="0">
                  <a:pos x="38" y="15"/>
                </a:cxn>
                <a:cxn ang="0">
                  <a:pos x="38" y="11"/>
                </a:cxn>
                <a:cxn ang="0">
                  <a:pos x="42" y="11"/>
                </a:cxn>
                <a:cxn ang="0">
                  <a:pos x="37" y="8"/>
                </a:cxn>
                <a:cxn ang="0">
                  <a:pos x="26" y="0"/>
                </a:cxn>
                <a:cxn ang="0">
                  <a:pos x="14" y="8"/>
                </a:cxn>
                <a:cxn ang="0">
                  <a:pos x="9" y="11"/>
                </a:cxn>
                <a:cxn ang="0">
                  <a:pos x="14" y="11"/>
                </a:cxn>
                <a:cxn ang="0">
                  <a:pos x="14" y="15"/>
                </a:cxn>
                <a:cxn ang="0">
                  <a:pos x="5" y="15"/>
                </a:cxn>
                <a:cxn ang="0">
                  <a:pos x="0" y="31"/>
                </a:cxn>
                <a:cxn ang="0">
                  <a:pos x="26" y="57"/>
                </a:cxn>
                <a:cxn ang="0">
                  <a:pos x="26" y="6"/>
                </a:cxn>
                <a:cxn ang="0">
                  <a:pos x="33" y="13"/>
                </a:cxn>
                <a:cxn ang="0">
                  <a:pos x="26" y="20"/>
                </a:cxn>
                <a:cxn ang="0">
                  <a:pos x="19" y="13"/>
                </a:cxn>
                <a:cxn ang="0">
                  <a:pos x="26" y="6"/>
                </a:cxn>
                <a:cxn ang="0">
                  <a:pos x="26" y="6"/>
                </a:cxn>
                <a:cxn ang="0">
                  <a:pos x="26" y="6"/>
                </a:cxn>
              </a:cxnLst>
              <a:rect l="0" t="0" r="r" b="b"/>
              <a:pathLst>
                <a:path w="52" h="57">
                  <a:moveTo>
                    <a:pt x="26" y="57"/>
                  </a:moveTo>
                  <a:cubicBezTo>
                    <a:pt x="40" y="57"/>
                    <a:pt x="52" y="45"/>
                    <a:pt x="52" y="31"/>
                  </a:cubicBezTo>
                  <a:cubicBezTo>
                    <a:pt x="52" y="25"/>
                    <a:pt x="50" y="20"/>
                    <a:pt x="46" y="15"/>
                  </a:cubicBezTo>
                  <a:cubicBezTo>
                    <a:pt x="38" y="15"/>
                    <a:pt x="38" y="15"/>
                    <a:pt x="38" y="15"/>
                  </a:cubicBezTo>
                  <a:cubicBezTo>
                    <a:pt x="38" y="11"/>
                    <a:pt x="38" y="11"/>
                    <a:pt x="38" y="11"/>
                  </a:cubicBezTo>
                  <a:cubicBezTo>
                    <a:pt x="42" y="11"/>
                    <a:pt x="42" y="11"/>
                    <a:pt x="42" y="11"/>
                  </a:cubicBezTo>
                  <a:cubicBezTo>
                    <a:pt x="41" y="10"/>
                    <a:pt x="39" y="9"/>
                    <a:pt x="37" y="8"/>
                  </a:cubicBezTo>
                  <a:cubicBezTo>
                    <a:pt x="35" y="3"/>
                    <a:pt x="31" y="0"/>
                    <a:pt x="26" y="0"/>
                  </a:cubicBezTo>
                  <a:cubicBezTo>
                    <a:pt x="21" y="0"/>
                    <a:pt x="16" y="3"/>
                    <a:pt x="14" y="8"/>
                  </a:cubicBezTo>
                  <a:cubicBezTo>
                    <a:pt x="12" y="9"/>
                    <a:pt x="11" y="10"/>
                    <a:pt x="9" y="11"/>
                  </a:cubicBezTo>
                  <a:cubicBezTo>
                    <a:pt x="14" y="11"/>
                    <a:pt x="14" y="11"/>
                    <a:pt x="14" y="11"/>
                  </a:cubicBezTo>
                  <a:cubicBezTo>
                    <a:pt x="14" y="15"/>
                    <a:pt x="14" y="15"/>
                    <a:pt x="14" y="15"/>
                  </a:cubicBezTo>
                  <a:cubicBezTo>
                    <a:pt x="5" y="15"/>
                    <a:pt x="5" y="15"/>
                    <a:pt x="5" y="15"/>
                  </a:cubicBezTo>
                  <a:cubicBezTo>
                    <a:pt x="2" y="20"/>
                    <a:pt x="0" y="25"/>
                    <a:pt x="0" y="31"/>
                  </a:cubicBezTo>
                  <a:cubicBezTo>
                    <a:pt x="0" y="45"/>
                    <a:pt x="11" y="57"/>
                    <a:pt x="26" y="57"/>
                  </a:cubicBezTo>
                  <a:close/>
                  <a:moveTo>
                    <a:pt x="26" y="6"/>
                  </a:moveTo>
                  <a:cubicBezTo>
                    <a:pt x="29" y="6"/>
                    <a:pt x="33" y="9"/>
                    <a:pt x="33" y="13"/>
                  </a:cubicBezTo>
                  <a:cubicBezTo>
                    <a:pt x="33" y="17"/>
                    <a:pt x="29" y="20"/>
                    <a:pt x="26" y="20"/>
                  </a:cubicBezTo>
                  <a:cubicBezTo>
                    <a:pt x="22" y="20"/>
                    <a:pt x="19" y="17"/>
                    <a:pt x="19" y="13"/>
                  </a:cubicBezTo>
                  <a:cubicBezTo>
                    <a:pt x="19" y="9"/>
                    <a:pt x="22" y="6"/>
                    <a:pt x="26" y="6"/>
                  </a:cubicBezTo>
                  <a:close/>
                  <a:moveTo>
                    <a:pt x="26" y="6"/>
                  </a:moveTo>
                  <a:cubicBezTo>
                    <a:pt x="26" y="6"/>
                    <a:pt x="26" y="6"/>
                    <a:pt x="26" y="6"/>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75" name="Freeform 78">
              <a:extLst>
                <a:ext uri="{FF2B5EF4-FFF2-40B4-BE49-F238E27FC236}">
                  <a16:creationId xmlns:a16="http://schemas.microsoft.com/office/drawing/2014/main" id="{47D2FC0A-B6D3-4396-B882-DCE305B8A5FF}"/>
                </a:ext>
              </a:extLst>
            </p:cNvPr>
            <p:cNvSpPr>
              <a:spLocks noEditPoints="1"/>
            </p:cNvSpPr>
            <p:nvPr/>
          </p:nvSpPr>
          <p:spPr bwMode="auto">
            <a:xfrm>
              <a:off x="225425" y="1982788"/>
              <a:ext cx="92075" cy="85725"/>
            </a:xfrm>
            <a:custGeom>
              <a:avLst/>
              <a:gdLst/>
              <a:ahLst/>
              <a:cxnLst>
                <a:cxn ang="0">
                  <a:pos x="22" y="0"/>
                </a:cxn>
                <a:cxn ang="0">
                  <a:pos x="16" y="3"/>
                </a:cxn>
                <a:cxn ang="0">
                  <a:pos x="9" y="0"/>
                </a:cxn>
                <a:cxn ang="0">
                  <a:pos x="0" y="9"/>
                </a:cxn>
                <a:cxn ang="0">
                  <a:pos x="16" y="30"/>
                </a:cxn>
                <a:cxn ang="0">
                  <a:pos x="32" y="9"/>
                </a:cxn>
                <a:cxn ang="0">
                  <a:pos x="22" y="0"/>
                </a:cxn>
                <a:cxn ang="0">
                  <a:pos x="22" y="0"/>
                </a:cxn>
                <a:cxn ang="0">
                  <a:pos x="22" y="0"/>
                </a:cxn>
              </a:cxnLst>
              <a:rect l="0" t="0" r="r" b="b"/>
              <a:pathLst>
                <a:path w="32" h="30">
                  <a:moveTo>
                    <a:pt x="22" y="0"/>
                  </a:moveTo>
                  <a:cubicBezTo>
                    <a:pt x="20" y="0"/>
                    <a:pt x="17" y="1"/>
                    <a:pt x="16" y="3"/>
                  </a:cubicBezTo>
                  <a:cubicBezTo>
                    <a:pt x="14" y="1"/>
                    <a:pt x="12" y="0"/>
                    <a:pt x="9" y="0"/>
                  </a:cubicBezTo>
                  <a:cubicBezTo>
                    <a:pt x="4" y="0"/>
                    <a:pt x="0" y="4"/>
                    <a:pt x="0" y="9"/>
                  </a:cubicBezTo>
                  <a:cubicBezTo>
                    <a:pt x="0" y="22"/>
                    <a:pt x="16" y="30"/>
                    <a:pt x="16" y="30"/>
                  </a:cubicBezTo>
                  <a:cubicBezTo>
                    <a:pt x="16" y="30"/>
                    <a:pt x="32" y="22"/>
                    <a:pt x="32" y="9"/>
                  </a:cubicBezTo>
                  <a:cubicBezTo>
                    <a:pt x="32" y="4"/>
                    <a:pt x="27" y="0"/>
                    <a:pt x="22" y="0"/>
                  </a:cubicBezTo>
                  <a:close/>
                  <a:moveTo>
                    <a:pt x="22" y="0"/>
                  </a:moveTo>
                  <a:cubicBezTo>
                    <a:pt x="22" y="0"/>
                    <a:pt x="22" y="0"/>
                    <a:pt x="22" y="0"/>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grpSp>
      <p:grpSp>
        <p:nvGrpSpPr>
          <p:cNvPr id="76" name="Group 75">
            <a:extLst>
              <a:ext uri="{FF2B5EF4-FFF2-40B4-BE49-F238E27FC236}">
                <a16:creationId xmlns:a16="http://schemas.microsoft.com/office/drawing/2014/main" id="{00F2B70F-48E0-4733-ABDF-6A8B029FB80E}"/>
              </a:ext>
            </a:extLst>
          </p:cNvPr>
          <p:cNvGrpSpPr/>
          <p:nvPr/>
        </p:nvGrpSpPr>
        <p:grpSpPr>
          <a:xfrm>
            <a:off x="3695697" y="1638024"/>
            <a:ext cx="547156" cy="745654"/>
            <a:chOff x="4076700" y="1009650"/>
            <a:chExt cx="649288" cy="900113"/>
          </a:xfrm>
          <a:solidFill>
            <a:sysClr val="windowText" lastClr="000000">
              <a:lumMod val="65000"/>
              <a:lumOff val="35000"/>
            </a:sysClr>
          </a:solidFill>
        </p:grpSpPr>
        <p:sp>
          <p:nvSpPr>
            <p:cNvPr id="77" name="Freeform 80">
              <a:extLst>
                <a:ext uri="{FF2B5EF4-FFF2-40B4-BE49-F238E27FC236}">
                  <a16:creationId xmlns:a16="http://schemas.microsoft.com/office/drawing/2014/main" id="{6AF49D7E-17E3-4C81-9EA5-F76245E6FE45}"/>
                </a:ext>
              </a:extLst>
            </p:cNvPr>
            <p:cNvSpPr>
              <a:spLocks noEditPoints="1"/>
            </p:cNvSpPr>
            <p:nvPr/>
          </p:nvSpPr>
          <p:spPr bwMode="auto">
            <a:xfrm>
              <a:off x="4076700" y="1009650"/>
              <a:ext cx="649288" cy="900113"/>
            </a:xfrm>
            <a:custGeom>
              <a:avLst/>
              <a:gdLst/>
              <a:ahLst/>
              <a:cxnLst>
                <a:cxn ang="0">
                  <a:pos x="210" y="52"/>
                </a:cxn>
                <a:cxn ang="0">
                  <a:pos x="189" y="52"/>
                </a:cxn>
                <a:cxn ang="0">
                  <a:pos x="189" y="23"/>
                </a:cxn>
                <a:cxn ang="0">
                  <a:pos x="175" y="9"/>
                </a:cxn>
                <a:cxn ang="0">
                  <a:pos x="130" y="9"/>
                </a:cxn>
                <a:cxn ang="0">
                  <a:pos x="130" y="6"/>
                </a:cxn>
                <a:cxn ang="0">
                  <a:pos x="124" y="0"/>
                </a:cxn>
                <a:cxn ang="0">
                  <a:pos x="65" y="0"/>
                </a:cxn>
                <a:cxn ang="0">
                  <a:pos x="59" y="6"/>
                </a:cxn>
                <a:cxn ang="0">
                  <a:pos x="59" y="9"/>
                </a:cxn>
                <a:cxn ang="0">
                  <a:pos x="14" y="9"/>
                </a:cxn>
                <a:cxn ang="0">
                  <a:pos x="0" y="23"/>
                </a:cxn>
                <a:cxn ang="0">
                  <a:pos x="0" y="254"/>
                </a:cxn>
                <a:cxn ang="0">
                  <a:pos x="14" y="268"/>
                </a:cxn>
                <a:cxn ang="0">
                  <a:pos x="35" y="268"/>
                </a:cxn>
                <a:cxn ang="0">
                  <a:pos x="35" y="297"/>
                </a:cxn>
                <a:cxn ang="0">
                  <a:pos x="49" y="311"/>
                </a:cxn>
                <a:cxn ang="0">
                  <a:pos x="210" y="311"/>
                </a:cxn>
                <a:cxn ang="0">
                  <a:pos x="224" y="297"/>
                </a:cxn>
                <a:cxn ang="0">
                  <a:pos x="224" y="66"/>
                </a:cxn>
                <a:cxn ang="0">
                  <a:pos x="210" y="52"/>
                </a:cxn>
                <a:cxn ang="0">
                  <a:pos x="35" y="66"/>
                </a:cxn>
                <a:cxn ang="0">
                  <a:pos x="35" y="252"/>
                </a:cxn>
                <a:cxn ang="0">
                  <a:pos x="16" y="252"/>
                </a:cxn>
                <a:cxn ang="0">
                  <a:pos x="16" y="25"/>
                </a:cxn>
                <a:cxn ang="0">
                  <a:pos x="59" y="25"/>
                </a:cxn>
                <a:cxn ang="0">
                  <a:pos x="59" y="26"/>
                </a:cxn>
                <a:cxn ang="0">
                  <a:pos x="65" y="33"/>
                </a:cxn>
                <a:cxn ang="0">
                  <a:pos x="124" y="33"/>
                </a:cxn>
                <a:cxn ang="0">
                  <a:pos x="130" y="26"/>
                </a:cxn>
                <a:cxn ang="0">
                  <a:pos x="130" y="25"/>
                </a:cxn>
                <a:cxn ang="0">
                  <a:pos x="174" y="25"/>
                </a:cxn>
                <a:cxn ang="0">
                  <a:pos x="174" y="52"/>
                </a:cxn>
                <a:cxn ang="0">
                  <a:pos x="165" y="52"/>
                </a:cxn>
                <a:cxn ang="0">
                  <a:pos x="165" y="49"/>
                </a:cxn>
                <a:cxn ang="0">
                  <a:pos x="159" y="43"/>
                </a:cxn>
                <a:cxn ang="0">
                  <a:pos x="100" y="43"/>
                </a:cxn>
                <a:cxn ang="0">
                  <a:pos x="94" y="49"/>
                </a:cxn>
                <a:cxn ang="0">
                  <a:pos x="94" y="52"/>
                </a:cxn>
                <a:cxn ang="0">
                  <a:pos x="49" y="52"/>
                </a:cxn>
                <a:cxn ang="0">
                  <a:pos x="35" y="66"/>
                </a:cxn>
                <a:cxn ang="0">
                  <a:pos x="208" y="296"/>
                </a:cxn>
                <a:cxn ang="0">
                  <a:pos x="51" y="296"/>
                </a:cxn>
                <a:cxn ang="0">
                  <a:pos x="51" y="68"/>
                </a:cxn>
                <a:cxn ang="0">
                  <a:pos x="94" y="68"/>
                </a:cxn>
                <a:cxn ang="0">
                  <a:pos x="94" y="70"/>
                </a:cxn>
                <a:cxn ang="0">
                  <a:pos x="100" y="76"/>
                </a:cxn>
                <a:cxn ang="0">
                  <a:pos x="159" y="76"/>
                </a:cxn>
                <a:cxn ang="0">
                  <a:pos x="165" y="70"/>
                </a:cxn>
                <a:cxn ang="0">
                  <a:pos x="165" y="68"/>
                </a:cxn>
                <a:cxn ang="0">
                  <a:pos x="208" y="68"/>
                </a:cxn>
                <a:cxn ang="0">
                  <a:pos x="208" y="296"/>
                </a:cxn>
                <a:cxn ang="0">
                  <a:pos x="208" y="296"/>
                </a:cxn>
                <a:cxn ang="0">
                  <a:pos x="208" y="296"/>
                </a:cxn>
              </a:cxnLst>
              <a:rect l="0" t="0" r="r" b="b"/>
              <a:pathLst>
                <a:path w="224" h="311">
                  <a:moveTo>
                    <a:pt x="210" y="52"/>
                  </a:moveTo>
                  <a:cubicBezTo>
                    <a:pt x="189" y="52"/>
                    <a:pt x="189" y="52"/>
                    <a:pt x="189" y="52"/>
                  </a:cubicBezTo>
                  <a:cubicBezTo>
                    <a:pt x="189" y="23"/>
                    <a:pt x="189" y="23"/>
                    <a:pt x="189" y="23"/>
                  </a:cubicBezTo>
                  <a:cubicBezTo>
                    <a:pt x="189" y="15"/>
                    <a:pt x="183" y="9"/>
                    <a:pt x="175" y="9"/>
                  </a:cubicBezTo>
                  <a:cubicBezTo>
                    <a:pt x="130" y="9"/>
                    <a:pt x="130" y="9"/>
                    <a:pt x="130" y="9"/>
                  </a:cubicBezTo>
                  <a:cubicBezTo>
                    <a:pt x="130" y="6"/>
                    <a:pt x="130" y="6"/>
                    <a:pt x="130" y="6"/>
                  </a:cubicBezTo>
                  <a:cubicBezTo>
                    <a:pt x="130" y="2"/>
                    <a:pt x="127" y="0"/>
                    <a:pt x="124" y="0"/>
                  </a:cubicBezTo>
                  <a:cubicBezTo>
                    <a:pt x="65" y="0"/>
                    <a:pt x="65" y="0"/>
                    <a:pt x="65" y="0"/>
                  </a:cubicBezTo>
                  <a:cubicBezTo>
                    <a:pt x="62" y="0"/>
                    <a:pt x="59" y="2"/>
                    <a:pt x="59" y="6"/>
                  </a:cubicBezTo>
                  <a:cubicBezTo>
                    <a:pt x="59" y="9"/>
                    <a:pt x="59" y="9"/>
                    <a:pt x="59" y="9"/>
                  </a:cubicBezTo>
                  <a:cubicBezTo>
                    <a:pt x="14" y="9"/>
                    <a:pt x="14" y="9"/>
                    <a:pt x="14" y="9"/>
                  </a:cubicBezTo>
                  <a:cubicBezTo>
                    <a:pt x="7" y="9"/>
                    <a:pt x="0" y="15"/>
                    <a:pt x="0" y="23"/>
                  </a:cubicBezTo>
                  <a:cubicBezTo>
                    <a:pt x="0" y="254"/>
                    <a:pt x="0" y="254"/>
                    <a:pt x="0" y="254"/>
                  </a:cubicBezTo>
                  <a:cubicBezTo>
                    <a:pt x="0" y="262"/>
                    <a:pt x="7" y="268"/>
                    <a:pt x="14" y="268"/>
                  </a:cubicBezTo>
                  <a:cubicBezTo>
                    <a:pt x="35" y="268"/>
                    <a:pt x="35" y="268"/>
                    <a:pt x="35" y="268"/>
                  </a:cubicBezTo>
                  <a:cubicBezTo>
                    <a:pt x="35" y="297"/>
                    <a:pt x="35" y="297"/>
                    <a:pt x="35" y="297"/>
                  </a:cubicBezTo>
                  <a:cubicBezTo>
                    <a:pt x="35" y="305"/>
                    <a:pt x="41" y="311"/>
                    <a:pt x="49" y="311"/>
                  </a:cubicBezTo>
                  <a:cubicBezTo>
                    <a:pt x="210" y="311"/>
                    <a:pt x="210" y="311"/>
                    <a:pt x="210" y="311"/>
                  </a:cubicBezTo>
                  <a:cubicBezTo>
                    <a:pt x="218" y="311"/>
                    <a:pt x="224" y="305"/>
                    <a:pt x="224" y="297"/>
                  </a:cubicBezTo>
                  <a:cubicBezTo>
                    <a:pt x="224" y="66"/>
                    <a:pt x="224" y="66"/>
                    <a:pt x="224" y="66"/>
                  </a:cubicBezTo>
                  <a:cubicBezTo>
                    <a:pt x="224" y="59"/>
                    <a:pt x="218" y="52"/>
                    <a:pt x="210" y="52"/>
                  </a:cubicBezTo>
                  <a:close/>
                  <a:moveTo>
                    <a:pt x="35" y="66"/>
                  </a:moveTo>
                  <a:cubicBezTo>
                    <a:pt x="35" y="252"/>
                    <a:pt x="35" y="252"/>
                    <a:pt x="35" y="252"/>
                  </a:cubicBezTo>
                  <a:cubicBezTo>
                    <a:pt x="16" y="252"/>
                    <a:pt x="16" y="252"/>
                    <a:pt x="16" y="252"/>
                  </a:cubicBezTo>
                  <a:cubicBezTo>
                    <a:pt x="16" y="25"/>
                    <a:pt x="16" y="25"/>
                    <a:pt x="16" y="25"/>
                  </a:cubicBezTo>
                  <a:cubicBezTo>
                    <a:pt x="59" y="25"/>
                    <a:pt x="59" y="25"/>
                    <a:pt x="59" y="25"/>
                  </a:cubicBezTo>
                  <a:cubicBezTo>
                    <a:pt x="59" y="26"/>
                    <a:pt x="59" y="26"/>
                    <a:pt x="59" y="26"/>
                  </a:cubicBezTo>
                  <a:cubicBezTo>
                    <a:pt x="59" y="30"/>
                    <a:pt x="62" y="33"/>
                    <a:pt x="65" y="33"/>
                  </a:cubicBezTo>
                  <a:cubicBezTo>
                    <a:pt x="124" y="33"/>
                    <a:pt x="124" y="33"/>
                    <a:pt x="124" y="33"/>
                  </a:cubicBezTo>
                  <a:cubicBezTo>
                    <a:pt x="127" y="33"/>
                    <a:pt x="130" y="30"/>
                    <a:pt x="130" y="26"/>
                  </a:cubicBezTo>
                  <a:cubicBezTo>
                    <a:pt x="130" y="25"/>
                    <a:pt x="130" y="25"/>
                    <a:pt x="130" y="25"/>
                  </a:cubicBezTo>
                  <a:cubicBezTo>
                    <a:pt x="174" y="25"/>
                    <a:pt x="174" y="25"/>
                    <a:pt x="174" y="25"/>
                  </a:cubicBezTo>
                  <a:cubicBezTo>
                    <a:pt x="174" y="52"/>
                    <a:pt x="174" y="52"/>
                    <a:pt x="174" y="52"/>
                  </a:cubicBezTo>
                  <a:cubicBezTo>
                    <a:pt x="165" y="52"/>
                    <a:pt x="165" y="52"/>
                    <a:pt x="165" y="52"/>
                  </a:cubicBezTo>
                  <a:cubicBezTo>
                    <a:pt x="165" y="49"/>
                    <a:pt x="165" y="49"/>
                    <a:pt x="165" y="49"/>
                  </a:cubicBezTo>
                  <a:cubicBezTo>
                    <a:pt x="165" y="46"/>
                    <a:pt x="162" y="43"/>
                    <a:pt x="159" y="43"/>
                  </a:cubicBezTo>
                  <a:cubicBezTo>
                    <a:pt x="100" y="43"/>
                    <a:pt x="100" y="43"/>
                    <a:pt x="100" y="43"/>
                  </a:cubicBezTo>
                  <a:cubicBezTo>
                    <a:pt x="97" y="43"/>
                    <a:pt x="94" y="46"/>
                    <a:pt x="94" y="49"/>
                  </a:cubicBezTo>
                  <a:cubicBezTo>
                    <a:pt x="94" y="52"/>
                    <a:pt x="94" y="52"/>
                    <a:pt x="94" y="52"/>
                  </a:cubicBezTo>
                  <a:cubicBezTo>
                    <a:pt x="49" y="52"/>
                    <a:pt x="49" y="52"/>
                    <a:pt x="49" y="52"/>
                  </a:cubicBezTo>
                  <a:cubicBezTo>
                    <a:pt x="41" y="52"/>
                    <a:pt x="35" y="59"/>
                    <a:pt x="35" y="66"/>
                  </a:cubicBezTo>
                  <a:close/>
                  <a:moveTo>
                    <a:pt x="208" y="296"/>
                  </a:moveTo>
                  <a:cubicBezTo>
                    <a:pt x="51" y="296"/>
                    <a:pt x="51" y="296"/>
                    <a:pt x="51" y="296"/>
                  </a:cubicBezTo>
                  <a:cubicBezTo>
                    <a:pt x="51" y="68"/>
                    <a:pt x="51" y="68"/>
                    <a:pt x="51" y="68"/>
                  </a:cubicBezTo>
                  <a:cubicBezTo>
                    <a:pt x="94" y="68"/>
                    <a:pt x="94" y="68"/>
                    <a:pt x="94" y="68"/>
                  </a:cubicBezTo>
                  <a:cubicBezTo>
                    <a:pt x="94" y="70"/>
                    <a:pt x="94" y="70"/>
                    <a:pt x="94" y="70"/>
                  </a:cubicBezTo>
                  <a:cubicBezTo>
                    <a:pt x="94" y="73"/>
                    <a:pt x="97" y="76"/>
                    <a:pt x="100" y="76"/>
                  </a:cubicBezTo>
                  <a:cubicBezTo>
                    <a:pt x="159" y="76"/>
                    <a:pt x="159" y="76"/>
                    <a:pt x="159" y="76"/>
                  </a:cubicBezTo>
                  <a:cubicBezTo>
                    <a:pt x="162" y="76"/>
                    <a:pt x="165" y="73"/>
                    <a:pt x="165" y="70"/>
                  </a:cubicBezTo>
                  <a:cubicBezTo>
                    <a:pt x="165" y="68"/>
                    <a:pt x="165" y="68"/>
                    <a:pt x="165" y="68"/>
                  </a:cubicBezTo>
                  <a:cubicBezTo>
                    <a:pt x="208" y="68"/>
                    <a:pt x="208" y="68"/>
                    <a:pt x="208" y="68"/>
                  </a:cubicBezTo>
                  <a:cubicBezTo>
                    <a:pt x="208" y="296"/>
                    <a:pt x="208" y="296"/>
                    <a:pt x="208" y="296"/>
                  </a:cubicBezTo>
                  <a:close/>
                  <a:moveTo>
                    <a:pt x="208" y="296"/>
                  </a:moveTo>
                  <a:cubicBezTo>
                    <a:pt x="208" y="296"/>
                    <a:pt x="208" y="296"/>
                    <a:pt x="208" y="296"/>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78" name="Rectangle 77">
              <a:extLst>
                <a:ext uri="{FF2B5EF4-FFF2-40B4-BE49-F238E27FC236}">
                  <a16:creationId xmlns:a16="http://schemas.microsoft.com/office/drawing/2014/main" id="{C57C9CE3-F6FC-4817-94BA-FF2A02F86572}"/>
                </a:ext>
              </a:extLst>
            </p:cNvPr>
            <p:cNvSpPr>
              <a:spLocks noChangeArrowheads="1"/>
            </p:cNvSpPr>
            <p:nvPr/>
          </p:nvSpPr>
          <p:spPr bwMode="auto">
            <a:xfrm>
              <a:off x="4294188" y="1562100"/>
              <a:ext cx="315913" cy="63500"/>
            </a:xfrm>
            <a:prstGeom prst="rect">
              <a:avLst/>
            </a:prstGeom>
            <a:grpFill/>
            <a:ln w="9525">
              <a:noFill/>
              <a:miter lim="800000"/>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79" name="Rectangle 78">
              <a:extLst>
                <a:ext uri="{FF2B5EF4-FFF2-40B4-BE49-F238E27FC236}">
                  <a16:creationId xmlns:a16="http://schemas.microsoft.com/office/drawing/2014/main" id="{6A4F702D-B18F-491F-AAA7-E2F801592527}"/>
                </a:ext>
              </a:extLst>
            </p:cNvPr>
            <p:cNvSpPr>
              <a:spLocks noChangeArrowheads="1"/>
            </p:cNvSpPr>
            <p:nvPr/>
          </p:nvSpPr>
          <p:spPr bwMode="auto">
            <a:xfrm>
              <a:off x="4294188" y="1689100"/>
              <a:ext cx="315913" cy="65088"/>
            </a:xfrm>
            <a:prstGeom prst="rect">
              <a:avLst/>
            </a:prstGeom>
            <a:grpFill/>
            <a:ln w="9525">
              <a:noFill/>
              <a:miter lim="800000"/>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80" name="Freeform 83">
              <a:extLst>
                <a:ext uri="{FF2B5EF4-FFF2-40B4-BE49-F238E27FC236}">
                  <a16:creationId xmlns:a16="http://schemas.microsoft.com/office/drawing/2014/main" id="{026AC0AE-CF8E-4AA9-88E7-9773295BE745}"/>
                </a:ext>
              </a:extLst>
            </p:cNvPr>
            <p:cNvSpPr>
              <a:spLocks noEditPoints="1"/>
            </p:cNvSpPr>
            <p:nvPr/>
          </p:nvSpPr>
          <p:spPr bwMode="auto">
            <a:xfrm>
              <a:off x="4354513" y="1295400"/>
              <a:ext cx="196850" cy="196850"/>
            </a:xfrm>
            <a:custGeom>
              <a:avLst/>
              <a:gdLst/>
              <a:ahLst/>
              <a:cxnLst>
                <a:cxn ang="0">
                  <a:pos x="44" y="124"/>
                </a:cxn>
                <a:cxn ang="0">
                  <a:pos x="79" y="124"/>
                </a:cxn>
                <a:cxn ang="0">
                  <a:pos x="79" y="81"/>
                </a:cxn>
                <a:cxn ang="0">
                  <a:pos x="124" y="81"/>
                </a:cxn>
                <a:cxn ang="0">
                  <a:pos x="124" y="46"/>
                </a:cxn>
                <a:cxn ang="0">
                  <a:pos x="79" y="46"/>
                </a:cxn>
                <a:cxn ang="0">
                  <a:pos x="79" y="0"/>
                </a:cxn>
                <a:cxn ang="0">
                  <a:pos x="44" y="0"/>
                </a:cxn>
                <a:cxn ang="0">
                  <a:pos x="44" y="46"/>
                </a:cxn>
                <a:cxn ang="0">
                  <a:pos x="0" y="46"/>
                </a:cxn>
                <a:cxn ang="0">
                  <a:pos x="0" y="81"/>
                </a:cxn>
                <a:cxn ang="0">
                  <a:pos x="44" y="81"/>
                </a:cxn>
                <a:cxn ang="0">
                  <a:pos x="44" y="124"/>
                </a:cxn>
                <a:cxn ang="0">
                  <a:pos x="44" y="124"/>
                </a:cxn>
                <a:cxn ang="0">
                  <a:pos x="44" y="124"/>
                </a:cxn>
              </a:cxnLst>
              <a:rect l="0" t="0" r="r" b="b"/>
              <a:pathLst>
                <a:path w="124" h="124">
                  <a:moveTo>
                    <a:pt x="44" y="124"/>
                  </a:moveTo>
                  <a:lnTo>
                    <a:pt x="79" y="124"/>
                  </a:lnTo>
                  <a:lnTo>
                    <a:pt x="79" y="81"/>
                  </a:lnTo>
                  <a:lnTo>
                    <a:pt x="124" y="81"/>
                  </a:lnTo>
                  <a:lnTo>
                    <a:pt x="124" y="46"/>
                  </a:lnTo>
                  <a:lnTo>
                    <a:pt x="79" y="46"/>
                  </a:lnTo>
                  <a:lnTo>
                    <a:pt x="79" y="0"/>
                  </a:lnTo>
                  <a:lnTo>
                    <a:pt x="44" y="0"/>
                  </a:lnTo>
                  <a:lnTo>
                    <a:pt x="44" y="46"/>
                  </a:lnTo>
                  <a:lnTo>
                    <a:pt x="0" y="46"/>
                  </a:lnTo>
                  <a:lnTo>
                    <a:pt x="0" y="81"/>
                  </a:lnTo>
                  <a:lnTo>
                    <a:pt x="44" y="81"/>
                  </a:lnTo>
                  <a:lnTo>
                    <a:pt x="44" y="124"/>
                  </a:lnTo>
                  <a:close/>
                  <a:moveTo>
                    <a:pt x="44" y="124"/>
                  </a:moveTo>
                  <a:lnTo>
                    <a:pt x="44" y="124"/>
                  </a:lnTo>
                  <a:close/>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81" name="Freeform 84">
              <a:extLst>
                <a:ext uri="{FF2B5EF4-FFF2-40B4-BE49-F238E27FC236}">
                  <a16:creationId xmlns:a16="http://schemas.microsoft.com/office/drawing/2014/main" id="{418B0CA9-0B8E-4226-9ED2-5E850FD5E6E2}"/>
                </a:ext>
              </a:extLst>
            </p:cNvPr>
            <p:cNvSpPr>
              <a:spLocks noEditPoints="1"/>
            </p:cNvSpPr>
            <p:nvPr/>
          </p:nvSpPr>
          <p:spPr bwMode="auto">
            <a:xfrm>
              <a:off x="4354513" y="1295400"/>
              <a:ext cx="196850" cy="196850"/>
            </a:xfrm>
            <a:custGeom>
              <a:avLst/>
              <a:gdLst/>
              <a:ahLst/>
              <a:cxnLst>
                <a:cxn ang="0">
                  <a:pos x="44" y="124"/>
                </a:cxn>
                <a:cxn ang="0">
                  <a:pos x="79" y="124"/>
                </a:cxn>
                <a:cxn ang="0">
                  <a:pos x="79" y="81"/>
                </a:cxn>
                <a:cxn ang="0">
                  <a:pos x="124" y="81"/>
                </a:cxn>
                <a:cxn ang="0">
                  <a:pos x="124" y="46"/>
                </a:cxn>
                <a:cxn ang="0">
                  <a:pos x="79" y="46"/>
                </a:cxn>
                <a:cxn ang="0">
                  <a:pos x="79" y="0"/>
                </a:cxn>
                <a:cxn ang="0">
                  <a:pos x="44" y="0"/>
                </a:cxn>
                <a:cxn ang="0">
                  <a:pos x="44" y="46"/>
                </a:cxn>
                <a:cxn ang="0">
                  <a:pos x="0" y="46"/>
                </a:cxn>
                <a:cxn ang="0">
                  <a:pos x="0" y="81"/>
                </a:cxn>
                <a:cxn ang="0">
                  <a:pos x="44" y="81"/>
                </a:cxn>
                <a:cxn ang="0">
                  <a:pos x="44" y="124"/>
                </a:cxn>
                <a:cxn ang="0">
                  <a:pos x="44" y="124"/>
                </a:cxn>
                <a:cxn ang="0">
                  <a:pos x="44" y="124"/>
                </a:cxn>
              </a:cxnLst>
              <a:rect l="0" t="0" r="r" b="b"/>
              <a:pathLst>
                <a:path w="124" h="124">
                  <a:moveTo>
                    <a:pt x="44" y="124"/>
                  </a:moveTo>
                  <a:lnTo>
                    <a:pt x="79" y="124"/>
                  </a:lnTo>
                  <a:lnTo>
                    <a:pt x="79" y="81"/>
                  </a:lnTo>
                  <a:lnTo>
                    <a:pt x="124" y="81"/>
                  </a:lnTo>
                  <a:lnTo>
                    <a:pt x="124" y="46"/>
                  </a:lnTo>
                  <a:lnTo>
                    <a:pt x="79" y="46"/>
                  </a:lnTo>
                  <a:lnTo>
                    <a:pt x="79" y="0"/>
                  </a:lnTo>
                  <a:lnTo>
                    <a:pt x="44" y="0"/>
                  </a:lnTo>
                  <a:lnTo>
                    <a:pt x="44" y="46"/>
                  </a:lnTo>
                  <a:lnTo>
                    <a:pt x="0" y="46"/>
                  </a:lnTo>
                  <a:lnTo>
                    <a:pt x="0" y="81"/>
                  </a:lnTo>
                  <a:lnTo>
                    <a:pt x="44" y="81"/>
                  </a:lnTo>
                  <a:lnTo>
                    <a:pt x="44" y="124"/>
                  </a:lnTo>
                  <a:moveTo>
                    <a:pt x="44" y="124"/>
                  </a:moveTo>
                  <a:lnTo>
                    <a:pt x="44" y="124"/>
                  </a:ln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grpSp>
      <p:sp>
        <p:nvSpPr>
          <p:cNvPr id="82" name="Freeform 85">
            <a:extLst>
              <a:ext uri="{FF2B5EF4-FFF2-40B4-BE49-F238E27FC236}">
                <a16:creationId xmlns:a16="http://schemas.microsoft.com/office/drawing/2014/main" id="{86ED94F4-30F3-4F70-894C-7D2598624FE8}"/>
              </a:ext>
            </a:extLst>
          </p:cNvPr>
          <p:cNvSpPr>
            <a:spLocks noEditPoints="1"/>
          </p:cNvSpPr>
          <p:nvPr/>
        </p:nvSpPr>
        <p:spPr bwMode="auto">
          <a:xfrm>
            <a:off x="5873109" y="2800758"/>
            <a:ext cx="474130" cy="471537"/>
          </a:xfrm>
          <a:custGeom>
            <a:avLst/>
            <a:gdLst/>
            <a:ahLst/>
            <a:cxnLst>
              <a:cxn ang="0">
                <a:pos x="81" y="19"/>
              </a:cxn>
              <a:cxn ang="0">
                <a:pos x="72" y="19"/>
              </a:cxn>
              <a:cxn ang="0">
                <a:pos x="72" y="14"/>
              </a:cxn>
              <a:cxn ang="0">
                <a:pos x="59" y="0"/>
              </a:cxn>
              <a:cxn ang="0">
                <a:pos x="35" y="0"/>
              </a:cxn>
              <a:cxn ang="0">
                <a:pos x="22" y="14"/>
              </a:cxn>
              <a:cxn ang="0">
                <a:pos x="22" y="19"/>
              </a:cxn>
              <a:cxn ang="0">
                <a:pos x="13" y="19"/>
              </a:cxn>
              <a:cxn ang="0">
                <a:pos x="0" y="32"/>
              </a:cxn>
              <a:cxn ang="0">
                <a:pos x="0" y="82"/>
              </a:cxn>
              <a:cxn ang="0">
                <a:pos x="13" y="95"/>
              </a:cxn>
              <a:cxn ang="0">
                <a:pos x="81" y="95"/>
              </a:cxn>
              <a:cxn ang="0">
                <a:pos x="94" y="82"/>
              </a:cxn>
              <a:cxn ang="0">
                <a:pos x="94" y="32"/>
              </a:cxn>
              <a:cxn ang="0">
                <a:pos x="81" y="19"/>
              </a:cxn>
              <a:cxn ang="0">
                <a:pos x="29" y="14"/>
              </a:cxn>
              <a:cxn ang="0">
                <a:pos x="35" y="8"/>
              </a:cxn>
              <a:cxn ang="0">
                <a:pos x="59" y="8"/>
              </a:cxn>
              <a:cxn ang="0">
                <a:pos x="65" y="14"/>
              </a:cxn>
              <a:cxn ang="0">
                <a:pos x="65" y="19"/>
              </a:cxn>
              <a:cxn ang="0">
                <a:pos x="29" y="19"/>
              </a:cxn>
              <a:cxn ang="0">
                <a:pos x="29" y="14"/>
              </a:cxn>
              <a:cxn ang="0">
                <a:pos x="69" y="66"/>
              </a:cxn>
              <a:cxn ang="0">
                <a:pos x="54" y="66"/>
              </a:cxn>
              <a:cxn ang="0">
                <a:pos x="54" y="81"/>
              </a:cxn>
              <a:cxn ang="0">
                <a:pos x="40" y="81"/>
              </a:cxn>
              <a:cxn ang="0">
                <a:pos x="40" y="66"/>
              </a:cxn>
              <a:cxn ang="0">
                <a:pos x="25" y="66"/>
              </a:cxn>
              <a:cxn ang="0">
                <a:pos x="25" y="48"/>
              </a:cxn>
              <a:cxn ang="0">
                <a:pos x="40" y="48"/>
              </a:cxn>
              <a:cxn ang="0">
                <a:pos x="40" y="34"/>
              </a:cxn>
              <a:cxn ang="0">
                <a:pos x="54" y="34"/>
              </a:cxn>
              <a:cxn ang="0">
                <a:pos x="54" y="48"/>
              </a:cxn>
              <a:cxn ang="0">
                <a:pos x="69" y="48"/>
              </a:cxn>
              <a:cxn ang="0">
                <a:pos x="69" y="66"/>
              </a:cxn>
              <a:cxn ang="0">
                <a:pos x="69" y="66"/>
              </a:cxn>
              <a:cxn ang="0">
                <a:pos x="69" y="66"/>
              </a:cxn>
            </a:cxnLst>
            <a:rect l="0" t="0" r="r" b="b"/>
            <a:pathLst>
              <a:path w="94" h="95">
                <a:moveTo>
                  <a:pt x="81" y="19"/>
                </a:moveTo>
                <a:cubicBezTo>
                  <a:pt x="72" y="19"/>
                  <a:pt x="72" y="19"/>
                  <a:pt x="72" y="19"/>
                </a:cubicBezTo>
                <a:cubicBezTo>
                  <a:pt x="72" y="14"/>
                  <a:pt x="72" y="14"/>
                  <a:pt x="72" y="14"/>
                </a:cubicBezTo>
                <a:cubicBezTo>
                  <a:pt x="72" y="6"/>
                  <a:pt x="66" y="0"/>
                  <a:pt x="59" y="0"/>
                </a:cubicBezTo>
                <a:cubicBezTo>
                  <a:pt x="35" y="0"/>
                  <a:pt x="35" y="0"/>
                  <a:pt x="35" y="0"/>
                </a:cubicBezTo>
                <a:cubicBezTo>
                  <a:pt x="28" y="0"/>
                  <a:pt x="22" y="6"/>
                  <a:pt x="22" y="14"/>
                </a:cubicBezTo>
                <a:cubicBezTo>
                  <a:pt x="22" y="19"/>
                  <a:pt x="22" y="19"/>
                  <a:pt x="22" y="19"/>
                </a:cubicBezTo>
                <a:cubicBezTo>
                  <a:pt x="13" y="19"/>
                  <a:pt x="13" y="19"/>
                  <a:pt x="13" y="19"/>
                </a:cubicBezTo>
                <a:cubicBezTo>
                  <a:pt x="6" y="19"/>
                  <a:pt x="0" y="24"/>
                  <a:pt x="0" y="32"/>
                </a:cubicBezTo>
                <a:cubicBezTo>
                  <a:pt x="0" y="82"/>
                  <a:pt x="0" y="82"/>
                  <a:pt x="0" y="82"/>
                </a:cubicBezTo>
                <a:cubicBezTo>
                  <a:pt x="0" y="89"/>
                  <a:pt x="6" y="95"/>
                  <a:pt x="13" y="95"/>
                </a:cubicBezTo>
                <a:cubicBezTo>
                  <a:pt x="81" y="95"/>
                  <a:pt x="81" y="95"/>
                  <a:pt x="81" y="95"/>
                </a:cubicBezTo>
                <a:cubicBezTo>
                  <a:pt x="88" y="95"/>
                  <a:pt x="94" y="89"/>
                  <a:pt x="94" y="82"/>
                </a:cubicBezTo>
                <a:cubicBezTo>
                  <a:pt x="94" y="32"/>
                  <a:pt x="94" y="32"/>
                  <a:pt x="94" y="32"/>
                </a:cubicBezTo>
                <a:cubicBezTo>
                  <a:pt x="94" y="24"/>
                  <a:pt x="88" y="19"/>
                  <a:pt x="81" y="19"/>
                </a:cubicBezTo>
                <a:close/>
                <a:moveTo>
                  <a:pt x="29" y="14"/>
                </a:moveTo>
                <a:cubicBezTo>
                  <a:pt x="29" y="11"/>
                  <a:pt x="32" y="8"/>
                  <a:pt x="35" y="8"/>
                </a:cubicBezTo>
                <a:cubicBezTo>
                  <a:pt x="59" y="8"/>
                  <a:pt x="59" y="8"/>
                  <a:pt x="59" y="8"/>
                </a:cubicBezTo>
                <a:cubicBezTo>
                  <a:pt x="62" y="8"/>
                  <a:pt x="65" y="11"/>
                  <a:pt x="65" y="14"/>
                </a:cubicBezTo>
                <a:cubicBezTo>
                  <a:pt x="65" y="19"/>
                  <a:pt x="65" y="19"/>
                  <a:pt x="65" y="19"/>
                </a:cubicBezTo>
                <a:cubicBezTo>
                  <a:pt x="29" y="19"/>
                  <a:pt x="29" y="19"/>
                  <a:pt x="29" y="19"/>
                </a:cubicBezTo>
                <a:lnTo>
                  <a:pt x="29" y="14"/>
                </a:lnTo>
                <a:close/>
                <a:moveTo>
                  <a:pt x="69" y="66"/>
                </a:moveTo>
                <a:cubicBezTo>
                  <a:pt x="54" y="66"/>
                  <a:pt x="54" y="66"/>
                  <a:pt x="54" y="66"/>
                </a:cubicBezTo>
                <a:cubicBezTo>
                  <a:pt x="54" y="81"/>
                  <a:pt x="54" y="81"/>
                  <a:pt x="54" y="81"/>
                </a:cubicBezTo>
                <a:cubicBezTo>
                  <a:pt x="40" y="81"/>
                  <a:pt x="40" y="81"/>
                  <a:pt x="40" y="81"/>
                </a:cubicBezTo>
                <a:cubicBezTo>
                  <a:pt x="40" y="66"/>
                  <a:pt x="40" y="66"/>
                  <a:pt x="40" y="66"/>
                </a:cubicBezTo>
                <a:cubicBezTo>
                  <a:pt x="25" y="66"/>
                  <a:pt x="25" y="66"/>
                  <a:pt x="25" y="66"/>
                </a:cubicBezTo>
                <a:cubicBezTo>
                  <a:pt x="25" y="48"/>
                  <a:pt x="25" y="48"/>
                  <a:pt x="25" y="48"/>
                </a:cubicBezTo>
                <a:cubicBezTo>
                  <a:pt x="40" y="48"/>
                  <a:pt x="40" y="48"/>
                  <a:pt x="40" y="48"/>
                </a:cubicBezTo>
                <a:cubicBezTo>
                  <a:pt x="40" y="34"/>
                  <a:pt x="40" y="34"/>
                  <a:pt x="40" y="34"/>
                </a:cubicBezTo>
                <a:cubicBezTo>
                  <a:pt x="54" y="34"/>
                  <a:pt x="54" y="34"/>
                  <a:pt x="54" y="34"/>
                </a:cubicBezTo>
                <a:cubicBezTo>
                  <a:pt x="54" y="48"/>
                  <a:pt x="54" y="48"/>
                  <a:pt x="54" y="48"/>
                </a:cubicBezTo>
                <a:cubicBezTo>
                  <a:pt x="69" y="48"/>
                  <a:pt x="69" y="48"/>
                  <a:pt x="69" y="48"/>
                </a:cubicBezTo>
                <a:lnTo>
                  <a:pt x="69" y="66"/>
                </a:lnTo>
                <a:close/>
                <a:moveTo>
                  <a:pt x="69" y="66"/>
                </a:moveTo>
                <a:cubicBezTo>
                  <a:pt x="69" y="66"/>
                  <a:pt x="69" y="66"/>
                  <a:pt x="69" y="66"/>
                </a:cubicBezTo>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grpSp>
        <p:nvGrpSpPr>
          <p:cNvPr id="83" name="Group 82">
            <a:extLst>
              <a:ext uri="{FF2B5EF4-FFF2-40B4-BE49-F238E27FC236}">
                <a16:creationId xmlns:a16="http://schemas.microsoft.com/office/drawing/2014/main" id="{0C8C1C88-C40D-43B4-80D4-60C1E38C9BBB}"/>
              </a:ext>
            </a:extLst>
          </p:cNvPr>
          <p:cNvGrpSpPr/>
          <p:nvPr/>
        </p:nvGrpSpPr>
        <p:grpSpPr>
          <a:xfrm>
            <a:off x="4816302" y="2784296"/>
            <a:ext cx="424013" cy="504463"/>
            <a:chOff x="4938713" y="2352675"/>
            <a:chExt cx="646113" cy="904875"/>
          </a:xfrm>
          <a:solidFill>
            <a:sysClr val="windowText" lastClr="000000">
              <a:lumMod val="65000"/>
              <a:lumOff val="35000"/>
            </a:sysClr>
          </a:solidFill>
        </p:grpSpPr>
        <p:sp>
          <p:nvSpPr>
            <p:cNvPr id="84" name="Freeform 87">
              <a:extLst>
                <a:ext uri="{FF2B5EF4-FFF2-40B4-BE49-F238E27FC236}">
                  <a16:creationId xmlns:a16="http://schemas.microsoft.com/office/drawing/2014/main" id="{6CE87B5F-FE35-4647-B5A1-A231A54019D9}"/>
                </a:ext>
              </a:extLst>
            </p:cNvPr>
            <p:cNvSpPr>
              <a:spLocks noEditPoints="1"/>
            </p:cNvSpPr>
            <p:nvPr/>
          </p:nvSpPr>
          <p:spPr bwMode="auto">
            <a:xfrm>
              <a:off x="4938713" y="2352675"/>
              <a:ext cx="646113" cy="904875"/>
            </a:xfrm>
            <a:custGeom>
              <a:avLst/>
              <a:gdLst/>
              <a:ahLst/>
              <a:cxnLst>
                <a:cxn ang="0">
                  <a:pos x="209" y="53"/>
                </a:cxn>
                <a:cxn ang="0">
                  <a:pos x="188" y="53"/>
                </a:cxn>
                <a:cxn ang="0">
                  <a:pos x="188" y="24"/>
                </a:cxn>
                <a:cxn ang="0">
                  <a:pos x="174" y="10"/>
                </a:cxn>
                <a:cxn ang="0">
                  <a:pos x="130" y="10"/>
                </a:cxn>
                <a:cxn ang="0">
                  <a:pos x="130" y="6"/>
                </a:cxn>
                <a:cxn ang="0">
                  <a:pos x="123" y="0"/>
                </a:cxn>
                <a:cxn ang="0">
                  <a:pos x="65" y="0"/>
                </a:cxn>
                <a:cxn ang="0">
                  <a:pos x="59" y="6"/>
                </a:cxn>
                <a:cxn ang="0">
                  <a:pos x="59" y="10"/>
                </a:cxn>
                <a:cxn ang="0">
                  <a:pos x="14" y="10"/>
                </a:cxn>
                <a:cxn ang="0">
                  <a:pos x="0" y="24"/>
                </a:cxn>
                <a:cxn ang="0">
                  <a:pos x="0" y="254"/>
                </a:cxn>
                <a:cxn ang="0">
                  <a:pos x="14" y="268"/>
                </a:cxn>
                <a:cxn ang="0">
                  <a:pos x="35" y="268"/>
                </a:cxn>
                <a:cxn ang="0">
                  <a:pos x="35" y="298"/>
                </a:cxn>
                <a:cxn ang="0">
                  <a:pos x="49" y="312"/>
                </a:cxn>
                <a:cxn ang="0">
                  <a:pos x="209" y="312"/>
                </a:cxn>
                <a:cxn ang="0">
                  <a:pos x="223" y="298"/>
                </a:cxn>
                <a:cxn ang="0">
                  <a:pos x="223" y="67"/>
                </a:cxn>
                <a:cxn ang="0">
                  <a:pos x="209" y="53"/>
                </a:cxn>
                <a:cxn ang="0">
                  <a:pos x="35" y="67"/>
                </a:cxn>
                <a:cxn ang="0">
                  <a:pos x="35" y="253"/>
                </a:cxn>
                <a:cxn ang="0">
                  <a:pos x="15" y="253"/>
                </a:cxn>
                <a:cxn ang="0">
                  <a:pos x="15" y="25"/>
                </a:cxn>
                <a:cxn ang="0">
                  <a:pos x="59" y="25"/>
                </a:cxn>
                <a:cxn ang="0">
                  <a:pos x="59" y="27"/>
                </a:cxn>
                <a:cxn ang="0">
                  <a:pos x="65" y="33"/>
                </a:cxn>
                <a:cxn ang="0">
                  <a:pos x="123" y="33"/>
                </a:cxn>
                <a:cxn ang="0">
                  <a:pos x="130" y="27"/>
                </a:cxn>
                <a:cxn ang="0">
                  <a:pos x="130" y="25"/>
                </a:cxn>
                <a:cxn ang="0">
                  <a:pos x="173" y="25"/>
                </a:cxn>
                <a:cxn ang="0">
                  <a:pos x="173" y="53"/>
                </a:cxn>
                <a:cxn ang="0">
                  <a:pos x="164" y="53"/>
                </a:cxn>
                <a:cxn ang="0">
                  <a:pos x="164" y="50"/>
                </a:cxn>
                <a:cxn ang="0">
                  <a:pos x="158" y="44"/>
                </a:cxn>
                <a:cxn ang="0">
                  <a:pos x="100" y="44"/>
                </a:cxn>
                <a:cxn ang="0">
                  <a:pos x="93" y="50"/>
                </a:cxn>
                <a:cxn ang="0">
                  <a:pos x="93" y="53"/>
                </a:cxn>
                <a:cxn ang="0">
                  <a:pos x="49" y="53"/>
                </a:cxn>
                <a:cxn ang="0">
                  <a:pos x="35" y="67"/>
                </a:cxn>
                <a:cxn ang="0">
                  <a:pos x="208" y="296"/>
                </a:cxn>
                <a:cxn ang="0">
                  <a:pos x="50" y="296"/>
                </a:cxn>
                <a:cxn ang="0">
                  <a:pos x="50" y="69"/>
                </a:cxn>
                <a:cxn ang="0">
                  <a:pos x="93" y="69"/>
                </a:cxn>
                <a:cxn ang="0">
                  <a:pos x="93" y="70"/>
                </a:cxn>
                <a:cxn ang="0">
                  <a:pos x="100" y="77"/>
                </a:cxn>
                <a:cxn ang="0">
                  <a:pos x="158" y="77"/>
                </a:cxn>
                <a:cxn ang="0">
                  <a:pos x="164" y="70"/>
                </a:cxn>
                <a:cxn ang="0">
                  <a:pos x="164" y="69"/>
                </a:cxn>
                <a:cxn ang="0">
                  <a:pos x="208" y="69"/>
                </a:cxn>
                <a:cxn ang="0">
                  <a:pos x="208" y="296"/>
                </a:cxn>
                <a:cxn ang="0">
                  <a:pos x="208" y="296"/>
                </a:cxn>
                <a:cxn ang="0">
                  <a:pos x="208" y="296"/>
                </a:cxn>
              </a:cxnLst>
              <a:rect l="0" t="0" r="r" b="b"/>
              <a:pathLst>
                <a:path w="223" h="312">
                  <a:moveTo>
                    <a:pt x="209" y="53"/>
                  </a:moveTo>
                  <a:cubicBezTo>
                    <a:pt x="188" y="53"/>
                    <a:pt x="188" y="53"/>
                    <a:pt x="188" y="53"/>
                  </a:cubicBezTo>
                  <a:cubicBezTo>
                    <a:pt x="188" y="24"/>
                    <a:pt x="188" y="24"/>
                    <a:pt x="188" y="24"/>
                  </a:cubicBezTo>
                  <a:cubicBezTo>
                    <a:pt x="188" y="16"/>
                    <a:pt x="182" y="10"/>
                    <a:pt x="174" y="10"/>
                  </a:cubicBezTo>
                  <a:cubicBezTo>
                    <a:pt x="130" y="10"/>
                    <a:pt x="130" y="10"/>
                    <a:pt x="130" y="10"/>
                  </a:cubicBezTo>
                  <a:cubicBezTo>
                    <a:pt x="130" y="6"/>
                    <a:pt x="130" y="6"/>
                    <a:pt x="130" y="6"/>
                  </a:cubicBezTo>
                  <a:cubicBezTo>
                    <a:pt x="130" y="3"/>
                    <a:pt x="127" y="0"/>
                    <a:pt x="123" y="0"/>
                  </a:cubicBezTo>
                  <a:cubicBezTo>
                    <a:pt x="65" y="0"/>
                    <a:pt x="65" y="0"/>
                    <a:pt x="65" y="0"/>
                  </a:cubicBezTo>
                  <a:cubicBezTo>
                    <a:pt x="61" y="0"/>
                    <a:pt x="59" y="3"/>
                    <a:pt x="59" y="6"/>
                  </a:cubicBezTo>
                  <a:cubicBezTo>
                    <a:pt x="59" y="10"/>
                    <a:pt x="59" y="10"/>
                    <a:pt x="59" y="10"/>
                  </a:cubicBezTo>
                  <a:cubicBezTo>
                    <a:pt x="14" y="10"/>
                    <a:pt x="14" y="10"/>
                    <a:pt x="14" y="10"/>
                  </a:cubicBezTo>
                  <a:cubicBezTo>
                    <a:pt x="6" y="10"/>
                    <a:pt x="0" y="16"/>
                    <a:pt x="0" y="24"/>
                  </a:cubicBezTo>
                  <a:cubicBezTo>
                    <a:pt x="0" y="254"/>
                    <a:pt x="0" y="254"/>
                    <a:pt x="0" y="254"/>
                  </a:cubicBezTo>
                  <a:cubicBezTo>
                    <a:pt x="0" y="262"/>
                    <a:pt x="6" y="268"/>
                    <a:pt x="14" y="268"/>
                  </a:cubicBezTo>
                  <a:cubicBezTo>
                    <a:pt x="35" y="268"/>
                    <a:pt x="35" y="268"/>
                    <a:pt x="35" y="268"/>
                  </a:cubicBezTo>
                  <a:cubicBezTo>
                    <a:pt x="35" y="298"/>
                    <a:pt x="35" y="298"/>
                    <a:pt x="35" y="298"/>
                  </a:cubicBezTo>
                  <a:cubicBezTo>
                    <a:pt x="35" y="306"/>
                    <a:pt x="41" y="312"/>
                    <a:pt x="49" y="312"/>
                  </a:cubicBezTo>
                  <a:cubicBezTo>
                    <a:pt x="209" y="312"/>
                    <a:pt x="209" y="312"/>
                    <a:pt x="209" y="312"/>
                  </a:cubicBezTo>
                  <a:cubicBezTo>
                    <a:pt x="217" y="312"/>
                    <a:pt x="223" y="306"/>
                    <a:pt x="223" y="298"/>
                  </a:cubicBezTo>
                  <a:cubicBezTo>
                    <a:pt x="223" y="67"/>
                    <a:pt x="223" y="67"/>
                    <a:pt x="223" y="67"/>
                  </a:cubicBezTo>
                  <a:cubicBezTo>
                    <a:pt x="223" y="59"/>
                    <a:pt x="217" y="53"/>
                    <a:pt x="209" y="53"/>
                  </a:cubicBezTo>
                  <a:close/>
                  <a:moveTo>
                    <a:pt x="35" y="67"/>
                  </a:moveTo>
                  <a:cubicBezTo>
                    <a:pt x="35" y="253"/>
                    <a:pt x="35" y="253"/>
                    <a:pt x="35" y="253"/>
                  </a:cubicBezTo>
                  <a:cubicBezTo>
                    <a:pt x="15" y="253"/>
                    <a:pt x="15" y="253"/>
                    <a:pt x="15" y="253"/>
                  </a:cubicBezTo>
                  <a:cubicBezTo>
                    <a:pt x="15" y="25"/>
                    <a:pt x="15" y="25"/>
                    <a:pt x="15" y="25"/>
                  </a:cubicBezTo>
                  <a:cubicBezTo>
                    <a:pt x="59" y="25"/>
                    <a:pt x="59" y="25"/>
                    <a:pt x="59" y="25"/>
                  </a:cubicBezTo>
                  <a:cubicBezTo>
                    <a:pt x="59" y="27"/>
                    <a:pt x="59" y="27"/>
                    <a:pt x="59" y="27"/>
                  </a:cubicBezTo>
                  <a:cubicBezTo>
                    <a:pt x="59" y="30"/>
                    <a:pt x="61" y="33"/>
                    <a:pt x="65" y="33"/>
                  </a:cubicBezTo>
                  <a:cubicBezTo>
                    <a:pt x="123" y="33"/>
                    <a:pt x="123" y="33"/>
                    <a:pt x="123" y="33"/>
                  </a:cubicBezTo>
                  <a:cubicBezTo>
                    <a:pt x="127" y="33"/>
                    <a:pt x="130" y="30"/>
                    <a:pt x="130" y="27"/>
                  </a:cubicBezTo>
                  <a:cubicBezTo>
                    <a:pt x="130" y="25"/>
                    <a:pt x="130" y="25"/>
                    <a:pt x="130" y="25"/>
                  </a:cubicBezTo>
                  <a:cubicBezTo>
                    <a:pt x="173" y="25"/>
                    <a:pt x="173" y="25"/>
                    <a:pt x="173" y="25"/>
                  </a:cubicBezTo>
                  <a:cubicBezTo>
                    <a:pt x="173" y="53"/>
                    <a:pt x="173" y="53"/>
                    <a:pt x="173" y="53"/>
                  </a:cubicBezTo>
                  <a:cubicBezTo>
                    <a:pt x="164" y="53"/>
                    <a:pt x="164" y="53"/>
                    <a:pt x="164" y="53"/>
                  </a:cubicBezTo>
                  <a:cubicBezTo>
                    <a:pt x="164" y="50"/>
                    <a:pt x="164" y="50"/>
                    <a:pt x="164" y="50"/>
                  </a:cubicBezTo>
                  <a:cubicBezTo>
                    <a:pt x="164" y="46"/>
                    <a:pt x="162" y="44"/>
                    <a:pt x="158" y="44"/>
                  </a:cubicBezTo>
                  <a:cubicBezTo>
                    <a:pt x="100" y="44"/>
                    <a:pt x="100" y="44"/>
                    <a:pt x="100" y="44"/>
                  </a:cubicBezTo>
                  <a:cubicBezTo>
                    <a:pt x="96" y="44"/>
                    <a:pt x="93" y="46"/>
                    <a:pt x="93" y="50"/>
                  </a:cubicBezTo>
                  <a:cubicBezTo>
                    <a:pt x="93" y="53"/>
                    <a:pt x="93" y="53"/>
                    <a:pt x="93" y="53"/>
                  </a:cubicBezTo>
                  <a:cubicBezTo>
                    <a:pt x="49" y="53"/>
                    <a:pt x="49" y="53"/>
                    <a:pt x="49" y="53"/>
                  </a:cubicBezTo>
                  <a:cubicBezTo>
                    <a:pt x="41" y="53"/>
                    <a:pt x="35" y="59"/>
                    <a:pt x="35" y="67"/>
                  </a:cubicBezTo>
                  <a:close/>
                  <a:moveTo>
                    <a:pt x="208" y="296"/>
                  </a:moveTo>
                  <a:cubicBezTo>
                    <a:pt x="50" y="296"/>
                    <a:pt x="50" y="296"/>
                    <a:pt x="50" y="296"/>
                  </a:cubicBezTo>
                  <a:cubicBezTo>
                    <a:pt x="50" y="69"/>
                    <a:pt x="50" y="69"/>
                    <a:pt x="50" y="69"/>
                  </a:cubicBezTo>
                  <a:cubicBezTo>
                    <a:pt x="93" y="69"/>
                    <a:pt x="93" y="69"/>
                    <a:pt x="93" y="69"/>
                  </a:cubicBezTo>
                  <a:cubicBezTo>
                    <a:pt x="93" y="70"/>
                    <a:pt x="93" y="70"/>
                    <a:pt x="93" y="70"/>
                  </a:cubicBezTo>
                  <a:cubicBezTo>
                    <a:pt x="93" y="74"/>
                    <a:pt x="96" y="77"/>
                    <a:pt x="100" y="77"/>
                  </a:cubicBezTo>
                  <a:cubicBezTo>
                    <a:pt x="158" y="77"/>
                    <a:pt x="158" y="77"/>
                    <a:pt x="158" y="77"/>
                  </a:cubicBezTo>
                  <a:cubicBezTo>
                    <a:pt x="162" y="77"/>
                    <a:pt x="164" y="74"/>
                    <a:pt x="164" y="70"/>
                  </a:cubicBezTo>
                  <a:cubicBezTo>
                    <a:pt x="164" y="69"/>
                    <a:pt x="164" y="69"/>
                    <a:pt x="164" y="69"/>
                  </a:cubicBezTo>
                  <a:cubicBezTo>
                    <a:pt x="208" y="69"/>
                    <a:pt x="208" y="69"/>
                    <a:pt x="208" y="69"/>
                  </a:cubicBezTo>
                  <a:cubicBezTo>
                    <a:pt x="208" y="296"/>
                    <a:pt x="208" y="296"/>
                    <a:pt x="208" y="296"/>
                  </a:cubicBezTo>
                  <a:close/>
                  <a:moveTo>
                    <a:pt x="208" y="296"/>
                  </a:moveTo>
                  <a:cubicBezTo>
                    <a:pt x="208" y="296"/>
                    <a:pt x="208" y="296"/>
                    <a:pt x="208" y="296"/>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85" name="Rectangle 84">
              <a:extLst>
                <a:ext uri="{FF2B5EF4-FFF2-40B4-BE49-F238E27FC236}">
                  <a16:creationId xmlns:a16="http://schemas.microsoft.com/office/drawing/2014/main" id="{AC677FA8-6211-45E3-8B92-F96F880E0459}"/>
                </a:ext>
              </a:extLst>
            </p:cNvPr>
            <p:cNvSpPr>
              <a:spLocks noChangeArrowheads="1"/>
            </p:cNvSpPr>
            <p:nvPr/>
          </p:nvSpPr>
          <p:spPr bwMode="auto">
            <a:xfrm>
              <a:off x="5156200" y="2906713"/>
              <a:ext cx="312738" cy="63500"/>
            </a:xfrm>
            <a:prstGeom prst="rect">
              <a:avLst/>
            </a:prstGeom>
            <a:grpFill/>
            <a:ln w="9525">
              <a:noFill/>
              <a:miter lim="800000"/>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86" name="Rectangle 85">
              <a:extLst>
                <a:ext uri="{FF2B5EF4-FFF2-40B4-BE49-F238E27FC236}">
                  <a16:creationId xmlns:a16="http://schemas.microsoft.com/office/drawing/2014/main" id="{28EC9081-7856-4D96-A3A3-96B60D697ED7}"/>
                </a:ext>
              </a:extLst>
            </p:cNvPr>
            <p:cNvSpPr>
              <a:spLocks noChangeArrowheads="1"/>
            </p:cNvSpPr>
            <p:nvPr/>
          </p:nvSpPr>
          <p:spPr bwMode="auto">
            <a:xfrm>
              <a:off x="5156200" y="3036888"/>
              <a:ext cx="312738" cy="63500"/>
            </a:xfrm>
            <a:prstGeom prst="rect">
              <a:avLst/>
            </a:prstGeom>
            <a:grpFill/>
            <a:ln w="9525">
              <a:noFill/>
              <a:miter lim="800000"/>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87" name="Freeform 90">
              <a:extLst>
                <a:ext uri="{FF2B5EF4-FFF2-40B4-BE49-F238E27FC236}">
                  <a16:creationId xmlns:a16="http://schemas.microsoft.com/office/drawing/2014/main" id="{6F68FC1D-FA1D-4A7E-ACB3-B659DD36FD46}"/>
                </a:ext>
              </a:extLst>
            </p:cNvPr>
            <p:cNvSpPr>
              <a:spLocks noEditPoints="1"/>
            </p:cNvSpPr>
            <p:nvPr/>
          </p:nvSpPr>
          <p:spPr bwMode="auto">
            <a:xfrm>
              <a:off x="5213350" y="2643188"/>
              <a:ext cx="196850" cy="196850"/>
            </a:xfrm>
            <a:custGeom>
              <a:avLst/>
              <a:gdLst/>
              <a:ahLst/>
              <a:cxnLst>
                <a:cxn ang="0">
                  <a:pos x="44" y="124"/>
                </a:cxn>
                <a:cxn ang="0">
                  <a:pos x="81" y="124"/>
                </a:cxn>
                <a:cxn ang="0">
                  <a:pos x="81" y="78"/>
                </a:cxn>
                <a:cxn ang="0">
                  <a:pos x="124" y="78"/>
                </a:cxn>
                <a:cxn ang="0">
                  <a:pos x="124" y="44"/>
                </a:cxn>
                <a:cxn ang="0">
                  <a:pos x="81" y="44"/>
                </a:cxn>
                <a:cxn ang="0">
                  <a:pos x="81" y="0"/>
                </a:cxn>
                <a:cxn ang="0">
                  <a:pos x="44" y="0"/>
                </a:cxn>
                <a:cxn ang="0">
                  <a:pos x="44" y="44"/>
                </a:cxn>
                <a:cxn ang="0">
                  <a:pos x="0" y="44"/>
                </a:cxn>
                <a:cxn ang="0">
                  <a:pos x="0" y="78"/>
                </a:cxn>
                <a:cxn ang="0">
                  <a:pos x="44" y="78"/>
                </a:cxn>
                <a:cxn ang="0">
                  <a:pos x="44" y="124"/>
                </a:cxn>
                <a:cxn ang="0">
                  <a:pos x="44" y="124"/>
                </a:cxn>
                <a:cxn ang="0">
                  <a:pos x="44" y="124"/>
                </a:cxn>
              </a:cxnLst>
              <a:rect l="0" t="0" r="r" b="b"/>
              <a:pathLst>
                <a:path w="124" h="124">
                  <a:moveTo>
                    <a:pt x="44" y="124"/>
                  </a:moveTo>
                  <a:lnTo>
                    <a:pt x="81" y="124"/>
                  </a:lnTo>
                  <a:lnTo>
                    <a:pt x="81" y="78"/>
                  </a:lnTo>
                  <a:lnTo>
                    <a:pt x="124" y="78"/>
                  </a:lnTo>
                  <a:lnTo>
                    <a:pt x="124" y="44"/>
                  </a:lnTo>
                  <a:lnTo>
                    <a:pt x="81" y="44"/>
                  </a:lnTo>
                  <a:lnTo>
                    <a:pt x="81" y="0"/>
                  </a:lnTo>
                  <a:lnTo>
                    <a:pt x="44" y="0"/>
                  </a:lnTo>
                  <a:lnTo>
                    <a:pt x="44" y="44"/>
                  </a:lnTo>
                  <a:lnTo>
                    <a:pt x="0" y="44"/>
                  </a:lnTo>
                  <a:lnTo>
                    <a:pt x="0" y="78"/>
                  </a:lnTo>
                  <a:lnTo>
                    <a:pt x="44" y="78"/>
                  </a:lnTo>
                  <a:lnTo>
                    <a:pt x="44" y="124"/>
                  </a:lnTo>
                  <a:close/>
                  <a:moveTo>
                    <a:pt x="44" y="124"/>
                  </a:moveTo>
                  <a:lnTo>
                    <a:pt x="44" y="124"/>
                  </a:lnTo>
                  <a:close/>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88" name="Freeform 91">
              <a:extLst>
                <a:ext uri="{FF2B5EF4-FFF2-40B4-BE49-F238E27FC236}">
                  <a16:creationId xmlns:a16="http://schemas.microsoft.com/office/drawing/2014/main" id="{380680A4-71C1-499F-A28B-CD5B60A30773}"/>
                </a:ext>
              </a:extLst>
            </p:cNvPr>
            <p:cNvSpPr>
              <a:spLocks noEditPoints="1"/>
            </p:cNvSpPr>
            <p:nvPr/>
          </p:nvSpPr>
          <p:spPr bwMode="auto">
            <a:xfrm>
              <a:off x="5213350" y="2643188"/>
              <a:ext cx="196850" cy="196850"/>
            </a:xfrm>
            <a:custGeom>
              <a:avLst/>
              <a:gdLst/>
              <a:ahLst/>
              <a:cxnLst>
                <a:cxn ang="0">
                  <a:pos x="44" y="124"/>
                </a:cxn>
                <a:cxn ang="0">
                  <a:pos x="81" y="124"/>
                </a:cxn>
                <a:cxn ang="0">
                  <a:pos x="81" y="78"/>
                </a:cxn>
                <a:cxn ang="0">
                  <a:pos x="124" y="78"/>
                </a:cxn>
                <a:cxn ang="0">
                  <a:pos x="124" y="44"/>
                </a:cxn>
                <a:cxn ang="0">
                  <a:pos x="81" y="44"/>
                </a:cxn>
                <a:cxn ang="0">
                  <a:pos x="81" y="0"/>
                </a:cxn>
                <a:cxn ang="0">
                  <a:pos x="44" y="0"/>
                </a:cxn>
                <a:cxn ang="0">
                  <a:pos x="44" y="44"/>
                </a:cxn>
                <a:cxn ang="0">
                  <a:pos x="0" y="44"/>
                </a:cxn>
                <a:cxn ang="0">
                  <a:pos x="0" y="78"/>
                </a:cxn>
                <a:cxn ang="0">
                  <a:pos x="44" y="78"/>
                </a:cxn>
                <a:cxn ang="0">
                  <a:pos x="44" y="124"/>
                </a:cxn>
                <a:cxn ang="0">
                  <a:pos x="44" y="124"/>
                </a:cxn>
                <a:cxn ang="0">
                  <a:pos x="44" y="124"/>
                </a:cxn>
              </a:cxnLst>
              <a:rect l="0" t="0" r="r" b="b"/>
              <a:pathLst>
                <a:path w="124" h="124">
                  <a:moveTo>
                    <a:pt x="44" y="124"/>
                  </a:moveTo>
                  <a:lnTo>
                    <a:pt x="81" y="124"/>
                  </a:lnTo>
                  <a:lnTo>
                    <a:pt x="81" y="78"/>
                  </a:lnTo>
                  <a:lnTo>
                    <a:pt x="124" y="78"/>
                  </a:lnTo>
                  <a:lnTo>
                    <a:pt x="124" y="44"/>
                  </a:lnTo>
                  <a:lnTo>
                    <a:pt x="81" y="44"/>
                  </a:lnTo>
                  <a:lnTo>
                    <a:pt x="81" y="0"/>
                  </a:lnTo>
                  <a:lnTo>
                    <a:pt x="44" y="0"/>
                  </a:lnTo>
                  <a:lnTo>
                    <a:pt x="44" y="44"/>
                  </a:lnTo>
                  <a:lnTo>
                    <a:pt x="0" y="44"/>
                  </a:lnTo>
                  <a:lnTo>
                    <a:pt x="0" y="78"/>
                  </a:lnTo>
                  <a:lnTo>
                    <a:pt x="44" y="78"/>
                  </a:lnTo>
                  <a:lnTo>
                    <a:pt x="44" y="124"/>
                  </a:lnTo>
                  <a:moveTo>
                    <a:pt x="44" y="124"/>
                  </a:moveTo>
                  <a:lnTo>
                    <a:pt x="44" y="124"/>
                  </a:ln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grpSp>
      <p:sp>
        <p:nvSpPr>
          <p:cNvPr id="89" name="Freeform 92">
            <a:extLst>
              <a:ext uri="{FF2B5EF4-FFF2-40B4-BE49-F238E27FC236}">
                <a16:creationId xmlns:a16="http://schemas.microsoft.com/office/drawing/2014/main" id="{B8A10107-E86E-42AF-9133-8025A245890D}"/>
              </a:ext>
            </a:extLst>
          </p:cNvPr>
          <p:cNvSpPr>
            <a:spLocks noEditPoints="1"/>
          </p:cNvSpPr>
          <p:nvPr/>
        </p:nvSpPr>
        <p:spPr bwMode="auto">
          <a:xfrm>
            <a:off x="3713750" y="2895600"/>
            <a:ext cx="513711" cy="507354"/>
          </a:xfrm>
          <a:custGeom>
            <a:avLst/>
            <a:gdLst/>
            <a:ahLst/>
            <a:cxnLst>
              <a:cxn ang="0">
                <a:pos x="70" y="12"/>
              </a:cxn>
              <a:cxn ang="0">
                <a:pos x="62" y="16"/>
              </a:cxn>
              <a:cxn ang="0">
                <a:pos x="58" y="0"/>
              </a:cxn>
              <a:cxn ang="0">
                <a:pos x="54" y="16"/>
              </a:cxn>
              <a:cxn ang="0">
                <a:pos x="46" y="12"/>
              </a:cxn>
              <a:cxn ang="0">
                <a:pos x="0" y="26"/>
              </a:cxn>
              <a:cxn ang="0">
                <a:pos x="26" y="34"/>
              </a:cxn>
              <a:cxn ang="0">
                <a:pos x="48" y="35"/>
              </a:cxn>
              <a:cxn ang="0">
                <a:pos x="55" y="56"/>
              </a:cxn>
              <a:cxn ang="0">
                <a:pos x="41" y="53"/>
              </a:cxn>
              <a:cxn ang="0">
                <a:pos x="28" y="47"/>
              </a:cxn>
              <a:cxn ang="0">
                <a:pos x="39" y="46"/>
              </a:cxn>
              <a:cxn ang="0">
                <a:pos x="51" y="43"/>
              </a:cxn>
              <a:cxn ang="0">
                <a:pos x="47" y="40"/>
              </a:cxn>
              <a:cxn ang="0">
                <a:pos x="18" y="48"/>
              </a:cxn>
              <a:cxn ang="0">
                <a:pos x="46" y="62"/>
              </a:cxn>
              <a:cxn ang="0">
                <a:pos x="52" y="87"/>
              </a:cxn>
              <a:cxn ang="0">
                <a:pos x="53" y="116"/>
              </a:cxn>
              <a:cxn ang="0">
                <a:pos x="53" y="116"/>
              </a:cxn>
              <a:cxn ang="0">
                <a:pos x="55" y="92"/>
              </a:cxn>
              <a:cxn ang="0">
                <a:pos x="55" y="108"/>
              </a:cxn>
              <a:cxn ang="0">
                <a:pos x="60" y="108"/>
              </a:cxn>
              <a:cxn ang="0">
                <a:pos x="61" y="92"/>
              </a:cxn>
              <a:cxn ang="0">
                <a:pos x="62" y="116"/>
              </a:cxn>
              <a:cxn ang="0">
                <a:pos x="62" y="116"/>
              </a:cxn>
              <a:cxn ang="0">
                <a:pos x="63" y="87"/>
              </a:cxn>
              <a:cxn ang="0">
                <a:pos x="69" y="62"/>
              </a:cxn>
              <a:cxn ang="0">
                <a:pos x="97" y="48"/>
              </a:cxn>
              <a:cxn ang="0">
                <a:pos x="68" y="40"/>
              </a:cxn>
              <a:cxn ang="0">
                <a:pos x="65" y="43"/>
              </a:cxn>
              <a:cxn ang="0">
                <a:pos x="76" y="46"/>
              </a:cxn>
              <a:cxn ang="0">
                <a:pos x="87" y="48"/>
              </a:cxn>
              <a:cxn ang="0">
                <a:pos x="74" y="53"/>
              </a:cxn>
              <a:cxn ang="0">
                <a:pos x="61" y="56"/>
              </a:cxn>
              <a:cxn ang="0">
                <a:pos x="68" y="35"/>
              </a:cxn>
              <a:cxn ang="0">
                <a:pos x="89" y="34"/>
              </a:cxn>
              <a:cxn ang="0">
                <a:pos x="116" y="26"/>
              </a:cxn>
              <a:cxn ang="0">
                <a:pos x="47" y="74"/>
              </a:cxn>
              <a:cxn ang="0">
                <a:pos x="55" y="81"/>
              </a:cxn>
              <a:cxn ang="0">
                <a:pos x="47" y="74"/>
              </a:cxn>
              <a:cxn ang="0">
                <a:pos x="61" y="81"/>
              </a:cxn>
              <a:cxn ang="0">
                <a:pos x="68" y="74"/>
              </a:cxn>
            </a:cxnLst>
            <a:rect l="0" t="0" r="r" b="b"/>
            <a:pathLst>
              <a:path w="116" h="116">
                <a:moveTo>
                  <a:pt x="80" y="7"/>
                </a:moveTo>
                <a:cubicBezTo>
                  <a:pt x="76" y="4"/>
                  <a:pt x="74" y="5"/>
                  <a:pt x="70" y="12"/>
                </a:cubicBezTo>
                <a:cubicBezTo>
                  <a:pt x="68" y="16"/>
                  <a:pt x="64" y="17"/>
                  <a:pt x="62" y="16"/>
                </a:cubicBezTo>
                <a:cubicBezTo>
                  <a:pt x="62" y="16"/>
                  <a:pt x="62" y="16"/>
                  <a:pt x="62" y="16"/>
                </a:cubicBezTo>
                <a:cubicBezTo>
                  <a:pt x="64" y="14"/>
                  <a:pt x="66" y="11"/>
                  <a:pt x="66" y="8"/>
                </a:cubicBezTo>
                <a:cubicBezTo>
                  <a:pt x="66" y="4"/>
                  <a:pt x="63" y="0"/>
                  <a:pt x="58" y="0"/>
                </a:cubicBezTo>
                <a:cubicBezTo>
                  <a:pt x="53" y="0"/>
                  <a:pt x="50" y="4"/>
                  <a:pt x="50" y="8"/>
                </a:cubicBezTo>
                <a:cubicBezTo>
                  <a:pt x="50" y="11"/>
                  <a:pt x="52" y="14"/>
                  <a:pt x="54" y="16"/>
                </a:cubicBezTo>
                <a:cubicBezTo>
                  <a:pt x="54" y="16"/>
                  <a:pt x="54" y="16"/>
                  <a:pt x="54" y="16"/>
                </a:cubicBezTo>
                <a:cubicBezTo>
                  <a:pt x="52" y="17"/>
                  <a:pt x="48" y="16"/>
                  <a:pt x="46" y="12"/>
                </a:cubicBezTo>
                <a:cubicBezTo>
                  <a:pt x="42" y="5"/>
                  <a:pt x="39" y="4"/>
                  <a:pt x="36" y="7"/>
                </a:cubicBezTo>
                <a:cubicBezTo>
                  <a:pt x="32" y="10"/>
                  <a:pt x="18" y="28"/>
                  <a:pt x="0" y="26"/>
                </a:cubicBezTo>
                <a:cubicBezTo>
                  <a:pt x="0" y="26"/>
                  <a:pt x="4" y="34"/>
                  <a:pt x="13" y="32"/>
                </a:cubicBezTo>
                <a:cubicBezTo>
                  <a:pt x="13" y="32"/>
                  <a:pt x="18" y="38"/>
                  <a:pt x="26" y="34"/>
                </a:cubicBezTo>
                <a:cubicBezTo>
                  <a:pt x="26" y="34"/>
                  <a:pt x="31" y="38"/>
                  <a:pt x="38" y="34"/>
                </a:cubicBezTo>
                <a:cubicBezTo>
                  <a:pt x="38" y="34"/>
                  <a:pt x="43" y="38"/>
                  <a:pt x="48" y="35"/>
                </a:cubicBezTo>
                <a:cubicBezTo>
                  <a:pt x="48" y="35"/>
                  <a:pt x="51" y="37"/>
                  <a:pt x="55" y="36"/>
                </a:cubicBezTo>
                <a:cubicBezTo>
                  <a:pt x="55" y="56"/>
                  <a:pt x="55" y="56"/>
                  <a:pt x="55" y="56"/>
                </a:cubicBezTo>
                <a:cubicBezTo>
                  <a:pt x="54" y="56"/>
                  <a:pt x="54" y="56"/>
                  <a:pt x="54" y="56"/>
                </a:cubicBezTo>
                <a:cubicBezTo>
                  <a:pt x="54" y="56"/>
                  <a:pt x="48" y="55"/>
                  <a:pt x="41" y="53"/>
                </a:cubicBezTo>
                <a:cubicBezTo>
                  <a:pt x="35" y="52"/>
                  <a:pt x="29" y="49"/>
                  <a:pt x="28" y="48"/>
                </a:cubicBezTo>
                <a:cubicBezTo>
                  <a:pt x="28" y="48"/>
                  <a:pt x="28" y="48"/>
                  <a:pt x="28" y="47"/>
                </a:cubicBezTo>
                <a:cubicBezTo>
                  <a:pt x="29" y="47"/>
                  <a:pt x="30" y="47"/>
                  <a:pt x="31" y="47"/>
                </a:cubicBezTo>
                <a:cubicBezTo>
                  <a:pt x="33" y="46"/>
                  <a:pt x="36" y="46"/>
                  <a:pt x="39" y="46"/>
                </a:cubicBezTo>
                <a:cubicBezTo>
                  <a:pt x="45" y="46"/>
                  <a:pt x="46" y="46"/>
                  <a:pt x="46" y="46"/>
                </a:cubicBezTo>
                <a:cubicBezTo>
                  <a:pt x="46" y="46"/>
                  <a:pt x="50" y="46"/>
                  <a:pt x="51" y="43"/>
                </a:cubicBezTo>
                <a:cubicBezTo>
                  <a:pt x="51" y="43"/>
                  <a:pt x="51" y="43"/>
                  <a:pt x="51" y="43"/>
                </a:cubicBezTo>
                <a:cubicBezTo>
                  <a:pt x="50" y="40"/>
                  <a:pt x="49" y="40"/>
                  <a:pt x="47" y="40"/>
                </a:cubicBezTo>
                <a:cubicBezTo>
                  <a:pt x="45" y="39"/>
                  <a:pt x="46" y="40"/>
                  <a:pt x="42" y="40"/>
                </a:cubicBezTo>
                <a:cubicBezTo>
                  <a:pt x="37" y="40"/>
                  <a:pt x="20" y="39"/>
                  <a:pt x="18" y="48"/>
                </a:cubicBezTo>
                <a:cubicBezTo>
                  <a:pt x="18" y="48"/>
                  <a:pt x="18" y="48"/>
                  <a:pt x="18" y="48"/>
                </a:cubicBezTo>
                <a:cubicBezTo>
                  <a:pt x="19" y="56"/>
                  <a:pt x="35" y="59"/>
                  <a:pt x="46" y="62"/>
                </a:cubicBezTo>
                <a:cubicBezTo>
                  <a:pt x="42" y="64"/>
                  <a:pt x="40" y="68"/>
                  <a:pt x="39" y="72"/>
                </a:cubicBezTo>
                <a:cubicBezTo>
                  <a:pt x="39" y="77"/>
                  <a:pt x="43" y="82"/>
                  <a:pt x="52" y="87"/>
                </a:cubicBezTo>
                <a:cubicBezTo>
                  <a:pt x="45" y="92"/>
                  <a:pt x="41" y="96"/>
                  <a:pt x="41" y="102"/>
                </a:cubicBezTo>
                <a:cubicBezTo>
                  <a:pt x="42" y="106"/>
                  <a:pt x="45" y="112"/>
                  <a:pt x="53" y="116"/>
                </a:cubicBezTo>
                <a:cubicBezTo>
                  <a:pt x="53" y="116"/>
                  <a:pt x="53" y="116"/>
                  <a:pt x="53" y="116"/>
                </a:cubicBezTo>
                <a:cubicBezTo>
                  <a:pt x="53" y="116"/>
                  <a:pt x="53" y="116"/>
                  <a:pt x="53" y="116"/>
                </a:cubicBezTo>
                <a:cubicBezTo>
                  <a:pt x="53" y="116"/>
                  <a:pt x="48" y="107"/>
                  <a:pt x="47" y="103"/>
                </a:cubicBezTo>
                <a:cubicBezTo>
                  <a:pt x="47" y="100"/>
                  <a:pt x="49" y="96"/>
                  <a:pt x="55" y="92"/>
                </a:cubicBezTo>
                <a:cubicBezTo>
                  <a:pt x="55" y="108"/>
                  <a:pt x="55" y="108"/>
                  <a:pt x="55" y="108"/>
                </a:cubicBezTo>
                <a:cubicBezTo>
                  <a:pt x="55" y="108"/>
                  <a:pt x="55" y="108"/>
                  <a:pt x="55" y="108"/>
                </a:cubicBezTo>
                <a:cubicBezTo>
                  <a:pt x="55" y="110"/>
                  <a:pt x="57" y="111"/>
                  <a:pt x="58" y="111"/>
                </a:cubicBezTo>
                <a:cubicBezTo>
                  <a:pt x="59" y="111"/>
                  <a:pt x="60" y="110"/>
                  <a:pt x="60" y="108"/>
                </a:cubicBezTo>
                <a:cubicBezTo>
                  <a:pt x="60" y="108"/>
                  <a:pt x="60" y="108"/>
                  <a:pt x="60" y="108"/>
                </a:cubicBezTo>
                <a:cubicBezTo>
                  <a:pt x="61" y="92"/>
                  <a:pt x="61" y="92"/>
                  <a:pt x="61" y="92"/>
                </a:cubicBezTo>
                <a:cubicBezTo>
                  <a:pt x="67" y="97"/>
                  <a:pt x="68" y="100"/>
                  <a:pt x="68" y="103"/>
                </a:cubicBezTo>
                <a:cubicBezTo>
                  <a:pt x="67" y="107"/>
                  <a:pt x="62" y="116"/>
                  <a:pt x="62" y="116"/>
                </a:cubicBezTo>
                <a:cubicBezTo>
                  <a:pt x="62" y="116"/>
                  <a:pt x="62" y="116"/>
                  <a:pt x="62" y="116"/>
                </a:cubicBezTo>
                <a:cubicBezTo>
                  <a:pt x="62" y="116"/>
                  <a:pt x="62" y="116"/>
                  <a:pt x="62" y="116"/>
                </a:cubicBezTo>
                <a:cubicBezTo>
                  <a:pt x="70" y="112"/>
                  <a:pt x="74" y="106"/>
                  <a:pt x="74" y="102"/>
                </a:cubicBezTo>
                <a:cubicBezTo>
                  <a:pt x="75" y="96"/>
                  <a:pt x="70" y="92"/>
                  <a:pt x="63" y="87"/>
                </a:cubicBezTo>
                <a:cubicBezTo>
                  <a:pt x="72" y="82"/>
                  <a:pt x="76" y="77"/>
                  <a:pt x="76" y="72"/>
                </a:cubicBezTo>
                <a:cubicBezTo>
                  <a:pt x="75" y="68"/>
                  <a:pt x="73" y="64"/>
                  <a:pt x="69" y="62"/>
                </a:cubicBezTo>
                <a:cubicBezTo>
                  <a:pt x="80" y="59"/>
                  <a:pt x="96" y="56"/>
                  <a:pt x="97" y="48"/>
                </a:cubicBezTo>
                <a:cubicBezTo>
                  <a:pt x="97" y="48"/>
                  <a:pt x="97" y="48"/>
                  <a:pt x="97" y="48"/>
                </a:cubicBezTo>
                <a:cubicBezTo>
                  <a:pt x="95" y="39"/>
                  <a:pt x="78" y="40"/>
                  <a:pt x="73" y="40"/>
                </a:cubicBezTo>
                <a:cubicBezTo>
                  <a:pt x="69" y="40"/>
                  <a:pt x="71" y="39"/>
                  <a:pt x="68" y="40"/>
                </a:cubicBezTo>
                <a:cubicBezTo>
                  <a:pt x="67" y="40"/>
                  <a:pt x="65" y="40"/>
                  <a:pt x="65" y="43"/>
                </a:cubicBezTo>
                <a:cubicBezTo>
                  <a:pt x="64" y="43"/>
                  <a:pt x="65" y="43"/>
                  <a:pt x="65" y="43"/>
                </a:cubicBezTo>
                <a:cubicBezTo>
                  <a:pt x="65" y="46"/>
                  <a:pt x="69" y="46"/>
                  <a:pt x="69" y="46"/>
                </a:cubicBezTo>
                <a:cubicBezTo>
                  <a:pt x="69" y="46"/>
                  <a:pt x="70" y="46"/>
                  <a:pt x="76" y="46"/>
                </a:cubicBezTo>
                <a:cubicBezTo>
                  <a:pt x="79" y="46"/>
                  <a:pt x="82" y="46"/>
                  <a:pt x="84" y="47"/>
                </a:cubicBezTo>
                <a:cubicBezTo>
                  <a:pt x="85" y="47"/>
                  <a:pt x="86" y="47"/>
                  <a:pt x="87" y="48"/>
                </a:cubicBezTo>
                <a:cubicBezTo>
                  <a:pt x="87" y="48"/>
                  <a:pt x="87" y="48"/>
                  <a:pt x="87" y="48"/>
                </a:cubicBezTo>
                <a:cubicBezTo>
                  <a:pt x="86" y="49"/>
                  <a:pt x="80" y="52"/>
                  <a:pt x="74" y="53"/>
                </a:cubicBezTo>
                <a:cubicBezTo>
                  <a:pt x="67" y="55"/>
                  <a:pt x="61" y="56"/>
                  <a:pt x="61" y="56"/>
                </a:cubicBezTo>
                <a:cubicBezTo>
                  <a:pt x="61" y="56"/>
                  <a:pt x="61" y="56"/>
                  <a:pt x="61" y="56"/>
                </a:cubicBezTo>
                <a:cubicBezTo>
                  <a:pt x="61" y="36"/>
                  <a:pt x="61" y="36"/>
                  <a:pt x="61" y="36"/>
                </a:cubicBezTo>
                <a:cubicBezTo>
                  <a:pt x="65" y="37"/>
                  <a:pt x="68" y="35"/>
                  <a:pt x="68" y="35"/>
                </a:cubicBezTo>
                <a:cubicBezTo>
                  <a:pt x="73" y="38"/>
                  <a:pt x="78" y="34"/>
                  <a:pt x="78" y="34"/>
                </a:cubicBezTo>
                <a:cubicBezTo>
                  <a:pt x="85" y="38"/>
                  <a:pt x="89" y="34"/>
                  <a:pt x="89" y="34"/>
                </a:cubicBezTo>
                <a:cubicBezTo>
                  <a:pt x="98" y="38"/>
                  <a:pt x="103" y="32"/>
                  <a:pt x="103" y="32"/>
                </a:cubicBezTo>
                <a:cubicBezTo>
                  <a:pt x="112" y="34"/>
                  <a:pt x="116" y="26"/>
                  <a:pt x="116" y="26"/>
                </a:cubicBezTo>
                <a:cubicBezTo>
                  <a:pt x="98" y="28"/>
                  <a:pt x="84" y="10"/>
                  <a:pt x="80" y="7"/>
                </a:cubicBezTo>
                <a:moveTo>
                  <a:pt x="47" y="74"/>
                </a:moveTo>
                <a:cubicBezTo>
                  <a:pt x="47" y="72"/>
                  <a:pt x="47" y="68"/>
                  <a:pt x="55" y="65"/>
                </a:cubicBezTo>
                <a:cubicBezTo>
                  <a:pt x="55" y="81"/>
                  <a:pt x="55" y="81"/>
                  <a:pt x="55" y="81"/>
                </a:cubicBezTo>
                <a:cubicBezTo>
                  <a:pt x="53" y="80"/>
                  <a:pt x="52" y="79"/>
                  <a:pt x="50" y="78"/>
                </a:cubicBezTo>
                <a:cubicBezTo>
                  <a:pt x="48" y="77"/>
                  <a:pt x="47" y="75"/>
                  <a:pt x="47" y="74"/>
                </a:cubicBezTo>
                <a:moveTo>
                  <a:pt x="65" y="78"/>
                </a:moveTo>
                <a:cubicBezTo>
                  <a:pt x="64" y="79"/>
                  <a:pt x="62" y="80"/>
                  <a:pt x="61" y="81"/>
                </a:cubicBezTo>
                <a:cubicBezTo>
                  <a:pt x="61" y="65"/>
                  <a:pt x="61" y="65"/>
                  <a:pt x="61" y="65"/>
                </a:cubicBezTo>
                <a:cubicBezTo>
                  <a:pt x="68" y="68"/>
                  <a:pt x="68" y="72"/>
                  <a:pt x="68" y="74"/>
                </a:cubicBezTo>
                <a:cubicBezTo>
                  <a:pt x="68" y="75"/>
                  <a:pt x="67" y="77"/>
                  <a:pt x="65" y="78"/>
                </a:cubicBezTo>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90" name="Freeform 93">
            <a:extLst>
              <a:ext uri="{FF2B5EF4-FFF2-40B4-BE49-F238E27FC236}">
                <a16:creationId xmlns:a16="http://schemas.microsoft.com/office/drawing/2014/main" id="{8E7B4612-8779-42D8-B1D3-E39078028C2A}"/>
              </a:ext>
            </a:extLst>
          </p:cNvPr>
          <p:cNvSpPr>
            <a:spLocks noEditPoints="1"/>
          </p:cNvSpPr>
          <p:nvPr/>
        </p:nvSpPr>
        <p:spPr bwMode="auto">
          <a:xfrm>
            <a:off x="4830200" y="1660950"/>
            <a:ext cx="398268" cy="491816"/>
          </a:xfrm>
          <a:custGeom>
            <a:avLst/>
            <a:gdLst/>
            <a:ahLst/>
            <a:cxnLst>
              <a:cxn ang="0">
                <a:pos x="227" y="284"/>
              </a:cxn>
              <a:cxn ang="0">
                <a:pos x="214" y="284"/>
              </a:cxn>
              <a:cxn ang="0">
                <a:pos x="264" y="189"/>
              </a:cxn>
              <a:cxn ang="0">
                <a:pos x="179" y="80"/>
              </a:cxn>
              <a:cxn ang="0">
                <a:pos x="200" y="39"/>
              </a:cxn>
              <a:cxn ang="0">
                <a:pos x="196" y="26"/>
              </a:cxn>
              <a:cxn ang="0">
                <a:pos x="145" y="2"/>
              </a:cxn>
              <a:cxn ang="0">
                <a:pos x="138" y="1"/>
              </a:cxn>
              <a:cxn ang="0">
                <a:pos x="132" y="7"/>
              </a:cxn>
              <a:cxn ang="0">
                <a:pos x="72" y="121"/>
              </a:cxn>
              <a:cxn ang="0">
                <a:pos x="80" y="147"/>
              </a:cxn>
              <a:cxn ang="0">
                <a:pos x="72" y="164"/>
              </a:cxn>
              <a:cxn ang="0">
                <a:pos x="106" y="180"/>
              </a:cxn>
              <a:cxn ang="0">
                <a:pos x="114" y="164"/>
              </a:cxn>
              <a:cxn ang="0">
                <a:pos x="114" y="164"/>
              </a:cxn>
              <a:cxn ang="0">
                <a:pos x="140" y="154"/>
              </a:cxn>
              <a:cxn ang="0">
                <a:pos x="161" y="115"/>
              </a:cxn>
              <a:cxn ang="0">
                <a:pos x="227" y="189"/>
              </a:cxn>
              <a:cxn ang="0">
                <a:pos x="151" y="265"/>
              </a:cxn>
              <a:cxn ang="0">
                <a:pos x="95" y="246"/>
              </a:cxn>
              <a:cxn ang="0">
                <a:pos x="95" y="237"/>
              </a:cxn>
              <a:cxn ang="0">
                <a:pos x="104" y="227"/>
              </a:cxn>
              <a:cxn ang="0">
                <a:pos x="151" y="227"/>
              </a:cxn>
              <a:cxn ang="0">
                <a:pos x="151" y="208"/>
              </a:cxn>
              <a:cxn ang="0">
                <a:pos x="79" y="208"/>
              </a:cxn>
              <a:cxn ang="0">
                <a:pos x="40" y="208"/>
              </a:cxn>
              <a:cxn ang="0">
                <a:pos x="0" y="208"/>
              </a:cxn>
              <a:cxn ang="0">
                <a:pos x="0" y="227"/>
              </a:cxn>
              <a:cxn ang="0">
                <a:pos x="45" y="227"/>
              </a:cxn>
              <a:cxn ang="0">
                <a:pos x="48" y="227"/>
              </a:cxn>
              <a:cxn ang="0">
                <a:pos x="57" y="237"/>
              </a:cxn>
              <a:cxn ang="0">
                <a:pos x="57" y="246"/>
              </a:cxn>
              <a:cxn ang="0">
                <a:pos x="57" y="284"/>
              </a:cxn>
              <a:cxn ang="0">
                <a:pos x="19" y="303"/>
              </a:cxn>
              <a:cxn ang="0">
                <a:pos x="264" y="303"/>
              </a:cxn>
              <a:cxn ang="0">
                <a:pos x="227" y="284"/>
              </a:cxn>
              <a:cxn ang="0">
                <a:pos x="161" y="26"/>
              </a:cxn>
              <a:cxn ang="0">
                <a:pos x="155" y="32"/>
              </a:cxn>
              <a:cxn ang="0">
                <a:pos x="111" y="114"/>
              </a:cxn>
              <a:cxn ang="0">
                <a:pos x="95" y="106"/>
              </a:cxn>
              <a:cxn ang="0">
                <a:pos x="96" y="102"/>
              </a:cxn>
              <a:cxn ang="0">
                <a:pos x="137" y="25"/>
              </a:cxn>
              <a:cxn ang="0">
                <a:pos x="143" y="20"/>
              </a:cxn>
              <a:cxn ang="0">
                <a:pos x="150" y="21"/>
              </a:cxn>
              <a:cxn ang="0">
                <a:pos x="161" y="26"/>
              </a:cxn>
              <a:cxn ang="0">
                <a:pos x="161" y="26"/>
              </a:cxn>
            </a:cxnLst>
            <a:rect l="0" t="0" r="r" b="b"/>
            <a:pathLst>
              <a:path w="264" h="303">
                <a:moveTo>
                  <a:pt x="227" y="284"/>
                </a:moveTo>
                <a:cubicBezTo>
                  <a:pt x="214" y="284"/>
                  <a:pt x="214" y="284"/>
                  <a:pt x="214" y="284"/>
                </a:cubicBezTo>
                <a:cubicBezTo>
                  <a:pt x="244" y="263"/>
                  <a:pt x="264" y="229"/>
                  <a:pt x="264" y="189"/>
                </a:cubicBezTo>
                <a:cubicBezTo>
                  <a:pt x="264" y="136"/>
                  <a:pt x="228" y="92"/>
                  <a:pt x="179" y="80"/>
                </a:cubicBezTo>
                <a:cubicBezTo>
                  <a:pt x="200" y="39"/>
                  <a:pt x="200" y="39"/>
                  <a:pt x="200" y="39"/>
                </a:cubicBezTo>
                <a:cubicBezTo>
                  <a:pt x="203" y="34"/>
                  <a:pt x="201" y="29"/>
                  <a:pt x="196" y="26"/>
                </a:cubicBezTo>
                <a:cubicBezTo>
                  <a:pt x="145" y="2"/>
                  <a:pt x="145" y="2"/>
                  <a:pt x="145" y="2"/>
                </a:cubicBezTo>
                <a:cubicBezTo>
                  <a:pt x="143" y="1"/>
                  <a:pt x="140" y="0"/>
                  <a:pt x="138" y="1"/>
                </a:cubicBezTo>
                <a:cubicBezTo>
                  <a:pt x="136" y="2"/>
                  <a:pt x="134" y="4"/>
                  <a:pt x="132" y="7"/>
                </a:cubicBezTo>
                <a:cubicBezTo>
                  <a:pt x="72" y="121"/>
                  <a:pt x="72" y="121"/>
                  <a:pt x="72" y="121"/>
                </a:cubicBezTo>
                <a:cubicBezTo>
                  <a:pt x="67" y="131"/>
                  <a:pt x="71" y="143"/>
                  <a:pt x="80" y="147"/>
                </a:cubicBezTo>
                <a:cubicBezTo>
                  <a:pt x="72" y="164"/>
                  <a:pt x="72" y="164"/>
                  <a:pt x="72" y="164"/>
                </a:cubicBezTo>
                <a:cubicBezTo>
                  <a:pt x="106" y="180"/>
                  <a:pt x="106" y="180"/>
                  <a:pt x="106" y="180"/>
                </a:cubicBezTo>
                <a:cubicBezTo>
                  <a:pt x="114" y="164"/>
                  <a:pt x="114" y="164"/>
                  <a:pt x="114" y="164"/>
                </a:cubicBezTo>
                <a:cubicBezTo>
                  <a:pt x="114" y="164"/>
                  <a:pt x="114" y="164"/>
                  <a:pt x="114" y="164"/>
                </a:cubicBezTo>
                <a:cubicBezTo>
                  <a:pt x="124" y="168"/>
                  <a:pt x="135" y="164"/>
                  <a:pt x="140" y="154"/>
                </a:cubicBezTo>
                <a:cubicBezTo>
                  <a:pt x="161" y="115"/>
                  <a:pt x="161" y="115"/>
                  <a:pt x="161" y="115"/>
                </a:cubicBezTo>
                <a:cubicBezTo>
                  <a:pt x="198" y="119"/>
                  <a:pt x="227" y="151"/>
                  <a:pt x="227" y="189"/>
                </a:cubicBezTo>
                <a:cubicBezTo>
                  <a:pt x="227" y="231"/>
                  <a:pt x="193" y="265"/>
                  <a:pt x="151" y="265"/>
                </a:cubicBezTo>
                <a:cubicBezTo>
                  <a:pt x="132" y="265"/>
                  <a:pt x="108" y="258"/>
                  <a:pt x="95" y="246"/>
                </a:cubicBezTo>
                <a:cubicBezTo>
                  <a:pt x="95" y="237"/>
                  <a:pt x="95" y="237"/>
                  <a:pt x="95" y="237"/>
                </a:cubicBezTo>
                <a:cubicBezTo>
                  <a:pt x="95" y="231"/>
                  <a:pt x="99" y="227"/>
                  <a:pt x="104" y="227"/>
                </a:cubicBezTo>
                <a:cubicBezTo>
                  <a:pt x="151" y="227"/>
                  <a:pt x="151" y="227"/>
                  <a:pt x="151" y="227"/>
                </a:cubicBezTo>
                <a:cubicBezTo>
                  <a:pt x="151" y="208"/>
                  <a:pt x="151" y="208"/>
                  <a:pt x="151" y="208"/>
                </a:cubicBezTo>
                <a:cubicBezTo>
                  <a:pt x="79" y="208"/>
                  <a:pt x="79" y="208"/>
                  <a:pt x="79" y="208"/>
                </a:cubicBezTo>
                <a:cubicBezTo>
                  <a:pt x="40" y="208"/>
                  <a:pt x="40" y="208"/>
                  <a:pt x="40" y="208"/>
                </a:cubicBezTo>
                <a:cubicBezTo>
                  <a:pt x="0" y="208"/>
                  <a:pt x="0" y="208"/>
                  <a:pt x="0" y="208"/>
                </a:cubicBezTo>
                <a:cubicBezTo>
                  <a:pt x="0" y="227"/>
                  <a:pt x="0" y="227"/>
                  <a:pt x="0" y="227"/>
                </a:cubicBezTo>
                <a:cubicBezTo>
                  <a:pt x="45" y="227"/>
                  <a:pt x="45" y="227"/>
                  <a:pt x="45" y="227"/>
                </a:cubicBezTo>
                <a:cubicBezTo>
                  <a:pt x="48" y="227"/>
                  <a:pt x="48" y="227"/>
                  <a:pt x="48" y="227"/>
                </a:cubicBezTo>
                <a:cubicBezTo>
                  <a:pt x="53" y="227"/>
                  <a:pt x="57" y="231"/>
                  <a:pt x="57" y="237"/>
                </a:cubicBezTo>
                <a:cubicBezTo>
                  <a:pt x="57" y="246"/>
                  <a:pt x="57" y="246"/>
                  <a:pt x="57" y="246"/>
                </a:cubicBezTo>
                <a:cubicBezTo>
                  <a:pt x="57" y="284"/>
                  <a:pt x="57" y="284"/>
                  <a:pt x="57" y="284"/>
                </a:cubicBezTo>
                <a:cubicBezTo>
                  <a:pt x="36" y="284"/>
                  <a:pt x="19" y="282"/>
                  <a:pt x="19" y="303"/>
                </a:cubicBezTo>
                <a:cubicBezTo>
                  <a:pt x="264" y="303"/>
                  <a:pt x="264" y="303"/>
                  <a:pt x="264" y="303"/>
                </a:cubicBezTo>
                <a:cubicBezTo>
                  <a:pt x="264" y="282"/>
                  <a:pt x="248" y="284"/>
                  <a:pt x="227" y="284"/>
                </a:cubicBezTo>
                <a:close/>
                <a:moveTo>
                  <a:pt x="161" y="26"/>
                </a:moveTo>
                <a:cubicBezTo>
                  <a:pt x="158" y="27"/>
                  <a:pt x="156" y="29"/>
                  <a:pt x="155" y="32"/>
                </a:cubicBezTo>
                <a:cubicBezTo>
                  <a:pt x="111" y="114"/>
                  <a:pt x="111" y="114"/>
                  <a:pt x="111" y="114"/>
                </a:cubicBezTo>
                <a:cubicBezTo>
                  <a:pt x="95" y="106"/>
                  <a:pt x="95" y="106"/>
                  <a:pt x="95" y="106"/>
                </a:cubicBezTo>
                <a:cubicBezTo>
                  <a:pt x="95" y="105"/>
                  <a:pt x="95" y="103"/>
                  <a:pt x="96" y="102"/>
                </a:cubicBezTo>
                <a:cubicBezTo>
                  <a:pt x="137" y="25"/>
                  <a:pt x="137" y="25"/>
                  <a:pt x="137" y="25"/>
                </a:cubicBezTo>
                <a:cubicBezTo>
                  <a:pt x="138" y="23"/>
                  <a:pt x="140" y="21"/>
                  <a:pt x="143" y="20"/>
                </a:cubicBezTo>
                <a:cubicBezTo>
                  <a:pt x="145" y="19"/>
                  <a:pt x="148" y="19"/>
                  <a:pt x="150" y="21"/>
                </a:cubicBezTo>
                <a:cubicBezTo>
                  <a:pt x="161" y="26"/>
                  <a:pt x="161" y="26"/>
                  <a:pt x="161" y="26"/>
                </a:cubicBezTo>
                <a:cubicBezTo>
                  <a:pt x="161" y="26"/>
                  <a:pt x="161" y="26"/>
                  <a:pt x="161" y="26"/>
                </a:cubicBezTo>
                <a:close/>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baseline="-25000" dirty="0">
              <a:solidFill>
                <a:prstClr val="black"/>
              </a:solidFill>
              <a:latin typeface="Arial"/>
              <a:ea typeface="Arial Unicode MS"/>
              <a:cs typeface="Arial"/>
            </a:endParaRPr>
          </a:p>
        </p:txBody>
      </p:sp>
      <p:sp>
        <p:nvSpPr>
          <p:cNvPr id="91" name="Freeform 94">
            <a:extLst>
              <a:ext uri="{FF2B5EF4-FFF2-40B4-BE49-F238E27FC236}">
                <a16:creationId xmlns:a16="http://schemas.microsoft.com/office/drawing/2014/main" id="{E758E7CF-C484-46AC-85DB-5672BF4DA182}"/>
              </a:ext>
            </a:extLst>
          </p:cNvPr>
          <p:cNvSpPr>
            <a:spLocks noEditPoints="1"/>
          </p:cNvSpPr>
          <p:nvPr/>
        </p:nvSpPr>
        <p:spPr bwMode="auto">
          <a:xfrm>
            <a:off x="7042509" y="2712602"/>
            <a:ext cx="244307" cy="222570"/>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92" name="Freeform 95">
            <a:extLst>
              <a:ext uri="{FF2B5EF4-FFF2-40B4-BE49-F238E27FC236}">
                <a16:creationId xmlns:a16="http://schemas.microsoft.com/office/drawing/2014/main" id="{FDB5BF33-9869-4847-83F6-5DDF4D30CB09}"/>
              </a:ext>
            </a:extLst>
          </p:cNvPr>
          <p:cNvSpPr>
            <a:spLocks noEditPoints="1"/>
          </p:cNvSpPr>
          <p:nvPr/>
        </p:nvSpPr>
        <p:spPr bwMode="auto">
          <a:xfrm>
            <a:off x="9149237" y="3201682"/>
            <a:ext cx="190820" cy="174878"/>
          </a:xfrm>
          <a:custGeom>
            <a:avLst/>
            <a:gdLst/>
            <a:ahLst/>
            <a:cxnLst>
              <a:cxn ang="0">
                <a:pos x="36" y="56"/>
              </a:cxn>
              <a:cxn ang="0">
                <a:pos x="26" y="56"/>
              </a:cxn>
              <a:cxn ang="0">
                <a:pos x="19" y="46"/>
              </a:cxn>
              <a:cxn ang="0">
                <a:pos x="18" y="44"/>
              </a:cxn>
              <a:cxn ang="0">
                <a:pos x="18" y="43"/>
              </a:cxn>
              <a:cxn ang="0">
                <a:pos x="18" y="43"/>
              </a:cxn>
              <a:cxn ang="0">
                <a:pos x="18" y="44"/>
              </a:cxn>
              <a:cxn ang="0">
                <a:pos x="17" y="46"/>
              </a:cxn>
              <a:cxn ang="0">
                <a:pos x="10" y="56"/>
              </a:cxn>
              <a:cxn ang="0">
                <a:pos x="0" y="56"/>
              </a:cxn>
              <a:cxn ang="0">
                <a:pos x="0" y="49"/>
              </a:cxn>
              <a:cxn ang="0">
                <a:pos x="5" y="49"/>
              </a:cxn>
              <a:cxn ang="0">
                <a:pos x="13" y="38"/>
              </a:cxn>
              <a:cxn ang="0">
                <a:pos x="6" y="27"/>
              </a:cxn>
              <a:cxn ang="0">
                <a:pos x="0" y="27"/>
              </a:cxn>
              <a:cxn ang="0">
                <a:pos x="0" y="20"/>
              </a:cxn>
              <a:cxn ang="0">
                <a:pos x="11" y="20"/>
              </a:cxn>
              <a:cxn ang="0">
                <a:pos x="17" y="29"/>
              </a:cxn>
              <a:cxn ang="0">
                <a:pos x="18" y="31"/>
              </a:cxn>
              <a:cxn ang="0">
                <a:pos x="18" y="32"/>
              </a:cxn>
              <a:cxn ang="0">
                <a:pos x="18" y="32"/>
              </a:cxn>
              <a:cxn ang="0">
                <a:pos x="19" y="31"/>
              </a:cxn>
              <a:cxn ang="0">
                <a:pos x="20" y="29"/>
              </a:cxn>
              <a:cxn ang="0">
                <a:pos x="25" y="20"/>
              </a:cxn>
              <a:cxn ang="0">
                <a:pos x="36" y="20"/>
              </a:cxn>
              <a:cxn ang="0">
                <a:pos x="36" y="27"/>
              </a:cxn>
              <a:cxn ang="0">
                <a:pos x="31" y="27"/>
              </a:cxn>
              <a:cxn ang="0">
                <a:pos x="23" y="37"/>
              </a:cxn>
              <a:cxn ang="0">
                <a:pos x="31" y="49"/>
              </a:cxn>
              <a:cxn ang="0">
                <a:pos x="36" y="49"/>
              </a:cxn>
              <a:cxn ang="0">
                <a:pos x="36" y="56"/>
              </a:cxn>
              <a:cxn ang="0">
                <a:pos x="61" y="30"/>
              </a:cxn>
              <a:cxn ang="0">
                <a:pos x="41" y="30"/>
              </a:cxn>
              <a:cxn ang="0">
                <a:pos x="41" y="29"/>
              </a:cxn>
              <a:cxn ang="0">
                <a:pos x="40" y="27"/>
              </a:cxn>
              <a:cxn ang="0">
                <a:pos x="54" y="10"/>
              </a:cxn>
              <a:cxn ang="0">
                <a:pos x="50" y="6"/>
              </a:cxn>
              <a:cxn ang="0">
                <a:pos x="47" y="8"/>
              </a:cxn>
              <a:cxn ang="0">
                <a:pos x="45" y="9"/>
              </a:cxn>
              <a:cxn ang="0">
                <a:pos x="41" y="6"/>
              </a:cxn>
              <a:cxn ang="0">
                <a:pos x="43" y="3"/>
              </a:cxn>
              <a:cxn ang="0">
                <a:pos x="51" y="0"/>
              </a:cxn>
              <a:cxn ang="0">
                <a:pos x="61" y="9"/>
              </a:cxn>
              <a:cxn ang="0">
                <a:pos x="47" y="25"/>
              </a:cxn>
              <a:cxn ang="0">
                <a:pos x="56" y="25"/>
              </a:cxn>
              <a:cxn ang="0">
                <a:pos x="56" y="22"/>
              </a:cxn>
              <a:cxn ang="0">
                <a:pos x="61" y="22"/>
              </a:cxn>
              <a:cxn ang="0">
                <a:pos x="61" y="30"/>
              </a:cxn>
            </a:cxnLst>
            <a:rect l="0" t="0" r="r" b="b"/>
            <a:pathLst>
              <a:path w="61" h="56">
                <a:moveTo>
                  <a:pt x="36" y="56"/>
                </a:moveTo>
                <a:cubicBezTo>
                  <a:pt x="26" y="56"/>
                  <a:pt x="26" y="56"/>
                  <a:pt x="26" y="56"/>
                </a:cubicBezTo>
                <a:cubicBezTo>
                  <a:pt x="19" y="46"/>
                  <a:pt x="19" y="46"/>
                  <a:pt x="19" y="46"/>
                </a:cubicBezTo>
                <a:cubicBezTo>
                  <a:pt x="18" y="44"/>
                  <a:pt x="18" y="44"/>
                  <a:pt x="18" y="44"/>
                </a:cubicBezTo>
                <a:cubicBezTo>
                  <a:pt x="18" y="44"/>
                  <a:pt x="18" y="44"/>
                  <a:pt x="18" y="43"/>
                </a:cubicBezTo>
                <a:cubicBezTo>
                  <a:pt x="18" y="43"/>
                  <a:pt x="18" y="43"/>
                  <a:pt x="18" y="43"/>
                </a:cubicBezTo>
                <a:cubicBezTo>
                  <a:pt x="18" y="44"/>
                  <a:pt x="18" y="44"/>
                  <a:pt x="18" y="44"/>
                </a:cubicBezTo>
                <a:cubicBezTo>
                  <a:pt x="17" y="45"/>
                  <a:pt x="17" y="45"/>
                  <a:pt x="17" y="46"/>
                </a:cubicBezTo>
                <a:cubicBezTo>
                  <a:pt x="10" y="56"/>
                  <a:pt x="10" y="56"/>
                  <a:pt x="10" y="56"/>
                </a:cubicBezTo>
                <a:cubicBezTo>
                  <a:pt x="0" y="56"/>
                  <a:pt x="0" y="56"/>
                  <a:pt x="0" y="56"/>
                </a:cubicBezTo>
                <a:cubicBezTo>
                  <a:pt x="0" y="49"/>
                  <a:pt x="0" y="49"/>
                  <a:pt x="0" y="49"/>
                </a:cubicBezTo>
                <a:cubicBezTo>
                  <a:pt x="5" y="49"/>
                  <a:pt x="5" y="49"/>
                  <a:pt x="5" y="49"/>
                </a:cubicBezTo>
                <a:cubicBezTo>
                  <a:pt x="13" y="38"/>
                  <a:pt x="13" y="38"/>
                  <a:pt x="13" y="38"/>
                </a:cubicBezTo>
                <a:cubicBezTo>
                  <a:pt x="6" y="27"/>
                  <a:pt x="6" y="27"/>
                  <a:pt x="6" y="27"/>
                </a:cubicBezTo>
                <a:cubicBezTo>
                  <a:pt x="0" y="27"/>
                  <a:pt x="0" y="27"/>
                  <a:pt x="0" y="27"/>
                </a:cubicBezTo>
                <a:cubicBezTo>
                  <a:pt x="0" y="20"/>
                  <a:pt x="0" y="20"/>
                  <a:pt x="0" y="20"/>
                </a:cubicBezTo>
                <a:cubicBezTo>
                  <a:pt x="11" y="20"/>
                  <a:pt x="11" y="20"/>
                  <a:pt x="11" y="20"/>
                </a:cubicBezTo>
                <a:cubicBezTo>
                  <a:pt x="17" y="29"/>
                  <a:pt x="17" y="29"/>
                  <a:pt x="17" y="29"/>
                </a:cubicBezTo>
                <a:cubicBezTo>
                  <a:pt x="17" y="30"/>
                  <a:pt x="17" y="30"/>
                  <a:pt x="18" y="31"/>
                </a:cubicBezTo>
                <a:cubicBezTo>
                  <a:pt x="18" y="31"/>
                  <a:pt x="18" y="31"/>
                  <a:pt x="18" y="32"/>
                </a:cubicBezTo>
                <a:cubicBezTo>
                  <a:pt x="18" y="32"/>
                  <a:pt x="18" y="32"/>
                  <a:pt x="18" y="32"/>
                </a:cubicBezTo>
                <a:cubicBezTo>
                  <a:pt x="18" y="31"/>
                  <a:pt x="18" y="31"/>
                  <a:pt x="19" y="31"/>
                </a:cubicBezTo>
                <a:cubicBezTo>
                  <a:pt x="20" y="29"/>
                  <a:pt x="20" y="29"/>
                  <a:pt x="20" y="29"/>
                </a:cubicBezTo>
                <a:cubicBezTo>
                  <a:pt x="25" y="20"/>
                  <a:pt x="25" y="20"/>
                  <a:pt x="25" y="20"/>
                </a:cubicBezTo>
                <a:cubicBezTo>
                  <a:pt x="36" y="20"/>
                  <a:pt x="36" y="20"/>
                  <a:pt x="36" y="20"/>
                </a:cubicBezTo>
                <a:cubicBezTo>
                  <a:pt x="36" y="27"/>
                  <a:pt x="36" y="27"/>
                  <a:pt x="36" y="27"/>
                </a:cubicBezTo>
                <a:cubicBezTo>
                  <a:pt x="31" y="27"/>
                  <a:pt x="31" y="27"/>
                  <a:pt x="31" y="27"/>
                </a:cubicBezTo>
                <a:cubicBezTo>
                  <a:pt x="23" y="37"/>
                  <a:pt x="23" y="37"/>
                  <a:pt x="23" y="37"/>
                </a:cubicBezTo>
                <a:cubicBezTo>
                  <a:pt x="31" y="49"/>
                  <a:pt x="31" y="49"/>
                  <a:pt x="31" y="49"/>
                </a:cubicBezTo>
                <a:cubicBezTo>
                  <a:pt x="36" y="49"/>
                  <a:pt x="36" y="49"/>
                  <a:pt x="36" y="49"/>
                </a:cubicBezTo>
                <a:lnTo>
                  <a:pt x="36" y="56"/>
                </a:lnTo>
                <a:close/>
                <a:moveTo>
                  <a:pt x="61" y="30"/>
                </a:moveTo>
                <a:cubicBezTo>
                  <a:pt x="41" y="30"/>
                  <a:pt x="41" y="30"/>
                  <a:pt x="41" y="30"/>
                </a:cubicBezTo>
                <a:cubicBezTo>
                  <a:pt x="41" y="29"/>
                  <a:pt x="41" y="29"/>
                  <a:pt x="41" y="29"/>
                </a:cubicBezTo>
                <a:cubicBezTo>
                  <a:pt x="41" y="29"/>
                  <a:pt x="40" y="28"/>
                  <a:pt x="40" y="27"/>
                </a:cubicBezTo>
                <a:cubicBezTo>
                  <a:pt x="40" y="16"/>
                  <a:pt x="54" y="15"/>
                  <a:pt x="54" y="10"/>
                </a:cubicBezTo>
                <a:cubicBezTo>
                  <a:pt x="54" y="8"/>
                  <a:pt x="53" y="6"/>
                  <a:pt x="50" y="6"/>
                </a:cubicBezTo>
                <a:cubicBezTo>
                  <a:pt x="49" y="6"/>
                  <a:pt x="48" y="7"/>
                  <a:pt x="47" y="8"/>
                </a:cubicBezTo>
                <a:cubicBezTo>
                  <a:pt x="46" y="8"/>
                  <a:pt x="46" y="9"/>
                  <a:pt x="45" y="9"/>
                </a:cubicBezTo>
                <a:cubicBezTo>
                  <a:pt x="41" y="6"/>
                  <a:pt x="41" y="6"/>
                  <a:pt x="41" y="6"/>
                </a:cubicBezTo>
                <a:cubicBezTo>
                  <a:pt x="42" y="5"/>
                  <a:pt x="42" y="4"/>
                  <a:pt x="43" y="3"/>
                </a:cubicBezTo>
                <a:cubicBezTo>
                  <a:pt x="45" y="2"/>
                  <a:pt x="48" y="0"/>
                  <a:pt x="51" y="0"/>
                </a:cubicBezTo>
                <a:cubicBezTo>
                  <a:pt x="57" y="0"/>
                  <a:pt x="61" y="4"/>
                  <a:pt x="61" y="9"/>
                </a:cubicBezTo>
                <a:cubicBezTo>
                  <a:pt x="61" y="19"/>
                  <a:pt x="48" y="19"/>
                  <a:pt x="47" y="25"/>
                </a:cubicBezTo>
                <a:cubicBezTo>
                  <a:pt x="56" y="25"/>
                  <a:pt x="56" y="25"/>
                  <a:pt x="56" y="25"/>
                </a:cubicBezTo>
                <a:cubicBezTo>
                  <a:pt x="56" y="22"/>
                  <a:pt x="56" y="22"/>
                  <a:pt x="56" y="22"/>
                </a:cubicBezTo>
                <a:cubicBezTo>
                  <a:pt x="61" y="22"/>
                  <a:pt x="61" y="22"/>
                  <a:pt x="61" y="22"/>
                </a:cubicBezTo>
                <a:lnTo>
                  <a:pt x="61" y="30"/>
                </a:lnTo>
                <a:close/>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93" name="Freeform 96">
            <a:extLst>
              <a:ext uri="{FF2B5EF4-FFF2-40B4-BE49-F238E27FC236}">
                <a16:creationId xmlns:a16="http://schemas.microsoft.com/office/drawing/2014/main" id="{5574B241-FB25-4ACF-B96C-9A6241CCF30F}"/>
              </a:ext>
            </a:extLst>
          </p:cNvPr>
          <p:cNvSpPr>
            <a:spLocks noEditPoints="1"/>
          </p:cNvSpPr>
          <p:nvPr/>
        </p:nvSpPr>
        <p:spPr bwMode="auto">
          <a:xfrm>
            <a:off x="8017579" y="2741835"/>
            <a:ext cx="364291" cy="307841"/>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94" name="Freeform 97">
            <a:extLst>
              <a:ext uri="{FF2B5EF4-FFF2-40B4-BE49-F238E27FC236}">
                <a16:creationId xmlns:a16="http://schemas.microsoft.com/office/drawing/2014/main" id="{F55175C9-E145-44F0-ABD6-9F97DE484F0C}"/>
              </a:ext>
            </a:extLst>
          </p:cNvPr>
          <p:cNvSpPr>
            <a:spLocks/>
          </p:cNvSpPr>
          <p:nvPr/>
        </p:nvSpPr>
        <p:spPr bwMode="auto">
          <a:xfrm>
            <a:off x="9064319" y="2741835"/>
            <a:ext cx="365738" cy="307841"/>
          </a:xfrm>
          <a:custGeom>
            <a:avLst/>
            <a:gdLst/>
            <a:ahLst/>
            <a:cxnLst>
              <a:cxn ang="0">
                <a:pos x="251" y="74"/>
              </a:cxn>
              <a:cxn ang="0">
                <a:pos x="251" y="74"/>
              </a:cxn>
              <a:cxn ang="0">
                <a:pos x="251" y="74"/>
              </a:cxn>
              <a:cxn ang="0">
                <a:pos x="147" y="146"/>
              </a:cxn>
              <a:cxn ang="0">
                <a:pos x="147" y="146"/>
              </a:cxn>
              <a:cxn ang="0">
                <a:pos x="140" y="148"/>
              </a:cxn>
              <a:cxn ang="0">
                <a:pos x="133" y="146"/>
              </a:cxn>
              <a:cxn ang="0">
                <a:pos x="133" y="146"/>
              </a:cxn>
              <a:cxn ang="0">
                <a:pos x="133" y="146"/>
              </a:cxn>
              <a:cxn ang="0">
                <a:pos x="133" y="146"/>
              </a:cxn>
              <a:cxn ang="0">
                <a:pos x="80" y="110"/>
              </a:cxn>
              <a:cxn ang="0">
                <a:pos x="24" y="143"/>
              </a:cxn>
              <a:cxn ang="0">
                <a:pos x="24" y="192"/>
              </a:cxn>
              <a:cxn ang="0">
                <a:pos x="244" y="192"/>
              </a:cxn>
              <a:cxn ang="0">
                <a:pos x="256" y="204"/>
              </a:cxn>
              <a:cxn ang="0">
                <a:pos x="244" y="216"/>
              </a:cxn>
              <a:cxn ang="0">
                <a:pos x="12" y="216"/>
              </a:cxn>
              <a:cxn ang="0">
                <a:pos x="0" y="204"/>
              </a:cxn>
              <a:cxn ang="0">
                <a:pos x="0" y="12"/>
              </a:cxn>
              <a:cxn ang="0">
                <a:pos x="12" y="0"/>
              </a:cxn>
              <a:cxn ang="0">
                <a:pos x="24" y="12"/>
              </a:cxn>
              <a:cxn ang="0">
                <a:pos x="24" y="115"/>
              </a:cxn>
              <a:cxn ang="0">
                <a:pos x="74" y="86"/>
              </a:cxn>
              <a:cxn ang="0">
                <a:pos x="74" y="86"/>
              </a:cxn>
              <a:cxn ang="0">
                <a:pos x="80" y="84"/>
              </a:cxn>
              <a:cxn ang="0">
                <a:pos x="87" y="86"/>
              </a:cxn>
              <a:cxn ang="0">
                <a:pos x="87" y="86"/>
              </a:cxn>
              <a:cxn ang="0">
                <a:pos x="87" y="86"/>
              </a:cxn>
              <a:cxn ang="0">
                <a:pos x="87" y="86"/>
              </a:cxn>
              <a:cxn ang="0">
                <a:pos x="140" y="121"/>
              </a:cxn>
              <a:cxn ang="0">
                <a:pos x="237" y="54"/>
              </a:cxn>
              <a:cxn ang="0">
                <a:pos x="237" y="54"/>
              </a:cxn>
              <a:cxn ang="0">
                <a:pos x="244" y="52"/>
              </a:cxn>
              <a:cxn ang="0">
                <a:pos x="256" y="64"/>
              </a:cxn>
              <a:cxn ang="0">
                <a:pos x="251" y="74"/>
              </a:cxn>
            </a:cxnLst>
            <a:rect l="0" t="0" r="r" b="b"/>
            <a:pathLst>
              <a:path w="256" h="216">
                <a:moveTo>
                  <a:pt x="251" y="74"/>
                </a:moveTo>
                <a:cubicBezTo>
                  <a:pt x="251" y="74"/>
                  <a:pt x="251" y="74"/>
                  <a:pt x="251" y="74"/>
                </a:cubicBezTo>
                <a:cubicBezTo>
                  <a:pt x="251" y="74"/>
                  <a:pt x="251" y="74"/>
                  <a:pt x="251" y="74"/>
                </a:cubicBezTo>
                <a:cubicBezTo>
                  <a:pt x="147" y="146"/>
                  <a:pt x="147" y="146"/>
                  <a:pt x="147" y="146"/>
                </a:cubicBezTo>
                <a:cubicBezTo>
                  <a:pt x="147" y="146"/>
                  <a:pt x="147" y="146"/>
                  <a:pt x="147" y="146"/>
                </a:cubicBezTo>
                <a:cubicBezTo>
                  <a:pt x="145" y="147"/>
                  <a:pt x="143" y="148"/>
                  <a:pt x="140" y="148"/>
                </a:cubicBezTo>
                <a:cubicBezTo>
                  <a:pt x="138" y="148"/>
                  <a:pt x="135" y="147"/>
                  <a:pt x="133" y="146"/>
                </a:cubicBezTo>
                <a:cubicBezTo>
                  <a:pt x="133" y="146"/>
                  <a:pt x="133" y="146"/>
                  <a:pt x="133" y="146"/>
                </a:cubicBezTo>
                <a:cubicBezTo>
                  <a:pt x="133" y="146"/>
                  <a:pt x="133" y="146"/>
                  <a:pt x="133" y="146"/>
                </a:cubicBezTo>
                <a:cubicBezTo>
                  <a:pt x="133" y="146"/>
                  <a:pt x="133" y="146"/>
                  <a:pt x="133" y="146"/>
                </a:cubicBezTo>
                <a:cubicBezTo>
                  <a:pt x="80" y="110"/>
                  <a:pt x="80" y="110"/>
                  <a:pt x="80" y="110"/>
                </a:cubicBezTo>
                <a:cubicBezTo>
                  <a:pt x="24" y="143"/>
                  <a:pt x="24" y="143"/>
                  <a:pt x="24" y="143"/>
                </a:cubicBezTo>
                <a:cubicBezTo>
                  <a:pt x="24" y="192"/>
                  <a:pt x="24" y="192"/>
                  <a:pt x="24" y="192"/>
                </a:cubicBezTo>
                <a:cubicBezTo>
                  <a:pt x="244" y="192"/>
                  <a:pt x="244" y="192"/>
                  <a:pt x="244" y="192"/>
                </a:cubicBezTo>
                <a:cubicBezTo>
                  <a:pt x="251" y="192"/>
                  <a:pt x="256" y="197"/>
                  <a:pt x="256" y="204"/>
                </a:cubicBezTo>
                <a:cubicBezTo>
                  <a:pt x="256" y="211"/>
                  <a:pt x="251" y="216"/>
                  <a:pt x="244" y="216"/>
                </a:cubicBez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15"/>
                  <a:pt x="24" y="115"/>
                  <a:pt x="24" y="115"/>
                </a:cubicBezTo>
                <a:cubicBezTo>
                  <a:pt x="74" y="86"/>
                  <a:pt x="74" y="86"/>
                  <a:pt x="74" y="86"/>
                </a:cubicBezTo>
                <a:cubicBezTo>
                  <a:pt x="74" y="86"/>
                  <a:pt x="74" y="86"/>
                  <a:pt x="74" y="86"/>
                </a:cubicBezTo>
                <a:cubicBezTo>
                  <a:pt x="76" y="85"/>
                  <a:pt x="78" y="84"/>
                  <a:pt x="80" y="84"/>
                </a:cubicBezTo>
                <a:cubicBezTo>
                  <a:pt x="82" y="84"/>
                  <a:pt x="85" y="85"/>
                  <a:pt x="87" y="86"/>
                </a:cubicBezTo>
                <a:cubicBezTo>
                  <a:pt x="87" y="86"/>
                  <a:pt x="87" y="86"/>
                  <a:pt x="87" y="86"/>
                </a:cubicBezTo>
                <a:cubicBezTo>
                  <a:pt x="87" y="86"/>
                  <a:pt x="87" y="86"/>
                  <a:pt x="87" y="86"/>
                </a:cubicBezTo>
                <a:cubicBezTo>
                  <a:pt x="87" y="86"/>
                  <a:pt x="87" y="86"/>
                  <a:pt x="87" y="86"/>
                </a:cubicBezTo>
                <a:cubicBezTo>
                  <a:pt x="140" y="121"/>
                  <a:pt x="140" y="121"/>
                  <a:pt x="140" y="121"/>
                </a:cubicBezTo>
                <a:cubicBezTo>
                  <a:pt x="237" y="54"/>
                  <a:pt x="237" y="54"/>
                  <a:pt x="237" y="54"/>
                </a:cubicBezTo>
                <a:cubicBezTo>
                  <a:pt x="237" y="54"/>
                  <a:pt x="237" y="54"/>
                  <a:pt x="237" y="54"/>
                </a:cubicBezTo>
                <a:cubicBezTo>
                  <a:pt x="239" y="53"/>
                  <a:pt x="241" y="52"/>
                  <a:pt x="244" y="52"/>
                </a:cubicBezTo>
                <a:cubicBezTo>
                  <a:pt x="251" y="52"/>
                  <a:pt x="256" y="57"/>
                  <a:pt x="256" y="64"/>
                </a:cubicBezTo>
                <a:cubicBezTo>
                  <a:pt x="256" y="68"/>
                  <a:pt x="254" y="72"/>
                  <a:pt x="251" y="74"/>
                </a:cubicBezTo>
                <a:close/>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95" name="Freeform 161">
            <a:extLst>
              <a:ext uri="{FF2B5EF4-FFF2-40B4-BE49-F238E27FC236}">
                <a16:creationId xmlns:a16="http://schemas.microsoft.com/office/drawing/2014/main" id="{BCD5E5AD-33B0-44CB-80B3-9483F8B827D2}"/>
              </a:ext>
            </a:extLst>
          </p:cNvPr>
          <p:cNvSpPr>
            <a:spLocks noEditPoints="1"/>
          </p:cNvSpPr>
          <p:nvPr/>
        </p:nvSpPr>
        <p:spPr bwMode="auto">
          <a:xfrm>
            <a:off x="1562929" y="2507739"/>
            <a:ext cx="278793" cy="312754"/>
          </a:xfrm>
          <a:custGeom>
            <a:avLst/>
            <a:gdLst/>
            <a:ahLst/>
            <a:cxnLst>
              <a:cxn ang="0">
                <a:pos x="53" y="33"/>
              </a:cxn>
              <a:cxn ang="0">
                <a:pos x="53" y="36"/>
              </a:cxn>
              <a:cxn ang="0">
                <a:pos x="52" y="41"/>
              </a:cxn>
              <a:cxn ang="0">
                <a:pos x="52" y="42"/>
              </a:cxn>
              <a:cxn ang="0">
                <a:pos x="50" y="49"/>
              </a:cxn>
              <a:cxn ang="0">
                <a:pos x="39" y="59"/>
              </a:cxn>
              <a:cxn ang="0">
                <a:pos x="37" y="59"/>
              </a:cxn>
              <a:cxn ang="0">
                <a:pos x="34" y="59"/>
              </a:cxn>
              <a:cxn ang="0">
                <a:pos x="20" y="56"/>
              </a:cxn>
              <a:cxn ang="0">
                <a:pos x="15" y="55"/>
              </a:cxn>
              <a:cxn ang="0">
                <a:pos x="4" y="55"/>
              </a:cxn>
              <a:cxn ang="0">
                <a:pos x="0" y="50"/>
              </a:cxn>
              <a:cxn ang="0">
                <a:pos x="0" y="27"/>
              </a:cxn>
              <a:cxn ang="0">
                <a:pos x="4" y="23"/>
              </a:cxn>
              <a:cxn ang="0">
                <a:pos x="14" y="23"/>
              </a:cxn>
              <a:cxn ang="0">
                <a:pos x="19" y="17"/>
              </a:cxn>
              <a:cxn ang="0">
                <a:pos x="23" y="13"/>
              </a:cxn>
              <a:cxn ang="0">
                <a:pos x="27" y="1"/>
              </a:cxn>
              <a:cxn ang="0">
                <a:pos x="31" y="0"/>
              </a:cxn>
              <a:cxn ang="0">
                <a:pos x="40" y="5"/>
              </a:cxn>
              <a:cxn ang="0">
                <a:pos x="41" y="11"/>
              </a:cxn>
              <a:cxn ang="0">
                <a:pos x="39" y="18"/>
              </a:cxn>
              <a:cxn ang="0">
                <a:pos x="45" y="18"/>
              </a:cxn>
              <a:cxn ang="0">
                <a:pos x="55" y="27"/>
              </a:cxn>
              <a:cxn ang="0">
                <a:pos x="53" y="33"/>
              </a:cxn>
              <a:cxn ang="0">
                <a:pos x="7" y="46"/>
              </a:cxn>
              <a:cxn ang="0">
                <a:pos x="4" y="48"/>
              </a:cxn>
              <a:cxn ang="0">
                <a:pos x="7" y="50"/>
              </a:cxn>
              <a:cxn ang="0">
                <a:pos x="9" y="48"/>
              </a:cxn>
              <a:cxn ang="0">
                <a:pos x="7" y="46"/>
              </a:cxn>
              <a:cxn ang="0">
                <a:pos x="45" y="23"/>
              </a:cxn>
              <a:cxn ang="0">
                <a:pos x="33" y="23"/>
              </a:cxn>
              <a:cxn ang="0">
                <a:pos x="36" y="11"/>
              </a:cxn>
              <a:cxn ang="0">
                <a:pos x="31" y="5"/>
              </a:cxn>
              <a:cxn ang="0">
                <a:pos x="26" y="16"/>
              </a:cxn>
              <a:cxn ang="0">
                <a:pos x="23" y="19"/>
              </a:cxn>
              <a:cxn ang="0">
                <a:pos x="15" y="27"/>
              </a:cxn>
              <a:cxn ang="0">
                <a:pos x="13" y="27"/>
              </a:cxn>
              <a:cxn ang="0">
                <a:pos x="13" y="50"/>
              </a:cxn>
              <a:cxn ang="0">
                <a:pos x="15" y="50"/>
              </a:cxn>
              <a:cxn ang="0">
                <a:pos x="22" y="52"/>
              </a:cxn>
              <a:cxn ang="0">
                <a:pos x="34" y="55"/>
              </a:cxn>
              <a:cxn ang="0">
                <a:pos x="38" y="55"/>
              </a:cxn>
              <a:cxn ang="0">
                <a:pos x="45" y="49"/>
              </a:cxn>
              <a:cxn ang="0">
                <a:pos x="45" y="47"/>
              </a:cxn>
              <a:cxn ang="0">
                <a:pos x="47" y="42"/>
              </a:cxn>
              <a:cxn ang="0">
                <a:pos x="47" y="40"/>
              </a:cxn>
              <a:cxn ang="0">
                <a:pos x="49" y="36"/>
              </a:cxn>
              <a:cxn ang="0">
                <a:pos x="47" y="32"/>
              </a:cxn>
              <a:cxn ang="0">
                <a:pos x="50" y="27"/>
              </a:cxn>
              <a:cxn ang="0">
                <a:pos x="45" y="23"/>
              </a:cxn>
            </a:cxnLst>
            <a:rect l="0" t="0" r="r" b="b"/>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p>
            <a:pPr defTabSz="914309"/>
            <a:endParaRPr lang="en-US" dirty="0">
              <a:solidFill>
                <a:prstClr val="black"/>
              </a:solidFill>
              <a:latin typeface="Arial"/>
              <a:ea typeface="Arial Unicode MS"/>
              <a:cs typeface="Arial"/>
            </a:endParaRPr>
          </a:p>
        </p:txBody>
      </p:sp>
      <p:sp>
        <p:nvSpPr>
          <p:cNvPr id="96" name="Freeform 70">
            <a:extLst>
              <a:ext uri="{FF2B5EF4-FFF2-40B4-BE49-F238E27FC236}">
                <a16:creationId xmlns:a16="http://schemas.microsoft.com/office/drawing/2014/main" id="{8AC05E94-9AE9-4A29-807F-BE26B9C56AEC}"/>
              </a:ext>
            </a:extLst>
          </p:cNvPr>
          <p:cNvSpPr>
            <a:spLocks/>
          </p:cNvSpPr>
          <p:nvPr/>
        </p:nvSpPr>
        <p:spPr bwMode="auto">
          <a:xfrm>
            <a:off x="2666971" y="3199138"/>
            <a:ext cx="108968" cy="215797"/>
          </a:xfrm>
          <a:custGeom>
            <a:avLst/>
            <a:gdLst/>
            <a:ahLst/>
            <a:cxnLst>
              <a:cxn ang="0">
                <a:pos x="9" y="0"/>
              </a:cxn>
              <a:cxn ang="0">
                <a:pos x="0" y="16"/>
              </a:cxn>
              <a:cxn ang="0">
                <a:pos x="0" y="100"/>
              </a:cxn>
              <a:cxn ang="0">
                <a:pos x="4" y="110"/>
              </a:cxn>
              <a:cxn ang="0">
                <a:pos x="57" y="42"/>
              </a:cxn>
              <a:cxn ang="0">
                <a:pos x="9" y="0"/>
              </a:cxn>
            </a:cxnLst>
            <a:rect l="0" t="0" r="r" b="b"/>
            <a:pathLst>
              <a:path w="57" h="110">
                <a:moveTo>
                  <a:pt x="9" y="0"/>
                </a:moveTo>
                <a:cubicBezTo>
                  <a:pt x="3" y="4"/>
                  <a:pt x="0" y="9"/>
                  <a:pt x="0" y="16"/>
                </a:cubicBezTo>
                <a:cubicBezTo>
                  <a:pt x="0" y="100"/>
                  <a:pt x="0" y="100"/>
                  <a:pt x="0" y="100"/>
                </a:cubicBezTo>
                <a:cubicBezTo>
                  <a:pt x="0" y="103"/>
                  <a:pt x="1" y="107"/>
                  <a:pt x="4" y="110"/>
                </a:cubicBezTo>
                <a:cubicBezTo>
                  <a:pt x="57" y="42"/>
                  <a:pt x="57" y="42"/>
                  <a:pt x="57" y="42"/>
                </a:cubicBezTo>
                <a:lnTo>
                  <a:pt x="9" y="0"/>
                </a:lnTo>
                <a:close/>
              </a:path>
            </a:pathLst>
          </a:custGeom>
          <a:solidFill>
            <a:schemeClr val="tx1"/>
          </a:solidFill>
          <a:ln w="9525">
            <a:noFill/>
            <a:round/>
            <a:headEnd/>
            <a:tailEnd/>
          </a:ln>
        </p:spPr>
        <p:txBody>
          <a:bodyPr vert="horz" wrap="square" lIns="91428" tIns="45714" rIns="91428" bIns="45714" numCol="1" anchor="ctr" anchorCtr="0" compatLnSpc="1">
            <a:prstTxWarp prst="textNoShape">
              <a:avLst/>
            </a:prstTxWarp>
          </a:bodyPr>
          <a:lstStyle/>
          <a:p>
            <a:pPr algn="ctr" defTabSz="914309"/>
            <a:endParaRPr lang="en-US" dirty="0">
              <a:solidFill>
                <a:srgbClr val="000000"/>
              </a:solidFill>
              <a:latin typeface="Arial"/>
              <a:ea typeface="Arial Unicode MS"/>
              <a:cs typeface="Arial"/>
            </a:endParaRPr>
          </a:p>
        </p:txBody>
      </p:sp>
      <p:sp>
        <p:nvSpPr>
          <p:cNvPr id="97" name="Freeform 71">
            <a:extLst>
              <a:ext uri="{FF2B5EF4-FFF2-40B4-BE49-F238E27FC236}">
                <a16:creationId xmlns:a16="http://schemas.microsoft.com/office/drawing/2014/main" id="{816772D3-EE5D-447D-9317-00E2F8F3B795}"/>
              </a:ext>
            </a:extLst>
          </p:cNvPr>
          <p:cNvSpPr>
            <a:spLocks/>
          </p:cNvSpPr>
          <p:nvPr/>
        </p:nvSpPr>
        <p:spPr bwMode="auto">
          <a:xfrm>
            <a:off x="2960237" y="3199138"/>
            <a:ext cx="107910" cy="215797"/>
          </a:xfrm>
          <a:custGeom>
            <a:avLst/>
            <a:gdLst/>
            <a:ahLst/>
            <a:cxnLst>
              <a:cxn ang="0">
                <a:pos x="48" y="0"/>
              </a:cxn>
              <a:cxn ang="0">
                <a:pos x="0" y="42"/>
              </a:cxn>
              <a:cxn ang="0">
                <a:pos x="53" y="110"/>
              </a:cxn>
              <a:cxn ang="0">
                <a:pos x="57" y="100"/>
              </a:cxn>
              <a:cxn ang="0">
                <a:pos x="57" y="16"/>
              </a:cxn>
              <a:cxn ang="0">
                <a:pos x="48" y="0"/>
              </a:cxn>
            </a:cxnLst>
            <a:rect l="0" t="0" r="r" b="b"/>
            <a:pathLst>
              <a:path w="57" h="110">
                <a:moveTo>
                  <a:pt x="48" y="0"/>
                </a:moveTo>
                <a:cubicBezTo>
                  <a:pt x="0" y="42"/>
                  <a:pt x="0" y="42"/>
                  <a:pt x="0" y="42"/>
                </a:cubicBezTo>
                <a:cubicBezTo>
                  <a:pt x="53" y="110"/>
                  <a:pt x="53" y="110"/>
                  <a:pt x="53" y="110"/>
                </a:cubicBezTo>
                <a:cubicBezTo>
                  <a:pt x="55" y="107"/>
                  <a:pt x="57" y="103"/>
                  <a:pt x="57" y="100"/>
                </a:cubicBezTo>
                <a:cubicBezTo>
                  <a:pt x="57" y="16"/>
                  <a:pt x="57" y="16"/>
                  <a:pt x="57" y="16"/>
                </a:cubicBezTo>
                <a:cubicBezTo>
                  <a:pt x="57" y="9"/>
                  <a:pt x="53" y="4"/>
                  <a:pt x="48" y="0"/>
                </a:cubicBezTo>
                <a:close/>
              </a:path>
            </a:pathLst>
          </a:custGeom>
          <a:solidFill>
            <a:schemeClr val="tx1"/>
          </a:solidFill>
          <a:ln w="9525">
            <a:noFill/>
            <a:round/>
            <a:headEnd/>
            <a:tailEnd/>
          </a:ln>
        </p:spPr>
        <p:txBody>
          <a:bodyPr vert="horz" wrap="square" lIns="91428" tIns="45714" rIns="91428" bIns="45714" numCol="1" anchor="ctr" anchorCtr="0" compatLnSpc="1">
            <a:prstTxWarp prst="textNoShape">
              <a:avLst/>
            </a:prstTxWarp>
          </a:bodyPr>
          <a:lstStyle/>
          <a:p>
            <a:pPr algn="ctr" defTabSz="914309"/>
            <a:endParaRPr lang="en-US" dirty="0">
              <a:solidFill>
                <a:srgbClr val="000000"/>
              </a:solidFill>
              <a:latin typeface="Arial"/>
              <a:ea typeface="Arial Unicode MS"/>
              <a:cs typeface="Arial"/>
            </a:endParaRPr>
          </a:p>
        </p:txBody>
      </p:sp>
      <p:sp>
        <p:nvSpPr>
          <p:cNvPr id="98" name="Freeform 72">
            <a:extLst>
              <a:ext uri="{FF2B5EF4-FFF2-40B4-BE49-F238E27FC236}">
                <a16:creationId xmlns:a16="http://schemas.microsoft.com/office/drawing/2014/main" id="{EB98EE44-9674-4FBC-BD17-F8699FCA3D29}"/>
              </a:ext>
            </a:extLst>
          </p:cNvPr>
          <p:cNvSpPr>
            <a:spLocks/>
          </p:cNvSpPr>
          <p:nvPr/>
        </p:nvSpPr>
        <p:spPr bwMode="auto">
          <a:xfrm>
            <a:off x="2687321" y="3300859"/>
            <a:ext cx="332195" cy="141685"/>
          </a:xfrm>
          <a:custGeom>
            <a:avLst/>
            <a:gdLst/>
            <a:ahLst/>
            <a:cxnLst>
              <a:cxn ang="0">
                <a:pos x="87" y="30"/>
              </a:cxn>
              <a:cxn ang="0">
                <a:pos x="53" y="0"/>
              </a:cxn>
              <a:cxn ang="0">
                <a:pos x="0" y="68"/>
              </a:cxn>
              <a:cxn ang="0">
                <a:pos x="11" y="72"/>
              </a:cxn>
              <a:cxn ang="0">
                <a:pos x="164" y="72"/>
              </a:cxn>
              <a:cxn ang="0">
                <a:pos x="175" y="68"/>
              </a:cxn>
              <a:cxn ang="0">
                <a:pos x="122" y="0"/>
              </a:cxn>
              <a:cxn ang="0">
                <a:pos x="87" y="30"/>
              </a:cxn>
            </a:cxnLst>
            <a:rect l="0" t="0" r="r" b="b"/>
            <a:pathLst>
              <a:path w="175" h="72">
                <a:moveTo>
                  <a:pt x="87" y="30"/>
                </a:moveTo>
                <a:cubicBezTo>
                  <a:pt x="53" y="0"/>
                  <a:pt x="53" y="0"/>
                  <a:pt x="53" y="0"/>
                </a:cubicBezTo>
                <a:cubicBezTo>
                  <a:pt x="0" y="68"/>
                  <a:pt x="0" y="68"/>
                  <a:pt x="0" y="68"/>
                </a:cubicBezTo>
                <a:cubicBezTo>
                  <a:pt x="3" y="71"/>
                  <a:pt x="7" y="72"/>
                  <a:pt x="11" y="72"/>
                </a:cubicBezTo>
                <a:cubicBezTo>
                  <a:pt x="164" y="72"/>
                  <a:pt x="164" y="72"/>
                  <a:pt x="164" y="72"/>
                </a:cubicBezTo>
                <a:cubicBezTo>
                  <a:pt x="168" y="72"/>
                  <a:pt x="172" y="71"/>
                  <a:pt x="175" y="68"/>
                </a:cubicBezTo>
                <a:cubicBezTo>
                  <a:pt x="122" y="0"/>
                  <a:pt x="122" y="0"/>
                  <a:pt x="122" y="0"/>
                </a:cubicBezTo>
                <a:lnTo>
                  <a:pt x="87" y="30"/>
                </a:lnTo>
                <a:close/>
              </a:path>
            </a:pathLst>
          </a:custGeom>
          <a:solidFill>
            <a:schemeClr val="tx1"/>
          </a:solidFill>
          <a:ln w="9525">
            <a:noFill/>
            <a:round/>
            <a:headEnd/>
            <a:tailEnd/>
          </a:ln>
        </p:spPr>
        <p:txBody>
          <a:bodyPr vert="horz" wrap="square" lIns="91428" tIns="45714" rIns="91428" bIns="45714" numCol="1" anchor="ctr" anchorCtr="0" compatLnSpc="1">
            <a:prstTxWarp prst="textNoShape">
              <a:avLst/>
            </a:prstTxWarp>
          </a:bodyPr>
          <a:lstStyle/>
          <a:p>
            <a:pPr algn="ctr" defTabSz="914309"/>
            <a:endParaRPr lang="en-US" dirty="0">
              <a:solidFill>
                <a:srgbClr val="000000"/>
              </a:solidFill>
              <a:latin typeface="Arial"/>
              <a:ea typeface="Arial Unicode MS"/>
              <a:cs typeface="Arial"/>
            </a:endParaRPr>
          </a:p>
        </p:txBody>
      </p:sp>
      <p:sp>
        <p:nvSpPr>
          <p:cNvPr id="99" name="Freeform 73">
            <a:extLst>
              <a:ext uri="{FF2B5EF4-FFF2-40B4-BE49-F238E27FC236}">
                <a16:creationId xmlns:a16="http://schemas.microsoft.com/office/drawing/2014/main" id="{96A7734B-9456-4166-A245-6F954EA36A46}"/>
              </a:ext>
            </a:extLst>
          </p:cNvPr>
          <p:cNvSpPr>
            <a:spLocks/>
          </p:cNvSpPr>
          <p:nvPr/>
        </p:nvSpPr>
        <p:spPr bwMode="auto">
          <a:xfrm>
            <a:off x="2684927" y="3156058"/>
            <a:ext cx="336425" cy="164572"/>
          </a:xfrm>
          <a:custGeom>
            <a:avLst/>
            <a:gdLst/>
            <a:ahLst/>
            <a:cxnLst>
              <a:cxn ang="0">
                <a:pos x="171" y="12"/>
              </a:cxn>
              <a:cxn ang="0">
                <a:pos x="166" y="0"/>
              </a:cxn>
              <a:cxn ang="0">
                <a:pos x="10" y="0"/>
              </a:cxn>
              <a:cxn ang="0">
                <a:pos x="6" y="12"/>
              </a:cxn>
              <a:cxn ang="0">
                <a:pos x="88" y="84"/>
              </a:cxn>
              <a:cxn ang="0">
                <a:pos x="171" y="12"/>
              </a:cxn>
            </a:cxnLst>
            <a:rect l="0" t="0" r="r" b="b"/>
            <a:pathLst>
              <a:path w="177" h="84">
                <a:moveTo>
                  <a:pt x="171" y="12"/>
                </a:moveTo>
                <a:cubicBezTo>
                  <a:pt x="177" y="6"/>
                  <a:pt x="175" y="1"/>
                  <a:pt x="166" y="0"/>
                </a:cubicBezTo>
                <a:cubicBezTo>
                  <a:pt x="114" y="0"/>
                  <a:pt x="62" y="0"/>
                  <a:pt x="10" y="0"/>
                </a:cubicBezTo>
                <a:cubicBezTo>
                  <a:pt x="2" y="1"/>
                  <a:pt x="0" y="6"/>
                  <a:pt x="6" y="12"/>
                </a:cubicBezTo>
                <a:cubicBezTo>
                  <a:pt x="88" y="84"/>
                  <a:pt x="88" y="84"/>
                  <a:pt x="88" y="84"/>
                </a:cubicBezTo>
                <a:lnTo>
                  <a:pt x="171" y="12"/>
                </a:lnTo>
                <a:close/>
              </a:path>
            </a:pathLst>
          </a:custGeom>
          <a:solidFill>
            <a:schemeClr val="tx1"/>
          </a:solidFill>
          <a:ln w="9525">
            <a:noFill/>
            <a:round/>
            <a:headEnd/>
            <a:tailEnd/>
          </a:ln>
        </p:spPr>
        <p:txBody>
          <a:bodyPr vert="horz" wrap="square" lIns="91428" tIns="45714" rIns="91428" bIns="45714" numCol="1" anchor="t" anchorCtr="0" compatLnSpc="1">
            <a:prstTxWarp prst="textNoShape">
              <a:avLst/>
            </a:prstTxWarp>
          </a:bodyPr>
          <a:lstStyle/>
          <a:p>
            <a:pPr defTabSz="914309"/>
            <a:endParaRPr lang="en-US" dirty="0">
              <a:solidFill>
                <a:prstClr val="black"/>
              </a:solidFill>
              <a:latin typeface="Arial"/>
              <a:ea typeface="Arial Unicode MS"/>
              <a:cs typeface="Arial"/>
            </a:endParaRPr>
          </a:p>
        </p:txBody>
      </p:sp>
      <p:sp>
        <p:nvSpPr>
          <p:cNvPr id="100" name="Freeform 191">
            <a:extLst>
              <a:ext uri="{FF2B5EF4-FFF2-40B4-BE49-F238E27FC236}">
                <a16:creationId xmlns:a16="http://schemas.microsoft.com/office/drawing/2014/main" id="{0D7DCD80-B2BC-4F68-B56D-DAE9D7BAE2D9}"/>
              </a:ext>
            </a:extLst>
          </p:cNvPr>
          <p:cNvSpPr>
            <a:spLocks noEditPoints="1"/>
          </p:cNvSpPr>
          <p:nvPr/>
        </p:nvSpPr>
        <p:spPr bwMode="auto">
          <a:xfrm>
            <a:off x="1591430" y="3022554"/>
            <a:ext cx="242422" cy="249741"/>
          </a:xfrm>
          <a:custGeom>
            <a:avLst/>
            <a:gdLst/>
            <a:ahLst/>
            <a:cxnLst>
              <a:cxn ang="0">
                <a:pos x="52" y="189"/>
              </a:cxn>
              <a:cxn ang="0">
                <a:pos x="52" y="208"/>
              </a:cxn>
              <a:cxn ang="0">
                <a:pos x="0" y="208"/>
              </a:cxn>
              <a:cxn ang="0">
                <a:pos x="0" y="104"/>
              </a:cxn>
              <a:cxn ang="0">
                <a:pos x="52" y="104"/>
              </a:cxn>
              <a:cxn ang="0">
                <a:pos x="52" y="124"/>
              </a:cxn>
              <a:cxn ang="0">
                <a:pos x="130" y="26"/>
              </a:cxn>
              <a:cxn ang="0">
                <a:pos x="130" y="286"/>
              </a:cxn>
              <a:cxn ang="0">
                <a:pos x="52" y="189"/>
              </a:cxn>
              <a:cxn ang="0">
                <a:pos x="156" y="182"/>
              </a:cxn>
              <a:cxn ang="0">
                <a:pos x="156" y="130"/>
              </a:cxn>
              <a:cxn ang="0">
                <a:pos x="182" y="156"/>
              </a:cxn>
              <a:cxn ang="0">
                <a:pos x="156" y="182"/>
              </a:cxn>
              <a:cxn ang="0">
                <a:pos x="266" y="312"/>
              </a:cxn>
              <a:cxn ang="0">
                <a:pos x="248" y="292"/>
              </a:cxn>
              <a:cxn ang="0">
                <a:pos x="312" y="156"/>
              </a:cxn>
              <a:cxn ang="0">
                <a:pos x="248" y="21"/>
              </a:cxn>
              <a:cxn ang="0">
                <a:pos x="266" y="0"/>
              </a:cxn>
              <a:cxn ang="0">
                <a:pos x="338" y="156"/>
              </a:cxn>
              <a:cxn ang="0">
                <a:pos x="266" y="312"/>
              </a:cxn>
              <a:cxn ang="0">
                <a:pos x="210" y="252"/>
              </a:cxn>
              <a:cxn ang="0">
                <a:pos x="191" y="231"/>
              </a:cxn>
              <a:cxn ang="0">
                <a:pos x="234" y="156"/>
              </a:cxn>
              <a:cxn ang="0">
                <a:pos x="191" y="82"/>
              </a:cxn>
              <a:cxn ang="0">
                <a:pos x="210" y="61"/>
              </a:cxn>
              <a:cxn ang="0">
                <a:pos x="260" y="156"/>
              </a:cxn>
              <a:cxn ang="0">
                <a:pos x="210" y="252"/>
              </a:cxn>
            </a:cxnLst>
            <a:rect l="0" t="0" r="r" b="b"/>
            <a:pathLst>
              <a:path w="338" h="312">
                <a:moveTo>
                  <a:pt x="52" y="189"/>
                </a:moveTo>
                <a:cubicBezTo>
                  <a:pt x="52" y="208"/>
                  <a:pt x="52" y="208"/>
                  <a:pt x="52" y="208"/>
                </a:cubicBezTo>
                <a:cubicBezTo>
                  <a:pt x="0" y="208"/>
                  <a:pt x="0" y="208"/>
                  <a:pt x="0" y="208"/>
                </a:cubicBezTo>
                <a:cubicBezTo>
                  <a:pt x="0" y="104"/>
                  <a:pt x="0" y="104"/>
                  <a:pt x="0" y="104"/>
                </a:cubicBezTo>
                <a:cubicBezTo>
                  <a:pt x="52" y="104"/>
                  <a:pt x="52" y="104"/>
                  <a:pt x="52" y="104"/>
                </a:cubicBezTo>
                <a:cubicBezTo>
                  <a:pt x="52" y="124"/>
                  <a:pt x="52" y="124"/>
                  <a:pt x="52" y="124"/>
                </a:cubicBezTo>
                <a:cubicBezTo>
                  <a:pt x="130" y="26"/>
                  <a:pt x="130" y="26"/>
                  <a:pt x="130" y="26"/>
                </a:cubicBezTo>
                <a:cubicBezTo>
                  <a:pt x="130" y="286"/>
                  <a:pt x="130" y="286"/>
                  <a:pt x="130" y="286"/>
                </a:cubicBezTo>
                <a:cubicBezTo>
                  <a:pt x="52" y="189"/>
                  <a:pt x="52" y="189"/>
                  <a:pt x="52" y="189"/>
                </a:cubicBezTo>
                <a:close/>
                <a:moveTo>
                  <a:pt x="156" y="182"/>
                </a:moveTo>
                <a:cubicBezTo>
                  <a:pt x="156" y="130"/>
                  <a:pt x="156" y="130"/>
                  <a:pt x="156" y="130"/>
                </a:cubicBezTo>
                <a:cubicBezTo>
                  <a:pt x="170" y="130"/>
                  <a:pt x="182" y="142"/>
                  <a:pt x="182" y="156"/>
                </a:cubicBezTo>
                <a:cubicBezTo>
                  <a:pt x="182" y="171"/>
                  <a:pt x="170" y="182"/>
                  <a:pt x="156" y="182"/>
                </a:cubicBezTo>
                <a:close/>
                <a:moveTo>
                  <a:pt x="266" y="312"/>
                </a:moveTo>
                <a:cubicBezTo>
                  <a:pt x="248" y="292"/>
                  <a:pt x="248" y="292"/>
                  <a:pt x="248" y="292"/>
                </a:cubicBezTo>
                <a:cubicBezTo>
                  <a:pt x="287" y="262"/>
                  <a:pt x="312" y="212"/>
                  <a:pt x="312" y="156"/>
                </a:cubicBezTo>
                <a:cubicBezTo>
                  <a:pt x="312" y="101"/>
                  <a:pt x="287" y="51"/>
                  <a:pt x="248" y="21"/>
                </a:cubicBezTo>
                <a:cubicBezTo>
                  <a:pt x="266" y="0"/>
                  <a:pt x="266" y="0"/>
                  <a:pt x="266" y="0"/>
                </a:cubicBezTo>
                <a:cubicBezTo>
                  <a:pt x="310" y="36"/>
                  <a:pt x="338" y="93"/>
                  <a:pt x="338" y="156"/>
                </a:cubicBezTo>
                <a:cubicBezTo>
                  <a:pt x="338" y="220"/>
                  <a:pt x="310" y="277"/>
                  <a:pt x="266" y="312"/>
                </a:cubicBezTo>
                <a:close/>
                <a:moveTo>
                  <a:pt x="210" y="252"/>
                </a:moveTo>
                <a:cubicBezTo>
                  <a:pt x="191" y="231"/>
                  <a:pt x="191" y="231"/>
                  <a:pt x="191" y="231"/>
                </a:cubicBezTo>
                <a:cubicBezTo>
                  <a:pt x="216" y="217"/>
                  <a:pt x="234" y="189"/>
                  <a:pt x="234" y="156"/>
                </a:cubicBezTo>
                <a:cubicBezTo>
                  <a:pt x="234" y="124"/>
                  <a:pt x="216" y="96"/>
                  <a:pt x="191" y="82"/>
                </a:cubicBezTo>
                <a:cubicBezTo>
                  <a:pt x="210" y="61"/>
                  <a:pt x="210" y="61"/>
                  <a:pt x="210" y="61"/>
                </a:cubicBezTo>
                <a:cubicBezTo>
                  <a:pt x="240" y="81"/>
                  <a:pt x="260" y="116"/>
                  <a:pt x="260" y="156"/>
                </a:cubicBezTo>
                <a:cubicBezTo>
                  <a:pt x="260" y="197"/>
                  <a:pt x="240" y="232"/>
                  <a:pt x="210" y="252"/>
                </a:cubicBezTo>
                <a:close/>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p>
            <a:pPr defTabSz="914309"/>
            <a:endParaRPr lang="en-US" dirty="0">
              <a:solidFill>
                <a:prstClr val="black"/>
              </a:solidFill>
              <a:latin typeface="Arial"/>
              <a:ea typeface="Arial Unicode MS"/>
              <a:cs typeface="Arial"/>
            </a:endParaRPr>
          </a:p>
        </p:txBody>
      </p:sp>
      <p:sp>
        <p:nvSpPr>
          <p:cNvPr id="101" name="Freeform 262">
            <a:extLst>
              <a:ext uri="{FF2B5EF4-FFF2-40B4-BE49-F238E27FC236}">
                <a16:creationId xmlns:a16="http://schemas.microsoft.com/office/drawing/2014/main" id="{47F3047F-15A2-45D1-89F7-4C6E1BC97144}"/>
              </a:ext>
            </a:extLst>
          </p:cNvPr>
          <p:cNvSpPr>
            <a:spLocks noEditPoints="1"/>
          </p:cNvSpPr>
          <p:nvPr/>
        </p:nvSpPr>
        <p:spPr bwMode="auto">
          <a:xfrm>
            <a:off x="484435" y="3091699"/>
            <a:ext cx="303405" cy="253208"/>
          </a:xfrm>
          <a:custGeom>
            <a:avLst/>
            <a:gdLst/>
            <a:ahLst/>
            <a:cxnLst>
              <a:cxn ang="0">
                <a:pos x="162" y="51"/>
              </a:cxn>
              <a:cxn ang="0">
                <a:pos x="153" y="51"/>
              </a:cxn>
              <a:cxn ang="0">
                <a:pos x="141" y="16"/>
              </a:cxn>
              <a:cxn ang="0">
                <a:pos x="153" y="13"/>
              </a:cxn>
              <a:cxn ang="0">
                <a:pos x="153" y="4"/>
              </a:cxn>
              <a:cxn ang="0">
                <a:pos x="137" y="9"/>
              </a:cxn>
              <a:cxn ang="0">
                <a:pos x="92" y="41"/>
              </a:cxn>
              <a:cxn ang="0">
                <a:pos x="50" y="15"/>
              </a:cxn>
              <a:cxn ang="0">
                <a:pos x="44" y="0"/>
              </a:cxn>
              <a:cxn ang="0">
                <a:pos x="44" y="17"/>
              </a:cxn>
              <a:cxn ang="0">
                <a:pos x="74" y="42"/>
              </a:cxn>
              <a:cxn ang="0">
                <a:pos x="74" y="51"/>
              </a:cxn>
              <a:cxn ang="0">
                <a:pos x="0" y="178"/>
              </a:cxn>
              <a:cxn ang="0">
                <a:pos x="153" y="178"/>
              </a:cxn>
              <a:cxn ang="0">
                <a:pos x="162" y="178"/>
              </a:cxn>
              <a:cxn ang="0">
                <a:pos x="183" y="178"/>
              </a:cxn>
              <a:cxn ang="0">
                <a:pos x="166" y="51"/>
              </a:cxn>
              <a:cxn ang="0">
                <a:pos x="162" y="70"/>
              </a:cxn>
              <a:cxn ang="0">
                <a:pos x="173" y="83"/>
              </a:cxn>
              <a:cxn ang="0">
                <a:pos x="162" y="73"/>
              </a:cxn>
              <a:cxn ang="0">
                <a:pos x="159" y="70"/>
              </a:cxn>
              <a:cxn ang="0">
                <a:pos x="131" y="158"/>
              </a:cxn>
              <a:cxn ang="0">
                <a:pos x="16" y="158"/>
              </a:cxn>
              <a:cxn ang="0">
                <a:pos x="74" y="67"/>
              </a:cxn>
              <a:cxn ang="0">
                <a:pos x="131" y="158"/>
              </a:cxn>
              <a:cxn ang="0">
                <a:pos x="140" y="88"/>
              </a:cxn>
              <a:cxn ang="0">
                <a:pos x="154" y="102"/>
              </a:cxn>
              <a:cxn ang="0">
                <a:pos x="160" y="102"/>
              </a:cxn>
              <a:cxn ang="0">
                <a:pos x="153" y="98"/>
              </a:cxn>
              <a:cxn ang="0">
                <a:pos x="141" y="82"/>
              </a:cxn>
              <a:cxn ang="0">
                <a:pos x="160" y="101"/>
              </a:cxn>
              <a:cxn ang="0">
                <a:pos x="160" y="102"/>
              </a:cxn>
              <a:cxn ang="0">
                <a:pos x="162" y="99"/>
              </a:cxn>
              <a:cxn ang="0">
                <a:pos x="153" y="91"/>
              </a:cxn>
              <a:cxn ang="0">
                <a:pos x="143" y="77"/>
              </a:cxn>
              <a:cxn ang="0">
                <a:pos x="160" y="94"/>
              </a:cxn>
              <a:cxn ang="0">
                <a:pos x="165" y="100"/>
              </a:cxn>
              <a:cxn ang="0">
                <a:pos x="167" y="98"/>
              </a:cxn>
              <a:cxn ang="0">
                <a:pos x="162" y="93"/>
              </a:cxn>
              <a:cxn ang="0">
                <a:pos x="153" y="84"/>
              </a:cxn>
              <a:cxn ang="0">
                <a:pos x="146" y="73"/>
              </a:cxn>
              <a:cxn ang="0">
                <a:pos x="160" y="87"/>
              </a:cxn>
              <a:cxn ang="0">
                <a:pos x="166" y="93"/>
              </a:cxn>
              <a:cxn ang="0">
                <a:pos x="167" y="98"/>
              </a:cxn>
              <a:cxn ang="0">
                <a:pos x="166" y="90"/>
              </a:cxn>
              <a:cxn ang="0">
                <a:pos x="160" y="84"/>
              </a:cxn>
              <a:cxn ang="0">
                <a:pos x="148" y="72"/>
              </a:cxn>
              <a:cxn ang="0">
                <a:pos x="153" y="74"/>
              </a:cxn>
              <a:cxn ang="0">
                <a:pos x="162" y="83"/>
              </a:cxn>
              <a:cxn ang="0">
                <a:pos x="171" y="92"/>
              </a:cxn>
              <a:cxn ang="0">
                <a:pos x="172" y="90"/>
              </a:cxn>
              <a:cxn ang="0">
                <a:pos x="162" y="79"/>
              </a:cxn>
              <a:cxn ang="0">
                <a:pos x="153" y="71"/>
              </a:cxn>
              <a:cxn ang="0">
                <a:pos x="153" y="70"/>
              </a:cxn>
              <a:cxn ang="0">
                <a:pos x="160" y="74"/>
              </a:cxn>
              <a:cxn ang="0">
                <a:pos x="166" y="80"/>
              </a:cxn>
              <a:cxn ang="0">
                <a:pos x="172" y="90"/>
              </a:cxn>
            </a:cxnLst>
            <a:rect l="0" t="0" r="r" b="b"/>
            <a:pathLst>
              <a:path w="183" h="178">
                <a:moveTo>
                  <a:pt x="166" y="51"/>
                </a:moveTo>
                <a:cubicBezTo>
                  <a:pt x="162" y="51"/>
                  <a:pt x="162" y="51"/>
                  <a:pt x="162" y="51"/>
                </a:cubicBezTo>
                <a:cubicBezTo>
                  <a:pt x="160" y="51"/>
                  <a:pt x="160" y="51"/>
                  <a:pt x="160" y="51"/>
                </a:cubicBezTo>
                <a:cubicBezTo>
                  <a:pt x="153" y="51"/>
                  <a:pt x="153" y="51"/>
                  <a:pt x="153" y="51"/>
                </a:cubicBezTo>
                <a:cubicBezTo>
                  <a:pt x="99" y="51"/>
                  <a:pt x="99" y="51"/>
                  <a:pt x="99" y="51"/>
                </a:cubicBezTo>
                <a:cubicBezTo>
                  <a:pt x="141" y="16"/>
                  <a:pt x="141" y="16"/>
                  <a:pt x="141" y="16"/>
                </a:cubicBezTo>
                <a:cubicBezTo>
                  <a:pt x="142" y="17"/>
                  <a:pt x="144" y="17"/>
                  <a:pt x="146" y="17"/>
                </a:cubicBezTo>
                <a:cubicBezTo>
                  <a:pt x="149" y="17"/>
                  <a:pt x="152" y="16"/>
                  <a:pt x="153" y="13"/>
                </a:cubicBezTo>
                <a:cubicBezTo>
                  <a:pt x="154" y="12"/>
                  <a:pt x="155" y="10"/>
                  <a:pt x="155" y="9"/>
                </a:cubicBezTo>
                <a:cubicBezTo>
                  <a:pt x="155" y="7"/>
                  <a:pt x="154" y="5"/>
                  <a:pt x="153" y="4"/>
                </a:cubicBezTo>
                <a:cubicBezTo>
                  <a:pt x="152" y="2"/>
                  <a:pt x="149" y="0"/>
                  <a:pt x="146" y="0"/>
                </a:cubicBezTo>
                <a:cubicBezTo>
                  <a:pt x="141" y="0"/>
                  <a:pt x="137" y="4"/>
                  <a:pt x="137" y="9"/>
                </a:cubicBezTo>
                <a:cubicBezTo>
                  <a:pt x="137" y="11"/>
                  <a:pt x="138" y="13"/>
                  <a:pt x="139" y="14"/>
                </a:cubicBezTo>
                <a:cubicBezTo>
                  <a:pt x="92" y="41"/>
                  <a:pt x="92" y="41"/>
                  <a:pt x="92" y="41"/>
                </a:cubicBezTo>
                <a:cubicBezTo>
                  <a:pt x="74" y="29"/>
                  <a:pt x="74" y="29"/>
                  <a:pt x="74" y="29"/>
                </a:cubicBezTo>
                <a:cubicBezTo>
                  <a:pt x="50" y="15"/>
                  <a:pt x="50" y="15"/>
                  <a:pt x="50" y="15"/>
                </a:cubicBezTo>
                <a:cubicBezTo>
                  <a:pt x="52" y="13"/>
                  <a:pt x="53" y="11"/>
                  <a:pt x="53" y="9"/>
                </a:cubicBezTo>
                <a:cubicBezTo>
                  <a:pt x="53" y="4"/>
                  <a:pt x="49" y="0"/>
                  <a:pt x="44" y="0"/>
                </a:cubicBezTo>
                <a:cubicBezTo>
                  <a:pt x="40" y="0"/>
                  <a:pt x="36" y="4"/>
                  <a:pt x="36" y="9"/>
                </a:cubicBezTo>
                <a:cubicBezTo>
                  <a:pt x="36" y="13"/>
                  <a:pt x="40" y="17"/>
                  <a:pt x="44" y="17"/>
                </a:cubicBezTo>
                <a:cubicBezTo>
                  <a:pt x="46" y="17"/>
                  <a:pt x="47" y="17"/>
                  <a:pt x="49" y="16"/>
                </a:cubicBezTo>
                <a:cubicBezTo>
                  <a:pt x="74" y="42"/>
                  <a:pt x="74" y="42"/>
                  <a:pt x="74" y="42"/>
                </a:cubicBezTo>
                <a:cubicBezTo>
                  <a:pt x="82" y="51"/>
                  <a:pt x="82" y="51"/>
                  <a:pt x="82" y="51"/>
                </a:cubicBezTo>
                <a:cubicBezTo>
                  <a:pt x="74" y="51"/>
                  <a:pt x="74" y="51"/>
                  <a:pt x="74" y="51"/>
                </a:cubicBezTo>
                <a:cubicBezTo>
                  <a:pt x="0" y="51"/>
                  <a:pt x="0" y="51"/>
                  <a:pt x="0" y="51"/>
                </a:cubicBezTo>
                <a:cubicBezTo>
                  <a:pt x="0" y="178"/>
                  <a:pt x="0" y="178"/>
                  <a:pt x="0" y="178"/>
                </a:cubicBezTo>
                <a:cubicBezTo>
                  <a:pt x="74" y="178"/>
                  <a:pt x="74" y="178"/>
                  <a:pt x="74" y="178"/>
                </a:cubicBezTo>
                <a:cubicBezTo>
                  <a:pt x="153" y="178"/>
                  <a:pt x="153" y="178"/>
                  <a:pt x="153" y="178"/>
                </a:cubicBezTo>
                <a:cubicBezTo>
                  <a:pt x="160" y="178"/>
                  <a:pt x="160" y="178"/>
                  <a:pt x="160" y="178"/>
                </a:cubicBezTo>
                <a:cubicBezTo>
                  <a:pt x="162" y="178"/>
                  <a:pt x="162" y="178"/>
                  <a:pt x="162" y="178"/>
                </a:cubicBezTo>
                <a:cubicBezTo>
                  <a:pt x="166" y="178"/>
                  <a:pt x="166" y="178"/>
                  <a:pt x="166" y="178"/>
                </a:cubicBezTo>
                <a:cubicBezTo>
                  <a:pt x="183" y="178"/>
                  <a:pt x="183" y="178"/>
                  <a:pt x="183" y="178"/>
                </a:cubicBezTo>
                <a:cubicBezTo>
                  <a:pt x="183" y="51"/>
                  <a:pt x="183" y="51"/>
                  <a:pt x="183" y="51"/>
                </a:cubicBezTo>
                <a:lnTo>
                  <a:pt x="166" y="51"/>
                </a:lnTo>
                <a:close/>
                <a:moveTo>
                  <a:pt x="160" y="70"/>
                </a:moveTo>
                <a:cubicBezTo>
                  <a:pt x="160" y="70"/>
                  <a:pt x="161" y="70"/>
                  <a:pt x="162" y="70"/>
                </a:cubicBezTo>
                <a:cubicBezTo>
                  <a:pt x="163" y="71"/>
                  <a:pt x="164" y="72"/>
                  <a:pt x="166" y="72"/>
                </a:cubicBezTo>
                <a:cubicBezTo>
                  <a:pt x="169" y="75"/>
                  <a:pt x="172" y="79"/>
                  <a:pt x="173" y="83"/>
                </a:cubicBezTo>
                <a:cubicBezTo>
                  <a:pt x="166" y="77"/>
                  <a:pt x="166" y="77"/>
                  <a:pt x="166" y="77"/>
                </a:cubicBezTo>
                <a:cubicBezTo>
                  <a:pt x="162" y="73"/>
                  <a:pt x="162" y="73"/>
                  <a:pt x="162" y="73"/>
                </a:cubicBezTo>
                <a:cubicBezTo>
                  <a:pt x="160" y="70"/>
                  <a:pt x="160" y="70"/>
                  <a:pt x="160" y="70"/>
                </a:cubicBezTo>
                <a:cubicBezTo>
                  <a:pt x="159" y="70"/>
                  <a:pt x="159" y="70"/>
                  <a:pt x="159" y="70"/>
                </a:cubicBezTo>
                <a:cubicBezTo>
                  <a:pt x="159" y="70"/>
                  <a:pt x="159" y="70"/>
                  <a:pt x="160" y="70"/>
                </a:cubicBezTo>
                <a:close/>
                <a:moveTo>
                  <a:pt x="131" y="158"/>
                </a:moveTo>
                <a:cubicBezTo>
                  <a:pt x="74" y="158"/>
                  <a:pt x="74" y="158"/>
                  <a:pt x="74" y="158"/>
                </a:cubicBezTo>
                <a:cubicBezTo>
                  <a:pt x="16" y="158"/>
                  <a:pt x="16" y="158"/>
                  <a:pt x="16" y="158"/>
                </a:cubicBezTo>
                <a:cubicBezTo>
                  <a:pt x="16" y="67"/>
                  <a:pt x="16" y="67"/>
                  <a:pt x="16" y="67"/>
                </a:cubicBezTo>
                <a:cubicBezTo>
                  <a:pt x="74" y="67"/>
                  <a:pt x="74" y="67"/>
                  <a:pt x="74" y="67"/>
                </a:cubicBezTo>
                <a:cubicBezTo>
                  <a:pt x="131" y="67"/>
                  <a:pt x="131" y="67"/>
                  <a:pt x="131" y="67"/>
                </a:cubicBezTo>
                <a:lnTo>
                  <a:pt x="131" y="158"/>
                </a:lnTo>
                <a:close/>
                <a:moveTo>
                  <a:pt x="153" y="102"/>
                </a:moveTo>
                <a:cubicBezTo>
                  <a:pt x="147" y="100"/>
                  <a:pt x="141" y="95"/>
                  <a:pt x="140" y="88"/>
                </a:cubicBezTo>
                <a:cubicBezTo>
                  <a:pt x="153" y="101"/>
                  <a:pt x="153" y="101"/>
                  <a:pt x="153" y="101"/>
                </a:cubicBezTo>
                <a:cubicBezTo>
                  <a:pt x="154" y="102"/>
                  <a:pt x="154" y="102"/>
                  <a:pt x="154" y="102"/>
                </a:cubicBezTo>
                <a:cubicBezTo>
                  <a:pt x="154" y="102"/>
                  <a:pt x="154" y="102"/>
                  <a:pt x="153" y="102"/>
                </a:cubicBezTo>
                <a:close/>
                <a:moveTo>
                  <a:pt x="160" y="102"/>
                </a:moveTo>
                <a:cubicBezTo>
                  <a:pt x="159" y="102"/>
                  <a:pt x="158" y="102"/>
                  <a:pt x="158" y="102"/>
                </a:cubicBezTo>
                <a:cubicBezTo>
                  <a:pt x="153" y="98"/>
                  <a:pt x="153" y="98"/>
                  <a:pt x="153" y="98"/>
                </a:cubicBezTo>
                <a:cubicBezTo>
                  <a:pt x="140" y="84"/>
                  <a:pt x="140" y="84"/>
                  <a:pt x="140" y="84"/>
                </a:cubicBezTo>
                <a:cubicBezTo>
                  <a:pt x="140" y="83"/>
                  <a:pt x="140" y="83"/>
                  <a:pt x="141" y="82"/>
                </a:cubicBezTo>
                <a:cubicBezTo>
                  <a:pt x="153" y="94"/>
                  <a:pt x="153" y="94"/>
                  <a:pt x="153" y="94"/>
                </a:cubicBezTo>
                <a:cubicBezTo>
                  <a:pt x="160" y="101"/>
                  <a:pt x="160" y="101"/>
                  <a:pt x="160" y="101"/>
                </a:cubicBezTo>
                <a:cubicBezTo>
                  <a:pt x="160" y="102"/>
                  <a:pt x="160" y="102"/>
                  <a:pt x="160" y="102"/>
                </a:cubicBezTo>
                <a:cubicBezTo>
                  <a:pt x="160" y="102"/>
                  <a:pt x="160" y="102"/>
                  <a:pt x="160" y="102"/>
                </a:cubicBezTo>
                <a:close/>
                <a:moveTo>
                  <a:pt x="163" y="101"/>
                </a:moveTo>
                <a:cubicBezTo>
                  <a:pt x="162" y="99"/>
                  <a:pt x="162" y="99"/>
                  <a:pt x="162" y="99"/>
                </a:cubicBezTo>
                <a:cubicBezTo>
                  <a:pt x="160" y="97"/>
                  <a:pt x="160" y="97"/>
                  <a:pt x="160" y="97"/>
                </a:cubicBezTo>
                <a:cubicBezTo>
                  <a:pt x="153" y="91"/>
                  <a:pt x="153" y="91"/>
                  <a:pt x="153" y="91"/>
                </a:cubicBezTo>
                <a:cubicBezTo>
                  <a:pt x="142" y="79"/>
                  <a:pt x="142" y="79"/>
                  <a:pt x="142" y="79"/>
                </a:cubicBezTo>
                <a:cubicBezTo>
                  <a:pt x="142" y="78"/>
                  <a:pt x="142" y="78"/>
                  <a:pt x="143" y="77"/>
                </a:cubicBezTo>
                <a:cubicBezTo>
                  <a:pt x="153" y="88"/>
                  <a:pt x="153" y="88"/>
                  <a:pt x="153" y="88"/>
                </a:cubicBezTo>
                <a:cubicBezTo>
                  <a:pt x="160" y="94"/>
                  <a:pt x="160" y="94"/>
                  <a:pt x="160" y="94"/>
                </a:cubicBezTo>
                <a:cubicBezTo>
                  <a:pt x="162" y="96"/>
                  <a:pt x="162" y="96"/>
                  <a:pt x="162" y="96"/>
                </a:cubicBezTo>
                <a:cubicBezTo>
                  <a:pt x="165" y="100"/>
                  <a:pt x="165" y="100"/>
                  <a:pt x="165" y="100"/>
                </a:cubicBezTo>
                <a:cubicBezTo>
                  <a:pt x="164" y="100"/>
                  <a:pt x="164" y="100"/>
                  <a:pt x="163" y="101"/>
                </a:cubicBezTo>
                <a:close/>
                <a:moveTo>
                  <a:pt x="167" y="98"/>
                </a:moveTo>
                <a:cubicBezTo>
                  <a:pt x="166" y="97"/>
                  <a:pt x="166" y="97"/>
                  <a:pt x="166" y="97"/>
                </a:cubicBezTo>
                <a:cubicBezTo>
                  <a:pt x="162" y="93"/>
                  <a:pt x="162" y="93"/>
                  <a:pt x="162" y="93"/>
                </a:cubicBezTo>
                <a:cubicBezTo>
                  <a:pt x="160" y="90"/>
                  <a:pt x="160" y="90"/>
                  <a:pt x="160" y="90"/>
                </a:cubicBezTo>
                <a:cubicBezTo>
                  <a:pt x="153" y="84"/>
                  <a:pt x="153" y="84"/>
                  <a:pt x="153" y="84"/>
                </a:cubicBezTo>
                <a:cubicBezTo>
                  <a:pt x="144" y="75"/>
                  <a:pt x="144" y="75"/>
                  <a:pt x="144" y="75"/>
                </a:cubicBezTo>
                <a:cubicBezTo>
                  <a:pt x="145" y="74"/>
                  <a:pt x="145" y="74"/>
                  <a:pt x="146" y="73"/>
                </a:cubicBezTo>
                <a:cubicBezTo>
                  <a:pt x="153" y="81"/>
                  <a:pt x="153" y="81"/>
                  <a:pt x="153" y="81"/>
                </a:cubicBezTo>
                <a:cubicBezTo>
                  <a:pt x="160" y="87"/>
                  <a:pt x="160" y="87"/>
                  <a:pt x="160" y="87"/>
                </a:cubicBezTo>
                <a:cubicBezTo>
                  <a:pt x="162" y="90"/>
                  <a:pt x="162" y="90"/>
                  <a:pt x="162" y="90"/>
                </a:cubicBezTo>
                <a:cubicBezTo>
                  <a:pt x="166" y="93"/>
                  <a:pt x="166" y="93"/>
                  <a:pt x="166" y="93"/>
                </a:cubicBezTo>
                <a:cubicBezTo>
                  <a:pt x="169" y="96"/>
                  <a:pt x="169" y="96"/>
                  <a:pt x="169" y="96"/>
                </a:cubicBezTo>
                <a:cubicBezTo>
                  <a:pt x="168" y="97"/>
                  <a:pt x="168" y="98"/>
                  <a:pt x="167" y="98"/>
                </a:cubicBezTo>
                <a:close/>
                <a:moveTo>
                  <a:pt x="170" y="94"/>
                </a:moveTo>
                <a:cubicBezTo>
                  <a:pt x="166" y="90"/>
                  <a:pt x="166" y="90"/>
                  <a:pt x="166" y="90"/>
                </a:cubicBezTo>
                <a:cubicBezTo>
                  <a:pt x="162" y="86"/>
                  <a:pt x="162" y="86"/>
                  <a:pt x="162" y="86"/>
                </a:cubicBezTo>
                <a:cubicBezTo>
                  <a:pt x="160" y="84"/>
                  <a:pt x="160" y="84"/>
                  <a:pt x="160" y="84"/>
                </a:cubicBezTo>
                <a:cubicBezTo>
                  <a:pt x="153" y="78"/>
                  <a:pt x="153" y="78"/>
                  <a:pt x="153" y="78"/>
                </a:cubicBezTo>
                <a:cubicBezTo>
                  <a:pt x="148" y="72"/>
                  <a:pt x="148" y="72"/>
                  <a:pt x="148" y="72"/>
                </a:cubicBezTo>
                <a:cubicBezTo>
                  <a:pt x="148" y="72"/>
                  <a:pt x="149" y="71"/>
                  <a:pt x="150" y="71"/>
                </a:cubicBezTo>
                <a:cubicBezTo>
                  <a:pt x="153" y="74"/>
                  <a:pt x="153" y="74"/>
                  <a:pt x="153" y="74"/>
                </a:cubicBezTo>
                <a:cubicBezTo>
                  <a:pt x="160" y="81"/>
                  <a:pt x="160" y="81"/>
                  <a:pt x="160" y="81"/>
                </a:cubicBezTo>
                <a:cubicBezTo>
                  <a:pt x="162" y="83"/>
                  <a:pt x="162" y="83"/>
                  <a:pt x="162" y="83"/>
                </a:cubicBezTo>
                <a:cubicBezTo>
                  <a:pt x="166" y="87"/>
                  <a:pt x="166" y="87"/>
                  <a:pt x="166" y="87"/>
                </a:cubicBezTo>
                <a:cubicBezTo>
                  <a:pt x="171" y="92"/>
                  <a:pt x="171" y="92"/>
                  <a:pt x="171" y="92"/>
                </a:cubicBezTo>
                <a:cubicBezTo>
                  <a:pt x="171" y="93"/>
                  <a:pt x="171" y="94"/>
                  <a:pt x="170" y="94"/>
                </a:cubicBezTo>
                <a:close/>
                <a:moveTo>
                  <a:pt x="172" y="90"/>
                </a:moveTo>
                <a:cubicBezTo>
                  <a:pt x="166" y="83"/>
                  <a:pt x="166" y="83"/>
                  <a:pt x="166" y="83"/>
                </a:cubicBezTo>
                <a:cubicBezTo>
                  <a:pt x="162" y="79"/>
                  <a:pt x="162" y="79"/>
                  <a:pt x="162" y="79"/>
                </a:cubicBezTo>
                <a:cubicBezTo>
                  <a:pt x="160" y="77"/>
                  <a:pt x="160" y="77"/>
                  <a:pt x="160" y="77"/>
                </a:cubicBezTo>
                <a:cubicBezTo>
                  <a:pt x="153" y="71"/>
                  <a:pt x="153" y="71"/>
                  <a:pt x="153" y="71"/>
                </a:cubicBezTo>
                <a:cubicBezTo>
                  <a:pt x="152" y="70"/>
                  <a:pt x="152" y="70"/>
                  <a:pt x="152" y="70"/>
                </a:cubicBezTo>
                <a:cubicBezTo>
                  <a:pt x="153" y="70"/>
                  <a:pt x="153" y="70"/>
                  <a:pt x="153" y="70"/>
                </a:cubicBezTo>
                <a:cubicBezTo>
                  <a:pt x="154" y="70"/>
                  <a:pt x="154" y="70"/>
                  <a:pt x="155" y="70"/>
                </a:cubicBezTo>
                <a:cubicBezTo>
                  <a:pt x="160" y="74"/>
                  <a:pt x="160" y="74"/>
                  <a:pt x="160" y="74"/>
                </a:cubicBezTo>
                <a:cubicBezTo>
                  <a:pt x="162" y="76"/>
                  <a:pt x="162" y="76"/>
                  <a:pt x="162" y="76"/>
                </a:cubicBezTo>
                <a:cubicBezTo>
                  <a:pt x="166" y="80"/>
                  <a:pt x="166" y="80"/>
                  <a:pt x="166" y="80"/>
                </a:cubicBezTo>
                <a:cubicBezTo>
                  <a:pt x="173" y="87"/>
                  <a:pt x="173" y="87"/>
                  <a:pt x="173" y="87"/>
                </a:cubicBezTo>
                <a:cubicBezTo>
                  <a:pt x="173" y="88"/>
                  <a:pt x="172" y="89"/>
                  <a:pt x="172" y="90"/>
                </a:cubicBezTo>
                <a:close/>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p>
            <a:pPr defTabSz="914309"/>
            <a:endParaRPr lang="en-US" dirty="0">
              <a:solidFill>
                <a:prstClr val="black"/>
              </a:solidFill>
              <a:latin typeface="Arial"/>
              <a:ea typeface="Arial Unicode MS"/>
              <a:cs typeface="Arial"/>
            </a:endParaRPr>
          </a:p>
        </p:txBody>
      </p:sp>
      <p:pic>
        <p:nvPicPr>
          <p:cNvPr id="102" name="Picture 2">
            <a:extLst>
              <a:ext uri="{FF2B5EF4-FFF2-40B4-BE49-F238E27FC236}">
                <a16:creationId xmlns:a16="http://schemas.microsoft.com/office/drawing/2014/main" id="{A1859552-EE8D-47B4-87D8-8C672E27D40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4227" t="28233" r="28753" b="43103"/>
          <a:stretch/>
        </p:blipFill>
        <p:spPr bwMode="auto">
          <a:xfrm>
            <a:off x="6826484" y="1639036"/>
            <a:ext cx="1513050" cy="902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Picture 102" descr="Screen Clipping">
            <a:extLst>
              <a:ext uri="{FF2B5EF4-FFF2-40B4-BE49-F238E27FC236}">
                <a16:creationId xmlns:a16="http://schemas.microsoft.com/office/drawing/2014/main" id="{5DB6B902-3F44-4294-A630-5724E984B89F}"/>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8556166" y="1655431"/>
            <a:ext cx="1049319" cy="876920"/>
          </a:xfrm>
          <a:prstGeom prst="rect">
            <a:avLst/>
          </a:prstGeom>
          <a:noFill/>
          <a:ln>
            <a:noFill/>
          </a:ln>
        </p:spPr>
      </p:pic>
      <p:grpSp>
        <p:nvGrpSpPr>
          <p:cNvPr id="104" name="Group 103">
            <a:extLst>
              <a:ext uri="{FF2B5EF4-FFF2-40B4-BE49-F238E27FC236}">
                <a16:creationId xmlns:a16="http://schemas.microsoft.com/office/drawing/2014/main" id="{76C2A3BC-1C1B-46BB-B27A-21C0EB663850}"/>
              </a:ext>
            </a:extLst>
          </p:cNvPr>
          <p:cNvGrpSpPr/>
          <p:nvPr/>
        </p:nvGrpSpPr>
        <p:grpSpPr>
          <a:xfrm>
            <a:off x="7068762" y="3157677"/>
            <a:ext cx="247198" cy="257258"/>
            <a:chOff x="5946775" y="2759074"/>
            <a:chExt cx="271463" cy="282576"/>
          </a:xfrm>
        </p:grpSpPr>
        <p:sp>
          <p:nvSpPr>
            <p:cNvPr id="105" name="Freeform 108">
              <a:extLst>
                <a:ext uri="{FF2B5EF4-FFF2-40B4-BE49-F238E27FC236}">
                  <a16:creationId xmlns:a16="http://schemas.microsoft.com/office/drawing/2014/main" id="{0C8D7440-D969-4E28-B634-6C3FC3472945}"/>
                </a:ext>
              </a:extLst>
            </p:cNvPr>
            <p:cNvSpPr>
              <a:spLocks noEditPoints="1"/>
            </p:cNvSpPr>
            <p:nvPr/>
          </p:nvSpPr>
          <p:spPr bwMode="auto">
            <a:xfrm>
              <a:off x="5946775" y="2759074"/>
              <a:ext cx="133350" cy="128588"/>
            </a:xfrm>
            <a:custGeom>
              <a:avLst/>
              <a:gdLst/>
              <a:ahLst/>
              <a:cxnLst>
                <a:cxn ang="0">
                  <a:pos x="29" y="13"/>
                </a:cxn>
                <a:cxn ang="0">
                  <a:pos x="44" y="28"/>
                </a:cxn>
                <a:cxn ang="0">
                  <a:pos x="40" y="38"/>
                </a:cxn>
                <a:cxn ang="0">
                  <a:pos x="29" y="43"/>
                </a:cxn>
                <a:cxn ang="0">
                  <a:pos x="13" y="28"/>
                </a:cxn>
                <a:cxn ang="0">
                  <a:pos x="29" y="13"/>
                </a:cxn>
                <a:cxn ang="0">
                  <a:pos x="51" y="47"/>
                </a:cxn>
                <a:cxn ang="0">
                  <a:pos x="58" y="28"/>
                </a:cxn>
                <a:cxn ang="0">
                  <a:pos x="29" y="0"/>
                </a:cxn>
                <a:cxn ang="0">
                  <a:pos x="7" y="8"/>
                </a:cxn>
                <a:cxn ang="0">
                  <a:pos x="0" y="28"/>
                </a:cxn>
                <a:cxn ang="0">
                  <a:pos x="29" y="56"/>
                </a:cxn>
                <a:cxn ang="0">
                  <a:pos x="51" y="47"/>
                </a:cxn>
              </a:cxnLst>
              <a:rect l="0" t="0" r="r" b="b"/>
              <a:pathLst>
                <a:path w="58" h="56">
                  <a:moveTo>
                    <a:pt x="29" y="13"/>
                  </a:moveTo>
                  <a:cubicBezTo>
                    <a:pt x="39" y="13"/>
                    <a:pt x="44" y="21"/>
                    <a:pt x="44" y="28"/>
                  </a:cubicBezTo>
                  <a:cubicBezTo>
                    <a:pt x="44" y="32"/>
                    <a:pt x="43" y="36"/>
                    <a:pt x="40" y="38"/>
                  </a:cubicBezTo>
                  <a:cubicBezTo>
                    <a:pt x="38" y="41"/>
                    <a:pt x="34" y="43"/>
                    <a:pt x="29" y="43"/>
                  </a:cubicBezTo>
                  <a:cubicBezTo>
                    <a:pt x="18" y="43"/>
                    <a:pt x="13" y="35"/>
                    <a:pt x="13" y="28"/>
                  </a:cubicBezTo>
                  <a:cubicBezTo>
                    <a:pt x="13" y="20"/>
                    <a:pt x="18" y="13"/>
                    <a:pt x="29" y="13"/>
                  </a:cubicBezTo>
                  <a:moveTo>
                    <a:pt x="51" y="47"/>
                  </a:moveTo>
                  <a:cubicBezTo>
                    <a:pt x="56" y="42"/>
                    <a:pt x="58" y="35"/>
                    <a:pt x="58" y="28"/>
                  </a:cubicBezTo>
                  <a:cubicBezTo>
                    <a:pt x="58" y="14"/>
                    <a:pt x="48" y="0"/>
                    <a:pt x="29" y="0"/>
                  </a:cubicBezTo>
                  <a:cubicBezTo>
                    <a:pt x="20" y="0"/>
                    <a:pt x="12" y="3"/>
                    <a:pt x="7" y="8"/>
                  </a:cubicBezTo>
                  <a:cubicBezTo>
                    <a:pt x="2" y="14"/>
                    <a:pt x="0" y="21"/>
                    <a:pt x="0" y="28"/>
                  </a:cubicBezTo>
                  <a:cubicBezTo>
                    <a:pt x="0" y="42"/>
                    <a:pt x="10" y="56"/>
                    <a:pt x="29" y="56"/>
                  </a:cubicBezTo>
                  <a:cubicBezTo>
                    <a:pt x="38" y="56"/>
                    <a:pt x="45" y="53"/>
                    <a:pt x="51" y="47"/>
                  </a:cubicBezTo>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06" name="Freeform 109">
              <a:extLst>
                <a:ext uri="{FF2B5EF4-FFF2-40B4-BE49-F238E27FC236}">
                  <a16:creationId xmlns:a16="http://schemas.microsoft.com/office/drawing/2014/main" id="{B58BCC64-1D0B-4B67-AD78-FEEA0B8E293F}"/>
                </a:ext>
              </a:extLst>
            </p:cNvPr>
            <p:cNvSpPr>
              <a:spLocks/>
            </p:cNvSpPr>
            <p:nvPr/>
          </p:nvSpPr>
          <p:spPr bwMode="auto">
            <a:xfrm>
              <a:off x="5961063" y="2782887"/>
              <a:ext cx="242887" cy="233363"/>
            </a:xfrm>
            <a:custGeom>
              <a:avLst/>
              <a:gdLst/>
              <a:ahLst/>
              <a:cxnLst>
                <a:cxn ang="0">
                  <a:pos x="93" y="0"/>
                </a:cxn>
                <a:cxn ang="0">
                  <a:pos x="88" y="3"/>
                </a:cxn>
                <a:cxn ang="0">
                  <a:pos x="1" y="99"/>
                </a:cxn>
                <a:cxn ang="0">
                  <a:pos x="2" y="102"/>
                </a:cxn>
                <a:cxn ang="0">
                  <a:pos x="14" y="102"/>
                </a:cxn>
                <a:cxn ang="0">
                  <a:pos x="19" y="100"/>
                </a:cxn>
                <a:cxn ang="0">
                  <a:pos x="105" y="4"/>
                </a:cxn>
                <a:cxn ang="0">
                  <a:pos x="103" y="0"/>
                </a:cxn>
                <a:cxn ang="0">
                  <a:pos x="93" y="0"/>
                </a:cxn>
              </a:cxnLst>
              <a:rect l="0" t="0" r="r" b="b"/>
              <a:pathLst>
                <a:path w="106" h="102">
                  <a:moveTo>
                    <a:pt x="93" y="0"/>
                  </a:moveTo>
                  <a:cubicBezTo>
                    <a:pt x="91" y="1"/>
                    <a:pt x="89" y="2"/>
                    <a:pt x="88" y="3"/>
                  </a:cubicBezTo>
                  <a:cubicBezTo>
                    <a:pt x="1" y="99"/>
                    <a:pt x="1" y="99"/>
                    <a:pt x="1" y="99"/>
                  </a:cubicBezTo>
                  <a:cubicBezTo>
                    <a:pt x="0" y="100"/>
                    <a:pt x="1" y="102"/>
                    <a:pt x="2" y="102"/>
                  </a:cubicBezTo>
                  <a:cubicBezTo>
                    <a:pt x="14" y="102"/>
                    <a:pt x="14" y="102"/>
                    <a:pt x="14" y="102"/>
                  </a:cubicBezTo>
                  <a:cubicBezTo>
                    <a:pt x="15" y="102"/>
                    <a:pt x="18" y="101"/>
                    <a:pt x="19" y="100"/>
                  </a:cubicBezTo>
                  <a:cubicBezTo>
                    <a:pt x="105" y="4"/>
                    <a:pt x="105" y="4"/>
                    <a:pt x="105" y="4"/>
                  </a:cubicBezTo>
                  <a:cubicBezTo>
                    <a:pt x="106" y="2"/>
                    <a:pt x="106" y="0"/>
                    <a:pt x="103" y="0"/>
                  </a:cubicBezTo>
                  <a:lnTo>
                    <a:pt x="93" y="0"/>
                  </a:lnTo>
                  <a:close/>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07" name="Freeform 110">
              <a:extLst>
                <a:ext uri="{FF2B5EF4-FFF2-40B4-BE49-F238E27FC236}">
                  <a16:creationId xmlns:a16="http://schemas.microsoft.com/office/drawing/2014/main" id="{5640C8E8-C901-4530-B971-CE51DABB0703}"/>
                </a:ext>
              </a:extLst>
            </p:cNvPr>
            <p:cNvSpPr>
              <a:spLocks noEditPoints="1"/>
            </p:cNvSpPr>
            <p:nvPr/>
          </p:nvSpPr>
          <p:spPr bwMode="auto">
            <a:xfrm>
              <a:off x="6088063" y="2913062"/>
              <a:ext cx="130175" cy="128588"/>
            </a:xfrm>
            <a:custGeom>
              <a:avLst/>
              <a:gdLst/>
              <a:ahLst/>
              <a:cxnLst>
                <a:cxn ang="0">
                  <a:pos x="29" y="43"/>
                </a:cxn>
                <a:cxn ang="0">
                  <a:pos x="13" y="28"/>
                </a:cxn>
                <a:cxn ang="0">
                  <a:pos x="17" y="17"/>
                </a:cxn>
                <a:cxn ang="0">
                  <a:pos x="28" y="13"/>
                </a:cxn>
                <a:cxn ang="0">
                  <a:pos x="44" y="28"/>
                </a:cxn>
                <a:cxn ang="0">
                  <a:pos x="40" y="38"/>
                </a:cxn>
                <a:cxn ang="0">
                  <a:pos x="29" y="43"/>
                </a:cxn>
                <a:cxn ang="0">
                  <a:pos x="28" y="0"/>
                </a:cxn>
                <a:cxn ang="0">
                  <a:pos x="7" y="9"/>
                </a:cxn>
                <a:cxn ang="0">
                  <a:pos x="0" y="28"/>
                </a:cxn>
                <a:cxn ang="0">
                  <a:pos x="28" y="56"/>
                </a:cxn>
                <a:cxn ang="0">
                  <a:pos x="50" y="47"/>
                </a:cxn>
                <a:cxn ang="0">
                  <a:pos x="57" y="28"/>
                </a:cxn>
                <a:cxn ang="0">
                  <a:pos x="28" y="0"/>
                </a:cxn>
              </a:cxnLst>
              <a:rect l="0" t="0" r="r" b="b"/>
              <a:pathLst>
                <a:path w="57" h="56">
                  <a:moveTo>
                    <a:pt x="29" y="43"/>
                  </a:moveTo>
                  <a:cubicBezTo>
                    <a:pt x="18" y="43"/>
                    <a:pt x="13" y="35"/>
                    <a:pt x="13" y="28"/>
                  </a:cubicBezTo>
                  <a:cubicBezTo>
                    <a:pt x="13" y="24"/>
                    <a:pt x="15" y="20"/>
                    <a:pt x="17" y="17"/>
                  </a:cubicBezTo>
                  <a:cubicBezTo>
                    <a:pt x="20" y="14"/>
                    <a:pt x="24" y="13"/>
                    <a:pt x="28" y="13"/>
                  </a:cubicBezTo>
                  <a:cubicBezTo>
                    <a:pt x="39" y="13"/>
                    <a:pt x="44" y="21"/>
                    <a:pt x="44" y="28"/>
                  </a:cubicBezTo>
                  <a:cubicBezTo>
                    <a:pt x="44" y="32"/>
                    <a:pt x="42" y="36"/>
                    <a:pt x="40" y="38"/>
                  </a:cubicBezTo>
                  <a:cubicBezTo>
                    <a:pt x="37" y="41"/>
                    <a:pt x="33" y="43"/>
                    <a:pt x="29" y="43"/>
                  </a:cubicBezTo>
                  <a:moveTo>
                    <a:pt x="28" y="0"/>
                  </a:moveTo>
                  <a:cubicBezTo>
                    <a:pt x="20" y="0"/>
                    <a:pt x="12" y="3"/>
                    <a:pt x="7" y="9"/>
                  </a:cubicBezTo>
                  <a:cubicBezTo>
                    <a:pt x="2" y="14"/>
                    <a:pt x="0" y="21"/>
                    <a:pt x="0" y="28"/>
                  </a:cubicBezTo>
                  <a:cubicBezTo>
                    <a:pt x="0" y="42"/>
                    <a:pt x="10" y="56"/>
                    <a:pt x="28" y="56"/>
                  </a:cubicBezTo>
                  <a:cubicBezTo>
                    <a:pt x="37" y="56"/>
                    <a:pt x="45" y="53"/>
                    <a:pt x="50" y="47"/>
                  </a:cubicBezTo>
                  <a:cubicBezTo>
                    <a:pt x="55" y="42"/>
                    <a:pt x="57" y="35"/>
                    <a:pt x="57" y="28"/>
                  </a:cubicBezTo>
                  <a:cubicBezTo>
                    <a:pt x="57" y="14"/>
                    <a:pt x="47" y="0"/>
                    <a:pt x="28" y="0"/>
                  </a:cubicBezTo>
                </a:path>
              </a:pathLst>
            </a:custGeom>
            <a:solidFill>
              <a:sysClr val="windowText" lastClr="000000">
                <a:lumMod val="65000"/>
                <a:lumOff val="35000"/>
              </a:sysClr>
            </a:solid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spTree>
    <p:extLst>
      <p:ext uri="{BB962C8B-B14F-4D97-AF65-F5344CB8AC3E}">
        <p14:creationId xmlns:p14="http://schemas.microsoft.com/office/powerpoint/2010/main" val="110588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A9E2-69FF-4080-9A16-901EE9112072}"/>
              </a:ext>
            </a:extLst>
          </p:cNvPr>
          <p:cNvSpPr>
            <a:spLocks noGrp="1"/>
          </p:cNvSpPr>
          <p:nvPr>
            <p:ph type="title"/>
          </p:nvPr>
        </p:nvSpPr>
        <p:spPr>
          <a:xfrm>
            <a:off x="209498" y="-22375"/>
            <a:ext cx="8985250" cy="838200"/>
          </a:xfrm>
        </p:spPr>
        <p:txBody>
          <a:bodyPr/>
          <a:lstStyle/>
          <a:p>
            <a:r>
              <a:rPr lang="en-US" dirty="0"/>
              <a:t>How </a:t>
            </a:r>
            <a:r>
              <a:rPr lang="en-US" dirty="0" err="1"/>
              <a:t>MMx</a:t>
            </a:r>
            <a:r>
              <a:rPr lang="en-US" dirty="0"/>
              <a:t> helped a global pharmaceutical company identify best executional practices in a key geography</a:t>
            </a:r>
          </a:p>
        </p:txBody>
      </p:sp>
      <p:sp>
        <p:nvSpPr>
          <p:cNvPr id="40" name="Rounded Rectangle 15">
            <a:extLst>
              <a:ext uri="{FF2B5EF4-FFF2-40B4-BE49-F238E27FC236}">
                <a16:creationId xmlns:a16="http://schemas.microsoft.com/office/drawing/2014/main" id="{01E838F1-8535-4D70-ADC3-C4BB25A0373D}"/>
              </a:ext>
            </a:extLst>
          </p:cNvPr>
          <p:cNvSpPr/>
          <p:nvPr/>
        </p:nvSpPr>
        <p:spPr bwMode="auto">
          <a:xfrm>
            <a:off x="236281" y="4581125"/>
            <a:ext cx="2878024" cy="1342136"/>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1000" b="1" dirty="0">
                <a:solidFill>
                  <a:schemeClr val="accent2"/>
                </a:solidFill>
              </a:rPr>
              <a:t>A high performing drug in France received regular promotions among HCPs in the form of detailing, speaker events and online channels such as email, webinars etc.</a:t>
            </a:r>
          </a:p>
        </p:txBody>
      </p:sp>
      <p:pic>
        <p:nvPicPr>
          <p:cNvPr id="1148930" name="Picture 2" descr="Image result for france map">
            <a:extLst>
              <a:ext uri="{FF2B5EF4-FFF2-40B4-BE49-F238E27FC236}">
                <a16:creationId xmlns:a16="http://schemas.microsoft.com/office/drawing/2014/main" id="{13EAA0E5-F24B-4653-BBC8-7109BCD67EB3}"/>
              </a:ext>
            </a:extLst>
          </p:cNvPr>
          <p:cNvPicPr>
            <a:picLocks noChangeAspect="1" noChangeArrowheads="1"/>
          </p:cNvPicPr>
          <p:nvPr/>
        </p:nvPicPr>
        <p:blipFill rotWithShape="1">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786" b="88929" l="9172" r="89941">
                        <a14:foregroundMark x1="45858" y1="6786" x2="45858" y2="6786"/>
                        <a14:foregroundMark x1="46154" y1="1786" x2="46154" y2="1786"/>
                        <a14:foregroundMark x1="82249" y1="83571" x2="82249" y2="83571"/>
                        <a14:foregroundMark x1="82840" y1="88929" x2="82840" y2="88929"/>
                        <a14:foregroundMark x1="84615" y1="77857" x2="84615" y2="77857"/>
                      </a14:backgroundRemoval>
                    </a14:imgEffect>
                  </a14:imgLayer>
                </a14:imgProps>
              </a:ext>
              <a:ext uri="{28A0092B-C50C-407E-A947-70E740481C1C}">
                <a14:useLocalDpi xmlns:a14="http://schemas.microsoft.com/office/drawing/2010/main" val="0"/>
              </a:ext>
            </a:extLst>
          </a:blip>
          <a:srcRect b="7991"/>
          <a:stretch/>
        </p:blipFill>
        <p:spPr bwMode="auto">
          <a:xfrm>
            <a:off x="527648" y="1795076"/>
            <a:ext cx="2347182" cy="178902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7BA2E515-5564-42A8-97D1-2E6310F166AD}"/>
              </a:ext>
            </a:extLst>
          </p:cNvPr>
          <p:cNvGrpSpPr/>
          <p:nvPr/>
        </p:nvGrpSpPr>
        <p:grpSpPr>
          <a:xfrm>
            <a:off x="731998" y="2689334"/>
            <a:ext cx="476801" cy="554220"/>
            <a:chOff x="4425950" y="3640138"/>
            <a:chExt cx="593725" cy="655637"/>
          </a:xfrm>
          <a:solidFill>
            <a:sysClr val="windowText" lastClr="000000">
              <a:lumMod val="65000"/>
              <a:lumOff val="35000"/>
            </a:sysClr>
          </a:solidFill>
        </p:grpSpPr>
        <p:sp>
          <p:nvSpPr>
            <p:cNvPr id="21" name="Freeform 55">
              <a:extLst>
                <a:ext uri="{FF2B5EF4-FFF2-40B4-BE49-F238E27FC236}">
                  <a16:creationId xmlns:a16="http://schemas.microsoft.com/office/drawing/2014/main" id="{5E97A1CF-ECE3-4BDB-B4B9-0B86FEBFEBD6}"/>
                </a:ext>
              </a:extLst>
            </p:cNvPr>
            <p:cNvSpPr>
              <a:spLocks noEditPoints="1"/>
            </p:cNvSpPr>
            <p:nvPr/>
          </p:nvSpPr>
          <p:spPr bwMode="auto">
            <a:xfrm>
              <a:off x="4495800" y="3640138"/>
              <a:ext cx="141288" cy="141287"/>
            </a:xfrm>
            <a:custGeom>
              <a:avLst/>
              <a:gdLst/>
              <a:ahLst/>
              <a:cxnLst>
                <a:cxn ang="0">
                  <a:pos x="85" y="42"/>
                </a:cxn>
                <a:cxn ang="0">
                  <a:pos x="43" y="85"/>
                </a:cxn>
                <a:cxn ang="0">
                  <a:pos x="0" y="42"/>
                </a:cxn>
                <a:cxn ang="0">
                  <a:pos x="43" y="0"/>
                </a:cxn>
                <a:cxn ang="0">
                  <a:pos x="85" y="42"/>
                </a:cxn>
                <a:cxn ang="0">
                  <a:pos x="85" y="42"/>
                </a:cxn>
                <a:cxn ang="0">
                  <a:pos x="85" y="42"/>
                </a:cxn>
              </a:cxnLst>
              <a:rect l="0" t="0" r="r" b="b"/>
              <a:pathLst>
                <a:path w="85" h="85">
                  <a:moveTo>
                    <a:pt x="85" y="42"/>
                  </a:moveTo>
                  <a:cubicBezTo>
                    <a:pt x="85" y="66"/>
                    <a:pt x="66" y="85"/>
                    <a:pt x="43" y="85"/>
                  </a:cubicBezTo>
                  <a:cubicBezTo>
                    <a:pt x="19" y="85"/>
                    <a:pt x="0" y="66"/>
                    <a:pt x="0" y="42"/>
                  </a:cubicBezTo>
                  <a:cubicBezTo>
                    <a:pt x="0" y="19"/>
                    <a:pt x="19" y="0"/>
                    <a:pt x="43" y="0"/>
                  </a:cubicBezTo>
                  <a:cubicBezTo>
                    <a:pt x="66" y="0"/>
                    <a:pt x="85" y="19"/>
                    <a:pt x="85" y="42"/>
                  </a:cubicBezTo>
                  <a:close/>
                  <a:moveTo>
                    <a:pt x="85" y="42"/>
                  </a:moveTo>
                  <a:cubicBezTo>
                    <a:pt x="85" y="42"/>
                    <a:pt x="85" y="42"/>
                    <a:pt x="85" y="4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22" name="Freeform 56">
              <a:extLst>
                <a:ext uri="{FF2B5EF4-FFF2-40B4-BE49-F238E27FC236}">
                  <a16:creationId xmlns:a16="http://schemas.microsoft.com/office/drawing/2014/main" id="{04BDA081-7D22-4253-ACA1-8D5A32C636CC}"/>
                </a:ext>
              </a:extLst>
            </p:cNvPr>
            <p:cNvSpPr>
              <a:spLocks noEditPoints="1"/>
            </p:cNvSpPr>
            <p:nvPr/>
          </p:nvSpPr>
          <p:spPr bwMode="auto">
            <a:xfrm>
              <a:off x="4727575" y="3640138"/>
              <a:ext cx="141288" cy="141287"/>
            </a:xfrm>
            <a:custGeom>
              <a:avLst/>
              <a:gdLst/>
              <a:ahLst/>
              <a:cxnLst>
                <a:cxn ang="0">
                  <a:pos x="85" y="42"/>
                </a:cxn>
                <a:cxn ang="0">
                  <a:pos x="43" y="85"/>
                </a:cxn>
                <a:cxn ang="0">
                  <a:pos x="0" y="42"/>
                </a:cxn>
                <a:cxn ang="0">
                  <a:pos x="43" y="0"/>
                </a:cxn>
                <a:cxn ang="0">
                  <a:pos x="85" y="42"/>
                </a:cxn>
                <a:cxn ang="0">
                  <a:pos x="85" y="42"/>
                </a:cxn>
                <a:cxn ang="0">
                  <a:pos x="85" y="42"/>
                </a:cxn>
              </a:cxnLst>
              <a:rect l="0" t="0" r="r" b="b"/>
              <a:pathLst>
                <a:path w="85" h="85">
                  <a:moveTo>
                    <a:pt x="85" y="42"/>
                  </a:moveTo>
                  <a:cubicBezTo>
                    <a:pt x="85" y="66"/>
                    <a:pt x="66" y="85"/>
                    <a:pt x="43" y="85"/>
                  </a:cubicBezTo>
                  <a:cubicBezTo>
                    <a:pt x="19" y="85"/>
                    <a:pt x="0" y="66"/>
                    <a:pt x="0" y="42"/>
                  </a:cubicBezTo>
                  <a:cubicBezTo>
                    <a:pt x="0" y="19"/>
                    <a:pt x="19" y="0"/>
                    <a:pt x="43" y="0"/>
                  </a:cubicBezTo>
                  <a:cubicBezTo>
                    <a:pt x="66" y="0"/>
                    <a:pt x="85" y="19"/>
                    <a:pt x="85" y="42"/>
                  </a:cubicBezTo>
                  <a:close/>
                  <a:moveTo>
                    <a:pt x="85" y="42"/>
                  </a:moveTo>
                  <a:cubicBezTo>
                    <a:pt x="85" y="42"/>
                    <a:pt x="85" y="42"/>
                    <a:pt x="85" y="4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23" name="Freeform 57">
              <a:extLst>
                <a:ext uri="{FF2B5EF4-FFF2-40B4-BE49-F238E27FC236}">
                  <a16:creationId xmlns:a16="http://schemas.microsoft.com/office/drawing/2014/main" id="{0DF94216-422E-4594-B189-D1AF1857BF79}"/>
                </a:ext>
              </a:extLst>
            </p:cNvPr>
            <p:cNvSpPr>
              <a:spLocks noEditPoints="1"/>
            </p:cNvSpPr>
            <p:nvPr/>
          </p:nvSpPr>
          <p:spPr bwMode="auto">
            <a:xfrm>
              <a:off x="4843463" y="4206875"/>
              <a:ext cx="73025" cy="88900"/>
            </a:xfrm>
            <a:custGeom>
              <a:avLst/>
              <a:gdLst/>
              <a:ahLst/>
              <a:cxnLst>
                <a:cxn ang="0">
                  <a:pos x="0" y="0"/>
                </a:cxn>
                <a:cxn ang="0">
                  <a:pos x="0" y="30"/>
                </a:cxn>
                <a:cxn ang="0">
                  <a:pos x="22" y="53"/>
                </a:cxn>
                <a:cxn ang="0">
                  <a:pos x="22" y="53"/>
                </a:cxn>
                <a:cxn ang="0">
                  <a:pos x="44" y="30"/>
                </a:cxn>
                <a:cxn ang="0">
                  <a:pos x="44" y="0"/>
                </a:cxn>
                <a:cxn ang="0">
                  <a:pos x="0" y="0"/>
                </a:cxn>
                <a:cxn ang="0">
                  <a:pos x="0" y="0"/>
                </a:cxn>
                <a:cxn ang="0">
                  <a:pos x="0" y="0"/>
                </a:cxn>
              </a:cxnLst>
              <a:rect l="0" t="0" r="r" b="b"/>
              <a:pathLst>
                <a:path w="44" h="53">
                  <a:moveTo>
                    <a:pt x="0" y="0"/>
                  </a:moveTo>
                  <a:cubicBezTo>
                    <a:pt x="0" y="30"/>
                    <a:pt x="0" y="30"/>
                    <a:pt x="0" y="30"/>
                  </a:cubicBezTo>
                  <a:cubicBezTo>
                    <a:pt x="0" y="43"/>
                    <a:pt x="10" y="53"/>
                    <a:pt x="22" y="53"/>
                  </a:cubicBezTo>
                  <a:cubicBezTo>
                    <a:pt x="22" y="53"/>
                    <a:pt x="22" y="53"/>
                    <a:pt x="22" y="53"/>
                  </a:cubicBezTo>
                  <a:cubicBezTo>
                    <a:pt x="34" y="53"/>
                    <a:pt x="44" y="43"/>
                    <a:pt x="44" y="30"/>
                  </a:cubicBezTo>
                  <a:cubicBezTo>
                    <a:pt x="44" y="0"/>
                    <a:pt x="44" y="0"/>
                    <a:pt x="44" y="0"/>
                  </a:cubicBezTo>
                  <a:lnTo>
                    <a:pt x="0" y="0"/>
                  </a:lnTo>
                  <a:close/>
                  <a:moveTo>
                    <a:pt x="0" y="0"/>
                  </a:moveTo>
                  <a:cubicBezTo>
                    <a:pt x="0" y="0"/>
                    <a:pt x="0" y="0"/>
                    <a:pt x="0" y="0"/>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24" name="Freeform 58">
              <a:extLst>
                <a:ext uri="{FF2B5EF4-FFF2-40B4-BE49-F238E27FC236}">
                  <a16:creationId xmlns:a16="http://schemas.microsoft.com/office/drawing/2014/main" id="{CF1E5264-3221-48F6-847E-63031720A15F}"/>
                </a:ext>
              </a:extLst>
            </p:cNvPr>
            <p:cNvSpPr>
              <a:spLocks noEditPoints="1"/>
            </p:cNvSpPr>
            <p:nvPr/>
          </p:nvSpPr>
          <p:spPr bwMode="auto">
            <a:xfrm>
              <a:off x="4425950" y="3776663"/>
              <a:ext cx="593725" cy="519112"/>
            </a:xfrm>
            <a:custGeom>
              <a:avLst/>
              <a:gdLst/>
              <a:ahLst/>
              <a:cxnLst>
                <a:cxn ang="0">
                  <a:pos x="327" y="159"/>
                </a:cxn>
                <a:cxn ang="0">
                  <a:pos x="312" y="142"/>
                </a:cxn>
                <a:cxn ang="0">
                  <a:pos x="312" y="138"/>
                </a:cxn>
                <a:cxn ang="0">
                  <a:pos x="284" y="26"/>
                </a:cxn>
                <a:cxn ang="0">
                  <a:pos x="254" y="0"/>
                </a:cxn>
                <a:cxn ang="0">
                  <a:pos x="254" y="0"/>
                </a:cxn>
                <a:cxn ang="0">
                  <a:pos x="244" y="1"/>
                </a:cxn>
                <a:cxn ang="0">
                  <a:pos x="235" y="4"/>
                </a:cxn>
                <a:cxn ang="0">
                  <a:pos x="213" y="34"/>
                </a:cxn>
                <a:cxn ang="0">
                  <a:pos x="212" y="35"/>
                </a:cxn>
                <a:cxn ang="0">
                  <a:pos x="201" y="74"/>
                </a:cxn>
                <a:cxn ang="0">
                  <a:pos x="154" y="82"/>
                </a:cxn>
                <a:cxn ang="0">
                  <a:pos x="140" y="90"/>
                </a:cxn>
                <a:cxn ang="0">
                  <a:pos x="111" y="77"/>
                </a:cxn>
                <a:cxn ang="0">
                  <a:pos x="99" y="35"/>
                </a:cxn>
                <a:cxn ang="0">
                  <a:pos x="99" y="34"/>
                </a:cxn>
                <a:cxn ang="0">
                  <a:pos x="76" y="4"/>
                </a:cxn>
                <a:cxn ang="0">
                  <a:pos x="68" y="1"/>
                </a:cxn>
                <a:cxn ang="0">
                  <a:pos x="58" y="0"/>
                </a:cxn>
                <a:cxn ang="0">
                  <a:pos x="58" y="0"/>
                </a:cxn>
                <a:cxn ang="0">
                  <a:pos x="22" y="26"/>
                </a:cxn>
                <a:cxn ang="0">
                  <a:pos x="3" y="117"/>
                </a:cxn>
                <a:cxn ang="0">
                  <a:pos x="14" y="148"/>
                </a:cxn>
                <a:cxn ang="0">
                  <a:pos x="14" y="289"/>
                </a:cxn>
                <a:cxn ang="0">
                  <a:pos x="37" y="312"/>
                </a:cxn>
                <a:cxn ang="0">
                  <a:pos x="59" y="289"/>
                </a:cxn>
                <a:cxn ang="0">
                  <a:pos x="59" y="156"/>
                </a:cxn>
                <a:cxn ang="0">
                  <a:pos x="79" y="134"/>
                </a:cxn>
                <a:cxn ang="0">
                  <a:pos x="86" y="99"/>
                </a:cxn>
                <a:cxn ang="0">
                  <a:pos x="152" y="125"/>
                </a:cxn>
                <a:cxn ang="0">
                  <a:pos x="154" y="126"/>
                </a:cxn>
                <a:cxn ang="0">
                  <a:pos x="170" y="115"/>
                </a:cxn>
                <a:cxn ang="0">
                  <a:pos x="225" y="96"/>
                </a:cxn>
                <a:cxn ang="0">
                  <a:pos x="233" y="134"/>
                </a:cxn>
                <a:cxn ang="0">
                  <a:pos x="249" y="154"/>
                </a:cxn>
                <a:cxn ang="0">
                  <a:pos x="260" y="154"/>
                </a:cxn>
                <a:cxn ang="0">
                  <a:pos x="273" y="139"/>
                </a:cxn>
                <a:cxn ang="0">
                  <a:pos x="253" y="71"/>
                </a:cxn>
                <a:cxn ang="0">
                  <a:pos x="258" y="68"/>
                </a:cxn>
                <a:cxn ang="0">
                  <a:pos x="279" y="142"/>
                </a:cxn>
                <a:cxn ang="0">
                  <a:pos x="264" y="159"/>
                </a:cxn>
                <a:cxn ang="0">
                  <a:pos x="232" y="159"/>
                </a:cxn>
                <a:cxn ang="0">
                  <a:pos x="232" y="253"/>
                </a:cxn>
                <a:cxn ang="0">
                  <a:pos x="359" y="253"/>
                </a:cxn>
                <a:cxn ang="0">
                  <a:pos x="359" y="159"/>
                </a:cxn>
                <a:cxn ang="0">
                  <a:pos x="327" y="159"/>
                </a:cxn>
                <a:cxn ang="0">
                  <a:pos x="275" y="159"/>
                </a:cxn>
                <a:cxn ang="0">
                  <a:pos x="284" y="152"/>
                </a:cxn>
                <a:cxn ang="0">
                  <a:pos x="296" y="157"/>
                </a:cxn>
                <a:cxn ang="0">
                  <a:pos x="299" y="157"/>
                </a:cxn>
                <a:cxn ang="0">
                  <a:pos x="308" y="152"/>
                </a:cxn>
                <a:cxn ang="0">
                  <a:pos x="316" y="159"/>
                </a:cxn>
                <a:cxn ang="0">
                  <a:pos x="275" y="159"/>
                </a:cxn>
                <a:cxn ang="0">
                  <a:pos x="275" y="159"/>
                </a:cxn>
                <a:cxn ang="0">
                  <a:pos x="275" y="159"/>
                </a:cxn>
              </a:cxnLst>
              <a:rect l="0" t="0" r="r" b="b"/>
              <a:pathLst>
                <a:path w="359" h="312">
                  <a:moveTo>
                    <a:pt x="327" y="159"/>
                  </a:moveTo>
                  <a:cubicBezTo>
                    <a:pt x="326" y="151"/>
                    <a:pt x="320" y="144"/>
                    <a:pt x="312" y="142"/>
                  </a:cubicBezTo>
                  <a:cubicBezTo>
                    <a:pt x="312" y="140"/>
                    <a:pt x="312" y="139"/>
                    <a:pt x="312" y="138"/>
                  </a:cubicBezTo>
                  <a:cubicBezTo>
                    <a:pt x="310" y="127"/>
                    <a:pt x="284" y="26"/>
                    <a:pt x="284" y="26"/>
                  </a:cubicBezTo>
                  <a:cubicBezTo>
                    <a:pt x="280" y="9"/>
                    <a:pt x="269" y="1"/>
                    <a:pt x="254" y="0"/>
                  </a:cubicBezTo>
                  <a:cubicBezTo>
                    <a:pt x="254" y="0"/>
                    <a:pt x="254" y="0"/>
                    <a:pt x="254" y="0"/>
                  </a:cubicBezTo>
                  <a:cubicBezTo>
                    <a:pt x="254" y="0"/>
                    <a:pt x="249" y="0"/>
                    <a:pt x="244" y="1"/>
                  </a:cubicBezTo>
                  <a:cubicBezTo>
                    <a:pt x="239" y="2"/>
                    <a:pt x="235" y="4"/>
                    <a:pt x="235" y="4"/>
                  </a:cubicBezTo>
                  <a:cubicBezTo>
                    <a:pt x="225" y="10"/>
                    <a:pt x="214" y="20"/>
                    <a:pt x="213" y="34"/>
                  </a:cubicBezTo>
                  <a:cubicBezTo>
                    <a:pt x="213" y="34"/>
                    <a:pt x="213" y="35"/>
                    <a:pt x="212" y="35"/>
                  </a:cubicBezTo>
                  <a:cubicBezTo>
                    <a:pt x="210" y="56"/>
                    <a:pt x="207" y="68"/>
                    <a:pt x="201" y="74"/>
                  </a:cubicBezTo>
                  <a:cubicBezTo>
                    <a:pt x="194" y="80"/>
                    <a:pt x="180" y="82"/>
                    <a:pt x="154" y="82"/>
                  </a:cubicBezTo>
                  <a:cubicBezTo>
                    <a:pt x="148" y="82"/>
                    <a:pt x="143" y="85"/>
                    <a:pt x="140" y="90"/>
                  </a:cubicBezTo>
                  <a:cubicBezTo>
                    <a:pt x="125" y="87"/>
                    <a:pt x="116" y="83"/>
                    <a:pt x="111" y="77"/>
                  </a:cubicBezTo>
                  <a:cubicBezTo>
                    <a:pt x="105" y="70"/>
                    <a:pt x="102" y="57"/>
                    <a:pt x="99" y="35"/>
                  </a:cubicBezTo>
                  <a:cubicBezTo>
                    <a:pt x="99" y="35"/>
                    <a:pt x="99" y="34"/>
                    <a:pt x="99" y="34"/>
                  </a:cubicBezTo>
                  <a:cubicBezTo>
                    <a:pt x="98" y="20"/>
                    <a:pt x="87" y="10"/>
                    <a:pt x="76" y="4"/>
                  </a:cubicBezTo>
                  <a:cubicBezTo>
                    <a:pt x="76" y="4"/>
                    <a:pt x="72" y="2"/>
                    <a:pt x="68" y="1"/>
                  </a:cubicBezTo>
                  <a:cubicBezTo>
                    <a:pt x="63" y="0"/>
                    <a:pt x="58" y="0"/>
                    <a:pt x="58" y="0"/>
                  </a:cubicBezTo>
                  <a:cubicBezTo>
                    <a:pt x="58" y="0"/>
                    <a:pt x="58" y="0"/>
                    <a:pt x="58" y="0"/>
                  </a:cubicBezTo>
                  <a:cubicBezTo>
                    <a:pt x="43" y="1"/>
                    <a:pt x="26" y="9"/>
                    <a:pt x="22" y="26"/>
                  </a:cubicBezTo>
                  <a:cubicBezTo>
                    <a:pt x="3" y="117"/>
                    <a:pt x="3" y="117"/>
                    <a:pt x="3" y="117"/>
                  </a:cubicBezTo>
                  <a:cubicBezTo>
                    <a:pt x="0" y="130"/>
                    <a:pt x="6" y="141"/>
                    <a:pt x="14" y="148"/>
                  </a:cubicBezTo>
                  <a:cubicBezTo>
                    <a:pt x="14" y="289"/>
                    <a:pt x="14" y="289"/>
                    <a:pt x="14" y="289"/>
                  </a:cubicBezTo>
                  <a:cubicBezTo>
                    <a:pt x="14" y="302"/>
                    <a:pt x="24" y="312"/>
                    <a:pt x="37" y="312"/>
                  </a:cubicBezTo>
                  <a:cubicBezTo>
                    <a:pt x="49" y="312"/>
                    <a:pt x="59" y="302"/>
                    <a:pt x="59" y="289"/>
                  </a:cubicBezTo>
                  <a:cubicBezTo>
                    <a:pt x="59" y="156"/>
                    <a:pt x="59" y="156"/>
                    <a:pt x="59" y="156"/>
                  </a:cubicBezTo>
                  <a:cubicBezTo>
                    <a:pt x="68" y="152"/>
                    <a:pt x="76" y="145"/>
                    <a:pt x="79" y="134"/>
                  </a:cubicBezTo>
                  <a:cubicBezTo>
                    <a:pt x="86" y="99"/>
                    <a:pt x="86" y="99"/>
                    <a:pt x="86" y="99"/>
                  </a:cubicBezTo>
                  <a:cubicBezTo>
                    <a:pt x="98" y="113"/>
                    <a:pt x="117" y="121"/>
                    <a:pt x="152" y="125"/>
                  </a:cubicBezTo>
                  <a:cubicBezTo>
                    <a:pt x="153" y="126"/>
                    <a:pt x="154" y="126"/>
                    <a:pt x="154" y="126"/>
                  </a:cubicBezTo>
                  <a:cubicBezTo>
                    <a:pt x="161" y="126"/>
                    <a:pt x="168" y="121"/>
                    <a:pt x="170" y="115"/>
                  </a:cubicBezTo>
                  <a:cubicBezTo>
                    <a:pt x="197" y="113"/>
                    <a:pt x="214" y="108"/>
                    <a:pt x="225" y="96"/>
                  </a:cubicBezTo>
                  <a:cubicBezTo>
                    <a:pt x="233" y="134"/>
                    <a:pt x="233" y="134"/>
                    <a:pt x="233" y="134"/>
                  </a:cubicBezTo>
                  <a:cubicBezTo>
                    <a:pt x="235" y="143"/>
                    <a:pt x="241" y="150"/>
                    <a:pt x="249" y="154"/>
                  </a:cubicBezTo>
                  <a:cubicBezTo>
                    <a:pt x="260" y="154"/>
                    <a:pt x="260" y="154"/>
                    <a:pt x="260" y="154"/>
                  </a:cubicBezTo>
                  <a:cubicBezTo>
                    <a:pt x="262" y="148"/>
                    <a:pt x="267" y="142"/>
                    <a:pt x="273" y="139"/>
                  </a:cubicBezTo>
                  <a:cubicBezTo>
                    <a:pt x="267" y="113"/>
                    <a:pt x="259" y="86"/>
                    <a:pt x="253" y="71"/>
                  </a:cubicBezTo>
                  <a:cubicBezTo>
                    <a:pt x="248" y="62"/>
                    <a:pt x="255" y="59"/>
                    <a:pt x="258" y="68"/>
                  </a:cubicBezTo>
                  <a:cubicBezTo>
                    <a:pt x="261" y="77"/>
                    <a:pt x="274" y="116"/>
                    <a:pt x="279" y="142"/>
                  </a:cubicBezTo>
                  <a:cubicBezTo>
                    <a:pt x="271" y="144"/>
                    <a:pt x="265" y="151"/>
                    <a:pt x="264" y="159"/>
                  </a:cubicBezTo>
                  <a:cubicBezTo>
                    <a:pt x="232" y="159"/>
                    <a:pt x="232" y="159"/>
                    <a:pt x="232" y="159"/>
                  </a:cubicBezTo>
                  <a:cubicBezTo>
                    <a:pt x="232" y="253"/>
                    <a:pt x="232" y="253"/>
                    <a:pt x="232" y="253"/>
                  </a:cubicBezTo>
                  <a:cubicBezTo>
                    <a:pt x="359" y="253"/>
                    <a:pt x="359" y="253"/>
                    <a:pt x="359" y="253"/>
                  </a:cubicBezTo>
                  <a:cubicBezTo>
                    <a:pt x="359" y="159"/>
                    <a:pt x="359" y="159"/>
                    <a:pt x="359" y="159"/>
                  </a:cubicBezTo>
                  <a:lnTo>
                    <a:pt x="327" y="159"/>
                  </a:lnTo>
                  <a:close/>
                  <a:moveTo>
                    <a:pt x="275" y="159"/>
                  </a:moveTo>
                  <a:cubicBezTo>
                    <a:pt x="277" y="155"/>
                    <a:pt x="280" y="153"/>
                    <a:pt x="284" y="152"/>
                  </a:cubicBezTo>
                  <a:cubicBezTo>
                    <a:pt x="287" y="155"/>
                    <a:pt x="291" y="157"/>
                    <a:pt x="296" y="157"/>
                  </a:cubicBezTo>
                  <a:cubicBezTo>
                    <a:pt x="297" y="157"/>
                    <a:pt x="298" y="157"/>
                    <a:pt x="299" y="157"/>
                  </a:cubicBezTo>
                  <a:cubicBezTo>
                    <a:pt x="302" y="156"/>
                    <a:pt x="305" y="154"/>
                    <a:pt x="308" y="152"/>
                  </a:cubicBezTo>
                  <a:cubicBezTo>
                    <a:pt x="312" y="153"/>
                    <a:pt x="315" y="155"/>
                    <a:pt x="316" y="159"/>
                  </a:cubicBezTo>
                  <a:lnTo>
                    <a:pt x="275" y="159"/>
                  </a:lnTo>
                  <a:close/>
                  <a:moveTo>
                    <a:pt x="275" y="159"/>
                  </a:moveTo>
                  <a:cubicBezTo>
                    <a:pt x="275" y="159"/>
                    <a:pt x="275" y="159"/>
                    <a:pt x="275" y="15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pic>
        <p:nvPicPr>
          <p:cNvPr id="26" name="Graphic 25" descr="Envelope">
            <a:extLst>
              <a:ext uri="{FF2B5EF4-FFF2-40B4-BE49-F238E27FC236}">
                <a16:creationId xmlns:a16="http://schemas.microsoft.com/office/drawing/2014/main" id="{17DF6E34-B4B9-495C-9870-BA106678CE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9737" y="2493746"/>
            <a:ext cx="400073" cy="400073"/>
          </a:xfrm>
          <a:prstGeom prst="rect">
            <a:avLst/>
          </a:prstGeom>
        </p:spPr>
      </p:pic>
      <p:grpSp>
        <p:nvGrpSpPr>
          <p:cNvPr id="48" name="Group 47">
            <a:extLst>
              <a:ext uri="{FF2B5EF4-FFF2-40B4-BE49-F238E27FC236}">
                <a16:creationId xmlns:a16="http://schemas.microsoft.com/office/drawing/2014/main" id="{BB636D4D-546A-4215-87E0-6F7D669E411D}"/>
              </a:ext>
            </a:extLst>
          </p:cNvPr>
          <p:cNvGrpSpPr/>
          <p:nvPr/>
        </p:nvGrpSpPr>
        <p:grpSpPr>
          <a:xfrm>
            <a:off x="1659416" y="3046467"/>
            <a:ext cx="455894" cy="434246"/>
            <a:chOff x="3681413" y="3632200"/>
            <a:chExt cx="638175" cy="657225"/>
          </a:xfrm>
          <a:solidFill>
            <a:sysClr val="windowText" lastClr="000000">
              <a:lumMod val="65000"/>
              <a:lumOff val="35000"/>
            </a:sysClr>
          </a:solidFill>
        </p:grpSpPr>
        <p:sp>
          <p:nvSpPr>
            <p:cNvPr id="49" name="Freeform 45">
              <a:extLst>
                <a:ext uri="{FF2B5EF4-FFF2-40B4-BE49-F238E27FC236}">
                  <a16:creationId xmlns:a16="http://schemas.microsoft.com/office/drawing/2014/main" id="{C2BE999E-D64E-4F7F-90FC-A088B16C4146}"/>
                </a:ext>
              </a:extLst>
            </p:cNvPr>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0" name="Freeform 46">
              <a:extLst>
                <a:ext uri="{FF2B5EF4-FFF2-40B4-BE49-F238E27FC236}">
                  <a16:creationId xmlns:a16="http://schemas.microsoft.com/office/drawing/2014/main" id="{0208980F-66E0-4849-BB1F-3015102CA5AE}"/>
                </a:ext>
              </a:extLst>
            </p:cNvPr>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1" name="Freeform 47">
              <a:extLst>
                <a:ext uri="{FF2B5EF4-FFF2-40B4-BE49-F238E27FC236}">
                  <a16:creationId xmlns:a16="http://schemas.microsoft.com/office/drawing/2014/main" id="{C294A8E5-071A-420A-A418-C34663E4E596}"/>
                </a:ext>
              </a:extLst>
            </p:cNvPr>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2" name="Freeform 48">
              <a:extLst>
                <a:ext uri="{FF2B5EF4-FFF2-40B4-BE49-F238E27FC236}">
                  <a16:creationId xmlns:a16="http://schemas.microsoft.com/office/drawing/2014/main" id="{10352DFC-C85D-41A0-B68E-F79E09D194D7}"/>
                </a:ext>
              </a:extLst>
            </p:cNvPr>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3" name="Freeform 49">
              <a:extLst>
                <a:ext uri="{FF2B5EF4-FFF2-40B4-BE49-F238E27FC236}">
                  <a16:creationId xmlns:a16="http://schemas.microsoft.com/office/drawing/2014/main" id="{06D0CA8F-32E6-4214-9C2C-3DFF83D2DAAE}"/>
                </a:ext>
              </a:extLst>
            </p:cNvPr>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4" name="Freeform 50">
              <a:extLst>
                <a:ext uri="{FF2B5EF4-FFF2-40B4-BE49-F238E27FC236}">
                  <a16:creationId xmlns:a16="http://schemas.microsoft.com/office/drawing/2014/main" id="{B3AA0396-E565-42F2-85AB-6C41B4F2817E}"/>
                </a:ext>
              </a:extLst>
            </p:cNvPr>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5" name="Freeform 51">
              <a:extLst>
                <a:ext uri="{FF2B5EF4-FFF2-40B4-BE49-F238E27FC236}">
                  <a16:creationId xmlns:a16="http://schemas.microsoft.com/office/drawing/2014/main" id="{A4FEBDD4-CAE1-4CEA-B7D9-9F9DF03B43C1}"/>
                </a:ext>
              </a:extLst>
            </p:cNvPr>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6" name="Rectangle 55">
              <a:extLst>
                <a:ext uri="{FF2B5EF4-FFF2-40B4-BE49-F238E27FC236}">
                  <a16:creationId xmlns:a16="http://schemas.microsoft.com/office/drawing/2014/main" id="{79D3975C-E2E9-46E9-BE72-40C1D2EEC71A}"/>
                </a:ext>
              </a:extLst>
            </p:cNvPr>
            <p:cNvSpPr>
              <a:spLocks noChangeArrowheads="1"/>
            </p:cNvSpPr>
            <p:nvPr/>
          </p:nvSpPr>
          <p:spPr bwMode="auto">
            <a:xfrm>
              <a:off x="3681413" y="4222750"/>
              <a:ext cx="542925" cy="66675"/>
            </a:xfrm>
            <a:prstGeom prst="rect">
              <a:avLst/>
            </a:prstGeom>
            <a:grpFill/>
            <a:ln w="9525">
              <a:noFill/>
              <a:miter lim="800000"/>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57" name="Freeform 53">
              <a:extLst>
                <a:ext uri="{FF2B5EF4-FFF2-40B4-BE49-F238E27FC236}">
                  <a16:creationId xmlns:a16="http://schemas.microsoft.com/office/drawing/2014/main" id="{9149F851-11ED-4A10-A84F-7470D8BFFABC}"/>
                </a:ext>
              </a:extLst>
            </p:cNvPr>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sp>
        <p:nvSpPr>
          <p:cNvPr id="58" name="Rounded Rectangle 15">
            <a:extLst>
              <a:ext uri="{FF2B5EF4-FFF2-40B4-BE49-F238E27FC236}">
                <a16:creationId xmlns:a16="http://schemas.microsoft.com/office/drawing/2014/main" id="{A319EC43-C46A-4E10-8A1A-0C377B8BBAEA}"/>
              </a:ext>
            </a:extLst>
          </p:cNvPr>
          <p:cNvSpPr/>
          <p:nvPr/>
        </p:nvSpPr>
        <p:spPr bwMode="auto">
          <a:xfrm>
            <a:off x="374123" y="3201396"/>
            <a:ext cx="1132086" cy="498941"/>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2200" b="1" dirty="0">
                <a:solidFill>
                  <a:srgbClr val="4D4D4D"/>
                </a:solidFill>
                <a:latin typeface="Agency FB" panose="020B0503020202020204" pitchFamily="34" charset="0"/>
              </a:rPr>
              <a:t>€ 5.6 M</a:t>
            </a:r>
            <a:endParaRPr lang="en-US" sz="2200" b="1" dirty="0">
              <a:solidFill>
                <a:schemeClr val="accent2"/>
              </a:solidFill>
              <a:latin typeface="Agency FB" panose="020B0503020202020204" pitchFamily="34" charset="0"/>
            </a:endParaRPr>
          </a:p>
        </p:txBody>
      </p:sp>
      <p:sp>
        <p:nvSpPr>
          <p:cNvPr id="59" name="Rounded Rectangle 15">
            <a:extLst>
              <a:ext uri="{FF2B5EF4-FFF2-40B4-BE49-F238E27FC236}">
                <a16:creationId xmlns:a16="http://schemas.microsoft.com/office/drawing/2014/main" id="{FD51236A-8407-4858-9D7C-B2650966834B}"/>
              </a:ext>
            </a:extLst>
          </p:cNvPr>
          <p:cNvSpPr/>
          <p:nvPr/>
        </p:nvSpPr>
        <p:spPr bwMode="auto">
          <a:xfrm>
            <a:off x="1238313" y="3408636"/>
            <a:ext cx="1230055" cy="587599"/>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1800" b="1" dirty="0">
                <a:solidFill>
                  <a:srgbClr val="4D4D4D"/>
                </a:solidFill>
                <a:latin typeface="Agency FB" panose="020B0503020202020204" pitchFamily="34" charset="0"/>
              </a:rPr>
              <a:t>€ 2.1 M</a:t>
            </a:r>
            <a:endParaRPr lang="en-US" sz="1800" b="1" dirty="0">
              <a:solidFill>
                <a:schemeClr val="accent2"/>
              </a:solidFill>
              <a:latin typeface="Agency FB" panose="020B0503020202020204" pitchFamily="34" charset="0"/>
            </a:endParaRPr>
          </a:p>
        </p:txBody>
      </p:sp>
      <p:sp>
        <p:nvSpPr>
          <p:cNvPr id="60" name="Rounded Rectangle 15">
            <a:extLst>
              <a:ext uri="{FF2B5EF4-FFF2-40B4-BE49-F238E27FC236}">
                <a16:creationId xmlns:a16="http://schemas.microsoft.com/office/drawing/2014/main" id="{8BA7F557-B898-42CD-8D61-7EF1E89504D5}"/>
              </a:ext>
            </a:extLst>
          </p:cNvPr>
          <p:cNvSpPr/>
          <p:nvPr/>
        </p:nvSpPr>
        <p:spPr bwMode="auto">
          <a:xfrm>
            <a:off x="1772822" y="2664997"/>
            <a:ext cx="1230055" cy="587599"/>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1600" b="1" dirty="0">
                <a:solidFill>
                  <a:srgbClr val="4D4D4D"/>
                </a:solidFill>
                <a:latin typeface="Agency FB" panose="020B0503020202020204" pitchFamily="34" charset="0"/>
              </a:rPr>
              <a:t>€ 0.3 M</a:t>
            </a:r>
            <a:endParaRPr lang="en-US" sz="1600" b="1" dirty="0">
              <a:solidFill>
                <a:schemeClr val="accent2"/>
              </a:solidFill>
              <a:latin typeface="Agency FB" panose="020B0503020202020204" pitchFamily="34" charset="0"/>
            </a:endParaRPr>
          </a:p>
        </p:txBody>
      </p:sp>
      <p:pic>
        <p:nvPicPr>
          <p:cNvPr id="29" name="Picture 28">
            <a:extLst>
              <a:ext uri="{FF2B5EF4-FFF2-40B4-BE49-F238E27FC236}">
                <a16:creationId xmlns:a16="http://schemas.microsoft.com/office/drawing/2014/main" id="{C31DD700-CF4F-4B8C-A89E-F77532DADCF4}"/>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3596" b="93697" l="15704" r="92164">
                        <a14:foregroundMark x1="55760" y1="7434" x2="55760" y2="7434"/>
                        <a14:foregroundMark x1="55760" y1="7434" x2="51358" y2="3636"/>
                        <a14:foregroundMark x1="17889" y1="24606" x2="19107" y2="28404"/>
                        <a14:foregroundMark x1="16828" y1="28566" x2="16828" y2="28566"/>
                        <a14:foregroundMark x1="15766" y1="24606" x2="15766" y2="24606"/>
                        <a14:foregroundMark x1="92164" y1="88485" x2="92164" y2="88485"/>
                        <a14:foregroundMark x1="91227" y1="93697" x2="91227" y2="93697"/>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l="12202" r="3568" b="3131"/>
          <a:stretch/>
        </p:blipFill>
        <p:spPr>
          <a:xfrm>
            <a:off x="3923565" y="1755844"/>
            <a:ext cx="2074584" cy="1843524"/>
          </a:xfrm>
          <a:prstGeom prst="rect">
            <a:avLst/>
          </a:prstGeom>
        </p:spPr>
      </p:pic>
      <p:grpSp>
        <p:nvGrpSpPr>
          <p:cNvPr id="31" name="Group 30">
            <a:extLst>
              <a:ext uri="{FF2B5EF4-FFF2-40B4-BE49-F238E27FC236}">
                <a16:creationId xmlns:a16="http://schemas.microsoft.com/office/drawing/2014/main" id="{2E9EEDAA-5505-46C2-8AAE-A66941894C6A}"/>
              </a:ext>
            </a:extLst>
          </p:cNvPr>
          <p:cNvGrpSpPr/>
          <p:nvPr/>
        </p:nvGrpSpPr>
        <p:grpSpPr>
          <a:xfrm>
            <a:off x="3167003" y="1544734"/>
            <a:ext cx="2373227" cy="748851"/>
            <a:chOff x="6573250" y="5133700"/>
            <a:chExt cx="4532842" cy="394421"/>
          </a:xfrm>
        </p:grpSpPr>
        <p:sp>
          <p:nvSpPr>
            <p:cNvPr id="32" name="Rounded Rectangle 15">
              <a:extLst>
                <a:ext uri="{FF2B5EF4-FFF2-40B4-BE49-F238E27FC236}">
                  <a16:creationId xmlns:a16="http://schemas.microsoft.com/office/drawing/2014/main" id="{0F6CE932-EF9B-4F27-8142-2DE2BF459564}"/>
                </a:ext>
              </a:extLst>
            </p:cNvPr>
            <p:cNvSpPr/>
            <p:nvPr/>
          </p:nvSpPr>
          <p:spPr bwMode="auto">
            <a:xfrm>
              <a:off x="6606570" y="5295965"/>
              <a:ext cx="4499522" cy="232156"/>
            </a:xfrm>
            <a:prstGeom prst="roundRect">
              <a:avLst>
                <a:gd name="adj" fmla="val 2199"/>
              </a:avLst>
            </a:prstGeom>
            <a:solidFill>
              <a:schemeClr val="bg1">
                <a:alpha val="80000"/>
              </a:schemeClr>
            </a:solid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900" b="1" dirty="0">
                  <a:solidFill>
                    <a:srgbClr val="CA3232"/>
                  </a:solidFill>
                </a:rPr>
                <a:t>Execution of promotions must be improved with better targeting, while investments need not be increased</a:t>
              </a:r>
            </a:p>
          </p:txBody>
        </p:sp>
        <p:sp>
          <p:nvSpPr>
            <p:cNvPr id="33" name="Rounded Rectangle 14">
              <a:extLst>
                <a:ext uri="{FF2B5EF4-FFF2-40B4-BE49-F238E27FC236}">
                  <a16:creationId xmlns:a16="http://schemas.microsoft.com/office/drawing/2014/main" id="{C6C3B2CD-9D65-4547-B5AC-7030826FB01B}"/>
                </a:ext>
              </a:extLst>
            </p:cNvPr>
            <p:cNvSpPr/>
            <p:nvPr/>
          </p:nvSpPr>
          <p:spPr bwMode="auto">
            <a:xfrm>
              <a:off x="6606568" y="5133700"/>
              <a:ext cx="4499524" cy="158321"/>
            </a:xfrm>
            <a:prstGeom prst="roundRect">
              <a:avLst/>
            </a:prstGeom>
            <a:no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fontAlgn="base">
                <a:spcBef>
                  <a:spcPts val="200"/>
                </a:spcBef>
                <a:spcAft>
                  <a:spcPct val="0"/>
                </a:spcAft>
              </a:pPr>
              <a:r>
                <a:rPr lang="en-US" sz="1000" b="1" dirty="0">
                  <a:solidFill>
                    <a:schemeClr val="tx1">
                      <a:lumMod val="95000"/>
                      <a:lumOff val="5000"/>
                    </a:schemeClr>
                  </a:solidFill>
                </a:rPr>
                <a:t>NORTH AND NORTH EAST &amp; PARIS</a:t>
              </a:r>
            </a:p>
          </p:txBody>
        </p:sp>
        <p:cxnSp>
          <p:nvCxnSpPr>
            <p:cNvPr id="34" name="Straight Connector 33">
              <a:extLst>
                <a:ext uri="{FF2B5EF4-FFF2-40B4-BE49-F238E27FC236}">
                  <a16:creationId xmlns:a16="http://schemas.microsoft.com/office/drawing/2014/main" id="{ED1B0F99-191D-40E6-8C6A-E50CBFFC5A85}"/>
                </a:ext>
              </a:extLst>
            </p:cNvPr>
            <p:cNvCxnSpPr>
              <a:cxnSpLocks/>
            </p:cNvCxnSpPr>
            <p:nvPr/>
          </p:nvCxnSpPr>
          <p:spPr bwMode="gray">
            <a:xfrm flipV="1">
              <a:off x="6573250" y="5276970"/>
              <a:ext cx="4532842" cy="418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17C7870A-2BF9-4852-B363-5A07FE93205D}"/>
              </a:ext>
            </a:extLst>
          </p:cNvPr>
          <p:cNvGrpSpPr/>
          <p:nvPr/>
        </p:nvGrpSpPr>
        <p:grpSpPr>
          <a:xfrm>
            <a:off x="4116895" y="2740766"/>
            <a:ext cx="2482202" cy="893425"/>
            <a:chOff x="6568390" y="5205267"/>
            <a:chExt cx="4134536" cy="291249"/>
          </a:xfrm>
        </p:grpSpPr>
        <p:sp>
          <p:nvSpPr>
            <p:cNvPr id="37" name="Rounded Rectangle 15">
              <a:extLst>
                <a:ext uri="{FF2B5EF4-FFF2-40B4-BE49-F238E27FC236}">
                  <a16:creationId xmlns:a16="http://schemas.microsoft.com/office/drawing/2014/main" id="{D286B66E-6E44-40A1-89BF-6A95CBC056A5}"/>
                </a:ext>
              </a:extLst>
            </p:cNvPr>
            <p:cNvSpPr/>
            <p:nvPr/>
          </p:nvSpPr>
          <p:spPr bwMode="auto">
            <a:xfrm>
              <a:off x="6568390" y="5289915"/>
              <a:ext cx="4134536" cy="206601"/>
            </a:xfrm>
            <a:prstGeom prst="roundRect">
              <a:avLst>
                <a:gd name="adj" fmla="val 2199"/>
              </a:avLst>
            </a:prstGeom>
            <a:solidFill>
              <a:schemeClr val="bg1">
                <a:alpha val="80000"/>
              </a:schemeClr>
            </a:solid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900" b="1" dirty="0">
                  <a:solidFill>
                    <a:srgbClr val="416FAA"/>
                  </a:solidFill>
                </a:rPr>
                <a:t>With ROIs growing YoY and excellent promotional execution, investments can be increased further while maintaining the operational excellence</a:t>
              </a:r>
            </a:p>
          </p:txBody>
        </p:sp>
        <p:sp>
          <p:nvSpPr>
            <p:cNvPr id="38" name="Rounded Rectangle 14">
              <a:extLst>
                <a:ext uri="{FF2B5EF4-FFF2-40B4-BE49-F238E27FC236}">
                  <a16:creationId xmlns:a16="http://schemas.microsoft.com/office/drawing/2014/main" id="{CBBDAEAF-D455-402F-8E8C-345115433E05}"/>
                </a:ext>
              </a:extLst>
            </p:cNvPr>
            <p:cNvSpPr/>
            <p:nvPr/>
          </p:nvSpPr>
          <p:spPr bwMode="auto">
            <a:xfrm>
              <a:off x="6606567" y="5205267"/>
              <a:ext cx="3953019" cy="87752"/>
            </a:xfrm>
            <a:prstGeom prst="roundRect">
              <a:avLst/>
            </a:prstGeom>
            <a:no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spcBef>
                  <a:spcPts val="200"/>
                </a:spcBef>
              </a:pPr>
              <a:r>
                <a:rPr lang="en-US" sz="1000" b="1" dirty="0">
                  <a:solidFill>
                    <a:schemeClr val="tx1">
                      <a:lumMod val="95000"/>
                      <a:lumOff val="5000"/>
                    </a:schemeClr>
                  </a:solidFill>
                </a:rPr>
                <a:t>SOUTH EAST AND SOUTH WEST</a:t>
              </a:r>
            </a:p>
          </p:txBody>
        </p:sp>
        <p:cxnSp>
          <p:nvCxnSpPr>
            <p:cNvPr id="39" name="Straight Connector 38">
              <a:extLst>
                <a:ext uri="{FF2B5EF4-FFF2-40B4-BE49-F238E27FC236}">
                  <a16:creationId xmlns:a16="http://schemas.microsoft.com/office/drawing/2014/main" id="{AF24112D-87C6-4B5D-83FB-4E25A9218361}"/>
                </a:ext>
              </a:extLst>
            </p:cNvPr>
            <p:cNvCxnSpPr>
              <a:cxnSpLocks/>
            </p:cNvCxnSpPr>
            <p:nvPr/>
          </p:nvCxnSpPr>
          <p:spPr bwMode="gray">
            <a:xfrm>
              <a:off x="6573250" y="5281153"/>
              <a:ext cx="3923962" cy="87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C17E15BE-53AF-4590-A3A1-F3B5D3045242}"/>
              </a:ext>
            </a:extLst>
          </p:cNvPr>
          <p:cNvGrpSpPr/>
          <p:nvPr/>
        </p:nvGrpSpPr>
        <p:grpSpPr>
          <a:xfrm>
            <a:off x="3399587" y="3656279"/>
            <a:ext cx="1047955" cy="958064"/>
            <a:chOff x="2443389" y="3598769"/>
            <a:chExt cx="1047955" cy="958064"/>
          </a:xfrm>
        </p:grpSpPr>
        <p:grpSp>
          <p:nvGrpSpPr>
            <p:cNvPr id="43" name="Group 42">
              <a:extLst>
                <a:ext uri="{FF2B5EF4-FFF2-40B4-BE49-F238E27FC236}">
                  <a16:creationId xmlns:a16="http://schemas.microsoft.com/office/drawing/2014/main" id="{6115BB08-E56C-45C9-B03B-0F0B061D67D9}"/>
                </a:ext>
              </a:extLst>
            </p:cNvPr>
            <p:cNvGrpSpPr/>
            <p:nvPr/>
          </p:nvGrpSpPr>
          <p:grpSpPr>
            <a:xfrm>
              <a:off x="2706314" y="3598769"/>
              <a:ext cx="513863" cy="536376"/>
              <a:chOff x="4425950" y="3640138"/>
              <a:chExt cx="593725" cy="655637"/>
            </a:xfrm>
            <a:solidFill>
              <a:sysClr val="windowText" lastClr="000000">
                <a:lumMod val="65000"/>
                <a:lumOff val="35000"/>
              </a:sysClr>
            </a:solidFill>
          </p:grpSpPr>
          <p:sp>
            <p:nvSpPr>
              <p:cNvPr id="44" name="Freeform 55">
                <a:extLst>
                  <a:ext uri="{FF2B5EF4-FFF2-40B4-BE49-F238E27FC236}">
                    <a16:creationId xmlns:a16="http://schemas.microsoft.com/office/drawing/2014/main" id="{6D267F6F-28D5-427C-BC38-68A319DDE0E6}"/>
                  </a:ext>
                </a:extLst>
              </p:cNvPr>
              <p:cNvSpPr>
                <a:spLocks noEditPoints="1"/>
              </p:cNvSpPr>
              <p:nvPr/>
            </p:nvSpPr>
            <p:spPr bwMode="auto">
              <a:xfrm>
                <a:off x="4495800" y="3640138"/>
                <a:ext cx="141288" cy="141287"/>
              </a:xfrm>
              <a:custGeom>
                <a:avLst/>
                <a:gdLst/>
                <a:ahLst/>
                <a:cxnLst>
                  <a:cxn ang="0">
                    <a:pos x="85" y="42"/>
                  </a:cxn>
                  <a:cxn ang="0">
                    <a:pos x="43" y="85"/>
                  </a:cxn>
                  <a:cxn ang="0">
                    <a:pos x="0" y="42"/>
                  </a:cxn>
                  <a:cxn ang="0">
                    <a:pos x="43" y="0"/>
                  </a:cxn>
                  <a:cxn ang="0">
                    <a:pos x="85" y="42"/>
                  </a:cxn>
                  <a:cxn ang="0">
                    <a:pos x="85" y="42"/>
                  </a:cxn>
                  <a:cxn ang="0">
                    <a:pos x="85" y="42"/>
                  </a:cxn>
                </a:cxnLst>
                <a:rect l="0" t="0" r="r" b="b"/>
                <a:pathLst>
                  <a:path w="85" h="85">
                    <a:moveTo>
                      <a:pt x="85" y="42"/>
                    </a:moveTo>
                    <a:cubicBezTo>
                      <a:pt x="85" y="66"/>
                      <a:pt x="66" y="85"/>
                      <a:pt x="43" y="85"/>
                    </a:cubicBezTo>
                    <a:cubicBezTo>
                      <a:pt x="19" y="85"/>
                      <a:pt x="0" y="66"/>
                      <a:pt x="0" y="42"/>
                    </a:cubicBezTo>
                    <a:cubicBezTo>
                      <a:pt x="0" y="19"/>
                      <a:pt x="19" y="0"/>
                      <a:pt x="43" y="0"/>
                    </a:cubicBezTo>
                    <a:cubicBezTo>
                      <a:pt x="66" y="0"/>
                      <a:pt x="85" y="19"/>
                      <a:pt x="85" y="42"/>
                    </a:cubicBezTo>
                    <a:close/>
                    <a:moveTo>
                      <a:pt x="85" y="42"/>
                    </a:moveTo>
                    <a:cubicBezTo>
                      <a:pt x="85" y="42"/>
                      <a:pt x="85" y="42"/>
                      <a:pt x="85" y="4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5" name="Freeform 56">
                <a:extLst>
                  <a:ext uri="{FF2B5EF4-FFF2-40B4-BE49-F238E27FC236}">
                    <a16:creationId xmlns:a16="http://schemas.microsoft.com/office/drawing/2014/main" id="{C6F864B9-7B0B-4E0D-AD52-2D48A38A2109}"/>
                  </a:ext>
                </a:extLst>
              </p:cNvPr>
              <p:cNvSpPr>
                <a:spLocks noEditPoints="1"/>
              </p:cNvSpPr>
              <p:nvPr/>
            </p:nvSpPr>
            <p:spPr bwMode="auto">
              <a:xfrm>
                <a:off x="4727575" y="3640138"/>
                <a:ext cx="141288" cy="141287"/>
              </a:xfrm>
              <a:custGeom>
                <a:avLst/>
                <a:gdLst/>
                <a:ahLst/>
                <a:cxnLst>
                  <a:cxn ang="0">
                    <a:pos x="85" y="42"/>
                  </a:cxn>
                  <a:cxn ang="0">
                    <a:pos x="43" y="85"/>
                  </a:cxn>
                  <a:cxn ang="0">
                    <a:pos x="0" y="42"/>
                  </a:cxn>
                  <a:cxn ang="0">
                    <a:pos x="43" y="0"/>
                  </a:cxn>
                  <a:cxn ang="0">
                    <a:pos x="85" y="42"/>
                  </a:cxn>
                  <a:cxn ang="0">
                    <a:pos x="85" y="42"/>
                  </a:cxn>
                  <a:cxn ang="0">
                    <a:pos x="85" y="42"/>
                  </a:cxn>
                </a:cxnLst>
                <a:rect l="0" t="0" r="r" b="b"/>
                <a:pathLst>
                  <a:path w="85" h="85">
                    <a:moveTo>
                      <a:pt x="85" y="42"/>
                    </a:moveTo>
                    <a:cubicBezTo>
                      <a:pt x="85" y="66"/>
                      <a:pt x="66" y="85"/>
                      <a:pt x="43" y="85"/>
                    </a:cubicBezTo>
                    <a:cubicBezTo>
                      <a:pt x="19" y="85"/>
                      <a:pt x="0" y="66"/>
                      <a:pt x="0" y="42"/>
                    </a:cubicBezTo>
                    <a:cubicBezTo>
                      <a:pt x="0" y="19"/>
                      <a:pt x="19" y="0"/>
                      <a:pt x="43" y="0"/>
                    </a:cubicBezTo>
                    <a:cubicBezTo>
                      <a:pt x="66" y="0"/>
                      <a:pt x="85" y="19"/>
                      <a:pt x="85" y="42"/>
                    </a:cubicBezTo>
                    <a:close/>
                    <a:moveTo>
                      <a:pt x="85" y="42"/>
                    </a:moveTo>
                    <a:cubicBezTo>
                      <a:pt x="85" y="42"/>
                      <a:pt x="85" y="42"/>
                      <a:pt x="85" y="4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6" name="Freeform 57">
                <a:extLst>
                  <a:ext uri="{FF2B5EF4-FFF2-40B4-BE49-F238E27FC236}">
                    <a16:creationId xmlns:a16="http://schemas.microsoft.com/office/drawing/2014/main" id="{AF838188-6C82-4DC6-946B-E24771F025F9}"/>
                  </a:ext>
                </a:extLst>
              </p:cNvPr>
              <p:cNvSpPr>
                <a:spLocks noEditPoints="1"/>
              </p:cNvSpPr>
              <p:nvPr/>
            </p:nvSpPr>
            <p:spPr bwMode="auto">
              <a:xfrm>
                <a:off x="4843463" y="4206875"/>
                <a:ext cx="73025" cy="88900"/>
              </a:xfrm>
              <a:custGeom>
                <a:avLst/>
                <a:gdLst/>
                <a:ahLst/>
                <a:cxnLst>
                  <a:cxn ang="0">
                    <a:pos x="0" y="0"/>
                  </a:cxn>
                  <a:cxn ang="0">
                    <a:pos x="0" y="30"/>
                  </a:cxn>
                  <a:cxn ang="0">
                    <a:pos x="22" y="53"/>
                  </a:cxn>
                  <a:cxn ang="0">
                    <a:pos x="22" y="53"/>
                  </a:cxn>
                  <a:cxn ang="0">
                    <a:pos x="44" y="30"/>
                  </a:cxn>
                  <a:cxn ang="0">
                    <a:pos x="44" y="0"/>
                  </a:cxn>
                  <a:cxn ang="0">
                    <a:pos x="0" y="0"/>
                  </a:cxn>
                  <a:cxn ang="0">
                    <a:pos x="0" y="0"/>
                  </a:cxn>
                  <a:cxn ang="0">
                    <a:pos x="0" y="0"/>
                  </a:cxn>
                </a:cxnLst>
                <a:rect l="0" t="0" r="r" b="b"/>
                <a:pathLst>
                  <a:path w="44" h="53">
                    <a:moveTo>
                      <a:pt x="0" y="0"/>
                    </a:moveTo>
                    <a:cubicBezTo>
                      <a:pt x="0" y="30"/>
                      <a:pt x="0" y="30"/>
                      <a:pt x="0" y="30"/>
                    </a:cubicBezTo>
                    <a:cubicBezTo>
                      <a:pt x="0" y="43"/>
                      <a:pt x="10" y="53"/>
                      <a:pt x="22" y="53"/>
                    </a:cubicBezTo>
                    <a:cubicBezTo>
                      <a:pt x="22" y="53"/>
                      <a:pt x="22" y="53"/>
                      <a:pt x="22" y="53"/>
                    </a:cubicBezTo>
                    <a:cubicBezTo>
                      <a:pt x="34" y="53"/>
                      <a:pt x="44" y="43"/>
                      <a:pt x="44" y="30"/>
                    </a:cubicBezTo>
                    <a:cubicBezTo>
                      <a:pt x="44" y="0"/>
                      <a:pt x="44" y="0"/>
                      <a:pt x="44" y="0"/>
                    </a:cubicBezTo>
                    <a:lnTo>
                      <a:pt x="0" y="0"/>
                    </a:lnTo>
                    <a:close/>
                    <a:moveTo>
                      <a:pt x="0" y="0"/>
                    </a:moveTo>
                    <a:cubicBezTo>
                      <a:pt x="0" y="0"/>
                      <a:pt x="0" y="0"/>
                      <a:pt x="0" y="0"/>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47" name="Freeform 58">
                <a:extLst>
                  <a:ext uri="{FF2B5EF4-FFF2-40B4-BE49-F238E27FC236}">
                    <a16:creationId xmlns:a16="http://schemas.microsoft.com/office/drawing/2014/main" id="{FF57D679-121F-4B0E-A9E5-88EBEA4C3B85}"/>
                  </a:ext>
                </a:extLst>
              </p:cNvPr>
              <p:cNvSpPr>
                <a:spLocks noEditPoints="1"/>
              </p:cNvSpPr>
              <p:nvPr/>
            </p:nvSpPr>
            <p:spPr bwMode="auto">
              <a:xfrm>
                <a:off x="4425950" y="3776663"/>
                <a:ext cx="593725" cy="519112"/>
              </a:xfrm>
              <a:custGeom>
                <a:avLst/>
                <a:gdLst/>
                <a:ahLst/>
                <a:cxnLst>
                  <a:cxn ang="0">
                    <a:pos x="327" y="159"/>
                  </a:cxn>
                  <a:cxn ang="0">
                    <a:pos x="312" y="142"/>
                  </a:cxn>
                  <a:cxn ang="0">
                    <a:pos x="312" y="138"/>
                  </a:cxn>
                  <a:cxn ang="0">
                    <a:pos x="284" y="26"/>
                  </a:cxn>
                  <a:cxn ang="0">
                    <a:pos x="254" y="0"/>
                  </a:cxn>
                  <a:cxn ang="0">
                    <a:pos x="254" y="0"/>
                  </a:cxn>
                  <a:cxn ang="0">
                    <a:pos x="244" y="1"/>
                  </a:cxn>
                  <a:cxn ang="0">
                    <a:pos x="235" y="4"/>
                  </a:cxn>
                  <a:cxn ang="0">
                    <a:pos x="213" y="34"/>
                  </a:cxn>
                  <a:cxn ang="0">
                    <a:pos x="212" y="35"/>
                  </a:cxn>
                  <a:cxn ang="0">
                    <a:pos x="201" y="74"/>
                  </a:cxn>
                  <a:cxn ang="0">
                    <a:pos x="154" y="82"/>
                  </a:cxn>
                  <a:cxn ang="0">
                    <a:pos x="140" y="90"/>
                  </a:cxn>
                  <a:cxn ang="0">
                    <a:pos x="111" y="77"/>
                  </a:cxn>
                  <a:cxn ang="0">
                    <a:pos x="99" y="35"/>
                  </a:cxn>
                  <a:cxn ang="0">
                    <a:pos x="99" y="34"/>
                  </a:cxn>
                  <a:cxn ang="0">
                    <a:pos x="76" y="4"/>
                  </a:cxn>
                  <a:cxn ang="0">
                    <a:pos x="68" y="1"/>
                  </a:cxn>
                  <a:cxn ang="0">
                    <a:pos x="58" y="0"/>
                  </a:cxn>
                  <a:cxn ang="0">
                    <a:pos x="58" y="0"/>
                  </a:cxn>
                  <a:cxn ang="0">
                    <a:pos x="22" y="26"/>
                  </a:cxn>
                  <a:cxn ang="0">
                    <a:pos x="3" y="117"/>
                  </a:cxn>
                  <a:cxn ang="0">
                    <a:pos x="14" y="148"/>
                  </a:cxn>
                  <a:cxn ang="0">
                    <a:pos x="14" y="289"/>
                  </a:cxn>
                  <a:cxn ang="0">
                    <a:pos x="37" y="312"/>
                  </a:cxn>
                  <a:cxn ang="0">
                    <a:pos x="59" y="289"/>
                  </a:cxn>
                  <a:cxn ang="0">
                    <a:pos x="59" y="156"/>
                  </a:cxn>
                  <a:cxn ang="0">
                    <a:pos x="79" y="134"/>
                  </a:cxn>
                  <a:cxn ang="0">
                    <a:pos x="86" y="99"/>
                  </a:cxn>
                  <a:cxn ang="0">
                    <a:pos x="152" y="125"/>
                  </a:cxn>
                  <a:cxn ang="0">
                    <a:pos x="154" y="126"/>
                  </a:cxn>
                  <a:cxn ang="0">
                    <a:pos x="170" y="115"/>
                  </a:cxn>
                  <a:cxn ang="0">
                    <a:pos x="225" y="96"/>
                  </a:cxn>
                  <a:cxn ang="0">
                    <a:pos x="233" y="134"/>
                  </a:cxn>
                  <a:cxn ang="0">
                    <a:pos x="249" y="154"/>
                  </a:cxn>
                  <a:cxn ang="0">
                    <a:pos x="260" y="154"/>
                  </a:cxn>
                  <a:cxn ang="0">
                    <a:pos x="273" y="139"/>
                  </a:cxn>
                  <a:cxn ang="0">
                    <a:pos x="253" y="71"/>
                  </a:cxn>
                  <a:cxn ang="0">
                    <a:pos x="258" y="68"/>
                  </a:cxn>
                  <a:cxn ang="0">
                    <a:pos x="279" y="142"/>
                  </a:cxn>
                  <a:cxn ang="0">
                    <a:pos x="264" y="159"/>
                  </a:cxn>
                  <a:cxn ang="0">
                    <a:pos x="232" y="159"/>
                  </a:cxn>
                  <a:cxn ang="0">
                    <a:pos x="232" y="253"/>
                  </a:cxn>
                  <a:cxn ang="0">
                    <a:pos x="359" y="253"/>
                  </a:cxn>
                  <a:cxn ang="0">
                    <a:pos x="359" y="159"/>
                  </a:cxn>
                  <a:cxn ang="0">
                    <a:pos x="327" y="159"/>
                  </a:cxn>
                  <a:cxn ang="0">
                    <a:pos x="275" y="159"/>
                  </a:cxn>
                  <a:cxn ang="0">
                    <a:pos x="284" y="152"/>
                  </a:cxn>
                  <a:cxn ang="0">
                    <a:pos x="296" y="157"/>
                  </a:cxn>
                  <a:cxn ang="0">
                    <a:pos x="299" y="157"/>
                  </a:cxn>
                  <a:cxn ang="0">
                    <a:pos x="308" y="152"/>
                  </a:cxn>
                  <a:cxn ang="0">
                    <a:pos x="316" y="159"/>
                  </a:cxn>
                  <a:cxn ang="0">
                    <a:pos x="275" y="159"/>
                  </a:cxn>
                  <a:cxn ang="0">
                    <a:pos x="275" y="159"/>
                  </a:cxn>
                  <a:cxn ang="0">
                    <a:pos x="275" y="159"/>
                  </a:cxn>
                </a:cxnLst>
                <a:rect l="0" t="0" r="r" b="b"/>
                <a:pathLst>
                  <a:path w="359" h="312">
                    <a:moveTo>
                      <a:pt x="327" y="159"/>
                    </a:moveTo>
                    <a:cubicBezTo>
                      <a:pt x="326" y="151"/>
                      <a:pt x="320" y="144"/>
                      <a:pt x="312" y="142"/>
                    </a:cubicBezTo>
                    <a:cubicBezTo>
                      <a:pt x="312" y="140"/>
                      <a:pt x="312" y="139"/>
                      <a:pt x="312" y="138"/>
                    </a:cubicBezTo>
                    <a:cubicBezTo>
                      <a:pt x="310" y="127"/>
                      <a:pt x="284" y="26"/>
                      <a:pt x="284" y="26"/>
                    </a:cubicBezTo>
                    <a:cubicBezTo>
                      <a:pt x="280" y="9"/>
                      <a:pt x="269" y="1"/>
                      <a:pt x="254" y="0"/>
                    </a:cubicBezTo>
                    <a:cubicBezTo>
                      <a:pt x="254" y="0"/>
                      <a:pt x="254" y="0"/>
                      <a:pt x="254" y="0"/>
                    </a:cubicBezTo>
                    <a:cubicBezTo>
                      <a:pt x="254" y="0"/>
                      <a:pt x="249" y="0"/>
                      <a:pt x="244" y="1"/>
                    </a:cubicBezTo>
                    <a:cubicBezTo>
                      <a:pt x="239" y="2"/>
                      <a:pt x="235" y="4"/>
                      <a:pt x="235" y="4"/>
                    </a:cubicBezTo>
                    <a:cubicBezTo>
                      <a:pt x="225" y="10"/>
                      <a:pt x="214" y="20"/>
                      <a:pt x="213" y="34"/>
                    </a:cubicBezTo>
                    <a:cubicBezTo>
                      <a:pt x="213" y="34"/>
                      <a:pt x="213" y="35"/>
                      <a:pt x="212" y="35"/>
                    </a:cubicBezTo>
                    <a:cubicBezTo>
                      <a:pt x="210" y="56"/>
                      <a:pt x="207" y="68"/>
                      <a:pt x="201" y="74"/>
                    </a:cubicBezTo>
                    <a:cubicBezTo>
                      <a:pt x="194" y="80"/>
                      <a:pt x="180" y="82"/>
                      <a:pt x="154" y="82"/>
                    </a:cubicBezTo>
                    <a:cubicBezTo>
                      <a:pt x="148" y="82"/>
                      <a:pt x="143" y="85"/>
                      <a:pt x="140" y="90"/>
                    </a:cubicBezTo>
                    <a:cubicBezTo>
                      <a:pt x="125" y="87"/>
                      <a:pt x="116" y="83"/>
                      <a:pt x="111" y="77"/>
                    </a:cubicBezTo>
                    <a:cubicBezTo>
                      <a:pt x="105" y="70"/>
                      <a:pt x="102" y="57"/>
                      <a:pt x="99" y="35"/>
                    </a:cubicBezTo>
                    <a:cubicBezTo>
                      <a:pt x="99" y="35"/>
                      <a:pt x="99" y="34"/>
                      <a:pt x="99" y="34"/>
                    </a:cubicBezTo>
                    <a:cubicBezTo>
                      <a:pt x="98" y="20"/>
                      <a:pt x="87" y="10"/>
                      <a:pt x="76" y="4"/>
                    </a:cubicBezTo>
                    <a:cubicBezTo>
                      <a:pt x="76" y="4"/>
                      <a:pt x="72" y="2"/>
                      <a:pt x="68" y="1"/>
                    </a:cubicBezTo>
                    <a:cubicBezTo>
                      <a:pt x="63" y="0"/>
                      <a:pt x="58" y="0"/>
                      <a:pt x="58" y="0"/>
                    </a:cubicBezTo>
                    <a:cubicBezTo>
                      <a:pt x="58" y="0"/>
                      <a:pt x="58" y="0"/>
                      <a:pt x="58" y="0"/>
                    </a:cubicBezTo>
                    <a:cubicBezTo>
                      <a:pt x="43" y="1"/>
                      <a:pt x="26" y="9"/>
                      <a:pt x="22" y="26"/>
                    </a:cubicBezTo>
                    <a:cubicBezTo>
                      <a:pt x="3" y="117"/>
                      <a:pt x="3" y="117"/>
                      <a:pt x="3" y="117"/>
                    </a:cubicBezTo>
                    <a:cubicBezTo>
                      <a:pt x="0" y="130"/>
                      <a:pt x="6" y="141"/>
                      <a:pt x="14" y="148"/>
                    </a:cubicBezTo>
                    <a:cubicBezTo>
                      <a:pt x="14" y="289"/>
                      <a:pt x="14" y="289"/>
                      <a:pt x="14" y="289"/>
                    </a:cubicBezTo>
                    <a:cubicBezTo>
                      <a:pt x="14" y="302"/>
                      <a:pt x="24" y="312"/>
                      <a:pt x="37" y="312"/>
                    </a:cubicBezTo>
                    <a:cubicBezTo>
                      <a:pt x="49" y="312"/>
                      <a:pt x="59" y="302"/>
                      <a:pt x="59" y="289"/>
                    </a:cubicBezTo>
                    <a:cubicBezTo>
                      <a:pt x="59" y="156"/>
                      <a:pt x="59" y="156"/>
                      <a:pt x="59" y="156"/>
                    </a:cubicBezTo>
                    <a:cubicBezTo>
                      <a:pt x="68" y="152"/>
                      <a:pt x="76" y="145"/>
                      <a:pt x="79" y="134"/>
                    </a:cubicBezTo>
                    <a:cubicBezTo>
                      <a:pt x="86" y="99"/>
                      <a:pt x="86" y="99"/>
                      <a:pt x="86" y="99"/>
                    </a:cubicBezTo>
                    <a:cubicBezTo>
                      <a:pt x="98" y="113"/>
                      <a:pt x="117" y="121"/>
                      <a:pt x="152" y="125"/>
                    </a:cubicBezTo>
                    <a:cubicBezTo>
                      <a:pt x="153" y="126"/>
                      <a:pt x="154" y="126"/>
                      <a:pt x="154" y="126"/>
                    </a:cubicBezTo>
                    <a:cubicBezTo>
                      <a:pt x="161" y="126"/>
                      <a:pt x="168" y="121"/>
                      <a:pt x="170" y="115"/>
                    </a:cubicBezTo>
                    <a:cubicBezTo>
                      <a:pt x="197" y="113"/>
                      <a:pt x="214" y="108"/>
                      <a:pt x="225" y="96"/>
                    </a:cubicBezTo>
                    <a:cubicBezTo>
                      <a:pt x="233" y="134"/>
                      <a:pt x="233" y="134"/>
                      <a:pt x="233" y="134"/>
                    </a:cubicBezTo>
                    <a:cubicBezTo>
                      <a:pt x="235" y="143"/>
                      <a:pt x="241" y="150"/>
                      <a:pt x="249" y="154"/>
                    </a:cubicBezTo>
                    <a:cubicBezTo>
                      <a:pt x="260" y="154"/>
                      <a:pt x="260" y="154"/>
                      <a:pt x="260" y="154"/>
                    </a:cubicBezTo>
                    <a:cubicBezTo>
                      <a:pt x="262" y="148"/>
                      <a:pt x="267" y="142"/>
                      <a:pt x="273" y="139"/>
                    </a:cubicBezTo>
                    <a:cubicBezTo>
                      <a:pt x="267" y="113"/>
                      <a:pt x="259" y="86"/>
                      <a:pt x="253" y="71"/>
                    </a:cubicBezTo>
                    <a:cubicBezTo>
                      <a:pt x="248" y="62"/>
                      <a:pt x="255" y="59"/>
                      <a:pt x="258" y="68"/>
                    </a:cubicBezTo>
                    <a:cubicBezTo>
                      <a:pt x="261" y="77"/>
                      <a:pt x="274" y="116"/>
                      <a:pt x="279" y="142"/>
                    </a:cubicBezTo>
                    <a:cubicBezTo>
                      <a:pt x="271" y="144"/>
                      <a:pt x="265" y="151"/>
                      <a:pt x="264" y="159"/>
                    </a:cubicBezTo>
                    <a:cubicBezTo>
                      <a:pt x="232" y="159"/>
                      <a:pt x="232" y="159"/>
                      <a:pt x="232" y="159"/>
                    </a:cubicBezTo>
                    <a:cubicBezTo>
                      <a:pt x="232" y="253"/>
                      <a:pt x="232" y="253"/>
                      <a:pt x="232" y="253"/>
                    </a:cubicBezTo>
                    <a:cubicBezTo>
                      <a:pt x="359" y="253"/>
                      <a:pt x="359" y="253"/>
                      <a:pt x="359" y="253"/>
                    </a:cubicBezTo>
                    <a:cubicBezTo>
                      <a:pt x="359" y="159"/>
                      <a:pt x="359" y="159"/>
                      <a:pt x="359" y="159"/>
                    </a:cubicBezTo>
                    <a:lnTo>
                      <a:pt x="327" y="159"/>
                    </a:lnTo>
                    <a:close/>
                    <a:moveTo>
                      <a:pt x="275" y="159"/>
                    </a:moveTo>
                    <a:cubicBezTo>
                      <a:pt x="277" y="155"/>
                      <a:pt x="280" y="153"/>
                      <a:pt x="284" y="152"/>
                    </a:cubicBezTo>
                    <a:cubicBezTo>
                      <a:pt x="287" y="155"/>
                      <a:pt x="291" y="157"/>
                      <a:pt x="296" y="157"/>
                    </a:cubicBezTo>
                    <a:cubicBezTo>
                      <a:pt x="297" y="157"/>
                      <a:pt x="298" y="157"/>
                      <a:pt x="299" y="157"/>
                    </a:cubicBezTo>
                    <a:cubicBezTo>
                      <a:pt x="302" y="156"/>
                      <a:pt x="305" y="154"/>
                      <a:pt x="308" y="152"/>
                    </a:cubicBezTo>
                    <a:cubicBezTo>
                      <a:pt x="312" y="153"/>
                      <a:pt x="315" y="155"/>
                      <a:pt x="316" y="159"/>
                    </a:cubicBezTo>
                    <a:lnTo>
                      <a:pt x="275" y="159"/>
                    </a:lnTo>
                    <a:close/>
                    <a:moveTo>
                      <a:pt x="275" y="159"/>
                    </a:moveTo>
                    <a:cubicBezTo>
                      <a:pt x="275" y="159"/>
                      <a:pt x="275" y="159"/>
                      <a:pt x="275" y="15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sp>
          <p:nvSpPr>
            <p:cNvPr id="62" name="Rounded Rectangle 15">
              <a:extLst>
                <a:ext uri="{FF2B5EF4-FFF2-40B4-BE49-F238E27FC236}">
                  <a16:creationId xmlns:a16="http://schemas.microsoft.com/office/drawing/2014/main" id="{EADEA859-B0F3-4FCD-8591-E24BE1108CAB}"/>
                </a:ext>
              </a:extLst>
            </p:cNvPr>
            <p:cNvSpPr/>
            <p:nvPr/>
          </p:nvSpPr>
          <p:spPr bwMode="auto">
            <a:xfrm>
              <a:off x="2443389" y="4136044"/>
              <a:ext cx="1047955" cy="420789"/>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2200" b="1" dirty="0">
                  <a:solidFill>
                    <a:srgbClr val="4D4D4D"/>
                  </a:solidFill>
                  <a:latin typeface="Agency FB" panose="020B0503020202020204" pitchFamily="34" charset="0"/>
                </a:rPr>
                <a:t>1100%</a:t>
              </a:r>
              <a:endParaRPr lang="en-US" sz="2200" b="1" dirty="0">
                <a:solidFill>
                  <a:schemeClr val="accent2"/>
                </a:solidFill>
                <a:latin typeface="Agency FB" panose="020B0503020202020204" pitchFamily="34" charset="0"/>
              </a:endParaRPr>
            </a:p>
          </p:txBody>
        </p:sp>
      </p:grpSp>
      <p:grpSp>
        <p:nvGrpSpPr>
          <p:cNvPr id="30" name="Group 29">
            <a:extLst>
              <a:ext uri="{FF2B5EF4-FFF2-40B4-BE49-F238E27FC236}">
                <a16:creationId xmlns:a16="http://schemas.microsoft.com/office/drawing/2014/main" id="{CC5B992D-87BD-42D8-9064-D2DD3CD4478D}"/>
              </a:ext>
            </a:extLst>
          </p:cNvPr>
          <p:cNvGrpSpPr/>
          <p:nvPr/>
        </p:nvGrpSpPr>
        <p:grpSpPr>
          <a:xfrm>
            <a:off x="4563998" y="3675752"/>
            <a:ext cx="1047955" cy="937183"/>
            <a:chOff x="3735440" y="3613468"/>
            <a:chExt cx="1047955" cy="937183"/>
          </a:xfrm>
        </p:grpSpPr>
        <p:grpSp>
          <p:nvGrpSpPr>
            <p:cNvPr id="10" name="Group 9">
              <a:extLst>
                <a:ext uri="{FF2B5EF4-FFF2-40B4-BE49-F238E27FC236}">
                  <a16:creationId xmlns:a16="http://schemas.microsoft.com/office/drawing/2014/main" id="{D4FC934F-F9C6-4A5E-B85A-333A957B103B}"/>
                </a:ext>
              </a:extLst>
            </p:cNvPr>
            <p:cNvGrpSpPr/>
            <p:nvPr/>
          </p:nvGrpSpPr>
          <p:grpSpPr>
            <a:xfrm>
              <a:off x="3995076" y="3613468"/>
              <a:ext cx="513863" cy="461949"/>
              <a:chOff x="3681413" y="3632200"/>
              <a:chExt cx="638175" cy="657225"/>
            </a:xfrm>
            <a:solidFill>
              <a:sysClr val="windowText" lastClr="000000">
                <a:lumMod val="65000"/>
                <a:lumOff val="35000"/>
              </a:sysClr>
            </a:solidFill>
          </p:grpSpPr>
          <p:sp>
            <p:nvSpPr>
              <p:cNvPr id="11" name="Freeform 45">
                <a:extLst>
                  <a:ext uri="{FF2B5EF4-FFF2-40B4-BE49-F238E27FC236}">
                    <a16:creationId xmlns:a16="http://schemas.microsoft.com/office/drawing/2014/main" id="{02BFECF8-83A1-43C1-AF57-67579BB44D02}"/>
                  </a:ext>
                </a:extLst>
              </p:cNvPr>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2" name="Freeform 46">
                <a:extLst>
                  <a:ext uri="{FF2B5EF4-FFF2-40B4-BE49-F238E27FC236}">
                    <a16:creationId xmlns:a16="http://schemas.microsoft.com/office/drawing/2014/main" id="{D227C69C-258A-4EA1-8BC8-4B759572F1A2}"/>
                  </a:ext>
                </a:extLst>
              </p:cNvPr>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3" name="Freeform 47">
                <a:extLst>
                  <a:ext uri="{FF2B5EF4-FFF2-40B4-BE49-F238E27FC236}">
                    <a16:creationId xmlns:a16="http://schemas.microsoft.com/office/drawing/2014/main" id="{87C7FBA7-1EA1-4039-A630-F0DFC36F7C73}"/>
                  </a:ext>
                </a:extLst>
              </p:cNvPr>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4" name="Freeform 48">
                <a:extLst>
                  <a:ext uri="{FF2B5EF4-FFF2-40B4-BE49-F238E27FC236}">
                    <a16:creationId xmlns:a16="http://schemas.microsoft.com/office/drawing/2014/main" id="{11DD0065-6954-4E7E-9D92-85DBBEDC8342}"/>
                  </a:ext>
                </a:extLst>
              </p:cNvPr>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5" name="Freeform 49">
                <a:extLst>
                  <a:ext uri="{FF2B5EF4-FFF2-40B4-BE49-F238E27FC236}">
                    <a16:creationId xmlns:a16="http://schemas.microsoft.com/office/drawing/2014/main" id="{5E33C37B-1ED0-48BD-82B0-346A4912669C}"/>
                  </a:ext>
                </a:extLst>
              </p:cNvPr>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6" name="Freeform 50">
                <a:extLst>
                  <a:ext uri="{FF2B5EF4-FFF2-40B4-BE49-F238E27FC236}">
                    <a16:creationId xmlns:a16="http://schemas.microsoft.com/office/drawing/2014/main" id="{33CCE4DD-71E5-4AC6-B668-D07F1440D945}"/>
                  </a:ext>
                </a:extLst>
              </p:cNvPr>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7" name="Freeform 51">
                <a:extLst>
                  <a:ext uri="{FF2B5EF4-FFF2-40B4-BE49-F238E27FC236}">
                    <a16:creationId xmlns:a16="http://schemas.microsoft.com/office/drawing/2014/main" id="{C1039746-AB69-4AE4-AE49-5039DD4FF67C}"/>
                  </a:ext>
                </a:extLst>
              </p:cNvPr>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8" name="Rectangle 17">
                <a:extLst>
                  <a:ext uri="{FF2B5EF4-FFF2-40B4-BE49-F238E27FC236}">
                    <a16:creationId xmlns:a16="http://schemas.microsoft.com/office/drawing/2014/main" id="{B6F6A23A-778E-480D-BB1B-E6476E04F5AD}"/>
                  </a:ext>
                </a:extLst>
              </p:cNvPr>
              <p:cNvSpPr>
                <a:spLocks noChangeArrowheads="1"/>
              </p:cNvSpPr>
              <p:nvPr/>
            </p:nvSpPr>
            <p:spPr bwMode="auto">
              <a:xfrm>
                <a:off x="3681413" y="4222750"/>
                <a:ext cx="542925" cy="66675"/>
              </a:xfrm>
              <a:prstGeom prst="rect">
                <a:avLst/>
              </a:prstGeom>
              <a:grpFill/>
              <a:ln w="9525">
                <a:noFill/>
                <a:miter lim="800000"/>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9" name="Freeform 53">
                <a:extLst>
                  <a:ext uri="{FF2B5EF4-FFF2-40B4-BE49-F238E27FC236}">
                    <a16:creationId xmlns:a16="http://schemas.microsoft.com/office/drawing/2014/main" id="{8B93500B-D72F-499D-9F3D-F2715DCA1261}"/>
                  </a:ext>
                </a:extLst>
              </p:cNvPr>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sp>
          <p:nvSpPr>
            <p:cNvPr id="63" name="Rounded Rectangle 15">
              <a:extLst>
                <a:ext uri="{FF2B5EF4-FFF2-40B4-BE49-F238E27FC236}">
                  <a16:creationId xmlns:a16="http://schemas.microsoft.com/office/drawing/2014/main" id="{79AB9A64-99D4-4A9E-A782-9536D167D633}"/>
                </a:ext>
              </a:extLst>
            </p:cNvPr>
            <p:cNvSpPr/>
            <p:nvPr/>
          </p:nvSpPr>
          <p:spPr bwMode="auto">
            <a:xfrm>
              <a:off x="3735440" y="4129862"/>
              <a:ext cx="1047955" cy="420789"/>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2200" b="1" dirty="0">
                  <a:solidFill>
                    <a:srgbClr val="4D4D4D"/>
                  </a:solidFill>
                  <a:latin typeface="Agency FB" panose="020B0503020202020204" pitchFamily="34" charset="0"/>
                </a:rPr>
                <a:t>700%</a:t>
              </a:r>
              <a:endParaRPr lang="en-US" sz="2200" b="1" dirty="0">
                <a:solidFill>
                  <a:schemeClr val="accent2"/>
                </a:solidFill>
                <a:latin typeface="Agency FB" panose="020B0503020202020204" pitchFamily="34" charset="0"/>
              </a:endParaRPr>
            </a:p>
          </p:txBody>
        </p:sp>
      </p:grpSp>
      <p:grpSp>
        <p:nvGrpSpPr>
          <p:cNvPr id="28" name="Group 27">
            <a:extLst>
              <a:ext uri="{FF2B5EF4-FFF2-40B4-BE49-F238E27FC236}">
                <a16:creationId xmlns:a16="http://schemas.microsoft.com/office/drawing/2014/main" id="{B01E9430-9F2D-4F21-9ADE-C23908BC957F}"/>
              </a:ext>
            </a:extLst>
          </p:cNvPr>
          <p:cNvGrpSpPr/>
          <p:nvPr/>
        </p:nvGrpSpPr>
        <p:grpSpPr>
          <a:xfrm>
            <a:off x="5672322" y="3636815"/>
            <a:ext cx="1047955" cy="977528"/>
            <a:chOff x="4843257" y="3575485"/>
            <a:chExt cx="1047955" cy="977528"/>
          </a:xfrm>
        </p:grpSpPr>
        <p:pic>
          <p:nvPicPr>
            <p:cNvPr id="61" name="Graphic 60" descr="Envelope">
              <a:extLst>
                <a:ext uri="{FF2B5EF4-FFF2-40B4-BE49-F238E27FC236}">
                  <a16:creationId xmlns:a16="http://schemas.microsoft.com/office/drawing/2014/main" id="{8766326D-C443-4253-A48B-A68ED66407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7852" y="3575485"/>
              <a:ext cx="544379" cy="544379"/>
            </a:xfrm>
            <a:prstGeom prst="rect">
              <a:avLst/>
            </a:prstGeom>
          </p:spPr>
        </p:pic>
        <p:sp>
          <p:nvSpPr>
            <p:cNvPr id="64" name="Rounded Rectangle 15">
              <a:extLst>
                <a:ext uri="{FF2B5EF4-FFF2-40B4-BE49-F238E27FC236}">
                  <a16:creationId xmlns:a16="http://schemas.microsoft.com/office/drawing/2014/main" id="{18721F52-A025-486C-BDE1-C41B036C2793}"/>
                </a:ext>
              </a:extLst>
            </p:cNvPr>
            <p:cNvSpPr/>
            <p:nvPr/>
          </p:nvSpPr>
          <p:spPr bwMode="auto">
            <a:xfrm>
              <a:off x="4843257" y="4132224"/>
              <a:ext cx="1047955" cy="420789"/>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2200" b="1" dirty="0">
                  <a:solidFill>
                    <a:srgbClr val="4D4D4D"/>
                  </a:solidFill>
                  <a:latin typeface="Agency FB" panose="020B0503020202020204" pitchFamily="34" charset="0"/>
                </a:rPr>
                <a:t>950%</a:t>
              </a:r>
              <a:endParaRPr lang="en-US" sz="2200" b="1" dirty="0">
                <a:solidFill>
                  <a:schemeClr val="accent2"/>
                </a:solidFill>
                <a:latin typeface="Agency FB" panose="020B0503020202020204" pitchFamily="34" charset="0"/>
              </a:endParaRPr>
            </a:p>
          </p:txBody>
        </p:sp>
      </p:grpSp>
      <p:pic>
        <p:nvPicPr>
          <p:cNvPr id="96" name="Picture 2" descr="Image result for france map">
            <a:extLst>
              <a:ext uri="{FF2B5EF4-FFF2-40B4-BE49-F238E27FC236}">
                <a16:creationId xmlns:a16="http://schemas.microsoft.com/office/drawing/2014/main" id="{80302060-2AEB-4BB7-83DB-C7769FAD539E}"/>
              </a:ext>
            </a:extLst>
          </p:cNvPr>
          <p:cNvPicPr>
            <a:picLocks noChangeAspect="1" noChangeArrowheads="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ackgroundRemoval t="1786" b="88929" l="9172" r="89941">
                        <a14:foregroundMark x1="45858" y1="6786" x2="45858" y2="6786"/>
                        <a14:foregroundMark x1="46154" y1="1786" x2="46154" y2="1786"/>
                        <a14:foregroundMark x1="82249" y1="83571" x2="82249" y2="83571"/>
                        <a14:foregroundMark x1="82840" y1="88929" x2="82840" y2="88929"/>
                        <a14:foregroundMark x1="84615" y1="77857" x2="84615" y2="77857"/>
                      </a14:backgroundRemoval>
                    </a14:imgEffect>
                  </a14:imgLayer>
                </a14:imgProps>
              </a:ext>
              <a:ext uri="{28A0092B-C50C-407E-A947-70E740481C1C}">
                <a14:useLocalDpi xmlns:a14="http://schemas.microsoft.com/office/drawing/2010/main" val="0"/>
              </a:ext>
            </a:extLst>
          </a:blip>
          <a:srcRect b="7991"/>
          <a:stretch/>
        </p:blipFill>
        <p:spPr bwMode="auto">
          <a:xfrm>
            <a:off x="7302772" y="1755823"/>
            <a:ext cx="2347182" cy="1789026"/>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96">
            <a:extLst>
              <a:ext uri="{FF2B5EF4-FFF2-40B4-BE49-F238E27FC236}">
                <a16:creationId xmlns:a16="http://schemas.microsoft.com/office/drawing/2014/main" id="{B2B5D5FB-044A-4E9E-8EDF-2BA42C91022D}"/>
              </a:ext>
            </a:extLst>
          </p:cNvPr>
          <p:cNvGrpSpPr/>
          <p:nvPr/>
        </p:nvGrpSpPr>
        <p:grpSpPr>
          <a:xfrm>
            <a:off x="7407717" y="2420609"/>
            <a:ext cx="584701" cy="742080"/>
            <a:chOff x="4425950" y="3640138"/>
            <a:chExt cx="593725" cy="655637"/>
          </a:xfrm>
          <a:solidFill>
            <a:sysClr val="windowText" lastClr="000000">
              <a:lumMod val="65000"/>
              <a:lumOff val="35000"/>
            </a:sysClr>
          </a:solidFill>
        </p:grpSpPr>
        <p:sp>
          <p:nvSpPr>
            <p:cNvPr id="98" name="Freeform 55">
              <a:extLst>
                <a:ext uri="{FF2B5EF4-FFF2-40B4-BE49-F238E27FC236}">
                  <a16:creationId xmlns:a16="http://schemas.microsoft.com/office/drawing/2014/main" id="{0AE5BCF8-9301-4FB6-A111-0A8FE70EAD48}"/>
                </a:ext>
              </a:extLst>
            </p:cNvPr>
            <p:cNvSpPr>
              <a:spLocks noEditPoints="1"/>
            </p:cNvSpPr>
            <p:nvPr/>
          </p:nvSpPr>
          <p:spPr bwMode="auto">
            <a:xfrm>
              <a:off x="4495800" y="3640138"/>
              <a:ext cx="141288" cy="141287"/>
            </a:xfrm>
            <a:custGeom>
              <a:avLst/>
              <a:gdLst/>
              <a:ahLst/>
              <a:cxnLst>
                <a:cxn ang="0">
                  <a:pos x="85" y="42"/>
                </a:cxn>
                <a:cxn ang="0">
                  <a:pos x="43" y="85"/>
                </a:cxn>
                <a:cxn ang="0">
                  <a:pos x="0" y="42"/>
                </a:cxn>
                <a:cxn ang="0">
                  <a:pos x="43" y="0"/>
                </a:cxn>
                <a:cxn ang="0">
                  <a:pos x="85" y="42"/>
                </a:cxn>
                <a:cxn ang="0">
                  <a:pos x="85" y="42"/>
                </a:cxn>
                <a:cxn ang="0">
                  <a:pos x="85" y="42"/>
                </a:cxn>
              </a:cxnLst>
              <a:rect l="0" t="0" r="r" b="b"/>
              <a:pathLst>
                <a:path w="85" h="85">
                  <a:moveTo>
                    <a:pt x="85" y="42"/>
                  </a:moveTo>
                  <a:cubicBezTo>
                    <a:pt x="85" y="66"/>
                    <a:pt x="66" y="85"/>
                    <a:pt x="43" y="85"/>
                  </a:cubicBezTo>
                  <a:cubicBezTo>
                    <a:pt x="19" y="85"/>
                    <a:pt x="0" y="66"/>
                    <a:pt x="0" y="42"/>
                  </a:cubicBezTo>
                  <a:cubicBezTo>
                    <a:pt x="0" y="19"/>
                    <a:pt x="19" y="0"/>
                    <a:pt x="43" y="0"/>
                  </a:cubicBezTo>
                  <a:cubicBezTo>
                    <a:pt x="66" y="0"/>
                    <a:pt x="85" y="19"/>
                    <a:pt x="85" y="42"/>
                  </a:cubicBezTo>
                  <a:close/>
                  <a:moveTo>
                    <a:pt x="85" y="42"/>
                  </a:moveTo>
                  <a:cubicBezTo>
                    <a:pt x="85" y="42"/>
                    <a:pt x="85" y="42"/>
                    <a:pt x="85" y="4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99" name="Freeform 56">
              <a:extLst>
                <a:ext uri="{FF2B5EF4-FFF2-40B4-BE49-F238E27FC236}">
                  <a16:creationId xmlns:a16="http://schemas.microsoft.com/office/drawing/2014/main" id="{D4934F58-DD18-485A-8A38-97C78302D26B}"/>
                </a:ext>
              </a:extLst>
            </p:cNvPr>
            <p:cNvSpPr>
              <a:spLocks noEditPoints="1"/>
            </p:cNvSpPr>
            <p:nvPr/>
          </p:nvSpPr>
          <p:spPr bwMode="auto">
            <a:xfrm>
              <a:off x="4727575" y="3640138"/>
              <a:ext cx="141288" cy="141287"/>
            </a:xfrm>
            <a:custGeom>
              <a:avLst/>
              <a:gdLst/>
              <a:ahLst/>
              <a:cxnLst>
                <a:cxn ang="0">
                  <a:pos x="85" y="42"/>
                </a:cxn>
                <a:cxn ang="0">
                  <a:pos x="43" y="85"/>
                </a:cxn>
                <a:cxn ang="0">
                  <a:pos x="0" y="42"/>
                </a:cxn>
                <a:cxn ang="0">
                  <a:pos x="43" y="0"/>
                </a:cxn>
                <a:cxn ang="0">
                  <a:pos x="85" y="42"/>
                </a:cxn>
                <a:cxn ang="0">
                  <a:pos x="85" y="42"/>
                </a:cxn>
                <a:cxn ang="0">
                  <a:pos x="85" y="42"/>
                </a:cxn>
              </a:cxnLst>
              <a:rect l="0" t="0" r="r" b="b"/>
              <a:pathLst>
                <a:path w="85" h="85">
                  <a:moveTo>
                    <a:pt x="85" y="42"/>
                  </a:moveTo>
                  <a:cubicBezTo>
                    <a:pt x="85" y="66"/>
                    <a:pt x="66" y="85"/>
                    <a:pt x="43" y="85"/>
                  </a:cubicBezTo>
                  <a:cubicBezTo>
                    <a:pt x="19" y="85"/>
                    <a:pt x="0" y="66"/>
                    <a:pt x="0" y="42"/>
                  </a:cubicBezTo>
                  <a:cubicBezTo>
                    <a:pt x="0" y="19"/>
                    <a:pt x="19" y="0"/>
                    <a:pt x="43" y="0"/>
                  </a:cubicBezTo>
                  <a:cubicBezTo>
                    <a:pt x="66" y="0"/>
                    <a:pt x="85" y="19"/>
                    <a:pt x="85" y="42"/>
                  </a:cubicBezTo>
                  <a:close/>
                  <a:moveTo>
                    <a:pt x="85" y="42"/>
                  </a:moveTo>
                  <a:cubicBezTo>
                    <a:pt x="85" y="42"/>
                    <a:pt x="85" y="42"/>
                    <a:pt x="85" y="42"/>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00" name="Freeform 57">
              <a:extLst>
                <a:ext uri="{FF2B5EF4-FFF2-40B4-BE49-F238E27FC236}">
                  <a16:creationId xmlns:a16="http://schemas.microsoft.com/office/drawing/2014/main" id="{F33A4214-9C63-454D-8735-5944A881213C}"/>
                </a:ext>
              </a:extLst>
            </p:cNvPr>
            <p:cNvSpPr>
              <a:spLocks noEditPoints="1"/>
            </p:cNvSpPr>
            <p:nvPr/>
          </p:nvSpPr>
          <p:spPr bwMode="auto">
            <a:xfrm>
              <a:off x="4843463" y="4206875"/>
              <a:ext cx="73025" cy="88900"/>
            </a:xfrm>
            <a:custGeom>
              <a:avLst/>
              <a:gdLst/>
              <a:ahLst/>
              <a:cxnLst>
                <a:cxn ang="0">
                  <a:pos x="0" y="0"/>
                </a:cxn>
                <a:cxn ang="0">
                  <a:pos x="0" y="30"/>
                </a:cxn>
                <a:cxn ang="0">
                  <a:pos x="22" y="53"/>
                </a:cxn>
                <a:cxn ang="0">
                  <a:pos x="22" y="53"/>
                </a:cxn>
                <a:cxn ang="0">
                  <a:pos x="44" y="30"/>
                </a:cxn>
                <a:cxn ang="0">
                  <a:pos x="44" y="0"/>
                </a:cxn>
                <a:cxn ang="0">
                  <a:pos x="0" y="0"/>
                </a:cxn>
                <a:cxn ang="0">
                  <a:pos x="0" y="0"/>
                </a:cxn>
                <a:cxn ang="0">
                  <a:pos x="0" y="0"/>
                </a:cxn>
              </a:cxnLst>
              <a:rect l="0" t="0" r="r" b="b"/>
              <a:pathLst>
                <a:path w="44" h="53">
                  <a:moveTo>
                    <a:pt x="0" y="0"/>
                  </a:moveTo>
                  <a:cubicBezTo>
                    <a:pt x="0" y="30"/>
                    <a:pt x="0" y="30"/>
                    <a:pt x="0" y="30"/>
                  </a:cubicBezTo>
                  <a:cubicBezTo>
                    <a:pt x="0" y="43"/>
                    <a:pt x="10" y="53"/>
                    <a:pt x="22" y="53"/>
                  </a:cubicBezTo>
                  <a:cubicBezTo>
                    <a:pt x="22" y="53"/>
                    <a:pt x="22" y="53"/>
                    <a:pt x="22" y="53"/>
                  </a:cubicBezTo>
                  <a:cubicBezTo>
                    <a:pt x="34" y="53"/>
                    <a:pt x="44" y="43"/>
                    <a:pt x="44" y="30"/>
                  </a:cubicBezTo>
                  <a:cubicBezTo>
                    <a:pt x="44" y="0"/>
                    <a:pt x="44" y="0"/>
                    <a:pt x="44" y="0"/>
                  </a:cubicBezTo>
                  <a:lnTo>
                    <a:pt x="0" y="0"/>
                  </a:lnTo>
                  <a:close/>
                  <a:moveTo>
                    <a:pt x="0" y="0"/>
                  </a:moveTo>
                  <a:cubicBezTo>
                    <a:pt x="0" y="0"/>
                    <a:pt x="0" y="0"/>
                    <a:pt x="0" y="0"/>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01" name="Freeform 58">
              <a:extLst>
                <a:ext uri="{FF2B5EF4-FFF2-40B4-BE49-F238E27FC236}">
                  <a16:creationId xmlns:a16="http://schemas.microsoft.com/office/drawing/2014/main" id="{B7965C96-9BB7-42D4-8E75-4CEC84CE5F9A}"/>
                </a:ext>
              </a:extLst>
            </p:cNvPr>
            <p:cNvSpPr>
              <a:spLocks noEditPoints="1"/>
            </p:cNvSpPr>
            <p:nvPr/>
          </p:nvSpPr>
          <p:spPr bwMode="auto">
            <a:xfrm>
              <a:off x="4425950" y="3776663"/>
              <a:ext cx="593725" cy="519112"/>
            </a:xfrm>
            <a:custGeom>
              <a:avLst/>
              <a:gdLst/>
              <a:ahLst/>
              <a:cxnLst>
                <a:cxn ang="0">
                  <a:pos x="327" y="159"/>
                </a:cxn>
                <a:cxn ang="0">
                  <a:pos x="312" y="142"/>
                </a:cxn>
                <a:cxn ang="0">
                  <a:pos x="312" y="138"/>
                </a:cxn>
                <a:cxn ang="0">
                  <a:pos x="284" y="26"/>
                </a:cxn>
                <a:cxn ang="0">
                  <a:pos x="254" y="0"/>
                </a:cxn>
                <a:cxn ang="0">
                  <a:pos x="254" y="0"/>
                </a:cxn>
                <a:cxn ang="0">
                  <a:pos x="244" y="1"/>
                </a:cxn>
                <a:cxn ang="0">
                  <a:pos x="235" y="4"/>
                </a:cxn>
                <a:cxn ang="0">
                  <a:pos x="213" y="34"/>
                </a:cxn>
                <a:cxn ang="0">
                  <a:pos x="212" y="35"/>
                </a:cxn>
                <a:cxn ang="0">
                  <a:pos x="201" y="74"/>
                </a:cxn>
                <a:cxn ang="0">
                  <a:pos x="154" y="82"/>
                </a:cxn>
                <a:cxn ang="0">
                  <a:pos x="140" y="90"/>
                </a:cxn>
                <a:cxn ang="0">
                  <a:pos x="111" y="77"/>
                </a:cxn>
                <a:cxn ang="0">
                  <a:pos x="99" y="35"/>
                </a:cxn>
                <a:cxn ang="0">
                  <a:pos x="99" y="34"/>
                </a:cxn>
                <a:cxn ang="0">
                  <a:pos x="76" y="4"/>
                </a:cxn>
                <a:cxn ang="0">
                  <a:pos x="68" y="1"/>
                </a:cxn>
                <a:cxn ang="0">
                  <a:pos x="58" y="0"/>
                </a:cxn>
                <a:cxn ang="0">
                  <a:pos x="58" y="0"/>
                </a:cxn>
                <a:cxn ang="0">
                  <a:pos x="22" y="26"/>
                </a:cxn>
                <a:cxn ang="0">
                  <a:pos x="3" y="117"/>
                </a:cxn>
                <a:cxn ang="0">
                  <a:pos x="14" y="148"/>
                </a:cxn>
                <a:cxn ang="0">
                  <a:pos x="14" y="289"/>
                </a:cxn>
                <a:cxn ang="0">
                  <a:pos x="37" y="312"/>
                </a:cxn>
                <a:cxn ang="0">
                  <a:pos x="59" y="289"/>
                </a:cxn>
                <a:cxn ang="0">
                  <a:pos x="59" y="156"/>
                </a:cxn>
                <a:cxn ang="0">
                  <a:pos x="79" y="134"/>
                </a:cxn>
                <a:cxn ang="0">
                  <a:pos x="86" y="99"/>
                </a:cxn>
                <a:cxn ang="0">
                  <a:pos x="152" y="125"/>
                </a:cxn>
                <a:cxn ang="0">
                  <a:pos x="154" y="126"/>
                </a:cxn>
                <a:cxn ang="0">
                  <a:pos x="170" y="115"/>
                </a:cxn>
                <a:cxn ang="0">
                  <a:pos x="225" y="96"/>
                </a:cxn>
                <a:cxn ang="0">
                  <a:pos x="233" y="134"/>
                </a:cxn>
                <a:cxn ang="0">
                  <a:pos x="249" y="154"/>
                </a:cxn>
                <a:cxn ang="0">
                  <a:pos x="260" y="154"/>
                </a:cxn>
                <a:cxn ang="0">
                  <a:pos x="273" y="139"/>
                </a:cxn>
                <a:cxn ang="0">
                  <a:pos x="253" y="71"/>
                </a:cxn>
                <a:cxn ang="0">
                  <a:pos x="258" y="68"/>
                </a:cxn>
                <a:cxn ang="0">
                  <a:pos x="279" y="142"/>
                </a:cxn>
                <a:cxn ang="0">
                  <a:pos x="264" y="159"/>
                </a:cxn>
                <a:cxn ang="0">
                  <a:pos x="232" y="159"/>
                </a:cxn>
                <a:cxn ang="0">
                  <a:pos x="232" y="253"/>
                </a:cxn>
                <a:cxn ang="0">
                  <a:pos x="359" y="253"/>
                </a:cxn>
                <a:cxn ang="0">
                  <a:pos x="359" y="159"/>
                </a:cxn>
                <a:cxn ang="0">
                  <a:pos x="327" y="159"/>
                </a:cxn>
                <a:cxn ang="0">
                  <a:pos x="275" y="159"/>
                </a:cxn>
                <a:cxn ang="0">
                  <a:pos x="284" y="152"/>
                </a:cxn>
                <a:cxn ang="0">
                  <a:pos x="296" y="157"/>
                </a:cxn>
                <a:cxn ang="0">
                  <a:pos x="299" y="157"/>
                </a:cxn>
                <a:cxn ang="0">
                  <a:pos x="308" y="152"/>
                </a:cxn>
                <a:cxn ang="0">
                  <a:pos x="316" y="159"/>
                </a:cxn>
                <a:cxn ang="0">
                  <a:pos x="275" y="159"/>
                </a:cxn>
                <a:cxn ang="0">
                  <a:pos x="275" y="159"/>
                </a:cxn>
                <a:cxn ang="0">
                  <a:pos x="275" y="159"/>
                </a:cxn>
              </a:cxnLst>
              <a:rect l="0" t="0" r="r" b="b"/>
              <a:pathLst>
                <a:path w="359" h="312">
                  <a:moveTo>
                    <a:pt x="327" y="159"/>
                  </a:moveTo>
                  <a:cubicBezTo>
                    <a:pt x="326" y="151"/>
                    <a:pt x="320" y="144"/>
                    <a:pt x="312" y="142"/>
                  </a:cubicBezTo>
                  <a:cubicBezTo>
                    <a:pt x="312" y="140"/>
                    <a:pt x="312" y="139"/>
                    <a:pt x="312" y="138"/>
                  </a:cubicBezTo>
                  <a:cubicBezTo>
                    <a:pt x="310" y="127"/>
                    <a:pt x="284" y="26"/>
                    <a:pt x="284" y="26"/>
                  </a:cubicBezTo>
                  <a:cubicBezTo>
                    <a:pt x="280" y="9"/>
                    <a:pt x="269" y="1"/>
                    <a:pt x="254" y="0"/>
                  </a:cubicBezTo>
                  <a:cubicBezTo>
                    <a:pt x="254" y="0"/>
                    <a:pt x="254" y="0"/>
                    <a:pt x="254" y="0"/>
                  </a:cubicBezTo>
                  <a:cubicBezTo>
                    <a:pt x="254" y="0"/>
                    <a:pt x="249" y="0"/>
                    <a:pt x="244" y="1"/>
                  </a:cubicBezTo>
                  <a:cubicBezTo>
                    <a:pt x="239" y="2"/>
                    <a:pt x="235" y="4"/>
                    <a:pt x="235" y="4"/>
                  </a:cubicBezTo>
                  <a:cubicBezTo>
                    <a:pt x="225" y="10"/>
                    <a:pt x="214" y="20"/>
                    <a:pt x="213" y="34"/>
                  </a:cubicBezTo>
                  <a:cubicBezTo>
                    <a:pt x="213" y="34"/>
                    <a:pt x="213" y="35"/>
                    <a:pt x="212" y="35"/>
                  </a:cubicBezTo>
                  <a:cubicBezTo>
                    <a:pt x="210" y="56"/>
                    <a:pt x="207" y="68"/>
                    <a:pt x="201" y="74"/>
                  </a:cubicBezTo>
                  <a:cubicBezTo>
                    <a:pt x="194" y="80"/>
                    <a:pt x="180" y="82"/>
                    <a:pt x="154" y="82"/>
                  </a:cubicBezTo>
                  <a:cubicBezTo>
                    <a:pt x="148" y="82"/>
                    <a:pt x="143" y="85"/>
                    <a:pt x="140" y="90"/>
                  </a:cubicBezTo>
                  <a:cubicBezTo>
                    <a:pt x="125" y="87"/>
                    <a:pt x="116" y="83"/>
                    <a:pt x="111" y="77"/>
                  </a:cubicBezTo>
                  <a:cubicBezTo>
                    <a:pt x="105" y="70"/>
                    <a:pt x="102" y="57"/>
                    <a:pt x="99" y="35"/>
                  </a:cubicBezTo>
                  <a:cubicBezTo>
                    <a:pt x="99" y="35"/>
                    <a:pt x="99" y="34"/>
                    <a:pt x="99" y="34"/>
                  </a:cubicBezTo>
                  <a:cubicBezTo>
                    <a:pt x="98" y="20"/>
                    <a:pt x="87" y="10"/>
                    <a:pt x="76" y="4"/>
                  </a:cubicBezTo>
                  <a:cubicBezTo>
                    <a:pt x="76" y="4"/>
                    <a:pt x="72" y="2"/>
                    <a:pt x="68" y="1"/>
                  </a:cubicBezTo>
                  <a:cubicBezTo>
                    <a:pt x="63" y="0"/>
                    <a:pt x="58" y="0"/>
                    <a:pt x="58" y="0"/>
                  </a:cubicBezTo>
                  <a:cubicBezTo>
                    <a:pt x="58" y="0"/>
                    <a:pt x="58" y="0"/>
                    <a:pt x="58" y="0"/>
                  </a:cubicBezTo>
                  <a:cubicBezTo>
                    <a:pt x="43" y="1"/>
                    <a:pt x="26" y="9"/>
                    <a:pt x="22" y="26"/>
                  </a:cubicBezTo>
                  <a:cubicBezTo>
                    <a:pt x="3" y="117"/>
                    <a:pt x="3" y="117"/>
                    <a:pt x="3" y="117"/>
                  </a:cubicBezTo>
                  <a:cubicBezTo>
                    <a:pt x="0" y="130"/>
                    <a:pt x="6" y="141"/>
                    <a:pt x="14" y="148"/>
                  </a:cubicBezTo>
                  <a:cubicBezTo>
                    <a:pt x="14" y="289"/>
                    <a:pt x="14" y="289"/>
                    <a:pt x="14" y="289"/>
                  </a:cubicBezTo>
                  <a:cubicBezTo>
                    <a:pt x="14" y="302"/>
                    <a:pt x="24" y="312"/>
                    <a:pt x="37" y="312"/>
                  </a:cubicBezTo>
                  <a:cubicBezTo>
                    <a:pt x="49" y="312"/>
                    <a:pt x="59" y="302"/>
                    <a:pt x="59" y="289"/>
                  </a:cubicBezTo>
                  <a:cubicBezTo>
                    <a:pt x="59" y="156"/>
                    <a:pt x="59" y="156"/>
                    <a:pt x="59" y="156"/>
                  </a:cubicBezTo>
                  <a:cubicBezTo>
                    <a:pt x="68" y="152"/>
                    <a:pt x="76" y="145"/>
                    <a:pt x="79" y="134"/>
                  </a:cubicBezTo>
                  <a:cubicBezTo>
                    <a:pt x="86" y="99"/>
                    <a:pt x="86" y="99"/>
                    <a:pt x="86" y="99"/>
                  </a:cubicBezTo>
                  <a:cubicBezTo>
                    <a:pt x="98" y="113"/>
                    <a:pt x="117" y="121"/>
                    <a:pt x="152" y="125"/>
                  </a:cubicBezTo>
                  <a:cubicBezTo>
                    <a:pt x="153" y="126"/>
                    <a:pt x="154" y="126"/>
                    <a:pt x="154" y="126"/>
                  </a:cubicBezTo>
                  <a:cubicBezTo>
                    <a:pt x="161" y="126"/>
                    <a:pt x="168" y="121"/>
                    <a:pt x="170" y="115"/>
                  </a:cubicBezTo>
                  <a:cubicBezTo>
                    <a:pt x="197" y="113"/>
                    <a:pt x="214" y="108"/>
                    <a:pt x="225" y="96"/>
                  </a:cubicBezTo>
                  <a:cubicBezTo>
                    <a:pt x="233" y="134"/>
                    <a:pt x="233" y="134"/>
                    <a:pt x="233" y="134"/>
                  </a:cubicBezTo>
                  <a:cubicBezTo>
                    <a:pt x="235" y="143"/>
                    <a:pt x="241" y="150"/>
                    <a:pt x="249" y="154"/>
                  </a:cubicBezTo>
                  <a:cubicBezTo>
                    <a:pt x="260" y="154"/>
                    <a:pt x="260" y="154"/>
                    <a:pt x="260" y="154"/>
                  </a:cubicBezTo>
                  <a:cubicBezTo>
                    <a:pt x="262" y="148"/>
                    <a:pt x="267" y="142"/>
                    <a:pt x="273" y="139"/>
                  </a:cubicBezTo>
                  <a:cubicBezTo>
                    <a:pt x="267" y="113"/>
                    <a:pt x="259" y="86"/>
                    <a:pt x="253" y="71"/>
                  </a:cubicBezTo>
                  <a:cubicBezTo>
                    <a:pt x="248" y="62"/>
                    <a:pt x="255" y="59"/>
                    <a:pt x="258" y="68"/>
                  </a:cubicBezTo>
                  <a:cubicBezTo>
                    <a:pt x="261" y="77"/>
                    <a:pt x="274" y="116"/>
                    <a:pt x="279" y="142"/>
                  </a:cubicBezTo>
                  <a:cubicBezTo>
                    <a:pt x="271" y="144"/>
                    <a:pt x="265" y="151"/>
                    <a:pt x="264" y="159"/>
                  </a:cubicBezTo>
                  <a:cubicBezTo>
                    <a:pt x="232" y="159"/>
                    <a:pt x="232" y="159"/>
                    <a:pt x="232" y="159"/>
                  </a:cubicBezTo>
                  <a:cubicBezTo>
                    <a:pt x="232" y="253"/>
                    <a:pt x="232" y="253"/>
                    <a:pt x="232" y="253"/>
                  </a:cubicBezTo>
                  <a:cubicBezTo>
                    <a:pt x="359" y="253"/>
                    <a:pt x="359" y="253"/>
                    <a:pt x="359" y="253"/>
                  </a:cubicBezTo>
                  <a:cubicBezTo>
                    <a:pt x="359" y="159"/>
                    <a:pt x="359" y="159"/>
                    <a:pt x="359" y="159"/>
                  </a:cubicBezTo>
                  <a:lnTo>
                    <a:pt x="327" y="159"/>
                  </a:lnTo>
                  <a:close/>
                  <a:moveTo>
                    <a:pt x="275" y="159"/>
                  </a:moveTo>
                  <a:cubicBezTo>
                    <a:pt x="277" y="155"/>
                    <a:pt x="280" y="153"/>
                    <a:pt x="284" y="152"/>
                  </a:cubicBezTo>
                  <a:cubicBezTo>
                    <a:pt x="287" y="155"/>
                    <a:pt x="291" y="157"/>
                    <a:pt x="296" y="157"/>
                  </a:cubicBezTo>
                  <a:cubicBezTo>
                    <a:pt x="297" y="157"/>
                    <a:pt x="298" y="157"/>
                    <a:pt x="299" y="157"/>
                  </a:cubicBezTo>
                  <a:cubicBezTo>
                    <a:pt x="302" y="156"/>
                    <a:pt x="305" y="154"/>
                    <a:pt x="308" y="152"/>
                  </a:cubicBezTo>
                  <a:cubicBezTo>
                    <a:pt x="312" y="153"/>
                    <a:pt x="315" y="155"/>
                    <a:pt x="316" y="159"/>
                  </a:cubicBezTo>
                  <a:lnTo>
                    <a:pt x="275" y="159"/>
                  </a:lnTo>
                  <a:close/>
                  <a:moveTo>
                    <a:pt x="275" y="159"/>
                  </a:moveTo>
                  <a:cubicBezTo>
                    <a:pt x="275" y="159"/>
                    <a:pt x="275" y="159"/>
                    <a:pt x="275" y="15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pic>
        <p:nvPicPr>
          <p:cNvPr id="102" name="Graphic 101" descr="Envelope">
            <a:extLst>
              <a:ext uri="{FF2B5EF4-FFF2-40B4-BE49-F238E27FC236}">
                <a16:creationId xmlns:a16="http://schemas.microsoft.com/office/drawing/2014/main" id="{97B2887D-8E16-45B9-866D-70315EBC38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5633" y="2442356"/>
            <a:ext cx="500930" cy="500930"/>
          </a:xfrm>
          <a:prstGeom prst="rect">
            <a:avLst/>
          </a:prstGeom>
        </p:spPr>
      </p:pic>
      <p:grpSp>
        <p:nvGrpSpPr>
          <p:cNvPr id="103" name="Group 102">
            <a:extLst>
              <a:ext uri="{FF2B5EF4-FFF2-40B4-BE49-F238E27FC236}">
                <a16:creationId xmlns:a16="http://schemas.microsoft.com/office/drawing/2014/main" id="{FDA43F6A-5160-40B5-B1B1-BAB368826A00}"/>
              </a:ext>
            </a:extLst>
          </p:cNvPr>
          <p:cNvGrpSpPr/>
          <p:nvPr/>
        </p:nvGrpSpPr>
        <p:grpSpPr>
          <a:xfrm>
            <a:off x="8337362" y="3225097"/>
            <a:ext cx="385582" cy="353742"/>
            <a:chOff x="3681413" y="3632200"/>
            <a:chExt cx="638175" cy="657225"/>
          </a:xfrm>
          <a:solidFill>
            <a:sysClr val="windowText" lastClr="000000">
              <a:lumMod val="65000"/>
              <a:lumOff val="35000"/>
            </a:sysClr>
          </a:solidFill>
        </p:grpSpPr>
        <p:sp>
          <p:nvSpPr>
            <p:cNvPr id="104" name="Freeform 45">
              <a:extLst>
                <a:ext uri="{FF2B5EF4-FFF2-40B4-BE49-F238E27FC236}">
                  <a16:creationId xmlns:a16="http://schemas.microsoft.com/office/drawing/2014/main" id="{DDE8CF85-AAF3-45AF-A1B9-93DFB9AC1CFA}"/>
                </a:ext>
              </a:extLst>
            </p:cNvPr>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05" name="Freeform 46">
              <a:extLst>
                <a:ext uri="{FF2B5EF4-FFF2-40B4-BE49-F238E27FC236}">
                  <a16:creationId xmlns:a16="http://schemas.microsoft.com/office/drawing/2014/main" id="{9F5922AD-9C7F-4F03-8217-399F7596C38D}"/>
                </a:ext>
              </a:extLst>
            </p:cNvPr>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06" name="Freeform 47">
              <a:extLst>
                <a:ext uri="{FF2B5EF4-FFF2-40B4-BE49-F238E27FC236}">
                  <a16:creationId xmlns:a16="http://schemas.microsoft.com/office/drawing/2014/main" id="{FD7F9DCC-8D74-4E29-9E84-EA722434629B}"/>
                </a:ext>
              </a:extLst>
            </p:cNvPr>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07" name="Freeform 48">
              <a:extLst>
                <a:ext uri="{FF2B5EF4-FFF2-40B4-BE49-F238E27FC236}">
                  <a16:creationId xmlns:a16="http://schemas.microsoft.com/office/drawing/2014/main" id="{0BE095D0-4038-410C-B579-38F1908869FE}"/>
                </a:ext>
              </a:extLst>
            </p:cNvPr>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08" name="Freeform 49">
              <a:extLst>
                <a:ext uri="{FF2B5EF4-FFF2-40B4-BE49-F238E27FC236}">
                  <a16:creationId xmlns:a16="http://schemas.microsoft.com/office/drawing/2014/main" id="{67E2287B-4298-4B47-BE38-5D45DAAC7E82}"/>
                </a:ext>
              </a:extLst>
            </p:cNvPr>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09" name="Freeform 50">
              <a:extLst>
                <a:ext uri="{FF2B5EF4-FFF2-40B4-BE49-F238E27FC236}">
                  <a16:creationId xmlns:a16="http://schemas.microsoft.com/office/drawing/2014/main" id="{EDBD8F34-4870-4FB8-8128-2C81BECBFC37}"/>
                </a:ext>
              </a:extLst>
            </p:cNvPr>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10" name="Freeform 51">
              <a:extLst>
                <a:ext uri="{FF2B5EF4-FFF2-40B4-BE49-F238E27FC236}">
                  <a16:creationId xmlns:a16="http://schemas.microsoft.com/office/drawing/2014/main" id="{7769818B-37E7-4D74-857D-F523A8B2208E}"/>
                </a:ext>
              </a:extLst>
            </p:cNvPr>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11" name="Rectangle 110">
              <a:extLst>
                <a:ext uri="{FF2B5EF4-FFF2-40B4-BE49-F238E27FC236}">
                  <a16:creationId xmlns:a16="http://schemas.microsoft.com/office/drawing/2014/main" id="{97E52BD3-EE1A-47C0-80C4-94BBC1FA3658}"/>
                </a:ext>
              </a:extLst>
            </p:cNvPr>
            <p:cNvSpPr>
              <a:spLocks noChangeArrowheads="1"/>
            </p:cNvSpPr>
            <p:nvPr/>
          </p:nvSpPr>
          <p:spPr bwMode="auto">
            <a:xfrm>
              <a:off x="3681413" y="4222750"/>
              <a:ext cx="542925" cy="66675"/>
            </a:xfrm>
            <a:prstGeom prst="rect">
              <a:avLst/>
            </a:prstGeom>
            <a:grpFill/>
            <a:ln w="9525">
              <a:noFill/>
              <a:miter lim="800000"/>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sp>
          <p:nvSpPr>
            <p:cNvPr id="112" name="Freeform 53">
              <a:extLst>
                <a:ext uri="{FF2B5EF4-FFF2-40B4-BE49-F238E27FC236}">
                  <a16:creationId xmlns:a16="http://schemas.microsoft.com/office/drawing/2014/main" id="{4EB97F38-A122-4262-A9A9-A0C85C364D21}"/>
                </a:ext>
              </a:extLst>
            </p:cNvPr>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headEnd/>
              <a:tailEnd/>
            </a:ln>
          </p:spPr>
          <p:txBody>
            <a:bodyPr vert="horz" wrap="square" lIns="91428" tIns="45714" rIns="91428" bIns="457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09">
                <a:defRPr/>
              </a:pPr>
              <a:endParaRPr lang="en-US" dirty="0">
                <a:solidFill>
                  <a:prstClr val="black"/>
                </a:solidFill>
                <a:latin typeface="Arial"/>
                <a:ea typeface="Arial Unicode MS"/>
                <a:cs typeface="Arial"/>
              </a:endParaRPr>
            </a:p>
          </p:txBody>
        </p:sp>
      </p:grpSp>
      <p:sp>
        <p:nvSpPr>
          <p:cNvPr id="113" name="Rounded Rectangle 15">
            <a:extLst>
              <a:ext uri="{FF2B5EF4-FFF2-40B4-BE49-F238E27FC236}">
                <a16:creationId xmlns:a16="http://schemas.microsoft.com/office/drawing/2014/main" id="{71E2B6B2-8C52-458F-89A3-AE7EE88B3A0E}"/>
              </a:ext>
            </a:extLst>
          </p:cNvPr>
          <p:cNvSpPr/>
          <p:nvPr/>
        </p:nvSpPr>
        <p:spPr bwMode="auto">
          <a:xfrm>
            <a:off x="7141877" y="3135446"/>
            <a:ext cx="1132086" cy="498941"/>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2200" b="1" dirty="0">
                <a:solidFill>
                  <a:srgbClr val="4D4D4D"/>
                </a:solidFill>
                <a:latin typeface="Agency FB" panose="020B0503020202020204" pitchFamily="34" charset="0"/>
              </a:rPr>
              <a:t>€ 6.1 M</a:t>
            </a:r>
            <a:endParaRPr lang="en-US" sz="2200" b="1" dirty="0">
              <a:solidFill>
                <a:schemeClr val="accent2"/>
              </a:solidFill>
              <a:latin typeface="Agency FB" panose="020B0503020202020204" pitchFamily="34" charset="0"/>
            </a:endParaRPr>
          </a:p>
        </p:txBody>
      </p:sp>
      <p:sp>
        <p:nvSpPr>
          <p:cNvPr id="114" name="Rounded Rectangle 15">
            <a:extLst>
              <a:ext uri="{FF2B5EF4-FFF2-40B4-BE49-F238E27FC236}">
                <a16:creationId xmlns:a16="http://schemas.microsoft.com/office/drawing/2014/main" id="{BEF9E91A-6398-4949-BAE2-5C7E85D8BB67}"/>
              </a:ext>
            </a:extLst>
          </p:cNvPr>
          <p:cNvSpPr/>
          <p:nvPr/>
        </p:nvSpPr>
        <p:spPr bwMode="auto">
          <a:xfrm>
            <a:off x="7916259" y="3506762"/>
            <a:ext cx="1230055" cy="587599"/>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1800" b="1" dirty="0">
                <a:solidFill>
                  <a:srgbClr val="4D4D4D"/>
                </a:solidFill>
                <a:latin typeface="Agency FB" panose="020B0503020202020204" pitchFamily="34" charset="0"/>
              </a:rPr>
              <a:t>€ 1.5 M</a:t>
            </a:r>
            <a:endParaRPr lang="en-US" sz="1800" b="1" dirty="0">
              <a:solidFill>
                <a:schemeClr val="accent2"/>
              </a:solidFill>
              <a:latin typeface="Agency FB" panose="020B0503020202020204" pitchFamily="34" charset="0"/>
            </a:endParaRPr>
          </a:p>
        </p:txBody>
      </p:sp>
      <p:sp>
        <p:nvSpPr>
          <p:cNvPr id="115" name="Rounded Rectangle 15">
            <a:extLst>
              <a:ext uri="{FF2B5EF4-FFF2-40B4-BE49-F238E27FC236}">
                <a16:creationId xmlns:a16="http://schemas.microsoft.com/office/drawing/2014/main" id="{F4687BC3-0DE8-47EF-8D2F-F1254E19AFA9}"/>
              </a:ext>
            </a:extLst>
          </p:cNvPr>
          <p:cNvSpPr/>
          <p:nvPr/>
        </p:nvSpPr>
        <p:spPr bwMode="auto">
          <a:xfrm>
            <a:off x="8568718" y="2714463"/>
            <a:ext cx="1230055" cy="587599"/>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1600" b="1" dirty="0">
                <a:solidFill>
                  <a:srgbClr val="4D4D4D"/>
                </a:solidFill>
                <a:latin typeface="Agency FB" panose="020B0503020202020204" pitchFamily="34" charset="0"/>
              </a:rPr>
              <a:t>€ 0.4 M</a:t>
            </a:r>
            <a:endParaRPr lang="en-US" sz="1600" b="1" dirty="0">
              <a:solidFill>
                <a:schemeClr val="accent2"/>
              </a:solidFill>
              <a:latin typeface="Agency FB" panose="020B0503020202020204" pitchFamily="34" charset="0"/>
            </a:endParaRPr>
          </a:p>
        </p:txBody>
      </p:sp>
      <p:pic>
        <p:nvPicPr>
          <p:cNvPr id="116" name="Graphic 115" descr="Play">
            <a:extLst>
              <a:ext uri="{FF2B5EF4-FFF2-40B4-BE49-F238E27FC236}">
                <a16:creationId xmlns:a16="http://schemas.microsoft.com/office/drawing/2014/main" id="{96DF1E84-7145-4566-9D4C-6BDBC2E25CE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7107518" y="3253550"/>
            <a:ext cx="242107" cy="242106"/>
          </a:xfrm>
          <a:prstGeom prst="rect">
            <a:avLst/>
          </a:prstGeom>
        </p:spPr>
      </p:pic>
      <p:pic>
        <p:nvPicPr>
          <p:cNvPr id="118" name="Graphic 117" descr="Play">
            <a:extLst>
              <a:ext uri="{FF2B5EF4-FFF2-40B4-BE49-F238E27FC236}">
                <a16:creationId xmlns:a16="http://schemas.microsoft.com/office/drawing/2014/main" id="{3E7BD43F-DB9D-4425-A057-BED7E1D67BB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8725233" y="2925674"/>
            <a:ext cx="180523" cy="180522"/>
          </a:xfrm>
          <a:prstGeom prst="rect">
            <a:avLst/>
          </a:prstGeom>
        </p:spPr>
      </p:pic>
      <p:pic>
        <p:nvPicPr>
          <p:cNvPr id="119" name="Graphic 118" descr="Play">
            <a:extLst>
              <a:ext uri="{FF2B5EF4-FFF2-40B4-BE49-F238E27FC236}">
                <a16:creationId xmlns:a16="http://schemas.microsoft.com/office/drawing/2014/main" id="{1583DABA-0ACC-4F85-97F0-423F2EC1CB4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8063294" y="3723683"/>
            <a:ext cx="204179" cy="204178"/>
          </a:xfrm>
          <a:prstGeom prst="rect">
            <a:avLst/>
          </a:prstGeom>
        </p:spPr>
      </p:pic>
      <p:sp>
        <p:nvSpPr>
          <p:cNvPr id="123" name="Rounded Rectangle 15">
            <a:extLst>
              <a:ext uri="{FF2B5EF4-FFF2-40B4-BE49-F238E27FC236}">
                <a16:creationId xmlns:a16="http://schemas.microsoft.com/office/drawing/2014/main" id="{8292B38F-C1D8-4A0D-841C-68A9DC131C80}"/>
              </a:ext>
            </a:extLst>
          </p:cNvPr>
          <p:cNvSpPr/>
          <p:nvPr/>
        </p:nvSpPr>
        <p:spPr bwMode="auto">
          <a:xfrm>
            <a:off x="3450914" y="4581125"/>
            <a:ext cx="2878024" cy="1342136"/>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1000" b="1" dirty="0">
                <a:solidFill>
                  <a:schemeClr val="accent2"/>
                </a:solidFill>
              </a:rPr>
              <a:t>ROI of each channel as well as performance of various regions to the promotions was calculated to identify promotion effectiveness at granular levels</a:t>
            </a:r>
          </a:p>
        </p:txBody>
      </p:sp>
      <p:sp>
        <p:nvSpPr>
          <p:cNvPr id="124" name="Rounded Rectangle 15">
            <a:extLst>
              <a:ext uri="{FF2B5EF4-FFF2-40B4-BE49-F238E27FC236}">
                <a16:creationId xmlns:a16="http://schemas.microsoft.com/office/drawing/2014/main" id="{DAE1FE74-1B74-4480-B61A-33ACE65DB8E2}"/>
              </a:ext>
            </a:extLst>
          </p:cNvPr>
          <p:cNvSpPr/>
          <p:nvPr/>
        </p:nvSpPr>
        <p:spPr bwMode="auto">
          <a:xfrm>
            <a:off x="6845652" y="4572000"/>
            <a:ext cx="2878024" cy="1342136"/>
          </a:xfrm>
          <a:prstGeom prst="roundRect">
            <a:avLst>
              <a:gd name="adj" fmla="val 2199"/>
            </a:avLst>
          </a:prstGeom>
          <a:noFill/>
          <a:ln w="15875" algn="ctr">
            <a:noFill/>
            <a:miter lim="800000"/>
            <a:headEnd/>
            <a:tailEnd/>
          </a:ln>
          <a:effectLst/>
        </p:spPr>
        <p:txBody>
          <a:bodyPr vert="horz" wrap="square" lIns="91440" tIns="18288" rIns="91440" bIns="18288" numCol="1" rtlCol="0" anchor="ctr" anchorCtr="0" compatLnSpc="1">
            <a:prstTxWarp prst="textNoShape">
              <a:avLst/>
            </a:prstTxWarp>
          </a:bodyPr>
          <a:lstStyle/>
          <a:p>
            <a:pPr>
              <a:spcBef>
                <a:spcPts val="600"/>
              </a:spcBef>
            </a:pPr>
            <a:r>
              <a:rPr lang="en-US" sz="1000" b="1" dirty="0">
                <a:solidFill>
                  <a:schemeClr val="accent2"/>
                </a:solidFill>
              </a:rPr>
              <a:t>Optimized reallocation of spends that will provide maximum profit next year was calculated and provided as recommendations</a:t>
            </a:r>
          </a:p>
        </p:txBody>
      </p:sp>
      <p:pic>
        <p:nvPicPr>
          <p:cNvPr id="125" name="Graphic 124" descr="Play">
            <a:extLst>
              <a:ext uri="{FF2B5EF4-FFF2-40B4-BE49-F238E27FC236}">
                <a16:creationId xmlns:a16="http://schemas.microsoft.com/office/drawing/2014/main" id="{B56E2D48-F536-409B-B593-1EC6B86FDCA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46412" y="2043761"/>
            <a:ext cx="364091" cy="1683283"/>
          </a:xfrm>
          <a:prstGeom prst="rect">
            <a:avLst/>
          </a:prstGeom>
        </p:spPr>
      </p:pic>
      <p:pic>
        <p:nvPicPr>
          <p:cNvPr id="127" name="Graphic 126" descr="Play">
            <a:extLst>
              <a:ext uri="{FF2B5EF4-FFF2-40B4-BE49-F238E27FC236}">
                <a16:creationId xmlns:a16="http://schemas.microsoft.com/office/drawing/2014/main" id="{602117FF-45BA-4FE4-A33A-BCA6053445D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28488" y="2070206"/>
            <a:ext cx="364091" cy="1683283"/>
          </a:xfrm>
          <a:prstGeom prst="rect">
            <a:avLst/>
          </a:prstGeom>
        </p:spPr>
      </p:pic>
    </p:spTree>
    <p:extLst>
      <p:ext uri="{BB962C8B-B14F-4D97-AF65-F5344CB8AC3E}">
        <p14:creationId xmlns:p14="http://schemas.microsoft.com/office/powerpoint/2010/main" val="315036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8930"/>
                                        </p:tgtEl>
                                        <p:attrNameLst>
                                          <p:attrName>style.visibility</p:attrName>
                                        </p:attrNameLst>
                                      </p:cBhvr>
                                      <p:to>
                                        <p:strVal val="visible"/>
                                      </p:to>
                                    </p:set>
                                    <p:animEffect transition="in" filter="fade">
                                      <p:cBhvr>
                                        <p:cTn id="7" dur="500"/>
                                        <p:tgtEl>
                                          <p:spTgt spid="11489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fade">
                                      <p:cBhvr>
                                        <p:cTn id="37" dur="500"/>
                                        <p:tgtEl>
                                          <p:spTgt spid="1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23"/>
                                        </p:tgtEl>
                                        <p:attrNameLst>
                                          <p:attrName>style.visibility</p:attrName>
                                        </p:attrNameLst>
                                      </p:cBhvr>
                                      <p:to>
                                        <p:strVal val="visible"/>
                                      </p:to>
                                    </p:set>
                                    <p:animEffect transition="in" filter="fade">
                                      <p:cBhvr>
                                        <p:cTn id="66" dur="500"/>
                                        <p:tgtEl>
                                          <p:spTgt spid="12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7"/>
                                        </p:tgtEl>
                                        <p:attrNameLst>
                                          <p:attrName>style.visibility</p:attrName>
                                        </p:attrNameLst>
                                      </p:cBhvr>
                                      <p:to>
                                        <p:strVal val="visible"/>
                                      </p:to>
                                    </p:set>
                                    <p:animEffect transition="in" filter="fade">
                                      <p:cBhvr>
                                        <p:cTn id="71" dur="500"/>
                                        <p:tgtEl>
                                          <p:spTgt spid="12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fade">
                                      <p:cBhvr>
                                        <p:cTn id="76" dur="500"/>
                                        <p:tgtEl>
                                          <p:spTgt spid="9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7"/>
                                        </p:tgtEl>
                                        <p:attrNameLst>
                                          <p:attrName>style.visibility</p:attrName>
                                        </p:attrNameLst>
                                      </p:cBhvr>
                                      <p:to>
                                        <p:strVal val="visible"/>
                                      </p:to>
                                    </p:set>
                                    <p:animEffect transition="in" filter="fade">
                                      <p:cBhvr>
                                        <p:cTn id="81" dur="500"/>
                                        <p:tgtEl>
                                          <p:spTgt spid="9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13"/>
                                        </p:tgtEl>
                                        <p:attrNameLst>
                                          <p:attrName>style.visibility</p:attrName>
                                        </p:attrNameLst>
                                      </p:cBhvr>
                                      <p:to>
                                        <p:strVal val="visible"/>
                                      </p:to>
                                    </p:set>
                                    <p:animEffect transition="in" filter="fade">
                                      <p:cBhvr>
                                        <p:cTn id="84" dur="500"/>
                                        <p:tgtEl>
                                          <p:spTgt spid="113"/>
                                        </p:tgtEl>
                                      </p:cBhvr>
                                    </p:animEffect>
                                  </p:childTnLst>
                                </p:cTn>
                              </p:par>
                              <p:par>
                                <p:cTn id="85" presetID="10" presetClass="entr" presetSubtype="0" fill="hold" nodeType="withEffect">
                                  <p:stCondLst>
                                    <p:cond delay="0"/>
                                  </p:stCondLst>
                                  <p:childTnLst>
                                    <p:set>
                                      <p:cBhvr>
                                        <p:cTn id="86" dur="1" fill="hold">
                                          <p:stCondLst>
                                            <p:cond delay="0"/>
                                          </p:stCondLst>
                                        </p:cTn>
                                        <p:tgtEl>
                                          <p:spTgt spid="116"/>
                                        </p:tgtEl>
                                        <p:attrNameLst>
                                          <p:attrName>style.visibility</p:attrName>
                                        </p:attrNameLst>
                                      </p:cBhvr>
                                      <p:to>
                                        <p:strVal val="visible"/>
                                      </p:to>
                                    </p:set>
                                    <p:animEffect transition="in" filter="fade">
                                      <p:cBhvr>
                                        <p:cTn id="87" dur="500"/>
                                        <p:tgtEl>
                                          <p:spTgt spid="116"/>
                                        </p:tgtEl>
                                      </p:cBhvr>
                                    </p:animEffect>
                                  </p:childTnLst>
                                </p:cTn>
                              </p:par>
                              <p:par>
                                <p:cTn id="88" presetID="10" presetClass="entr" presetSubtype="0" fill="hold" nodeType="withEffect">
                                  <p:stCondLst>
                                    <p:cond delay="0"/>
                                  </p:stCondLst>
                                  <p:childTnLst>
                                    <p:set>
                                      <p:cBhvr>
                                        <p:cTn id="89" dur="1" fill="hold">
                                          <p:stCondLst>
                                            <p:cond delay="0"/>
                                          </p:stCondLst>
                                        </p:cTn>
                                        <p:tgtEl>
                                          <p:spTgt spid="103"/>
                                        </p:tgtEl>
                                        <p:attrNameLst>
                                          <p:attrName>style.visibility</p:attrName>
                                        </p:attrNameLst>
                                      </p:cBhvr>
                                      <p:to>
                                        <p:strVal val="visible"/>
                                      </p:to>
                                    </p:set>
                                    <p:animEffect transition="in" filter="fade">
                                      <p:cBhvr>
                                        <p:cTn id="90" dur="500"/>
                                        <p:tgtEl>
                                          <p:spTgt spid="10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Effect transition="in" filter="fade">
                                      <p:cBhvr>
                                        <p:cTn id="93" dur="500"/>
                                        <p:tgtEl>
                                          <p:spTgt spid="114"/>
                                        </p:tgtEl>
                                      </p:cBhvr>
                                    </p:animEffect>
                                  </p:childTnLst>
                                </p:cTn>
                              </p:par>
                              <p:par>
                                <p:cTn id="94" presetID="10" presetClass="entr" presetSubtype="0" fill="hold" nodeType="withEffect">
                                  <p:stCondLst>
                                    <p:cond delay="0"/>
                                  </p:stCondLst>
                                  <p:childTnLst>
                                    <p:set>
                                      <p:cBhvr>
                                        <p:cTn id="95" dur="1" fill="hold">
                                          <p:stCondLst>
                                            <p:cond delay="0"/>
                                          </p:stCondLst>
                                        </p:cTn>
                                        <p:tgtEl>
                                          <p:spTgt spid="119"/>
                                        </p:tgtEl>
                                        <p:attrNameLst>
                                          <p:attrName>style.visibility</p:attrName>
                                        </p:attrNameLst>
                                      </p:cBhvr>
                                      <p:to>
                                        <p:strVal val="visible"/>
                                      </p:to>
                                    </p:set>
                                    <p:animEffect transition="in" filter="fade">
                                      <p:cBhvr>
                                        <p:cTn id="96" dur="500"/>
                                        <p:tgtEl>
                                          <p:spTgt spid="119"/>
                                        </p:tgtEl>
                                      </p:cBhvr>
                                    </p:animEffect>
                                  </p:childTnLst>
                                </p:cTn>
                              </p:par>
                              <p:par>
                                <p:cTn id="97" presetID="10"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fade">
                                      <p:cBhvr>
                                        <p:cTn id="99" dur="500"/>
                                        <p:tgtEl>
                                          <p:spTgt spid="10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5"/>
                                        </p:tgtEl>
                                        <p:attrNameLst>
                                          <p:attrName>style.visibility</p:attrName>
                                        </p:attrNameLst>
                                      </p:cBhvr>
                                      <p:to>
                                        <p:strVal val="visible"/>
                                      </p:to>
                                    </p:set>
                                    <p:animEffect transition="in" filter="fade">
                                      <p:cBhvr>
                                        <p:cTn id="102" dur="500"/>
                                        <p:tgtEl>
                                          <p:spTgt spid="115"/>
                                        </p:tgtEl>
                                      </p:cBhvr>
                                    </p:animEffect>
                                  </p:childTnLst>
                                </p:cTn>
                              </p:par>
                              <p:par>
                                <p:cTn id="103" presetID="10" presetClass="entr" presetSubtype="0" fill="hold" nodeType="withEffect">
                                  <p:stCondLst>
                                    <p:cond delay="0"/>
                                  </p:stCondLst>
                                  <p:childTnLst>
                                    <p:set>
                                      <p:cBhvr>
                                        <p:cTn id="104" dur="1" fill="hold">
                                          <p:stCondLst>
                                            <p:cond delay="0"/>
                                          </p:stCondLst>
                                        </p:cTn>
                                        <p:tgtEl>
                                          <p:spTgt spid="118"/>
                                        </p:tgtEl>
                                        <p:attrNameLst>
                                          <p:attrName>style.visibility</p:attrName>
                                        </p:attrNameLst>
                                      </p:cBhvr>
                                      <p:to>
                                        <p:strVal val="visible"/>
                                      </p:to>
                                    </p:set>
                                    <p:animEffect transition="in" filter="fade">
                                      <p:cBhvr>
                                        <p:cTn id="105" dur="500"/>
                                        <p:tgtEl>
                                          <p:spTgt spid="11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124"/>
                                        </p:tgtEl>
                                        <p:attrNameLst>
                                          <p:attrName>style.visibility</p:attrName>
                                        </p:attrNameLst>
                                      </p:cBhvr>
                                      <p:to>
                                        <p:strVal val="visible"/>
                                      </p:to>
                                    </p:set>
                                    <p:animEffect transition="in" filter="fade">
                                      <p:cBhvr>
                                        <p:cTn id="110"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8" grpId="0"/>
      <p:bldP spid="59" grpId="0"/>
      <p:bldP spid="60" grpId="0"/>
      <p:bldP spid="113" grpId="0"/>
      <p:bldP spid="114" grpId="0"/>
      <p:bldP spid="115" grpId="0"/>
      <p:bldP spid="123" grpId="0"/>
      <p:bldP spid="1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9AF2-7C38-4ADF-AA24-65935358A58D}"/>
              </a:ext>
            </a:extLst>
          </p:cNvPr>
          <p:cNvSpPr>
            <a:spLocks noGrp="1"/>
          </p:cNvSpPr>
          <p:nvPr>
            <p:ph type="title"/>
          </p:nvPr>
        </p:nvSpPr>
        <p:spPr>
          <a:xfrm>
            <a:off x="227013" y="-17862"/>
            <a:ext cx="8985250" cy="838200"/>
          </a:xfrm>
        </p:spPr>
        <p:txBody>
          <a:bodyPr/>
          <a:lstStyle/>
          <a:p>
            <a:r>
              <a:rPr lang="en-US" dirty="0"/>
              <a:t>Marketing Mix Modeling :  A mathematical framework to identify factors driving sales and quantifies effectiveness</a:t>
            </a:r>
          </a:p>
        </p:txBody>
      </p:sp>
      <p:grpSp>
        <p:nvGrpSpPr>
          <p:cNvPr id="4" name="Group 3">
            <a:extLst>
              <a:ext uri="{FF2B5EF4-FFF2-40B4-BE49-F238E27FC236}">
                <a16:creationId xmlns:a16="http://schemas.microsoft.com/office/drawing/2014/main" id="{DAB4CBBE-3B63-48DF-A682-AAD32E441B30}"/>
              </a:ext>
            </a:extLst>
          </p:cNvPr>
          <p:cNvGrpSpPr/>
          <p:nvPr/>
        </p:nvGrpSpPr>
        <p:grpSpPr>
          <a:xfrm>
            <a:off x="833698" y="1460839"/>
            <a:ext cx="8112295" cy="1025317"/>
            <a:chOff x="0" y="0"/>
            <a:chExt cx="8098618" cy="1000896"/>
          </a:xfrm>
        </p:grpSpPr>
        <p:sp>
          <p:nvSpPr>
            <p:cNvPr id="5" name="Rounded Rectangle 1">
              <a:extLst>
                <a:ext uri="{FF2B5EF4-FFF2-40B4-BE49-F238E27FC236}">
                  <a16:creationId xmlns:a16="http://schemas.microsoft.com/office/drawing/2014/main" id="{5EA19E95-A227-4C2F-A280-67B3DE93D0A0}"/>
                </a:ext>
              </a:extLst>
            </p:cNvPr>
            <p:cNvSpPr/>
            <p:nvPr/>
          </p:nvSpPr>
          <p:spPr bwMode="auto">
            <a:xfrm>
              <a:off x="0" y="0"/>
              <a:ext cx="1878227" cy="296562"/>
            </a:xfrm>
            <a:prstGeom prst="round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r>
                <a:rPr lang="en-US" sz="1400" b="1">
                  <a:solidFill>
                    <a:prstClr val="white"/>
                  </a:solidFill>
                  <a:cs typeface="Calibri" pitchFamily="34" charset="0"/>
                </a:rPr>
                <a:t>Dependent variable</a:t>
              </a:r>
            </a:p>
          </p:txBody>
        </p:sp>
        <p:sp>
          <p:nvSpPr>
            <p:cNvPr id="6" name="Rounded Rectangle 3">
              <a:extLst>
                <a:ext uri="{FF2B5EF4-FFF2-40B4-BE49-F238E27FC236}">
                  <a16:creationId xmlns:a16="http://schemas.microsoft.com/office/drawing/2014/main" id="{27330982-3619-4A1A-BB3E-7A6DC26BE598}"/>
                </a:ext>
              </a:extLst>
            </p:cNvPr>
            <p:cNvSpPr/>
            <p:nvPr/>
          </p:nvSpPr>
          <p:spPr bwMode="auto">
            <a:xfrm>
              <a:off x="0" y="345988"/>
              <a:ext cx="1878227" cy="654908"/>
            </a:xfrm>
            <a:prstGeom prst="roundRect">
              <a:avLst/>
            </a:prstGeom>
            <a:solidFill>
              <a:srgbClr val="E1E2C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ts val="0"/>
                </a:spcBef>
                <a:buClrTx/>
              </a:pPr>
              <a:r>
                <a:rPr lang="en-US" sz="1400" b="1">
                  <a:solidFill>
                    <a:srgbClr val="000000"/>
                  </a:solidFill>
                  <a:cs typeface="Calibri" pitchFamily="34" charset="0"/>
                </a:rPr>
                <a:t>Sales</a:t>
              </a:r>
              <a:r>
                <a:rPr lang="en-US" sz="1400" b="1" baseline="0">
                  <a:solidFill>
                    <a:srgbClr val="000000"/>
                  </a:solidFill>
                  <a:cs typeface="Calibri" pitchFamily="34" charset="0"/>
                </a:rPr>
                <a:t> Data</a:t>
              </a:r>
              <a:endParaRPr lang="en-US" sz="1400" b="1">
                <a:solidFill>
                  <a:srgbClr val="000000"/>
                </a:solidFill>
                <a:cs typeface="Calibri" pitchFamily="34" charset="0"/>
              </a:endParaRPr>
            </a:p>
          </p:txBody>
        </p:sp>
        <p:sp>
          <p:nvSpPr>
            <p:cNvPr id="7" name="Rounded Rectangle 4">
              <a:extLst>
                <a:ext uri="{FF2B5EF4-FFF2-40B4-BE49-F238E27FC236}">
                  <a16:creationId xmlns:a16="http://schemas.microsoft.com/office/drawing/2014/main" id="{D1E47A24-520C-4B7D-AA5B-E9F2C1FCCAD5}"/>
                </a:ext>
              </a:extLst>
            </p:cNvPr>
            <p:cNvSpPr/>
            <p:nvPr/>
          </p:nvSpPr>
          <p:spPr bwMode="auto">
            <a:xfrm>
              <a:off x="2063578" y="0"/>
              <a:ext cx="6035040" cy="296562"/>
            </a:xfrm>
            <a:prstGeom prst="round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r>
                <a:rPr lang="en-US" sz="1400" b="1">
                  <a:solidFill>
                    <a:prstClr val="white"/>
                  </a:solidFill>
                  <a:cs typeface="Calibri" pitchFamily="34" charset="0"/>
                </a:rPr>
                <a:t>Independent variables</a:t>
              </a:r>
            </a:p>
          </p:txBody>
        </p:sp>
        <p:sp>
          <p:nvSpPr>
            <p:cNvPr id="8" name="Rounded Rectangle 5">
              <a:extLst>
                <a:ext uri="{FF2B5EF4-FFF2-40B4-BE49-F238E27FC236}">
                  <a16:creationId xmlns:a16="http://schemas.microsoft.com/office/drawing/2014/main" id="{AA3D9E2C-38C2-4424-8795-1BF9B2FA2B11}"/>
                </a:ext>
              </a:extLst>
            </p:cNvPr>
            <p:cNvSpPr/>
            <p:nvPr/>
          </p:nvSpPr>
          <p:spPr bwMode="auto">
            <a:xfrm>
              <a:off x="2063579" y="345988"/>
              <a:ext cx="1878227" cy="654908"/>
            </a:xfrm>
            <a:prstGeom prst="roundRect">
              <a:avLst/>
            </a:prstGeom>
            <a:solidFill>
              <a:srgbClr val="E1E2C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0" tIns="0" rIns="0" bIns="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ts val="0"/>
                </a:spcBef>
                <a:buClrTx/>
              </a:pPr>
              <a:r>
                <a:rPr lang="en-US" sz="1400" b="1">
                  <a:solidFill>
                    <a:srgbClr val="000000"/>
                  </a:solidFill>
                  <a:cs typeface="Calibri" pitchFamily="34" charset="0"/>
                </a:rPr>
                <a:t>Direct F2F channels</a:t>
              </a:r>
            </a:p>
            <a:p>
              <a:pPr eaLnBrk="1" hangingPunct="1">
                <a:spcBef>
                  <a:spcPts val="0"/>
                </a:spcBef>
                <a:buClrTx/>
              </a:pPr>
              <a:r>
                <a:rPr lang="en-US" sz="1200" i="1">
                  <a:solidFill>
                    <a:srgbClr val="000000"/>
                  </a:solidFill>
                  <a:cs typeface="Calibri" pitchFamily="34" charset="0"/>
                </a:rPr>
                <a:t>(Detailing, Local Events, Congress)</a:t>
              </a:r>
            </a:p>
          </p:txBody>
        </p:sp>
        <p:sp>
          <p:nvSpPr>
            <p:cNvPr id="9" name="Rounded Rectangle 6">
              <a:extLst>
                <a:ext uri="{FF2B5EF4-FFF2-40B4-BE49-F238E27FC236}">
                  <a16:creationId xmlns:a16="http://schemas.microsoft.com/office/drawing/2014/main" id="{33FA5DC7-E8CD-41E7-AF5D-60FB4E5D9794}"/>
                </a:ext>
              </a:extLst>
            </p:cNvPr>
            <p:cNvSpPr/>
            <p:nvPr/>
          </p:nvSpPr>
          <p:spPr bwMode="auto">
            <a:xfrm>
              <a:off x="4127157" y="345988"/>
              <a:ext cx="1878227" cy="654908"/>
            </a:xfrm>
            <a:prstGeom prst="roundRect">
              <a:avLst/>
            </a:prstGeom>
            <a:solidFill>
              <a:srgbClr val="E1E2C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ts val="0"/>
                </a:spcBef>
                <a:buClrTx/>
              </a:pPr>
              <a:r>
                <a:rPr lang="en-US" sz="1400" b="1" dirty="0">
                  <a:solidFill>
                    <a:srgbClr val="000000"/>
                  </a:solidFill>
                  <a:cs typeface="Calibri" pitchFamily="34" charset="0"/>
                </a:rPr>
                <a:t>Digital channels</a:t>
              </a:r>
            </a:p>
            <a:p>
              <a:pPr eaLnBrk="1" hangingPunct="1">
                <a:spcBef>
                  <a:spcPts val="0"/>
                </a:spcBef>
                <a:buClrTx/>
              </a:pPr>
              <a:r>
                <a:rPr lang="en-US" sz="1200" i="1" dirty="0">
                  <a:solidFill>
                    <a:srgbClr val="000000"/>
                  </a:solidFill>
                  <a:cs typeface="Calibri" pitchFamily="34" charset="0"/>
                </a:rPr>
                <a:t>(Webinar, </a:t>
              </a:r>
              <a:r>
                <a:rPr lang="en-US" sz="1200" i="1" dirty="0" err="1">
                  <a:solidFill>
                    <a:srgbClr val="000000"/>
                  </a:solidFill>
                  <a:cs typeface="Calibri" pitchFamily="34" charset="0"/>
                </a:rPr>
                <a:t>SDeD</a:t>
              </a:r>
              <a:r>
                <a:rPr lang="en-US" sz="1200" i="1" dirty="0">
                  <a:solidFill>
                    <a:srgbClr val="000000"/>
                  </a:solidFill>
                  <a:cs typeface="Calibri" pitchFamily="34" charset="0"/>
                </a:rPr>
                <a:t>)</a:t>
              </a:r>
            </a:p>
          </p:txBody>
        </p:sp>
        <p:sp>
          <p:nvSpPr>
            <p:cNvPr id="10" name="Rounded Rectangle 7">
              <a:extLst>
                <a:ext uri="{FF2B5EF4-FFF2-40B4-BE49-F238E27FC236}">
                  <a16:creationId xmlns:a16="http://schemas.microsoft.com/office/drawing/2014/main" id="{E41976A3-1038-4BE8-BA29-0922B0B52662}"/>
                </a:ext>
              </a:extLst>
            </p:cNvPr>
            <p:cNvSpPr/>
            <p:nvPr/>
          </p:nvSpPr>
          <p:spPr bwMode="auto">
            <a:xfrm>
              <a:off x="6190736" y="345988"/>
              <a:ext cx="1878227" cy="654908"/>
            </a:xfrm>
            <a:prstGeom prst="roundRect">
              <a:avLst/>
            </a:prstGeom>
            <a:solidFill>
              <a:srgbClr val="E1E2C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ts val="0"/>
                </a:spcBef>
                <a:buClrTx/>
              </a:pPr>
              <a:r>
                <a:rPr lang="en-US" sz="1400" b="1" dirty="0">
                  <a:solidFill>
                    <a:srgbClr val="000000"/>
                  </a:solidFill>
                  <a:cs typeface="Calibri" pitchFamily="34" charset="0"/>
                </a:rPr>
                <a:t>Other Factors</a:t>
              </a:r>
            </a:p>
            <a:p>
              <a:pPr eaLnBrk="1" hangingPunct="1">
                <a:spcBef>
                  <a:spcPts val="0"/>
                </a:spcBef>
                <a:buClrTx/>
              </a:pPr>
              <a:r>
                <a:rPr lang="en-US" sz="1200" i="1" dirty="0">
                  <a:solidFill>
                    <a:srgbClr val="000000"/>
                  </a:solidFill>
                  <a:cs typeface="Calibri" pitchFamily="34" charset="0"/>
                </a:rPr>
                <a:t>(Working Days, Market Share, Seasonality)</a:t>
              </a:r>
            </a:p>
          </p:txBody>
        </p:sp>
      </p:grpSp>
      <p:sp>
        <p:nvSpPr>
          <p:cNvPr id="11" name="Cube 10">
            <a:extLst>
              <a:ext uri="{FF2B5EF4-FFF2-40B4-BE49-F238E27FC236}">
                <a16:creationId xmlns:a16="http://schemas.microsoft.com/office/drawing/2014/main" id="{302174DB-9502-4CC4-A9AA-85B9278FBD7A}"/>
              </a:ext>
            </a:extLst>
          </p:cNvPr>
          <p:cNvSpPr/>
          <p:nvPr/>
        </p:nvSpPr>
        <p:spPr bwMode="auto">
          <a:xfrm>
            <a:off x="2246170" y="3105120"/>
            <a:ext cx="4975231" cy="657209"/>
          </a:xfrm>
          <a:prstGeom prst="cube">
            <a:avLst/>
          </a:prstGeom>
          <a:solidFill>
            <a:srgbClr val="80000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r>
              <a:rPr lang="en-US" sz="1600" b="1" dirty="0">
                <a:solidFill>
                  <a:prstClr val="white"/>
                </a:solidFill>
                <a:cs typeface="Calibri" pitchFamily="34" charset="0"/>
              </a:rPr>
              <a:t>Marketing Mix Model</a:t>
            </a:r>
          </a:p>
        </p:txBody>
      </p:sp>
      <p:sp>
        <p:nvSpPr>
          <p:cNvPr id="12" name="Isosceles Triangle 11">
            <a:extLst>
              <a:ext uri="{FF2B5EF4-FFF2-40B4-BE49-F238E27FC236}">
                <a16:creationId xmlns:a16="http://schemas.microsoft.com/office/drawing/2014/main" id="{05297ECD-7C23-4BE1-AC19-930D4798625F}"/>
              </a:ext>
            </a:extLst>
          </p:cNvPr>
          <p:cNvSpPr/>
          <p:nvPr/>
        </p:nvSpPr>
        <p:spPr bwMode="auto">
          <a:xfrm rot="10800000">
            <a:off x="3656793" y="2761733"/>
            <a:ext cx="2153984" cy="279205"/>
          </a:xfrm>
          <a:prstGeom prst="triangle">
            <a:avLst/>
          </a:prstGeom>
          <a:solidFill>
            <a:schemeClr val="bg1">
              <a:lumMod val="6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endParaRPr lang="en-US" sz="1600" b="1" dirty="0">
              <a:solidFill>
                <a:prstClr val="white"/>
              </a:solidFill>
              <a:cs typeface="Calibri" pitchFamily="34" charset="0"/>
            </a:endParaRPr>
          </a:p>
        </p:txBody>
      </p:sp>
      <p:sp>
        <p:nvSpPr>
          <p:cNvPr id="13" name="Isosceles Triangle 12">
            <a:extLst>
              <a:ext uri="{FF2B5EF4-FFF2-40B4-BE49-F238E27FC236}">
                <a16:creationId xmlns:a16="http://schemas.microsoft.com/office/drawing/2014/main" id="{5E3D1520-DF66-479D-83C5-6943EA838DC8}"/>
              </a:ext>
            </a:extLst>
          </p:cNvPr>
          <p:cNvSpPr/>
          <p:nvPr/>
        </p:nvSpPr>
        <p:spPr bwMode="auto">
          <a:xfrm rot="10800000">
            <a:off x="3663498" y="3874850"/>
            <a:ext cx="2153984" cy="279205"/>
          </a:xfrm>
          <a:prstGeom prst="triangle">
            <a:avLst/>
          </a:prstGeom>
          <a:solidFill>
            <a:schemeClr val="bg1">
              <a:lumMod val="6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endParaRPr lang="en-US" sz="1600" b="1">
              <a:solidFill>
                <a:prstClr val="white"/>
              </a:solidFill>
              <a:cs typeface="Calibri" pitchFamily="34" charset="0"/>
            </a:endParaRPr>
          </a:p>
        </p:txBody>
      </p:sp>
      <p:grpSp>
        <p:nvGrpSpPr>
          <p:cNvPr id="14" name="Group 13">
            <a:extLst>
              <a:ext uri="{FF2B5EF4-FFF2-40B4-BE49-F238E27FC236}">
                <a16:creationId xmlns:a16="http://schemas.microsoft.com/office/drawing/2014/main" id="{3DFC30F6-7383-4D35-B804-ED30409AA127}"/>
              </a:ext>
            </a:extLst>
          </p:cNvPr>
          <p:cNvGrpSpPr/>
          <p:nvPr/>
        </p:nvGrpSpPr>
        <p:grpSpPr>
          <a:xfrm>
            <a:off x="984721" y="4205988"/>
            <a:ext cx="7485671" cy="442264"/>
            <a:chOff x="0" y="-20527"/>
            <a:chExt cx="7473696" cy="432007"/>
          </a:xfrm>
        </p:grpSpPr>
        <p:sp>
          <p:nvSpPr>
            <p:cNvPr id="15" name="Rounded Rectangle 13">
              <a:extLst>
                <a:ext uri="{FF2B5EF4-FFF2-40B4-BE49-F238E27FC236}">
                  <a16:creationId xmlns:a16="http://schemas.microsoft.com/office/drawing/2014/main" id="{ED4FDAE5-AD0E-406C-B539-2D32DC15BF10}"/>
                </a:ext>
              </a:extLst>
            </p:cNvPr>
            <p:cNvSpPr/>
            <p:nvPr/>
          </p:nvSpPr>
          <p:spPr bwMode="auto">
            <a:xfrm>
              <a:off x="421201" y="32120"/>
              <a:ext cx="1737360" cy="333633"/>
            </a:xfrm>
            <a:prstGeom prst="roundRect">
              <a:avLst/>
            </a:prstGeom>
            <a:solidFill>
              <a:srgbClr val="E1E2C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r>
                <a:rPr lang="en-US" sz="1200">
                  <a:solidFill>
                    <a:srgbClr val="000000"/>
                  </a:solidFill>
                  <a:cs typeface="Calibri" pitchFamily="34" charset="0"/>
                </a:rPr>
                <a:t>Drivers for Sales</a:t>
              </a:r>
            </a:p>
          </p:txBody>
        </p:sp>
        <p:sp>
          <p:nvSpPr>
            <p:cNvPr id="16" name="Rounded Rectangle 15">
              <a:extLst>
                <a:ext uri="{FF2B5EF4-FFF2-40B4-BE49-F238E27FC236}">
                  <a16:creationId xmlns:a16="http://schemas.microsoft.com/office/drawing/2014/main" id="{43CB3E89-F1A1-4DD4-9394-1D2640A1DD4E}"/>
                </a:ext>
              </a:extLst>
            </p:cNvPr>
            <p:cNvSpPr/>
            <p:nvPr/>
          </p:nvSpPr>
          <p:spPr bwMode="auto">
            <a:xfrm>
              <a:off x="2881485" y="20193"/>
              <a:ext cx="1737360" cy="333633"/>
            </a:xfrm>
            <a:prstGeom prst="roundRect">
              <a:avLst/>
            </a:prstGeom>
            <a:solidFill>
              <a:srgbClr val="E1E2C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r>
                <a:rPr lang="en-US" sz="1200" dirty="0">
                  <a:solidFill>
                    <a:srgbClr val="000000"/>
                  </a:solidFill>
                  <a:cs typeface="Calibri" pitchFamily="34" charset="0"/>
                </a:rPr>
                <a:t>ROI for each channel</a:t>
              </a:r>
            </a:p>
          </p:txBody>
        </p:sp>
        <p:sp>
          <p:nvSpPr>
            <p:cNvPr id="17" name="Rounded Rectangle 22">
              <a:extLst>
                <a:ext uri="{FF2B5EF4-FFF2-40B4-BE49-F238E27FC236}">
                  <a16:creationId xmlns:a16="http://schemas.microsoft.com/office/drawing/2014/main" id="{17425264-D27E-439A-B321-9E86A9FFBA24}"/>
                </a:ext>
              </a:extLst>
            </p:cNvPr>
            <p:cNvSpPr/>
            <p:nvPr/>
          </p:nvSpPr>
          <p:spPr bwMode="auto">
            <a:xfrm>
              <a:off x="0" y="-20527"/>
              <a:ext cx="7473696" cy="432007"/>
            </a:xfrm>
            <a:prstGeom prst="roundRect">
              <a:avLst>
                <a:gd name="adj" fmla="val 6272"/>
              </a:avLst>
            </a:prstGeom>
            <a:noFill/>
            <a:ln w="12700" cap="rnd">
              <a:solidFill>
                <a:schemeClr val="tx1">
                  <a:lumMod val="50000"/>
                  <a:lumOff val="50000"/>
                </a:schemeClr>
              </a:solidFill>
              <a:prstDash val="sysDash"/>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4950" indent="-234950" eaLnBrk="1" hangingPunct="1">
                <a:spcBef>
                  <a:spcPct val="100000"/>
                </a:spcBef>
                <a:buClrTx/>
                <a:buFont typeface="Webdings" pitchFamily="18" charset="2"/>
                <a:buChar char="4"/>
              </a:pPr>
              <a:endParaRPr lang="en-US" sz="1600">
                <a:solidFill>
                  <a:srgbClr val="000000"/>
                </a:solidFill>
                <a:cs typeface="Calibri" pitchFamily="34" charset="0"/>
              </a:endParaRPr>
            </a:p>
          </p:txBody>
        </p:sp>
        <p:sp>
          <p:nvSpPr>
            <p:cNvPr id="18" name="Rounded Rectangle 30">
              <a:extLst>
                <a:ext uri="{FF2B5EF4-FFF2-40B4-BE49-F238E27FC236}">
                  <a16:creationId xmlns:a16="http://schemas.microsoft.com/office/drawing/2014/main" id="{715CB1F4-91F8-414B-8C00-1BD8435E9C13}"/>
                </a:ext>
              </a:extLst>
            </p:cNvPr>
            <p:cNvSpPr/>
            <p:nvPr/>
          </p:nvSpPr>
          <p:spPr bwMode="auto">
            <a:xfrm>
              <a:off x="5195467" y="32120"/>
              <a:ext cx="1737360" cy="333633"/>
            </a:xfrm>
            <a:prstGeom prst="roundRect">
              <a:avLst/>
            </a:prstGeom>
            <a:solidFill>
              <a:srgbClr val="E1E2C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r>
                <a:rPr lang="en-US" sz="1200" dirty="0">
                  <a:solidFill>
                    <a:srgbClr val="000000"/>
                  </a:solidFill>
                  <a:cs typeface="Calibri" pitchFamily="34" charset="0"/>
                </a:rPr>
                <a:t>Response Curves</a:t>
              </a:r>
            </a:p>
          </p:txBody>
        </p:sp>
      </p:grpSp>
      <p:sp>
        <p:nvSpPr>
          <p:cNvPr id="19" name="Cube 18">
            <a:extLst>
              <a:ext uri="{FF2B5EF4-FFF2-40B4-BE49-F238E27FC236}">
                <a16:creationId xmlns:a16="http://schemas.microsoft.com/office/drawing/2014/main" id="{E8C81B26-80CB-4E68-B537-D57A5A7B291B}"/>
              </a:ext>
            </a:extLst>
          </p:cNvPr>
          <p:cNvSpPr/>
          <p:nvPr/>
        </p:nvSpPr>
        <p:spPr bwMode="auto">
          <a:xfrm>
            <a:off x="2336027" y="5112882"/>
            <a:ext cx="4975231" cy="442264"/>
          </a:xfrm>
          <a:prstGeom prst="cube">
            <a:avLst/>
          </a:prstGeom>
          <a:solidFill>
            <a:srgbClr val="80000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r>
              <a:rPr lang="en-US" sz="1600" b="1">
                <a:solidFill>
                  <a:prstClr val="white"/>
                </a:solidFill>
                <a:cs typeface="Calibri" pitchFamily="34" charset="0"/>
              </a:rPr>
              <a:t>Optimization</a:t>
            </a:r>
          </a:p>
        </p:txBody>
      </p:sp>
      <p:sp>
        <p:nvSpPr>
          <p:cNvPr id="20" name="Rounded Rectangle 21">
            <a:extLst>
              <a:ext uri="{FF2B5EF4-FFF2-40B4-BE49-F238E27FC236}">
                <a16:creationId xmlns:a16="http://schemas.microsoft.com/office/drawing/2014/main" id="{D8B540F9-9583-46A2-9811-3AFC5FEF8310}"/>
              </a:ext>
            </a:extLst>
          </p:cNvPr>
          <p:cNvSpPr/>
          <p:nvPr/>
        </p:nvSpPr>
        <p:spPr bwMode="auto">
          <a:xfrm>
            <a:off x="1712214" y="6062283"/>
            <a:ext cx="6257337" cy="338517"/>
          </a:xfrm>
          <a:prstGeom prst="roundRect">
            <a:avLst/>
          </a:prstGeom>
          <a:solidFill>
            <a:srgbClr val="E1E2C0"/>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r>
              <a:rPr lang="en-US" sz="1200">
                <a:solidFill>
                  <a:srgbClr val="000000"/>
                </a:solidFill>
                <a:cs typeface="Calibri" pitchFamily="34" charset="0"/>
              </a:rPr>
              <a:t>Marketing plan / channel mix optimized for greatest ROI</a:t>
            </a:r>
          </a:p>
        </p:txBody>
      </p:sp>
      <p:sp>
        <p:nvSpPr>
          <p:cNvPr id="21" name="Isosceles Triangle 20">
            <a:extLst>
              <a:ext uri="{FF2B5EF4-FFF2-40B4-BE49-F238E27FC236}">
                <a16:creationId xmlns:a16="http://schemas.microsoft.com/office/drawing/2014/main" id="{8B39A730-E13F-45D6-A090-E6BAAD83B498}"/>
              </a:ext>
            </a:extLst>
          </p:cNvPr>
          <p:cNvSpPr/>
          <p:nvPr/>
        </p:nvSpPr>
        <p:spPr bwMode="auto">
          <a:xfrm rot="10800000">
            <a:off x="3746651" y="4717595"/>
            <a:ext cx="2153984" cy="279205"/>
          </a:xfrm>
          <a:prstGeom prst="triangle">
            <a:avLst/>
          </a:prstGeom>
          <a:solidFill>
            <a:schemeClr val="bg1">
              <a:lumMod val="6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endParaRPr lang="en-US" sz="1600" b="1">
              <a:solidFill>
                <a:prstClr val="white"/>
              </a:solidFill>
              <a:cs typeface="Calibri" pitchFamily="34" charset="0"/>
            </a:endParaRPr>
          </a:p>
        </p:txBody>
      </p:sp>
      <p:sp>
        <p:nvSpPr>
          <p:cNvPr id="22" name="Isosceles Triangle 21">
            <a:extLst>
              <a:ext uri="{FF2B5EF4-FFF2-40B4-BE49-F238E27FC236}">
                <a16:creationId xmlns:a16="http://schemas.microsoft.com/office/drawing/2014/main" id="{8BDF13F6-B984-4AB4-946A-EA47135A2B88}"/>
              </a:ext>
            </a:extLst>
          </p:cNvPr>
          <p:cNvSpPr/>
          <p:nvPr/>
        </p:nvSpPr>
        <p:spPr bwMode="auto">
          <a:xfrm rot="10800000">
            <a:off x="3746651" y="5659631"/>
            <a:ext cx="2153984" cy="284089"/>
          </a:xfrm>
          <a:prstGeom prst="triangle">
            <a:avLst/>
          </a:prstGeom>
          <a:solidFill>
            <a:schemeClr val="bg1">
              <a:lumMod val="65000"/>
            </a:schemeClr>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rot="0" spcFirstLastPara="0" vert="horz" wrap="square" lIns="45720" tIns="45720" rIns="4572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eaLnBrk="1" hangingPunct="1">
              <a:spcBef>
                <a:spcPct val="100000"/>
              </a:spcBef>
              <a:buClrTx/>
            </a:pPr>
            <a:endParaRPr lang="en-US" sz="1600" b="1">
              <a:solidFill>
                <a:prstClr val="white"/>
              </a:solidFill>
              <a:cs typeface="Calibri" pitchFamily="34" charset="0"/>
            </a:endParaRPr>
          </a:p>
        </p:txBody>
      </p:sp>
    </p:spTree>
    <p:extLst>
      <p:ext uri="{BB962C8B-B14F-4D97-AF65-F5344CB8AC3E}">
        <p14:creationId xmlns:p14="http://schemas.microsoft.com/office/powerpoint/2010/main" val="197381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hart 30">
            <a:extLst>
              <a:ext uri="{FF2B5EF4-FFF2-40B4-BE49-F238E27FC236}">
                <a16:creationId xmlns:a16="http://schemas.microsoft.com/office/drawing/2014/main" id="{A9C3AE7E-1464-4CA6-A47D-27990D25C865}"/>
              </a:ext>
            </a:extLst>
          </p:cNvPr>
          <p:cNvGraphicFramePr/>
          <p:nvPr>
            <p:extLst>
              <p:ext uri="{D42A27DB-BD31-4B8C-83A1-F6EECF244321}">
                <p14:modId xmlns:p14="http://schemas.microsoft.com/office/powerpoint/2010/main" val="1660444540"/>
              </p:ext>
            </p:extLst>
          </p:nvPr>
        </p:nvGraphicFramePr>
        <p:xfrm>
          <a:off x="606793" y="1662753"/>
          <a:ext cx="9244914" cy="1468215"/>
        </p:xfrm>
        <a:graphic>
          <a:graphicData uri="http://schemas.openxmlformats.org/drawingml/2006/chart">
            <c:chart xmlns:c="http://schemas.openxmlformats.org/drawingml/2006/chart" xmlns:r="http://schemas.openxmlformats.org/officeDocument/2006/relationships" r:id="rId2"/>
          </a:graphicData>
        </a:graphic>
      </p:graphicFrame>
      <p:sp>
        <p:nvSpPr>
          <p:cNvPr id="42" name="Rectangle 15">
            <a:extLst>
              <a:ext uri="{FF2B5EF4-FFF2-40B4-BE49-F238E27FC236}">
                <a16:creationId xmlns:a16="http://schemas.microsoft.com/office/drawing/2014/main" id="{F35CE88A-1070-4013-B88F-071001C8DB51}"/>
              </a:ext>
            </a:extLst>
          </p:cNvPr>
          <p:cNvSpPr>
            <a:spLocks noChangeArrowheads="1"/>
          </p:cNvSpPr>
          <p:nvPr/>
        </p:nvSpPr>
        <p:spPr bwMode="auto">
          <a:xfrm>
            <a:off x="7161212" y="1608698"/>
            <a:ext cx="1851964" cy="307737"/>
          </a:xfrm>
          <a:prstGeom prst="rect">
            <a:avLst/>
          </a:prstGeom>
          <a:solidFill>
            <a:schemeClr val="bg1"/>
          </a:solidFill>
          <a:ln w="12700">
            <a:noFill/>
            <a:miter lim="800000"/>
            <a:headEnd/>
            <a:tailEnd/>
          </a:ln>
          <a:effectLst/>
        </p:spPr>
        <p:txBody>
          <a:bodyPr wrap="square" anchor="ctr">
            <a:spAutoFit/>
          </a:bodyPr>
          <a:lstStyle/>
          <a:p>
            <a:pPr algn="ctr" defTabSz="914309" fontAlgn="base">
              <a:spcBef>
                <a:spcPct val="30000"/>
              </a:spcBef>
              <a:spcAft>
                <a:spcPct val="0"/>
              </a:spcAft>
            </a:pPr>
            <a:r>
              <a:rPr lang="en-US" sz="1400" b="1" dirty="0">
                <a:solidFill>
                  <a:srgbClr val="000000"/>
                </a:solidFill>
                <a:latin typeface="Arial"/>
                <a:ea typeface="Arial Unicode MS"/>
                <a:cs typeface="Arial"/>
              </a:rPr>
              <a:t>Impactable Sales</a:t>
            </a:r>
          </a:p>
        </p:txBody>
      </p:sp>
      <p:sp>
        <p:nvSpPr>
          <p:cNvPr id="2" name="Title 1">
            <a:extLst>
              <a:ext uri="{FF2B5EF4-FFF2-40B4-BE49-F238E27FC236}">
                <a16:creationId xmlns:a16="http://schemas.microsoft.com/office/drawing/2014/main" id="{7304AC42-9027-4DC3-8E97-4F88AD62D401}"/>
              </a:ext>
            </a:extLst>
          </p:cNvPr>
          <p:cNvSpPr>
            <a:spLocks noGrp="1"/>
          </p:cNvSpPr>
          <p:nvPr>
            <p:ph type="title"/>
          </p:nvPr>
        </p:nvSpPr>
        <p:spPr>
          <a:xfrm>
            <a:off x="227013" y="-12336"/>
            <a:ext cx="8985250" cy="838200"/>
          </a:xfrm>
        </p:spPr>
        <p:txBody>
          <a:bodyPr/>
          <a:lstStyle/>
          <a:p>
            <a:r>
              <a:rPr lang="en-US" dirty="0"/>
              <a:t>Basic Terminology</a:t>
            </a:r>
          </a:p>
        </p:txBody>
      </p:sp>
      <p:sp>
        <p:nvSpPr>
          <p:cNvPr id="3" name="Content Placeholder 2">
            <a:extLst>
              <a:ext uri="{FF2B5EF4-FFF2-40B4-BE49-F238E27FC236}">
                <a16:creationId xmlns:a16="http://schemas.microsoft.com/office/drawing/2014/main" id="{E06D8AD6-8BB9-45BC-AF6C-F79BE4438769}"/>
              </a:ext>
            </a:extLst>
          </p:cNvPr>
          <p:cNvSpPr>
            <a:spLocks noGrp="1"/>
          </p:cNvSpPr>
          <p:nvPr>
            <p:ph idx="1"/>
          </p:nvPr>
        </p:nvSpPr>
        <p:spPr>
          <a:xfrm>
            <a:off x="457200" y="3229019"/>
            <a:ext cx="8978058" cy="3417811"/>
          </a:xfrm>
        </p:spPr>
        <p:txBody>
          <a:bodyPr/>
          <a:lstStyle/>
          <a:p>
            <a:r>
              <a:rPr lang="en-US" b="1" dirty="0"/>
              <a:t>Baseline Sales: </a:t>
            </a:r>
            <a:r>
              <a:rPr lang="en-US" dirty="0"/>
              <a:t>Baseline is defined as sales which would happen even when marketing activity is zero or the amount of sales which can't be directly attributed to any of marketing channel at all</a:t>
            </a:r>
          </a:p>
          <a:p>
            <a:r>
              <a:rPr lang="en-US" b="1" dirty="0"/>
              <a:t>Incremental/Impactable Sales: </a:t>
            </a:r>
            <a:r>
              <a:rPr lang="en-US" dirty="0"/>
              <a:t>Deduction of baseline sales from overall sales leads to impactable sales, which can be understood as sales which is resultant of marketing activity</a:t>
            </a:r>
          </a:p>
          <a:p>
            <a:r>
              <a:rPr lang="en-US" b="1" dirty="0"/>
              <a:t>Ad-stock/Decay Effect: </a:t>
            </a:r>
            <a:r>
              <a:rPr lang="en-US" dirty="0"/>
              <a:t>Measuring the memory or decaying effect of advertising over a period of time from the start of advertising</a:t>
            </a:r>
          </a:p>
          <a:p>
            <a:r>
              <a:rPr lang="en-US" b="1" dirty="0"/>
              <a:t>Transformation Effect(Lead-Lag): </a:t>
            </a:r>
            <a:r>
              <a:rPr lang="en-US" dirty="0"/>
              <a:t>Whether a particular promotion’s effect has been observed early(lead) or late(lag)</a:t>
            </a:r>
            <a:endParaRPr lang="en-US" b="1" dirty="0"/>
          </a:p>
          <a:p>
            <a:r>
              <a:rPr lang="en-US" b="1" dirty="0"/>
              <a:t>Channel Contribution: </a:t>
            </a:r>
            <a:r>
              <a:rPr lang="en-US" dirty="0"/>
              <a:t>The contribution of each channel towards the total impactable sales</a:t>
            </a:r>
            <a:endParaRPr lang="en-US" b="1" dirty="0"/>
          </a:p>
        </p:txBody>
      </p:sp>
      <p:sp>
        <p:nvSpPr>
          <p:cNvPr id="30" name="Rectangle 15">
            <a:extLst>
              <a:ext uri="{FF2B5EF4-FFF2-40B4-BE49-F238E27FC236}">
                <a16:creationId xmlns:a16="http://schemas.microsoft.com/office/drawing/2014/main" id="{5E456371-F374-4CD7-B211-4827EF665A2E}"/>
              </a:ext>
            </a:extLst>
          </p:cNvPr>
          <p:cNvSpPr>
            <a:spLocks noChangeArrowheads="1"/>
          </p:cNvSpPr>
          <p:nvPr/>
        </p:nvSpPr>
        <p:spPr bwMode="auto">
          <a:xfrm>
            <a:off x="3671366" y="1043936"/>
            <a:ext cx="2630284" cy="307737"/>
          </a:xfrm>
          <a:prstGeom prst="rect">
            <a:avLst/>
          </a:prstGeom>
          <a:solidFill>
            <a:schemeClr val="bg1"/>
          </a:solidFill>
          <a:ln w="12700">
            <a:noFill/>
            <a:miter lim="800000"/>
            <a:headEnd/>
            <a:tailEnd/>
          </a:ln>
          <a:effectLst/>
        </p:spPr>
        <p:txBody>
          <a:bodyPr wrap="square" anchor="ctr">
            <a:spAutoFit/>
          </a:bodyPr>
          <a:lstStyle/>
          <a:p>
            <a:pPr algn="ctr" defTabSz="914309" fontAlgn="base">
              <a:spcBef>
                <a:spcPct val="30000"/>
              </a:spcBef>
              <a:spcAft>
                <a:spcPct val="0"/>
              </a:spcAft>
            </a:pPr>
            <a:r>
              <a:rPr lang="en-US" sz="1400" b="1" dirty="0">
                <a:solidFill>
                  <a:srgbClr val="000000"/>
                </a:solidFill>
                <a:latin typeface="Arial"/>
                <a:ea typeface="Arial Unicode MS"/>
                <a:cs typeface="Arial"/>
              </a:rPr>
              <a:t>Total Year Sales</a:t>
            </a:r>
          </a:p>
        </p:txBody>
      </p:sp>
      <p:sp>
        <p:nvSpPr>
          <p:cNvPr id="32" name="Right Brace 31">
            <a:extLst>
              <a:ext uri="{FF2B5EF4-FFF2-40B4-BE49-F238E27FC236}">
                <a16:creationId xmlns:a16="http://schemas.microsoft.com/office/drawing/2014/main" id="{1369091A-43DA-499F-B913-E8D2F957AA12}"/>
              </a:ext>
            </a:extLst>
          </p:cNvPr>
          <p:cNvSpPr/>
          <p:nvPr/>
        </p:nvSpPr>
        <p:spPr bwMode="gray">
          <a:xfrm rot="16200000">
            <a:off x="4649157" y="-2953369"/>
            <a:ext cx="618978" cy="9063169"/>
          </a:xfrm>
          <a:prstGeom prst="rightBrace">
            <a:avLst>
              <a:gd name="adj1" fmla="val 104493"/>
              <a:gd name="adj2" fmla="val 50000"/>
            </a:avLst>
          </a:prstGeom>
          <a:ln/>
        </p:spPr>
        <p:style>
          <a:lnRef idx="1">
            <a:schemeClr val="accent5"/>
          </a:lnRef>
          <a:fillRef idx="0">
            <a:schemeClr val="accent5"/>
          </a:fillRef>
          <a:effectRef idx="0">
            <a:schemeClr val="accent5"/>
          </a:effectRef>
          <a:fontRef idx="minor">
            <a:schemeClr val="tx1"/>
          </a:fontRef>
        </p:style>
        <p:txBody>
          <a:bodyPr rtlCol="0" anchor="ctr"/>
          <a:lstStyle/>
          <a:p>
            <a:pPr algn="ctr" defTabSz="914309"/>
            <a:endParaRPr lang="en-US" dirty="0">
              <a:solidFill>
                <a:srgbClr val="000000"/>
              </a:solidFill>
              <a:latin typeface="Arial"/>
              <a:ea typeface="Arial Unicode MS"/>
              <a:cs typeface="Arial"/>
            </a:endParaRPr>
          </a:p>
        </p:txBody>
      </p:sp>
      <p:sp>
        <p:nvSpPr>
          <p:cNvPr id="33" name="TextBox 32">
            <a:extLst>
              <a:ext uri="{FF2B5EF4-FFF2-40B4-BE49-F238E27FC236}">
                <a16:creationId xmlns:a16="http://schemas.microsoft.com/office/drawing/2014/main" id="{909C1E04-C172-4B95-8244-C8A0F02E41BE}"/>
              </a:ext>
            </a:extLst>
          </p:cNvPr>
          <p:cNvSpPr txBox="1"/>
          <p:nvPr/>
        </p:nvSpPr>
        <p:spPr bwMode="gray">
          <a:xfrm>
            <a:off x="3579812" y="2692987"/>
            <a:ext cx="993784" cy="397513"/>
          </a:xfrm>
          <a:prstGeom prst="rect">
            <a:avLst/>
          </a:prstGeom>
        </p:spPr>
        <p:txBody>
          <a:bodyPr vert="horz" wrap="square" lIns="0" tIns="0" rIns="0" bIns="0" rtlCol="0" anchor="ctr">
            <a:noAutofit/>
          </a:bodyPr>
          <a:lstStyle/>
          <a:p>
            <a:pPr algn="ctr" defTabSz="914309"/>
            <a:r>
              <a:rPr lang="en-US" sz="1200" b="1" i="1" dirty="0">
                <a:solidFill>
                  <a:srgbClr val="000000"/>
                </a:solidFill>
                <a:latin typeface="Arial"/>
                <a:ea typeface="Arial Unicode MS"/>
                <a:cs typeface="Arial"/>
              </a:rPr>
              <a:t>Baseline</a:t>
            </a:r>
          </a:p>
        </p:txBody>
      </p:sp>
      <p:sp>
        <p:nvSpPr>
          <p:cNvPr id="34" name="TextBox 33">
            <a:extLst>
              <a:ext uri="{FF2B5EF4-FFF2-40B4-BE49-F238E27FC236}">
                <a16:creationId xmlns:a16="http://schemas.microsoft.com/office/drawing/2014/main" id="{9A7A1ACE-D1C7-46F7-BFA2-F7082DDBAA11}"/>
              </a:ext>
            </a:extLst>
          </p:cNvPr>
          <p:cNvSpPr txBox="1"/>
          <p:nvPr/>
        </p:nvSpPr>
        <p:spPr bwMode="gray">
          <a:xfrm>
            <a:off x="7020899" y="2743200"/>
            <a:ext cx="2074030" cy="397513"/>
          </a:xfrm>
          <a:prstGeom prst="rect">
            <a:avLst/>
          </a:prstGeom>
        </p:spPr>
        <p:txBody>
          <a:bodyPr vert="horz" wrap="square" lIns="0" tIns="0" rIns="0" bIns="0" rtlCol="0" anchor="ctr">
            <a:noAutofit/>
          </a:bodyPr>
          <a:lstStyle/>
          <a:p>
            <a:pPr algn="ctr" defTabSz="914309"/>
            <a:r>
              <a:rPr lang="en-US" sz="1200" b="1" i="1" dirty="0">
                <a:solidFill>
                  <a:srgbClr val="000000"/>
                </a:solidFill>
                <a:latin typeface="Arial"/>
                <a:ea typeface="Arial Unicode MS"/>
                <a:cs typeface="Arial"/>
              </a:rPr>
              <a:t>Impact from current promotional activities</a:t>
            </a:r>
          </a:p>
        </p:txBody>
      </p:sp>
      <p:sp>
        <p:nvSpPr>
          <p:cNvPr id="37" name="Rectangle: Rounded Corners 36">
            <a:extLst>
              <a:ext uri="{FF2B5EF4-FFF2-40B4-BE49-F238E27FC236}">
                <a16:creationId xmlns:a16="http://schemas.microsoft.com/office/drawing/2014/main" id="{6799474E-A2E7-401F-9AEC-216403413BDF}"/>
              </a:ext>
            </a:extLst>
          </p:cNvPr>
          <p:cNvSpPr/>
          <p:nvPr/>
        </p:nvSpPr>
        <p:spPr bwMode="auto">
          <a:xfrm>
            <a:off x="7020899" y="2093681"/>
            <a:ext cx="1992278" cy="605463"/>
          </a:xfrm>
          <a:prstGeom prst="roundRect">
            <a:avLst/>
          </a:prstGeom>
          <a:noFill/>
          <a:ln w="38100" algn="ctr">
            <a:solidFill>
              <a:srgbClr val="FF0000"/>
            </a:solidFill>
            <a:miter lim="800000"/>
            <a:headEnd/>
            <a:tailEnd/>
          </a:ln>
          <a:effectLst/>
        </p:spPr>
        <p:txBody>
          <a:bodyPr vert="horz" wrap="square" lIns="0" tIns="0" rIns="0" bIns="0" numCol="1" rtlCol="0" anchor="ctr" anchorCtr="0" compatLnSpc="1">
            <a:prstTxWarp prst="textNoShape">
              <a:avLst/>
            </a:prstTxWarp>
          </a:bodyPr>
          <a:lstStyle/>
          <a:p>
            <a:pPr algn="ctr" defTabSz="914309"/>
            <a:endParaRPr lang="en-US" dirty="0">
              <a:solidFill>
                <a:srgbClr val="000000"/>
              </a:solidFill>
              <a:latin typeface="Arial"/>
              <a:ea typeface="Arial Unicode MS"/>
              <a:cs typeface="Arial"/>
            </a:endParaRPr>
          </a:p>
        </p:txBody>
      </p:sp>
      <p:sp>
        <p:nvSpPr>
          <p:cNvPr id="40" name="Right Brace 39">
            <a:extLst>
              <a:ext uri="{FF2B5EF4-FFF2-40B4-BE49-F238E27FC236}">
                <a16:creationId xmlns:a16="http://schemas.microsoft.com/office/drawing/2014/main" id="{FBB1E5B2-81D2-491A-8FAA-889727AB41F2}"/>
              </a:ext>
            </a:extLst>
          </p:cNvPr>
          <p:cNvSpPr/>
          <p:nvPr/>
        </p:nvSpPr>
        <p:spPr bwMode="gray">
          <a:xfrm rot="16200000">
            <a:off x="7906177" y="967696"/>
            <a:ext cx="221721" cy="1992278"/>
          </a:xfrm>
          <a:prstGeom prst="rightBrace">
            <a:avLst>
              <a:gd name="adj1" fmla="val 130060"/>
              <a:gd name="adj2" fmla="val 50000"/>
            </a:avLst>
          </a:prstGeom>
          <a:ln/>
        </p:spPr>
        <p:style>
          <a:lnRef idx="1">
            <a:schemeClr val="accent5"/>
          </a:lnRef>
          <a:fillRef idx="0">
            <a:schemeClr val="accent5"/>
          </a:fillRef>
          <a:effectRef idx="0">
            <a:schemeClr val="accent5"/>
          </a:effectRef>
          <a:fontRef idx="minor">
            <a:schemeClr val="tx1"/>
          </a:fontRef>
        </p:style>
        <p:txBody>
          <a:bodyPr rtlCol="0" anchor="ctr"/>
          <a:lstStyle/>
          <a:p>
            <a:pPr algn="ctr" defTabSz="914309"/>
            <a:endParaRPr lang="en-US" dirty="0">
              <a:solidFill>
                <a:srgbClr val="000000"/>
              </a:solidFill>
              <a:latin typeface="Arial"/>
              <a:ea typeface="Arial Unicode MS"/>
              <a:cs typeface="Arial"/>
            </a:endParaRPr>
          </a:p>
        </p:txBody>
      </p:sp>
    </p:spTree>
    <p:extLst>
      <p:ext uri="{BB962C8B-B14F-4D97-AF65-F5344CB8AC3E}">
        <p14:creationId xmlns:p14="http://schemas.microsoft.com/office/powerpoint/2010/main" val="297719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C740C1-92EE-4F3A-BFA4-B5F5FF873606}"/>
              </a:ext>
            </a:extLst>
          </p:cNvPr>
          <p:cNvSpPr txBox="1">
            <a:spLocks/>
          </p:cNvSpPr>
          <p:nvPr/>
        </p:nvSpPr>
        <p:spPr bwMode="auto">
          <a:xfrm>
            <a:off x="241161" y="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pPr>
              <a:buClrTx/>
              <a:buFontTx/>
            </a:pPr>
            <a:r>
              <a:rPr lang="en-US" dirty="0"/>
              <a:t>An effective channel mix analysis process follows a structured approach</a:t>
            </a:r>
            <a:endParaRPr lang="en-US" kern="0" dirty="0"/>
          </a:p>
        </p:txBody>
      </p:sp>
      <p:grpSp>
        <p:nvGrpSpPr>
          <p:cNvPr id="5" name="Group 4">
            <a:extLst>
              <a:ext uri="{FF2B5EF4-FFF2-40B4-BE49-F238E27FC236}">
                <a16:creationId xmlns:a16="http://schemas.microsoft.com/office/drawing/2014/main" id="{00000000-0008-0000-0100-000002000000}"/>
              </a:ext>
            </a:extLst>
          </p:cNvPr>
          <p:cNvGrpSpPr/>
          <p:nvPr/>
        </p:nvGrpSpPr>
        <p:grpSpPr>
          <a:xfrm>
            <a:off x="241161" y="1283474"/>
            <a:ext cx="9330487" cy="352098"/>
            <a:chOff x="0" y="0"/>
            <a:chExt cx="9235578" cy="637345"/>
          </a:xfrm>
        </p:grpSpPr>
        <p:sp>
          <p:nvSpPr>
            <p:cNvPr id="6" name="Chevron 12">
              <a:extLst>
                <a:ext uri="{FF2B5EF4-FFF2-40B4-BE49-F238E27FC236}">
                  <a16:creationId xmlns:a16="http://schemas.microsoft.com/office/drawing/2014/main" id="{00000000-0008-0000-0100-000003000000}"/>
                </a:ext>
              </a:extLst>
            </p:cNvPr>
            <p:cNvSpPr/>
            <p:nvPr/>
          </p:nvSpPr>
          <p:spPr bwMode="auto">
            <a:xfrm>
              <a:off x="0" y="2"/>
              <a:ext cx="3030703" cy="592209"/>
            </a:xfrm>
            <a:prstGeom prst="chevron">
              <a:avLst/>
            </a:prstGeom>
            <a:solidFill>
              <a:schemeClr val="tx2">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lIns="45720" tIns="182880" rIns="45720" bIns="18288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4950" indent="-234950">
                <a:spcBef>
                  <a:spcPct val="100000"/>
                </a:spcBef>
                <a:defRPr/>
              </a:pPr>
              <a:r>
                <a:rPr lang="en-US" sz="1400" b="1">
                  <a:solidFill>
                    <a:prstClr val="white"/>
                  </a:solidFill>
                </a:rPr>
                <a:t>Pre-Modeling</a:t>
              </a:r>
            </a:p>
          </p:txBody>
        </p:sp>
        <p:sp>
          <p:nvSpPr>
            <p:cNvPr id="7" name="Chevron 15">
              <a:extLst>
                <a:ext uri="{FF2B5EF4-FFF2-40B4-BE49-F238E27FC236}">
                  <a16:creationId xmlns:a16="http://schemas.microsoft.com/office/drawing/2014/main" id="{00000000-0008-0000-0100-000004000000}"/>
                </a:ext>
              </a:extLst>
            </p:cNvPr>
            <p:cNvSpPr/>
            <p:nvPr/>
          </p:nvSpPr>
          <p:spPr bwMode="auto">
            <a:xfrm>
              <a:off x="2990407" y="0"/>
              <a:ext cx="3072318" cy="609599"/>
            </a:xfrm>
            <a:prstGeom prst="chevron">
              <a:avLst/>
            </a:prstGeom>
            <a:solidFill>
              <a:schemeClr val="tx2">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lIns="45720" tIns="182880" rIns="45720" bIns="18288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4950" indent="-234950">
                <a:spcBef>
                  <a:spcPct val="100000"/>
                </a:spcBef>
                <a:defRPr/>
              </a:pPr>
              <a:r>
                <a:rPr lang="en-US" sz="1400" b="1">
                  <a:solidFill>
                    <a:prstClr val="white"/>
                  </a:solidFill>
                </a:rPr>
                <a:t>Modeling Stage</a:t>
              </a:r>
            </a:p>
          </p:txBody>
        </p:sp>
        <p:sp>
          <p:nvSpPr>
            <p:cNvPr id="8" name="Chevron 11">
              <a:extLst>
                <a:ext uri="{FF2B5EF4-FFF2-40B4-BE49-F238E27FC236}">
                  <a16:creationId xmlns:a16="http://schemas.microsoft.com/office/drawing/2014/main" id="{00000000-0008-0000-0100-000005000000}"/>
                </a:ext>
              </a:extLst>
            </p:cNvPr>
            <p:cNvSpPr/>
            <p:nvPr/>
          </p:nvSpPr>
          <p:spPr bwMode="auto">
            <a:xfrm>
              <a:off x="6022533" y="12700"/>
              <a:ext cx="3213045" cy="624645"/>
            </a:xfrm>
            <a:prstGeom prst="chevron">
              <a:avLst/>
            </a:prstGeom>
            <a:solidFill>
              <a:schemeClr val="tx2">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lIns="45720" tIns="182880" rIns="45720" bIns="18288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4950" indent="-234950">
                <a:spcBef>
                  <a:spcPct val="100000"/>
                </a:spcBef>
                <a:defRPr/>
              </a:pPr>
              <a:r>
                <a:rPr lang="en-US" sz="1400" b="1" dirty="0">
                  <a:solidFill>
                    <a:prstClr val="white"/>
                  </a:solidFill>
                </a:rPr>
                <a:t>Marketing Mix Analysis</a:t>
              </a:r>
            </a:p>
          </p:txBody>
        </p:sp>
      </p:grpSp>
      <p:grpSp>
        <p:nvGrpSpPr>
          <p:cNvPr id="9" name="Group 8">
            <a:extLst>
              <a:ext uri="{FF2B5EF4-FFF2-40B4-BE49-F238E27FC236}">
                <a16:creationId xmlns:a16="http://schemas.microsoft.com/office/drawing/2014/main" id="{00000000-0008-0000-0100-000006000000}"/>
              </a:ext>
            </a:extLst>
          </p:cNvPr>
          <p:cNvGrpSpPr/>
          <p:nvPr/>
        </p:nvGrpSpPr>
        <p:grpSpPr>
          <a:xfrm>
            <a:off x="241160" y="1732412"/>
            <a:ext cx="9330487" cy="4592188"/>
            <a:chOff x="0" y="0"/>
            <a:chExt cx="10208829" cy="3958586"/>
          </a:xfrm>
        </p:grpSpPr>
        <p:sp>
          <p:nvSpPr>
            <p:cNvPr id="10" name="Rectangle 9">
              <a:extLst>
                <a:ext uri="{FF2B5EF4-FFF2-40B4-BE49-F238E27FC236}">
                  <a16:creationId xmlns:a16="http://schemas.microsoft.com/office/drawing/2014/main" id="{00000000-0008-0000-0100-000007000000}"/>
                </a:ext>
              </a:extLst>
            </p:cNvPr>
            <p:cNvSpPr/>
            <p:nvPr/>
          </p:nvSpPr>
          <p:spPr bwMode="auto">
            <a:xfrm>
              <a:off x="0" y="0"/>
              <a:ext cx="3221494" cy="3383650"/>
            </a:xfrm>
            <a:prstGeom prst="rect">
              <a:avLst/>
            </a:prstGeom>
            <a:solidFill>
              <a:schemeClr val="bg1"/>
            </a:solidFill>
            <a:ln w="9525">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lIns="45720" tIns="365760" rIns="45720" bIns="36576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4950" indent="-234950">
                <a:spcBef>
                  <a:spcPct val="100000"/>
                </a:spcBef>
                <a:defRPr/>
              </a:pPr>
              <a:endParaRPr lang="en-US" sz="1200">
                <a:solidFill>
                  <a:srgbClr val="000000"/>
                </a:solidFill>
              </a:endParaRPr>
            </a:p>
            <a:p>
              <a:pPr marL="234950" indent="-234950">
                <a:spcBef>
                  <a:spcPct val="100000"/>
                </a:spcBef>
                <a:defRPr/>
              </a:pPr>
              <a:endParaRPr lang="en-US" sz="1200">
                <a:solidFill>
                  <a:srgbClr val="000000"/>
                </a:solidFill>
              </a:endParaRPr>
            </a:p>
          </p:txBody>
        </p:sp>
        <p:sp>
          <p:nvSpPr>
            <p:cNvPr id="11" name="Rectangle 10">
              <a:extLst>
                <a:ext uri="{FF2B5EF4-FFF2-40B4-BE49-F238E27FC236}">
                  <a16:creationId xmlns:a16="http://schemas.microsoft.com/office/drawing/2014/main" id="{00000000-0008-0000-0100-000008000000}"/>
                </a:ext>
              </a:extLst>
            </p:cNvPr>
            <p:cNvSpPr/>
            <p:nvPr/>
          </p:nvSpPr>
          <p:spPr bwMode="auto">
            <a:xfrm>
              <a:off x="3399970" y="28574"/>
              <a:ext cx="3184981" cy="3364601"/>
            </a:xfrm>
            <a:prstGeom prst="rect">
              <a:avLst/>
            </a:prstGeom>
            <a:solidFill>
              <a:schemeClr val="bg1"/>
            </a:solidFill>
            <a:ln w="9525">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lIns="45720" tIns="457200" rIns="45720" bIns="45720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4950" indent="-237744" algn="l">
                <a:spcBef>
                  <a:spcPts val="100"/>
                </a:spcBef>
                <a:buClr>
                  <a:srgbClr val="120989"/>
                </a:buClr>
                <a:defRPr/>
              </a:pPr>
              <a:endParaRPr lang="en-US" sz="1200">
                <a:solidFill>
                  <a:srgbClr val="000000"/>
                </a:solidFill>
              </a:endParaRPr>
            </a:p>
          </p:txBody>
        </p:sp>
        <p:sp>
          <p:nvSpPr>
            <p:cNvPr id="12" name="Rectangle 11">
              <a:extLst>
                <a:ext uri="{FF2B5EF4-FFF2-40B4-BE49-F238E27FC236}">
                  <a16:creationId xmlns:a16="http://schemas.microsoft.com/office/drawing/2014/main" id="{00000000-0008-0000-0100-000009000000}"/>
                </a:ext>
              </a:extLst>
            </p:cNvPr>
            <p:cNvSpPr/>
            <p:nvPr/>
          </p:nvSpPr>
          <p:spPr bwMode="auto">
            <a:xfrm>
              <a:off x="6799938" y="28006"/>
              <a:ext cx="3408891" cy="3365169"/>
            </a:xfrm>
            <a:prstGeom prst="rect">
              <a:avLst/>
            </a:prstGeom>
            <a:solidFill>
              <a:schemeClr val="bg1"/>
            </a:solidFill>
            <a:ln w="9525">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square" lIns="45720" tIns="365760" rIns="45720" bIns="27432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4950" indent="-234950" algn="l">
                <a:spcBef>
                  <a:spcPct val="100000"/>
                </a:spcBef>
                <a:buClr>
                  <a:srgbClr val="120989"/>
                </a:buClr>
                <a:buFont typeface="Webdings" pitchFamily="18" charset="2"/>
                <a:buChar char="4"/>
                <a:defRPr/>
              </a:pPr>
              <a:endParaRPr lang="en-US" sz="1200">
                <a:solidFill>
                  <a:srgbClr val="000000"/>
                </a:solidFill>
              </a:endParaRPr>
            </a:p>
          </p:txBody>
        </p:sp>
        <p:sp>
          <p:nvSpPr>
            <p:cNvPr id="13" name="TextBox 10">
              <a:extLst>
                <a:ext uri="{FF2B5EF4-FFF2-40B4-BE49-F238E27FC236}">
                  <a16:creationId xmlns:a16="http://schemas.microsoft.com/office/drawing/2014/main" id="{00000000-0008-0000-0100-00000A000000}"/>
                </a:ext>
              </a:extLst>
            </p:cNvPr>
            <p:cNvSpPr txBox="1"/>
            <p:nvPr/>
          </p:nvSpPr>
          <p:spPr>
            <a:xfrm>
              <a:off x="72315" y="114584"/>
              <a:ext cx="3213811" cy="3040466"/>
            </a:xfrm>
            <a:prstGeom prst="rect">
              <a:avLst/>
            </a:prstGeom>
            <a:noFill/>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4950" indent="-234950" algn="l">
                <a:spcBef>
                  <a:spcPts val="100"/>
                </a:spcBef>
                <a:buClr>
                  <a:srgbClr val="120989"/>
                </a:buClr>
                <a:buFont typeface="Webdings" pitchFamily="18" charset="2"/>
                <a:buChar char="4"/>
                <a:defRPr/>
              </a:pPr>
              <a:r>
                <a:rPr lang="en-US" sz="1200" b="1">
                  <a:solidFill>
                    <a:srgbClr val="000000"/>
                  </a:solidFill>
                </a:rPr>
                <a:t>Step 1: Identifying Data</a:t>
              </a:r>
            </a:p>
            <a:p>
              <a:pPr marL="466725" indent="-234950" algn="l">
                <a:spcBef>
                  <a:spcPts val="100"/>
                </a:spcBef>
                <a:buClr>
                  <a:srgbClr val="120989"/>
                </a:buClr>
                <a:buFont typeface="Arial" pitchFamily="34" charset="0"/>
                <a:buChar char="–"/>
                <a:defRPr/>
              </a:pPr>
              <a:r>
                <a:rPr lang="en-US" sz="1200">
                  <a:solidFill>
                    <a:srgbClr val="000000"/>
                  </a:solidFill>
                </a:rPr>
                <a:t>Identify and classify media  spends, promotional  factors, macroeconomic and other factors</a:t>
              </a:r>
            </a:p>
            <a:p>
              <a:pPr marL="466725" indent="-234950" algn="l">
                <a:spcBef>
                  <a:spcPts val="100"/>
                </a:spcBef>
                <a:buClr>
                  <a:srgbClr val="120989"/>
                </a:buClr>
                <a:buFont typeface="Arial" pitchFamily="34" charset="0"/>
                <a:buChar char="–"/>
                <a:defRPr/>
              </a:pPr>
              <a:r>
                <a:rPr lang="en-US" sz="1200">
                  <a:solidFill>
                    <a:srgbClr val="000000"/>
                  </a:solidFill>
                </a:rPr>
                <a:t>Prepare analytical data mart</a:t>
              </a:r>
            </a:p>
            <a:p>
              <a:pPr marL="234950" indent="-234950" algn="l">
                <a:spcBef>
                  <a:spcPts val="100"/>
                </a:spcBef>
                <a:buClr>
                  <a:srgbClr val="120989"/>
                </a:buClr>
                <a:buFont typeface="Webdings" pitchFamily="18" charset="2"/>
                <a:buChar char="4"/>
                <a:defRPr/>
              </a:pPr>
              <a:endParaRPr lang="en-US" sz="1200" b="1">
                <a:solidFill>
                  <a:srgbClr val="000000"/>
                </a:solidFill>
                <a:latin typeface="Arial"/>
              </a:endParaRPr>
            </a:p>
            <a:p>
              <a:pPr marL="234950" indent="-234950" algn="l">
                <a:spcBef>
                  <a:spcPts val="100"/>
                </a:spcBef>
                <a:buClr>
                  <a:srgbClr val="120989"/>
                </a:buClr>
                <a:buFont typeface="Webdings" pitchFamily="18" charset="2"/>
                <a:buChar char="4"/>
                <a:defRPr/>
              </a:pPr>
              <a:r>
                <a:rPr lang="en-US" sz="1200" b="1">
                  <a:solidFill>
                    <a:srgbClr val="000000"/>
                  </a:solidFill>
                  <a:latin typeface="Arial"/>
                </a:rPr>
                <a:t>Step 2: Data Quality</a:t>
              </a:r>
            </a:p>
            <a:p>
              <a:pPr marL="466725" indent="-234950" algn="l">
                <a:spcBef>
                  <a:spcPts val="100"/>
                </a:spcBef>
                <a:buClr>
                  <a:srgbClr val="120989"/>
                </a:buClr>
                <a:buFont typeface="Arial" pitchFamily="34" charset="0"/>
                <a:buChar char="–"/>
                <a:defRPr/>
              </a:pPr>
              <a:r>
                <a:rPr lang="en-US" sz="1200">
                  <a:solidFill>
                    <a:srgbClr val="000000"/>
                  </a:solidFill>
                  <a:latin typeface="Arial"/>
                </a:rPr>
                <a:t>Quality Analysis</a:t>
              </a:r>
            </a:p>
            <a:p>
              <a:pPr marL="466725" indent="-234950" algn="l">
                <a:spcBef>
                  <a:spcPts val="100"/>
                </a:spcBef>
                <a:buClr>
                  <a:srgbClr val="120989"/>
                </a:buClr>
                <a:buFont typeface="Arial" pitchFamily="34" charset="0"/>
                <a:buChar char="–"/>
                <a:defRPr/>
              </a:pPr>
              <a:r>
                <a:rPr lang="en-US" sz="1200">
                  <a:solidFill>
                    <a:srgbClr val="000000"/>
                  </a:solidFill>
                  <a:latin typeface="Arial"/>
                </a:rPr>
                <a:t>Variable treatments</a:t>
              </a:r>
            </a:p>
            <a:p>
              <a:pPr marL="466725" indent="-234950" algn="l">
                <a:spcBef>
                  <a:spcPts val="100"/>
                </a:spcBef>
                <a:buClr>
                  <a:srgbClr val="120989"/>
                </a:buClr>
                <a:defRPr/>
              </a:pPr>
              <a:endParaRPr lang="en-US" sz="1200">
                <a:solidFill>
                  <a:srgbClr val="000000"/>
                </a:solidFill>
                <a:latin typeface="Arial"/>
              </a:endParaRPr>
            </a:p>
            <a:p>
              <a:pPr marL="234950" indent="-234950" algn="l">
                <a:spcBef>
                  <a:spcPts val="100"/>
                </a:spcBef>
                <a:buClr>
                  <a:srgbClr val="120989"/>
                </a:buClr>
                <a:buFont typeface="Webdings" pitchFamily="18" charset="2"/>
                <a:buChar char="4"/>
                <a:defRPr/>
              </a:pPr>
              <a:r>
                <a:rPr lang="en-US" sz="1200" b="1">
                  <a:solidFill>
                    <a:srgbClr val="000000"/>
                  </a:solidFill>
                  <a:latin typeface="Arial"/>
                </a:rPr>
                <a:t>Step 3: Exploratory Data Analysis</a:t>
              </a:r>
            </a:p>
            <a:p>
              <a:pPr marL="466725" indent="-234950" algn="l">
                <a:spcBef>
                  <a:spcPts val="100"/>
                </a:spcBef>
                <a:buClr>
                  <a:srgbClr val="120989"/>
                </a:buClr>
                <a:buFont typeface="Arial" pitchFamily="34" charset="0"/>
                <a:buChar char="–"/>
                <a:defRPr/>
              </a:pPr>
              <a:r>
                <a:rPr lang="en-US" sz="1200">
                  <a:solidFill>
                    <a:srgbClr val="000000"/>
                  </a:solidFill>
                  <a:latin typeface="Arial"/>
                </a:rPr>
                <a:t>Seasonality</a:t>
              </a:r>
            </a:p>
            <a:p>
              <a:pPr marL="466725" indent="-234950" algn="l">
                <a:spcBef>
                  <a:spcPts val="100"/>
                </a:spcBef>
                <a:buClr>
                  <a:srgbClr val="120989"/>
                </a:buClr>
                <a:buFont typeface="Arial" pitchFamily="34" charset="0"/>
                <a:buChar char="–"/>
                <a:defRPr/>
              </a:pPr>
              <a:r>
                <a:rPr lang="en-US" sz="1200">
                  <a:solidFill>
                    <a:srgbClr val="000000"/>
                  </a:solidFill>
                  <a:latin typeface="Arial"/>
                </a:rPr>
                <a:t>Promotional Lag / Adstock effects</a:t>
              </a:r>
            </a:p>
            <a:p>
              <a:pPr marL="466725" indent="-234950" algn="l">
                <a:spcBef>
                  <a:spcPts val="100"/>
                </a:spcBef>
                <a:buClr>
                  <a:srgbClr val="120989"/>
                </a:buClr>
                <a:buFont typeface="Arial" pitchFamily="34" charset="0"/>
                <a:buChar char="–"/>
                <a:defRPr/>
              </a:pPr>
              <a:r>
                <a:rPr lang="en-US" sz="1200">
                  <a:solidFill>
                    <a:srgbClr val="000000"/>
                  </a:solidFill>
                  <a:latin typeface="Arial"/>
                </a:rPr>
                <a:t>Event analysis</a:t>
              </a:r>
            </a:p>
            <a:p>
              <a:pPr marL="466725" indent="-234950" algn="l">
                <a:spcBef>
                  <a:spcPts val="100"/>
                </a:spcBef>
                <a:buClr>
                  <a:srgbClr val="120989"/>
                </a:buClr>
                <a:buFont typeface="Arial" pitchFamily="34" charset="0"/>
                <a:buChar char="–"/>
                <a:defRPr/>
              </a:pPr>
              <a:r>
                <a:rPr lang="en-US" sz="1200">
                  <a:solidFill>
                    <a:srgbClr val="000000"/>
                  </a:solidFill>
                  <a:latin typeface="Arial"/>
                </a:rPr>
                <a:t>Halo and Synergy effects </a:t>
              </a:r>
            </a:p>
            <a:p>
              <a:pPr marL="466725" indent="-234950" algn="l">
                <a:spcBef>
                  <a:spcPts val="100"/>
                </a:spcBef>
                <a:buClr>
                  <a:srgbClr val="120989"/>
                </a:buClr>
                <a:buFont typeface="Arial" pitchFamily="34" charset="0"/>
                <a:buChar char="–"/>
                <a:defRPr/>
              </a:pPr>
              <a:r>
                <a:rPr lang="en-US" sz="1200">
                  <a:solidFill>
                    <a:srgbClr val="000000"/>
                  </a:solidFill>
                  <a:latin typeface="Arial"/>
                </a:rPr>
                <a:t>Relationship analysis</a:t>
              </a:r>
            </a:p>
          </p:txBody>
        </p:sp>
        <p:sp>
          <p:nvSpPr>
            <p:cNvPr id="14" name="TextBox 14">
              <a:extLst>
                <a:ext uri="{FF2B5EF4-FFF2-40B4-BE49-F238E27FC236}">
                  <a16:creationId xmlns:a16="http://schemas.microsoft.com/office/drawing/2014/main" id="{00000000-0008-0000-0100-00000B000000}"/>
                </a:ext>
              </a:extLst>
            </p:cNvPr>
            <p:cNvSpPr txBox="1"/>
            <p:nvPr/>
          </p:nvSpPr>
          <p:spPr>
            <a:xfrm>
              <a:off x="3417817" y="134912"/>
              <a:ext cx="3143724" cy="144911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4950" indent="-234950" algn="l">
                <a:spcBef>
                  <a:spcPts val="100"/>
                </a:spcBef>
                <a:buClr>
                  <a:srgbClr val="120989"/>
                </a:buClr>
                <a:buFont typeface="Webdings" pitchFamily="18" charset="2"/>
                <a:buChar char="4"/>
                <a:defRPr/>
              </a:pPr>
              <a:r>
                <a:rPr lang="en-US" sz="1200" b="1" dirty="0">
                  <a:solidFill>
                    <a:srgbClr val="000000"/>
                  </a:solidFill>
                  <a:latin typeface="Arial"/>
                </a:rPr>
                <a:t>Step 4: Modeling</a:t>
              </a:r>
            </a:p>
            <a:p>
              <a:pPr marL="466725" indent="-234950" algn="l">
                <a:spcBef>
                  <a:spcPts val="100"/>
                </a:spcBef>
                <a:buClr>
                  <a:srgbClr val="120989"/>
                </a:buClr>
                <a:buFont typeface="Arial" pitchFamily="34" charset="0"/>
                <a:buChar char="–"/>
                <a:defRPr/>
              </a:pPr>
              <a:r>
                <a:rPr lang="en-US" sz="1200" dirty="0">
                  <a:solidFill>
                    <a:srgbClr val="000000"/>
                  </a:solidFill>
                  <a:latin typeface="Arial"/>
                </a:rPr>
                <a:t>Mixed Modeling (for modeling containing</a:t>
              </a:r>
              <a:r>
                <a:rPr lang="en-US" sz="1200" baseline="0" dirty="0">
                  <a:solidFill>
                    <a:srgbClr val="000000"/>
                  </a:solidFill>
                  <a:latin typeface="Arial"/>
                </a:rPr>
                <a:t> panel data</a:t>
              </a:r>
              <a:r>
                <a:rPr lang="en-US" sz="1200" dirty="0">
                  <a:solidFill>
                    <a:srgbClr val="000000"/>
                  </a:solidFill>
                  <a:latin typeface="Arial"/>
                </a:rPr>
                <a:t>)</a:t>
              </a:r>
            </a:p>
            <a:p>
              <a:pPr marL="466725" indent="-234950" algn="l">
                <a:spcBef>
                  <a:spcPts val="100"/>
                </a:spcBef>
                <a:buClr>
                  <a:srgbClr val="120989"/>
                </a:buClr>
                <a:buFont typeface="Arial" pitchFamily="34" charset="0"/>
                <a:buChar char="–"/>
                <a:defRPr/>
              </a:pPr>
              <a:r>
                <a:rPr lang="en-US" sz="1200" dirty="0">
                  <a:solidFill>
                    <a:srgbClr val="000000"/>
                  </a:solidFill>
                  <a:latin typeface="Arial"/>
                </a:rPr>
                <a:t>Linear models </a:t>
              </a:r>
            </a:p>
            <a:p>
              <a:pPr marL="466725" indent="-234950" algn="l">
                <a:spcBef>
                  <a:spcPts val="100"/>
                </a:spcBef>
                <a:buClr>
                  <a:srgbClr val="120989"/>
                </a:buClr>
                <a:buFont typeface="Arial" pitchFamily="34" charset="0"/>
                <a:buChar char="–"/>
                <a:defRPr/>
              </a:pPr>
              <a:r>
                <a:rPr lang="en-US" sz="1200" dirty="0">
                  <a:solidFill>
                    <a:srgbClr val="000000"/>
                  </a:solidFill>
                  <a:latin typeface="Arial"/>
                </a:rPr>
                <a:t>Linear - Log models</a:t>
              </a:r>
            </a:p>
            <a:p>
              <a:pPr marL="466725" indent="-234950" algn="l">
                <a:spcBef>
                  <a:spcPts val="100"/>
                </a:spcBef>
                <a:buClr>
                  <a:srgbClr val="120989"/>
                </a:buClr>
                <a:buFont typeface="Arial" pitchFamily="34" charset="0"/>
                <a:buChar char="–"/>
                <a:defRPr/>
              </a:pPr>
              <a:r>
                <a:rPr lang="en-US" sz="1200" dirty="0">
                  <a:solidFill>
                    <a:srgbClr val="000000"/>
                  </a:solidFill>
                  <a:latin typeface="Arial"/>
                </a:rPr>
                <a:t>Log</a:t>
              </a:r>
              <a:r>
                <a:rPr lang="en-US" sz="1200" baseline="0" dirty="0">
                  <a:solidFill>
                    <a:srgbClr val="000000"/>
                  </a:solidFill>
                  <a:latin typeface="Arial"/>
                </a:rPr>
                <a:t> - </a:t>
              </a:r>
              <a:r>
                <a:rPr lang="en-US" sz="1200" dirty="0">
                  <a:solidFill>
                    <a:srgbClr val="000000"/>
                  </a:solidFill>
                  <a:latin typeface="Arial"/>
                </a:rPr>
                <a:t>Log models</a:t>
              </a:r>
            </a:p>
            <a:p>
              <a:pPr marL="466725" indent="-234950" algn="l">
                <a:spcBef>
                  <a:spcPts val="100"/>
                </a:spcBef>
                <a:buClr>
                  <a:srgbClr val="120989"/>
                </a:buClr>
                <a:buFont typeface="Arial" pitchFamily="34" charset="0"/>
                <a:buChar char="–"/>
                <a:defRPr/>
              </a:pPr>
              <a:endParaRPr lang="en-US" sz="1200" dirty="0">
                <a:solidFill>
                  <a:srgbClr val="000000"/>
                </a:solidFill>
                <a:latin typeface="Arial"/>
              </a:endParaRPr>
            </a:p>
          </p:txBody>
        </p:sp>
        <p:sp>
          <p:nvSpPr>
            <p:cNvPr id="15" name="TextBox 16">
              <a:extLst>
                <a:ext uri="{FF2B5EF4-FFF2-40B4-BE49-F238E27FC236}">
                  <a16:creationId xmlns:a16="http://schemas.microsoft.com/office/drawing/2014/main" id="{00000000-0008-0000-0100-00000C000000}"/>
                </a:ext>
              </a:extLst>
            </p:cNvPr>
            <p:cNvSpPr txBox="1"/>
            <p:nvPr/>
          </p:nvSpPr>
          <p:spPr>
            <a:xfrm>
              <a:off x="6915947" y="83166"/>
              <a:ext cx="3214125" cy="387542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34950" indent="-234950" algn="l">
                <a:spcBef>
                  <a:spcPts val="100"/>
                </a:spcBef>
                <a:buClr>
                  <a:srgbClr val="120989"/>
                </a:buClr>
                <a:buFont typeface="Webdings" pitchFamily="18" charset="2"/>
                <a:buChar char="4"/>
                <a:defRPr/>
              </a:pPr>
              <a:r>
                <a:rPr lang="en-US" sz="1200" b="1" dirty="0">
                  <a:solidFill>
                    <a:srgbClr val="000000"/>
                  </a:solidFill>
                  <a:latin typeface="Arial"/>
                </a:rPr>
                <a:t>Step 5: Marketing Mix Analysis</a:t>
              </a:r>
            </a:p>
            <a:p>
              <a:pPr marL="466725" indent="-234950" algn="l">
                <a:spcBef>
                  <a:spcPts val="100"/>
                </a:spcBef>
                <a:buClr>
                  <a:srgbClr val="120989"/>
                </a:buClr>
                <a:buFont typeface="Arial" pitchFamily="34" charset="0"/>
                <a:buChar char="–"/>
                <a:defRPr/>
              </a:pPr>
              <a:r>
                <a:rPr lang="en-US" sz="1200" b="1" dirty="0">
                  <a:solidFill>
                    <a:srgbClr val="000000"/>
                  </a:solidFill>
                  <a:latin typeface="Arial"/>
                </a:rPr>
                <a:t>Individual Contribution: </a:t>
              </a:r>
              <a:r>
                <a:rPr lang="en-US" sz="1200" dirty="0">
                  <a:solidFill>
                    <a:srgbClr val="000000"/>
                  </a:solidFill>
                  <a:latin typeface="Arial"/>
                </a:rPr>
                <a:t>Determining the contribution of each marketing channel towards sales</a:t>
              </a:r>
            </a:p>
            <a:p>
              <a:pPr marL="466725" indent="-234950" algn="l">
                <a:spcBef>
                  <a:spcPts val="100"/>
                </a:spcBef>
                <a:buClr>
                  <a:srgbClr val="120989"/>
                </a:buClr>
                <a:buFont typeface="Arial" pitchFamily="34" charset="0"/>
                <a:buChar char="–"/>
                <a:defRPr/>
              </a:pPr>
              <a:r>
                <a:rPr lang="en-US" sz="1200" b="1" dirty="0">
                  <a:solidFill>
                    <a:srgbClr val="000000"/>
                  </a:solidFill>
                  <a:latin typeface="Arial"/>
                </a:rPr>
                <a:t>Spends vs. Contribution: </a:t>
              </a:r>
              <a:r>
                <a:rPr lang="en-US" sz="1200" dirty="0">
                  <a:solidFill>
                    <a:srgbClr val="000000"/>
                  </a:solidFill>
                  <a:latin typeface="Arial"/>
                </a:rPr>
                <a:t>Comparing the spends to contribution for each marketing activity</a:t>
              </a:r>
            </a:p>
            <a:p>
              <a:pPr marL="466725" indent="-234950" algn="l">
                <a:spcBef>
                  <a:spcPts val="100"/>
                </a:spcBef>
                <a:buClr>
                  <a:srgbClr val="120989"/>
                </a:buClr>
                <a:buFont typeface="Arial" pitchFamily="34" charset="0"/>
                <a:buChar char="–"/>
                <a:defRPr/>
              </a:pPr>
              <a:r>
                <a:rPr lang="en-US" sz="1200" b="1" dirty="0">
                  <a:solidFill>
                    <a:srgbClr val="000000"/>
                  </a:solidFill>
                  <a:latin typeface="Arial"/>
                </a:rPr>
                <a:t>ROI: </a:t>
              </a:r>
              <a:r>
                <a:rPr lang="en-US" sz="1200" dirty="0">
                  <a:solidFill>
                    <a:srgbClr val="000000"/>
                  </a:solidFill>
                  <a:latin typeface="Arial"/>
                </a:rPr>
                <a:t>Comparing the Return-on-investment analysis for each marketing activity</a:t>
              </a:r>
            </a:p>
            <a:p>
              <a:pPr marL="466725" indent="-234950" algn="l">
                <a:spcBef>
                  <a:spcPts val="100"/>
                </a:spcBef>
                <a:buClr>
                  <a:srgbClr val="120989"/>
                </a:buClr>
                <a:buFont typeface="Arial" pitchFamily="34" charset="0"/>
                <a:buChar char="–"/>
                <a:defRPr/>
              </a:pPr>
              <a:r>
                <a:rPr lang="en-US" sz="1200" b="1" dirty="0">
                  <a:solidFill>
                    <a:srgbClr val="000000"/>
                  </a:solidFill>
                  <a:latin typeface="Arial"/>
                </a:rPr>
                <a:t>Deep Dives: </a:t>
              </a:r>
              <a:r>
                <a:rPr lang="en-US" sz="1200" dirty="0">
                  <a:solidFill>
                    <a:srgbClr val="000000"/>
                  </a:solidFill>
                  <a:latin typeface="Arial"/>
                </a:rPr>
                <a:t>Understand promotion effectiveness and granular levels for individual channels</a:t>
              </a:r>
            </a:p>
            <a:p>
              <a:pPr marL="466725" indent="-234950" algn="l">
                <a:spcBef>
                  <a:spcPts val="100"/>
                </a:spcBef>
                <a:buClr>
                  <a:srgbClr val="120989"/>
                </a:buClr>
                <a:defRPr/>
              </a:pPr>
              <a:endParaRPr lang="en-US" sz="1200" dirty="0">
                <a:solidFill>
                  <a:srgbClr val="000000"/>
                </a:solidFill>
                <a:latin typeface="Arial"/>
              </a:endParaRPr>
            </a:p>
            <a:p>
              <a:pPr marL="234950" indent="-234950" algn="l">
                <a:spcBef>
                  <a:spcPts val="100"/>
                </a:spcBef>
                <a:buClr>
                  <a:srgbClr val="120989"/>
                </a:buClr>
                <a:buFont typeface="Webdings" pitchFamily="18" charset="2"/>
                <a:buChar char=""/>
                <a:defRPr/>
              </a:pPr>
              <a:r>
                <a:rPr lang="en-US" sz="1200" b="1" dirty="0">
                  <a:solidFill>
                    <a:srgbClr val="000000"/>
                  </a:solidFill>
                  <a:latin typeface="Arial"/>
                </a:rPr>
                <a:t>Step 6: Optimization</a:t>
              </a:r>
            </a:p>
            <a:p>
              <a:pPr marL="231775" algn="l">
                <a:spcBef>
                  <a:spcPts val="100"/>
                </a:spcBef>
                <a:buClr>
                  <a:srgbClr val="120989"/>
                </a:buClr>
                <a:defRPr/>
              </a:pPr>
              <a:r>
                <a:rPr lang="en-US" sz="1200" dirty="0">
                  <a:solidFill>
                    <a:srgbClr val="000000"/>
                  </a:solidFill>
                  <a:latin typeface="Arial"/>
                </a:rPr>
                <a:t>What-if analysis and simulation of different spend scenarios</a:t>
              </a:r>
            </a:p>
          </p:txBody>
        </p:sp>
      </p:grpSp>
    </p:spTree>
    <p:extLst>
      <p:ext uri="{BB962C8B-B14F-4D97-AF65-F5344CB8AC3E}">
        <p14:creationId xmlns:p14="http://schemas.microsoft.com/office/powerpoint/2010/main" val="204747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EE19-B0DC-4DC1-A37B-DD70725A066E}"/>
              </a:ext>
            </a:extLst>
          </p:cNvPr>
          <p:cNvSpPr>
            <a:spLocks noGrp="1"/>
          </p:cNvSpPr>
          <p:nvPr>
            <p:ph type="title"/>
          </p:nvPr>
        </p:nvSpPr>
        <p:spPr>
          <a:xfrm>
            <a:off x="279843" y="0"/>
            <a:ext cx="8985250" cy="838200"/>
          </a:xfrm>
        </p:spPr>
        <p:txBody>
          <a:bodyPr/>
          <a:lstStyle/>
          <a:p>
            <a:r>
              <a:rPr lang="en-US" dirty="0"/>
              <a:t>EDA - Steps</a:t>
            </a:r>
          </a:p>
        </p:txBody>
      </p:sp>
      <p:sp>
        <p:nvSpPr>
          <p:cNvPr id="4" name="TextBox 3">
            <a:extLst>
              <a:ext uri="{FF2B5EF4-FFF2-40B4-BE49-F238E27FC236}">
                <a16:creationId xmlns:a16="http://schemas.microsoft.com/office/drawing/2014/main" id="{16FA5234-F494-4613-99C9-6C1C675A6C54}"/>
              </a:ext>
            </a:extLst>
          </p:cNvPr>
          <p:cNvSpPr txBox="1"/>
          <p:nvPr/>
        </p:nvSpPr>
        <p:spPr>
          <a:xfrm>
            <a:off x="452068" y="990600"/>
            <a:ext cx="1655561" cy="578729"/>
          </a:xfrm>
          <a:prstGeom prst="rect">
            <a:avLst/>
          </a:prstGeom>
          <a:solidFill>
            <a:schemeClr val="accent1"/>
          </a:solidFill>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solidFill>
                  <a:schemeClr val="bg1"/>
                </a:solidFill>
              </a:rPr>
              <a:t>Univariate Analysis</a:t>
            </a:r>
          </a:p>
        </p:txBody>
      </p:sp>
      <p:sp>
        <p:nvSpPr>
          <p:cNvPr id="7" name="TextBox 9">
            <a:extLst>
              <a:ext uri="{FF2B5EF4-FFF2-40B4-BE49-F238E27FC236}">
                <a16:creationId xmlns:a16="http://schemas.microsoft.com/office/drawing/2014/main" id="{1145C5ED-8737-46AC-B42C-8597F5815185}"/>
              </a:ext>
            </a:extLst>
          </p:cNvPr>
          <p:cNvSpPr txBox="1"/>
          <p:nvPr/>
        </p:nvSpPr>
        <p:spPr>
          <a:xfrm>
            <a:off x="2107629" y="990600"/>
            <a:ext cx="7122022" cy="578729"/>
          </a:xfrm>
          <a:prstGeom prst="rect">
            <a:avLst/>
          </a:prstGeom>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a:solidFill>
                  <a:schemeClr val="tx1">
                    <a:lumMod val="95000"/>
                    <a:lumOff val="5000"/>
                  </a:schemeClr>
                </a:solidFill>
              </a:rPr>
              <a:t>Univariate analysis explores each variable in analytical data set, separately</a:t>
            </a:r>
            <a:endParaRPr lang="en-US" sz="1200" dirty="0">
              <a:latin typeface="Tele-GroteskFet"/>
            </a:endParaRPr>
          </a:p>
        </p:txBody>
      </p:sp>
      <p:sp>
        <p:nvSpPr>
          <p:cNvPr id="10" name="TextBox 9">
            <a:extLst>
              <a:ext uri="{FF2B5EF4-FFF2-40B4-BE49-F238E27FC236}">
                <a16:creationId xmlns:a16="http://schemas.microsoft.com/office/drawing/2014/main" id="{1D0A43D2-3A86-455F-9F17-E0A4EA762905}"/>
              </a:ext>
            </a:extLst>
          </p:cNvPr>
          <p:cNvSpPr txBox="1"/>
          <p:nvPr/>
        </p:nvSpPr>
        <p:spPr>
          <a:xfrm>
            <a:off x="452068" y="1887793"/>
            <a:ext cx="1655561" cy="578729"/>
          </a:xfrm>
          <a:prstGeom prst="rect">
            <a:avLst/>
          </a:prstGeom>
          <a:solidFill>
            <a:schemeClr val="accent1"/>
          </a:solidFill>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solidFill>
                  <a:schemeClr val="bg1"/>
                </a:solidFill>
              </a:rPr>
              <a:t>Bivariate Analysis </a:t>
            </a:r>
            <a:endParaRPr lang="en-US" sz="1200" b="1" dirty="0">
              <a:solidFill>
                <a:schemeClr val="bg1"/>
              </a:solidFill>
              <a:latin typeface="Tele-GroteskFet"/>
            </a:endParaRPr>
          </a:p>
        </p:txBody>
      </p:sp>
      <p:sp>
        <p:nvSpPr>
          <p:cNvPr id="11" name="TextBox 9">
            <a:extLst>
              <a:ext uri="{FF2B5EF4-FFF2-40B4-BE49-F238E27FC236}">
                <a16:creationId xmlns:a16="http://schemas.microsoft.com/office/drawing/2014/main" id="{EAFAE8B5-C642-4CC9-9063-BB4A7545DE86}"/>
              </a:ext>
            </a:extLst>
          </p:cNvPr>
          <p:cNvSpPr txBox="1"/>
          <p:nvPr/>
        </p:nvSpPr>
        <p:spPr>
          <a:xfrm>
            <a:off x="2107629" y="1887793"/>
            <a:ext cx="7122022" cy="578729"/>
          </a:xfrm>
          <a:prstGeom prst="rect">
            <a:avLst/>
          </a:prstGeom>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solidFill>
                  <a:schemeClr val="tx1">
                    <a:lumMod val="95000"/>
                    <a:lumOff val="5000"/>
                  </a:schemeClr>
                </a:solidFill>
              </a:rPr>
              <a:t>For marketing and sales performance data, it is always useful to explore bivariate relations and correlations between sales and the different marketing activities</a:t>
            </a:r>
            <a:endParaRPr lang="en-US" sz="1200" dirty="0">
              <a:latin typeface="Tele-GroteskFet"/>
            </a:endParaRPr>
          </a:p>
        </p:txBody>
      </p:sp>
      <p:sp>
        <p:nvSpPr>
          <p:cNvPr id="12" name="TextBox 11">
            <a:extLst>
              <a:ext uri="{FF2B5EF4-FFF2-40B4-BE49-F238E27FC236}">
                <a16:creationId xmlns:a16="http://schemas.microsoft.com/office/drawing/2014/main" id="{6EDDEDB7-2596-47D4-8C63-88E6D3307485}"/>
              </a:ext>
            </a:extLst>
          </p:cNvPr>
          <p:cNvSpPr txBox="1"/>
          <p:nvPr/>
        </p:nvSpPr>
        <p:spPr>
          <a:xfrm>
            <a:off x="452068" y="2784986"/>
            <a:ext cx="1655561" cy="578729"/>
          </a:xfrm>
          <a:prstGeom prst="rect">
            <a:avLst/>
          </a:prstGeom>
          <a:solidFill>
            <a:schemeClr val="accent1"/>
          </a:solidFill>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solidFill>
                  <a:schemeClr val="bg1"/>
                </a:solidFill>
              </a:rPr>
              <a:t>Multivariate Analysis</a:t>
            </a:r>
          </a:p>
        </p:txBody>
      </p:sp>
      <p:sp>
        <p:nvSpPr>
          <p:cNvPr id="13" name="TextBox 9">
            <a:extLst>
              <a:ext uri="{FF2B5EF4-FFF2-40B4-BE49-F238E27FC236}">
                <a16:creationId xmlns:a16="http://schemas.microsoft.com/office/drawing/2014/main" id="{5A201A40-E14C-421C-8B5E-8C2308C78C74}"/>
              </a:ext>
            </a:extLst>
          </p:cNvPr>
          <p:cNvSpPr txBox="1"/>
          <p:nvPr/>
        </p:nvSpPr>
        <p:spPr>
          <a:xfrm>
            <a:off x="2107629" y="2784986"/>
            <a:ext cx="7122022" cy="578729"/>
          </a:xfrm>
          <a:prstGeom prst="rect">
            <a:avLst/>
          </a:prstGeom>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solidFill>
                  <a:schemeClr val="tx1">
                    <a:lumMod val="95000"/>
                    <a:lumOff val="5000"/>
                  </a:schemeClr>
                </a:solidFill>
              </a:rPr>
              <a:t>Multivariate analysis explores the relation of multiple promotions simultaneously.</a:t>
            </a:r>
          </a:p>
          <a:p>
            <a:pPr marL="171450" indent="-171450">
              <a:buFont typeface="Arial" panose="020B0604020202020204" pitchFamily="34" charset="0"/>
              <a:buChar char="•"/>
            </a:pPr>
            <a:endParaRPr lang="en-US" sz="1200" dirty="0">
              <a:latin typeface="Tele-GroteskFet"/>
            </a:endParaRPr>
          </a:p>
        </p:txBody>
      </p:sp>
      <p:sp>
        <p:nvSpPr>
          <p:cNvPr id="14" name="TextBox 13">
            <a:extLst>
              <a:ext uri="{FF2B5EF4-FFF2-40B4-BE49-F238E27FC236}">
                <a16:creationId xmlns:a16="http://schemas.microsoft.com/office/drawing/2014/main" id="{C652D743-8760-4686-9962-5C79D2AECF6F}"/>
              </a:ext>
            </a:extLst>
          </p:cNvPr>
          <p:cNvSpPr txBox="1"/>
          <p:nvPr/>
        </p:nvSpPr>
        <p:spPr>
          <a:xfrm>
            <a:off x="452068" y="3682179"/>
            <a:ext cx="1655561" cy="578729"/>
          </a:xfrm>
          <a:prstGeom prst="rect">
            <a:avLst/>
          </a:prstGeom>
          <a:solidFill>
            <a:schemeClr val="accent1"/>
          </a:solidFill>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solidFill>
                  <a:schemeClr val="bg1"/>
                </a:solidFill>
              </a:rPr>
              <a:t>Factor Analysis</a:t>
            </a:r>
          </a:p>
        </p:txBody>
      </p:sp>
      <p:sp>
        <p:nvSpPr>
          <p:cNvPr id="15" name="TextBox 9">
            <a:extLst>
              <a:ext uri="{FF2B5EF4-FFF2-40B4-BE49-F238E27FC236}">
                <a16:creationId xmlns:a16="http://schemas.microsoft.com/office/drawing/2014/main" id="{7C3D8805-591C-44BC-9431-7B46682A47F8}"/>
              </a:ext>
            </a:extLst>
          </p:cNvPr>
          <p:cNvSpPr txBox="1"/>
          <p:nvPr/>
        </p:nvSpPr>
        <p:spPr>
          <a:xfrm>
            <a:off x="2107629" y="3682179"/>
            <a:ext cx="7122022" cy="578729"/>
          </a:xfrm>
          <a:prstGeom prst="rect">
            <a:avLst/>
          </a:prstGeom>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a:solidFill>
                  <a:schemeClr val="tx1">
                    <a:lumMod val="95000"/>
                    <a:lumOff val="5000"/>
                  </a:schemeClr>
                </a:solidFill>
              </a:rPr>
              <a:t>Factor analysis groups similar variables into dimensions.This process is also called identifying latent variables.Since factor analysis is an explorative analysis it does not distinguish between independent and dependent variables.</a:t>
            </a:r>
            <a:endParaRPr lang="en-US" sz="1200" dirty="0">
              <a:latin typeface="Tele-GroteskFet"/>
            </a:endParaRPr>
          </a:p>
        </p:txBody>
      </p:sp>
      <p:sp>
        <p:nvSpPr>
          <p:cNvPr id="16" name="TextBox 15">
            <a:extLst>
              <a:ext uri="{FF2B5EF4-FFF2-40B4-BE49-F238E27FC236}">
                <a16:creationId xmlns:a16="http://schemas.microsoft.com/office/drawing/2014/main" id="{B30781BD-7F5D-445B-B004-ED03BAB22118}"/>
              </a:ext>
            </a:extLst>
          </p:cNvPr>
          <p:cNvSpPr txBox="1"/>
          <p:nvPr/>
        </p:nvSpPr>
        <p:spPr>
          <a:xfrm>
            <a:off x="452068" y="4579372"/>
            <a:ext cx="1655561" cy="578729"/>
          </a:xfrm>
          <a:prstGeom prst="rect">
            <a:avLst/>
          </a:prstGeom>
          <a:solidFill>
            <a:schemeClr val="accent1"/>
          </a:solidFill>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solidFill>
                  <a:schemeClr val="bg1"/>
                </a:solidFill>
              </a:rPr>
              <a:t>Time Series</a:t>
            </a:r>
            <a:endParaRPr lang="en-US" sz="1200" b="1" dirty="0">
              <a:solidFill>
                <a:schemeClr val="bg1"/>
              </a:solidFill>
              <a:latin typeface="Tele-GroteskFet"/>
            </a:endParaRPr>
          </a:p>
        </p:txBody>
      </p:sp>
      <p:sp>
        <p:nvSpPr>
          <p:cNvPr id="17" name="TextBox 9">
            <a:extLst>
              <a:ext uri="{FF2B5EF4-FFF2-40B4-BE49-F238E27FC236}">
                <a16:creationId xmlns:a16="http://schemas.microsoft.com/office/drawing/2014/main" id="{9C9ADAF1-0294-469B-B1D2-72A82E9CC20E}"/>
              </a:ext>
            </a:extLst>
          </p:cNvPr>
          <p:cNvSpPr txBox="1"/>
          <p:nvPr/>
        </p:nvSpPr>
        <p:spPr>
          <a:xfrm>
            <a:off x="2107629" y="4579372"/>
            <a:ext cx="7122022" cy="578729"/>
          </a:xfrm>
          <a:prstGeom prst="rect">
            <a:avLst/>
          </a:prstGeom>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solidFill>
                  <a:schemeClr val="tx1">
                    <a:lumMod val="95000"/>
                    <a:lumOff val="5000"/>
                  </a:schemeClr>
                </a:solidFill>
              </a:rPr>
              <a:t>Since the data is mostly in time series, such as monthly sales, monthly spend on advertisement, monthly spend on promotions, etc., it is also crucial to check stationarity of the data using various unit root tests. </a:t>
            </a:r>
            <a:endParaRPr lang="en-US" sz="1200" dirty="0">
              <a:latin typeface="Tele-GroteskFet"/>
            </a:endParaRPr>
          </a:p>
        </p:txBody>
      </p:sp>
      <p:sp>
        <p:nvSpPr>
          <p:cNvPr id="18" name="TextBox 17">
            <a:extLst>
              <a:ext uri="{FF2B5EF4-FFF2-40B4-BE49-F238E27FC236}">
                <a16:creationId xmlns:a16="http://schemas.microsoft.com/office/drawing/2014/main" id="{08D43AB0-89C4-432A-9B82-80E29AF99886}"/>
              </a:ext>
            </a:extLst>
          </p:cNvPr>
          <p:cNvSpPr txBox="1"/>
          <p:nvPr/>
        </p:nvSpPr>
        <p:spPr>
          <a:xfrm>
            <a:off x="452068" y="5476565"/>
            <a:ext cx="1655561" cy="578729"/>
          </a:xfrm>
          <a:prstGeom prst="rect">
            <a:avLst/>
          </a:prstGeom>
          <a:solidFill>
            <a:schemeClr val="accent1"/>
          </a:solidFill>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solidFill>
                  <a:schemeClr val="bg1"/>
                </a:solidFill>
              </a:rPr>
              <a:t>Variable Transformations</a:t>
            </a:r>
            <a:endParaRPr lang="en-US" sz="1200" b="1" dirty="0">
              <a:solidFill>
                <a:schemeClr val="bg1"/>
              </a:solidFill>
              <a:latin typeface="Tele-GroteskFet"/>
            </a:endParaRPr>
          </a:p>
        </p:txBody>
      </p:sp>
      <p:sp>
        <p:nvSpPr>
          <p:cNvPr id="19" name="TextBox 9">
            <a:extLst>
              <a:ext uri="{FF2B5EF4-FFF2-40B4-BE49-F238E27FC236}">
                <a16:creationId xmlns:a16="http://schemas.microsoft.com/office/drawing/2014/main" id="{ECC9BE45-6EFA-44C9-8C32-55EFBB96964C}"/>
              </a:ext>
            </a:extLst>
          </p:cNvPr>
          <p:cNvSpPr txBox="1"/>
          <p:nvPr/>
        </p:nvSpPr>
        <p:spPr>
          <a:xfrm>
            <a:off x="2107629" y="5476565"/>
            <a:ext cx="7122022" cy="578729"/>
          </a:xfrm>
          <a:prstGeom prst="rect">
            <a:avLst/>
          </a:prstGeom>
          <a:ln>
            <a:solidFill>
              <a:schemeClr val="tx1"/>
            </a:solidFill>
          </a:ln>
          <a:effectLst/>
        </p:spPr>
        <p:style>
          <a:lnRef idx="2">
            <a:schemeClr val="dk1"/>
          </a:lnRef>
          <a:fillRef idx="1">
            <a:schemeClr val="lt1"/>
          </a:fillRef>
          <a:effectRef idx="0">
            <a:schemeClr val="dk1"/>
          </a:effectRef>
          <a:fontRef idx="minor">
            <a:schemeClr val="dk1"/>
          </a:fontRef>
        </p:style>
        <p:txBody>
          <a:bodyPr wrap="square" lIns="4572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solidFill>
                  <a:schemeClr val="tx1">
                    <a:lumMod val="95000"/>
                    <a:lumOff val="5000"/>
                  </a:schemeClr>
                </a:solidFill>
              </a:rPr>
              <a:t>There is a carryover effect and decay effect of marketing activities which can be handled through lag transformation and ad stock transformation</a:t>
            </a:r>
          </a:p>
          <a:p>
            <a:endParaRPr lang="en-US" sz="1200" dirty="0">
              <a:latin typeface="Tele-GroteskFet"/>
            </a:endParaRPr>
          </a:p>
        </p:txBody>
      </p:sp>
      <p:sp>
        <p:nvSpPr>
          <p:cNvPr id="3" name="Arrow: Down 2">
            <a:extLst>
              <a:ext uri="{FF2B5EF4-FFF2-40B4-BE49-F238E27FC236}">
                <a16:creationId xmlns:a16="http://schemas.microsoft.com/office/drawing/2014/main" id="{65B764A9-64C1-4F82-A188-D228D6899F30}"/>
              </a:ext>
            </a:extLst>
          </p:cNvPr>
          <p:cNvSpPr/>
          <p:nvPr/>
        </p:nvSpPr>
        <p:spPr bwMode="auto">
          <a:xfrm>
            <a:off x="4985266" y="1569329"/>
            <a:ext cx="274588" cy="318464"/>
          </a:xfrm>
          <a:prstGeom prst="down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1" name="Arrow: Down 20">
            <a:extLst>
              <a:ext uri="{FF2B5EF4-FFF2-40B4-BE49-F238E27FC236}">
                <a16:creationId xmlns:a16="http://schemas.microsoft.com/office/drawing/2014/main" id="{5C0A86A6-6C9F-4F71-BA74-0A00BB067D45}"/>
              </a:ext>
            </a:extLst>
          </p:cNvPr>
          <p:cNvSpPr/>
          <p:nvPr/>
        </p:nvSpPr>
        <p:spPr bwMode="auto">
          <a:xfrm>
            <a:off x="4985266" y="2466522"/>
            <a:ext cx="274588" cy="318464"/>
          </a:xfrm>
          <a:prstGeom prst="down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2" name="Arrow: Down 21">
            <a:extLst>
              <a:ext uri="{FF2B5EF4-FFF2-40B4-BE49-F238E27FC236}">
                <a16:creationId xmlns:a16="http://schemas.microsoft.com/office/drawing/2014/main" id="{A2F4ADD7-0068-4BF8-8261-689CB90C646A}"/>
              </a:ext>
            </a:extLst>
          </p:cNvPr>
          <p:cNvSpPr/>
          <p:nvPr/>
        </p:nvSpPr>
        <p:spPr bwMode="auto">
          <a:xfrm>
            <a:off x="4985266" y="3350822"/>
            <a:ext cx="274588" cy="318464"/>
          </a:xfrm>
          <a:prstGeom prst="down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3" name="Arrow: Down 22">
            <a:extLst>
              <a:ext uri="{FF2B5EF4-FFF2-40B4-BE49-F238E27FC236}">
                <a16:creationId xmlns:a16="http://schemas.microsoft.com/office/drawing/2014/main" id="{4160C338-B11E-4341-B0E4-78ECE10C1CD2}"/>
              </a:ext>
            </a:extLst>
          </p:cNvPr>
          <p:cNvSpPr/>
          <p:nvPr/>
        </p:nvSpPr>
        <p:spPr bwMode="auto">
          <a:xfrm>
            <a:off x="4985266" y="4251071"/>
            <a:ext cx="274588" cy="318464"/>
          </a:xfrm>
          <a:prstGeom prst="down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24" name="Arrow: Down 23">
            <a:extLst>
              <a:ext uri="{FF2B5EF4-FFF2-40B4-BE49-F238E27FC236}">
                <a16:creationId xmlns:a16="http://schemas.microsoft.com/office/drawing/2014/main" id="{DC3F9673-52E2-47D3-9322-DFFD76C4D05C}"/>
              </a:ext>
            </a:extLst>
          </p:cNvPr>
          <p:cNvSpPr/>
          <p:nvPr/>
        </p:nvSpPr>
        <p:spPr bwMode="auto">
          <a:xfrm>
            <a:off x="4985266" y="5167938"/>
            <a:ext cx="274588" cy="318464"/>
          </a:xfrm>
          <a:prstGeom prst="down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Tree>
    <p:extLst>
      <p:ext uri="{BB962C8B-B14F-4D97-AF65-F5344CB8AC3E}">
        <p14:creationId xmlns:p14="http://schemas.microsoft.com/office/powerpoint/2010/main" val="379688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1462AF2-4473-43E2-B2A1-7288F7A0E750}"/>
              </a:ext>
            </a:extLst>
          </p:cNvPr>
          <p:cNvSpPr/>
          <p:nvPr/>
        </p:nvSpPr>
        <p:spPr bwMode="auto">
          <a:xfrm>
            <a:off x="457200" y="979625"/>
            <a:ext cx="8783350" cy="560647"/>
          </a:xfrm>
          <a:prstGeom prst="rect">
            <a:avLst/>
          </a:prstGeom>
          <a:solidFill>
            <a:srgbClr val="CBD3D3"/>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t" anchorCtr="0" compatLnSpc="1">
            <a:prstTxWarp prst="textNoShape">
              <a:avLst/>
            </a:prstTxWarp>
          </a:bodyPr>
          <a:lstStyle/>
          <a:p>
            <a:pPr algn="ctr" fontAlgn="base">
              <a:spcBef>
                <a:spcPct val="100000"/>
              </a:spcBef>
              <a:spcAft>
                <a:spcPct val="0"/>
              </a:spcAft>
            </a:pPr>
            <a:endParaRPr lang="en-US" sz="1200" b="1" dirty="0">
              <a:solidFill>
                <a:srgbClr val="000000"/>
              </a:solidFill>
              <a:latin typeface="Arial"/>
            </a:endParaRPr>
          </a:p>
        </p:txBody>
      </p:sp>
      <p:sp>
        <p:nvSpPr>
          <p:cNvPr id="4" name="Rectangle: Rounded Corners 3">
            <a:extLst>
              <a:ext uri="{FF2B5EF4-FFF2-40B4-BE49-F238E27FC236}">
                <a16:creationId xmlns:a16="http://schemas.microsoft.com/office/drawing/2014/main" id="{5DEE58ED-1282-478E-9A71-6708AF31451C}"/>
              </a:ext>
            </a:extLst>
          </p:cNvPr>
          <p:cNvSpPr/>
          <p:nvPr/>
        </p:nvSpPr>
        <p:spPr bwMode="auto">
          <a:xfrm>
            <a:off x="624661" y="4021691"/>
            <a:ext cx="8376555" cy="2455309"/>
          </a:xfrm>
          <a:prstGeom prst="roundRect">
            <a:avLst>
              <a:gd name="adj" fmla="val 7907"/>
            </a:avLst>
          </a:prstGeom>
          <a:solidFill>
            <a:schemeClr val="bg1"/>
          </a:solidFill>
          <a:ln w="19050">
            <a:solidFill>
              <a:schemeClr val="bg1">
                <a:lumMod val="75000"/>
              </a:schemeClr>
            </a:solidFill>
            <a:prstDash val="solid"/>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algn="ctr" fontAlgn="base">
              <a:spcBef>
                <a:spcPct val="100000"/>
              </a:spcBef>
              <a:spcAft>
                <a:spcPct val="0"/>
              </a:spcAft>
            </a:pPr>
            <a:r>
              <a:rPr lang="en-US" sz="1200" b="1" dirty="0">
                <a:solidFill>
                  <a:srgbClr val="000000"/>
                </a:solidFill>
                <a:latin typeface="Arial"/>
              </a:rPr>
              <a:t>Defining Model Form and Expected Outcome</a:t>
            </a:r>
          </a:p>
        </p:txBody>
      </p:sp>
      <p:sp>
        <p:nvSpPr>
          <p:cNvPr id="5" name="Rectangle: Rounded Corners 4">
            <a:extLst>
              <a:ext uri="{FF2B5EF4-FFF2-40B4-BE49-F238E27FC236}">
                <a16:creationId xmlns:a16="http://schemas.microsoft.com/office/drawing/2014/main" id="{877011EE-319A-492E-B342-644EDDC05C36}"/>
              </a:ext>
            </a:extLst>
          </p:cNvPr>
          <p:cNvSpPr/>
          <p:nvPr/>
        </p:nvSpPr>
        <p:spPr bwMode="auto">
          <a:xfrm>
            <a:off x="2922019" y="1105925"/>
            <a:ext cx="1839004" cy="344097"/>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ctr" fontAlgn="base">
              <a:spcBef>
                <a:spcPts val="400"/>
              </a:spcBef>
              <a:spcAft>
                <a:spcPts val="400"/>
              </a:spcAft>
            </a:pPr>
            <a:r>
              <a:rPr lang="en-US" sz="1200" b="1" dirty="0">
                <a:solidFill>
                  <a:prstClr val="white"/>
                </a:solidFill>
                <a:latin typeface="Arial"/>
              </a:rPr>
              <a:t>Fixed Effect (FE)</a:t>
            </a:r>
          </a:p>
        </p:txBody>
      </p:sp>
      <p:sp>
        <p:nvSpPr>
          <p:cNvPr id="6" name="Rectangle: Rounded Corners 5">
            <a:extLst>
              <a:ext uri="{FF2B5EF4-FFF2-40B4-BE49-F238E27FC236}">
                <a16:creationId xmlns:a16="http://schemas.microsoft.com/office/drawing/2014/main" id="{C83338A9-91E9-4CF5-9813-6015DF18309D}"/>
              </a:ext>
            </a:extLst>
          </p:cNvPr>
          <p:cNvSpPr/>
          <p:nvPr/>
        </p:nvSpPr>
        <p:spPr bwMode="auto">
          <a:xfrm>
            <a:off x="6922994" y="1099068"/>
            <a:ext cx="1839004" cy="344097"/>
          </a:xfrm>
          <a:prstGeom prst="roundRect">
            <a:avLst/>
          </a:prstGeom>
          <a:solidFill>
            <a:srgbClr val="66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ctr" fontAlgn="base">
              <a:spcBef>
                <a:spcPts val="400"/>
              </a:spcBef>
              <a:spcAft>
                <a:spcPts val="400"/>
              </a:spcAft>
            </a:pPr>
            <a:r>
              <a:rPr lang="en-US" sz="1200" b="1" dirty="0">
                <a:solidFill>
                  <a:prstClr val="white"/>
                </a:solidFill>
                <a:latin typeface="Arial"/>
              </a:rPr>
              <a:t>Random Effect (RE)</a:t>
            </a:r>
          </a:p>
        </p:txBody>
      </p:sp>
      <p:sp>
        <p:nvSpPr>
          <p:cNvPr id="7" name="Rectangle 6">
            <a:extLst>
              <a:ext uri="{FF2B5EF4-FFF2-40B4-BE49-F238E27FC236}">
                <a16:creationId xmlns:a16="http://schemas.microsoft.com/office/drawing/2014/main" id="{B843B408-4D42-4500-B875-4644E9D18C1F}"/>
              </a:ext>
            </a:extLst>
          </p:cNvPr>
          <p:cNvSpPr/>
          <p:nvPr/>
        </p:nvSpPr>
        <p:spPr bwMode="auto">
          <a:xfrm>
            <a:off x="2430875" y="1749995"/>
            <a:ext cx="2821292" cy="978631"/>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ctr" fontAlgn="base">
              <a:spcBef>
                <a:spcPct val="100000"/>
              </a:spcBef>
              <a:spcAft>
                <a:spcPct val="0"/>
              </a:spcAft>
            </a:pPr>
            <a:r>
              <a:rPr lang="en-US" sz="1000" dirty="0">
                <a:solidFill>
                  <a:prstClr val="white"/>
                </a:solidFill>
                <a:latin typeface="Arial"/>
              </a:rPr>
              <a:t>These considered as constants within the population. Hence, FE conveys systematic and structural differences in response. Typical linear regression is a fixed effect model as a definitive (fixed) relationship between dependent and independent variables is modeled</a:t>
            </a:r>
          </a:p>
        </p:txBody>
      </p:sp>
      <p:sp>
        <p:nvSpPr>
          <p:cNvPr id="8" name="Rectangle 7">
            <a:extLst>
              <a:ext uri="{FF2B5EF4-FFF2-40B4-BE49-F238E27FC236}">
                <a16:creationId xmlns:a16="http://schemas.microsoft.com/office/drawing/2014/main" id="{D27094CA-AC6E-4B81-9B2E-660A068B5978}"/>
              </a:ext>
            </a:extLst>
          </p:cNvPr>
          <p:cNvSpPr/>
          <p:nvPr/>
        </p:nvSpPr>
        <p:spPr bwMode="auto">
          <a:xfrm>
            <a:off x="6431850" y="1697716"/>
            <a:ext cx="2821292" cy="978631"/>
          </a:xfrm>
          <a:prstGeom prst="rect">
            <a:avLst/>
          </a:prstGeom>
          <a:solidFill>
            <a:srgbClr val="80000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ctr" fontAlgn="base">
              <a:spcBef>
                <a:spcPct val="100000"/>
              </a:spcBef>
              <a:spcAft>
                <a:spcPct val="0"/>
              </a:spcAft>
            </a:pPr>
            <a:r>
              <a:rPr lang="en-US" sz="1000" dirty="0">
                <a:solidFill>
                  <a:prstClr val="white"/>
                </a:solidFill>
                <a:latin typeface="Arial"/>
              </a:rPr>
              <a:t>These are considered as stochastic and hence, RE convey stochastic differences between groups or clusters of information. For e.g. sales captured from different cities could have random effect at city level because of demographics of the city</a:t>
            </a:r>
          </a:p>
        </p:txBody>
      </p:sp>
      <p:cxnSp>
        <p:nvCxnSpPr>
          <p:cNvPr id="9" name="Straight Arrow Connector 8">
            <a:extLst>
              <a:ext uri="{FF2B5EF4-FFF2-40B4-BE49-F238E27FC236}">
                <a16:creationId xmlns:a16="http://schemas.microsoft.com/office/drawing/2014/main" id="{85BF8056-723D-40CC-BF74-B3FB894004A2}"/>
              </a:ext>
            </a:extLst>
          </p:cNvPr>
          <p:cNvCxnSpPr>
            <a:cxnSpLocks/>
            <a:stCxn id="5" idx="2"/>
            <a:endCxn id="7" idx="0"/>
          </p:cNvCxnSpPr>
          <p:nvPr/>
        </p:nvCxnSpPr>
        <p:spPr bwMode="auto">
          <a:xfrm>
            <a:off x="3841521" y="1450022"/>
            <a:ext cx="0" cy="299973"/>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F615E25D-C572-4884-AF1A-ED0587982299}"/>
              </a:ext>
            </a:extLst>
          </p:cNvPr>
          <p:cNvCxnSpPr>
            <a:cxnSpLocks/>
            <a:stCxn id="6" idx="2"/>
            <a:endCxn id="8" idx="0"/>
          </p:cNvCxnSpPr>
          <p:nvPr/>
        </p:nvCxnSpPr>
        <p:spPr bwMode="auto">
          <a:xfrm>
            <a:off x="7842496" y="1443165"/>
            <a:ext cx="0" cy="254551"/>
          </a:xfrm>
          <a:prstGeom prst="straightConnector1">
            <a:avLst/>
          </a:prstGeom>
          <a:pattFill prst="pct50">
            <a:fgClr>
              <a:schemeClr val="hlink"/>
            </a:fgClr>
            <a:bgClr>
              <a:srgbClr val="FFFFFF"/>
            </a:bgClr>
          </a:pattFill>
          <a:ln w="19050" cap="flat" cmpd="sng" algn="ctr">
            <a:solidFill>
              <a:srgbClr val="002060"/>
            </a:solidFill>
            <a:prstDash val="solid"/>
            <a:round/>
            <a:headEnd type="none" w="med" len="med"/>
            <a:tailEnd type="triangle"/>
          </a:ln>
          <a:effectLst/>
        </p:spPr>
      </p:cxnSp>
      <p:sp>
        <p:nvSpPr>
          <p:cNvPr id="11" name="Rectangle: Rounded Corners 10">
            <a:extLst>
              <a:ext uri="{FF2B5EF4-FFF2-40B4-BE49-F238E27FC236}">
                <a16:creationId xmlns:a16="http://schemas.microsoft.com/office/drawing/2014/main" id="{C1083811-1027-423E-8953-864784C4D926}"/>
              </a:ext>
            </a:extLst>
          </p:cNvPr>
          <p:cNvSpPr/>
          <p:nvPr/>
        </p:nvSpPr>
        <p:spPr bwMode="auto">
          <a:xfrm>
            <a:off x="662275" y="1102888"/>
            <a:ext cx="1081102" cy="344097"/>
          </a:xfrm>
          <a:prstGeom prst="roundRect">
            <a:avLst/>
          </a:prstGeom>
          <a:solidFill>
            <a:srgbClr val="006666"/>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ctr" fontAlgn="base">
              <a:spcBef>
                <a:spcPts val="400"/>
              </a:spcBef>
              <a:spcAft>
                <a:spcPts val="400"/>
              </a:spcAft>
            </a:pPr>
            <a:r>
              <a:rPr lang="en-US" sz="1200" b="1" dirty="0">
                <a:solidFill>
                  <a:prstClr val="white"/>
                </a:solidFill>
                <a:latin typeface="Arial"/>
              </a:rPr>
              <a:t>Mixed Effect Model</a:t>
            </a:r>
          </a:p>
        </p:txBody>
      </p:sp>
      <p:sp>
        <p:nvSpPr>
          <p:cNvPr id="12" name="Equals 11">
            <a:extLst>
              <a:ext uri="{FF2B5EF4-FFF2-40B4-BE49-F238E27FC236}">
                <a16:creationId xmlns:a16="http://schemas.microsoft.com/office/drawing/2014/main" id="{59FCD94B-5025-4E79-86C6-B89A474C810C}"/>
              </a:ext>
            </a:extLst>
          </p:cNvPr>
          <p:cNvSpPr/>
          <p:nvPr/>
        </p:nvSpPr>
        <p:spPr bwMode="auto">
          <a:xfrm>
            <a:off x="2203272" y="1137559"/>
            <a:ext cx="284979" cy="252982"/>
          </a:xfrm>
          <a:prstGeom prst="mathEqual">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p:sp>
        <p:nvSpPr>
          <p:cNvPr id="13" name="Plus Sign 12">
            <a:extLst>
              <a:ext uri="{FF2B5EF4-FFF2-40B4-BE49-F238E27FC236}">
                <a16:creationId xmlns:a16="http://schemas.microsoft.com/office/drawing/2014/main" id="{7D51A36A-7575-416B-83DF-333D0E2B0874}"/>
              </a:ext>
            </a:extLst>
          </p:cNvPr>
          <p:cNvSpPr/>
          <p:nvPr/>
        </p:nvSpPr>
        <p:spPr bwMode="auto">
          <a:xfrm>
            <a:off x="5715462" y="1103882"/>
            <a:ext cx="356224" cy="339803"/>
          </a:xfrm>
          <a:prstGeom prst="mathPlus">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fontAlgn="base">
              <a:spcBef>
                <a:spcPct val="100000"/>
              </a:spcBef>
              <a:spcAft>
                <a:spcPct val="0"/>
              </a:spcAft>
              <a:buFont typeface="Webdings" pitchFamily="18" charset="2"/>
              <a:buChar char="4"/>
            </a:pPr>
            <a:endParaRPr lang="en-US" sz="1600" dirty="0">
              <a:solidFill>
                <a:srgbClr val="000000"/>
              </a:solidFill>
              <a:latin typeface="Arial"/>
            </a:endParaRPr>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F1889A17-505E-4737-AC98-57B289D3D1BA}"/>
                  </a:ext>
                </a:extLst>
              </p:cNvPr>
              <p:cNvSpPr/>
              <p:nvPr/>
            </p:nvSpPr>
            <p:spPr bwMode="auto">
              <a:xfrm>
                <a:off x="1169464" y="3040339"/>
                <a:ext cx="7422811" cy="876356"/>
              </a:xfrm>
              <a:prstGeom prst="roundRect">
                <a:avLst/>
              </a:prstGeom>
              <a:solidFill>
                <a:srgbClr val="D8CBCB"/>
              </a:solidFill>
              <a:ln w="19050">
                <a:solidFill>
                  <a:srgbClr val="800000"/>
                </a:solidFill>
                <a:prstDash val="solid"/>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algn="ctr" fontAlgn="base">
                  <a:spcBef>
                    <a:spcPct val="100000"/>
                  </a:spcBef>
                  <a:spcAft>
                    <a:spcPct val="0"/>
                  </a:spcAft>
                </a:pPr>
                <a14:m>
                  <m:oMathPara xmlns:m="http://schemas.openxmlformats.org/officeDocument/2006/math">
                    <m:oMathParaPr>
                      <m:jc m:val="centerGroup"/>
                    </m:oMathParaPr>
                    <m:oMath xmlns:m="http://schemas.openxmlformats.org/officeDocument/2006/math">
                      <m:r>
                        <a:rPr lang="en-US" sz="1300" b="1" i="1">
                          <a:solidFill>
                            <a:srgbClr val="000000"/>
                          </a:solidFill>
                          <a:latin typeface="Cambria Math" panose="02040503050406030204" pitchFamily="18" charset="0"/>
                        </a:rPr>
                        <m:t>𝑫𝒆𝒑𝒆𝒏𝒅𝒆𝒏𝒕</m:t>
                      </m:r>
                      <m:r>
                        <a:rPr lang="en-US" sz="1300" b="1" i="1">
                          <a:solidFill>
                            <a:srgbClr val="000000"/>
                          </a:solidFill>
                          <a:latin typeface="Cambria Math" panose="02040503050406030204" pitchFamily="18" charset="0"/>
                        </a:rPr>
                        <m:t> </m:t>
                      </m:r>
                      <m:r>
                        <a:rPr lang="en-US" sz="1300" b="1" i="1">
                          <a:solidFill>
                            <a:srgbClr val="000000"/>
                          </a:solidFill>
                          <a:latin typeface="Cambria Math" panose="02040503050406030204" pitchFamily="18" charset="0"/>
                        </a:rPr>
                        <m:t>𝑽𝒂𝒓𝒂𝒊𝒃𝒍𝒆</m:t>
                      </m:r>
                      <m:r>
                        <a:rPr lang="en-US" sz="1300" b="1" i="1">
                          <a:solidFill>
                            <a:srgbClr val="000000"/>
                          </a:solidFill>
                          <a:latin typeface="Cambria Math" panose="02040503050406030204" pitchFamily="18" charset="0"/>
                        </a:rPr>
                        <m:t> ~ </m:t>
                      </m:r>
                      <m:r>
                        <a:rPr lang="en-US" sz="1300" b="1" i="1">
                          <a:solidFill>
                            <a:srgbClr val="000000"/>
                          </a:solidFill>
                          <a:latin typeface="Cambria Math" panose="02040503050406030204" pitchFamily="18" charset="0"/>
                        </a:rPr>
                        <m:t>𝑰𝒏𝒅𝒆𝒑𝒆𝒏𝒅𝒆𝒏𝒕</m:t>
                      </m:r>
                      <m:r>
                        <a:rPr lang="en-US" sz="1300" b="1" i="1">
                          <a:solidFill>
                            <a:srgbClr val="000000"/>
                          </a:solidFill>
                          <a:latin typeface="Cambria Math" panose="02040503050406030204" pitchFamily="18" charset="0"/>
                        </a:rPr>
                        <m:t>.</m:t>
                      </m:r>
                      <m:r>
                        <a:rPr lang="en-US" sz="1300" b="1" i="1">
                          <a:solidFill>
                            <a:srgbClr val="000000"/>
                          </a:solidFill>
                          <a:latin typeface="Cambria Math" panose="02040503050406030204" pitchFamily="18" charset="0"/>
                        </a:rPr>
                        <m:t>𝑽𝒂𝒓𝒂𝒊𝒃𝒍𝒆𝒔</m:t>
                      </m:r>
                      <m:r>
                        <a:rPr lang="en-US" sz="1300" b="1" i="1">
                          <a:solidFill>
                            <a:srgbClr val="000000"/>
                          </a:solidFill>
                          <a:latin typeface="Cambria Math" panose="02040503050406030204" pitchFamily="18" charset="0"/>
                        </a:rPr>
                        <m:t>+</m:t>
                      </m:r>
                      <m:r>
                        <a:rPr lang="en-US" sz="1300" b="1" i="1">
                          <a:solidFill>
                            <a:srgbClr val="000000"/>
                          </a:solidFill>
                          <a:latin typeface="Cambria Math" panose="02040503050406030204" pitchFamily="18" charset="0"/>
                        </a:rPr>
                        <m:t>𝑰𝒏𝒅𝒆𝒑𝒆𝒏𝒅𝒆𝒏𝒕</m:t>
                      </m:r>
                      <m:r>
                        <a:rPr lang="en-US" sz="1300" b="1" i="1">
                          <a:solidFill>
                            <a:srgbClr val="000000"/>
                          </a:solidFill>
                          <a:latin typeface="Cambria Math" panose="02040503050406030204" pitchFamily="18" charset="0"/>
                        </a:rPr>
                        <m:t>.</m:t>
                      </m:r>
                      <m:r>
                        <a:rPr lang="en-US" sz="1300" b="1" i="1">
                          <a:solidFill>
                            <a:srgbClr val="000000"/>
                          </a:solidFill>
                          <a:latin typeface="Cambria Math" panose="02040503050406030204" pitchFamily="18" charset="0"/>
                        </a:rPr>
                        <m:t>𝑽𝒂𝒓𝒊𝒂𝒃𝒍𝒆𝒔</m:t>
                      </m:r>
                      <m:r>
                        <a:rPr lang="en-US" sz="1300" b="1" i="1">
                          <a:solidFill>
                            <a:srgbClr val="000000"/>
                          </a:solidFill>
                          <a:latin typeface="Cambria Math" panose="02040503050406030204" pitchFamily="18" charset="0"/>
                        </a:rPr>
                        <m:t> | </m:t>
                      </m:r>
                      <m:r>
                        <a:rPr lang="en-US" sz="1300" b="1" i="1">
                          <a:solidFill>
                            <a:srgbClr val="000000"/>
                          </a:solidFill>
                          <a:latin typeface="Cambria Math" panose="02040503050406030204" pitchFamily="18" charset="0"/>
                        </a:rPr>
                        <m:t>𝑺𝒖𝒃𝒋𝒆𝒄𝒕</m:t>
                      </m:r>
                      <m:r>
                        <a:rPr lang="en-US" sz="1300" b="1" i="1">
                          <a:solidFill>
                            <a:srgbClr val="000000"/>
                          </a:solidFill>
                          <a:latin typeface="Cambria Math" panose="02040503050406030204" pitchFamily="18" charset="0"/>
                        </a:rPr>
                        <m:t>.</m:t>
                      </m:r>
                      <m:r>
                        <a:rPr lang="en-US" sz="1300" b="1" i="1">
                          <a:solidFill>
                            <a:srgbClr val="000000"/>
                          </a:solidFill>
                          <a:latin typeface="Cambria Math" panose="02040503050406030204" pitchFamily="18" charset="0"/>
                        </a:rPr>
                        <m:t>𝑽𝒂𝒓𝒊𝒂𝒃𝒍𝒆</m:t>
                      </m:r>
                    </m:oMath>
                  </m:oMathPara>
                </a14:m>
                <a:endParaRPr lang="en-US" sz="1300" b="1" dirty="0">
                  <a:solidFill>
                    <a:srgbClr val="000000"/>
                  </a:solidFill>
                  <a:latin typeface="Arial"/>
                </a:endParaRPr>
              </a:p>
              <a:p>
                <a:pPr algn="ctr" fontAlgn="base">
                  <a:spcBef>
                    <a:spcPct val="100000"/>
                  </a:spcBef>
                  <a:spcAft>
                    <a:spcPct val="0"/>
                  </a:spcAft>
                </a:pPr>
                <a:r>
                  <a:rPr lang="en-US" sz="1000" dirty="0">
                    <a:solidFill>
                      <a:srgbClr val="000000"/>
                    </a:solidFill>
                    <a:latin typeface="Arial"/>
                  </a:rPr>
                  <a:t>Here, Subject Variable = Categorical variable available in data which signifies hierarchy of the data</a:t>
                </a:r>
              </a:p>
            </p:txBody>
          </p:sp>
        </mc:Choice>
        <mc:Fallback xmlns="">
          <p:sp>
            <p:nvSpPr>
              <p:cNvPr id="14" name="Rectangle: Rounded Corners 13">
                <a:extLst>
                  <a:ext uri="{FF2B5EF4-FFF2-40B4-BE49-F238E27FC236}">
                    <a16:creationId xmlns:a16="http://schemas.microsoft.com/office/drawing/2014/main" id="{F1889A17-505E-4737-AC98-57B289D3D1BA}"/>
                  </a:ext>
                </a:extLst>
              </p:cNvPr>
              <p:cNvSpPr>
                <a:spLocks noRot="1" noChangeAspect="1" noMove="1" noResize="1" noEditPoints="1" noAdjustHandles="1" noChangeArrowheads="1" noChangeShapeType="1" noTextEdit="1"/>
              </p:cNvSpPr>
              <p:nvPr/>
            </p:nvSpPr>
            <p:spPr bwMode="auto">
              <a:xfrm>
                <a:off x="1169464" y="3040339"/>
                <a:ext cx="7422811" cy="876356"/>
              </a:xfrm>
              <a:prstGeom prst="roundRect">
                <a:avLst/>
              </a:prstGeom>
              <a:blipFill>
                <a:blip r:embed="rId2"/>
                <a:stretch>
                  <a:fillRect/>
                </a:stretch>
              </a:blipFill>
              <a:ln w="19050">
                <a:solidFill>
                  <a:srgbClr val="800000"/>
                </a:solidFill>
                <a:prstDash val="solid"/>
                <a:headEnd type="none" w="med" len="med"/>
                <a:tailEnd type="none" w="med" len="me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21D01E48-2B0F-4ECE-8FBA-73B687149750}"/>
              </a:ext>
            </a:extLst>
          </p:cNvPr>
          <p:cNvSpPr/>
          <p:nvPr/>
        </p:nvSpPr>
        <p:spPr bwMode="auto">
          <a:xfrm rot="5400000">
            <a:off x="4831736" y="-1434842"/>
            <a:ext cx="252994" cy="8589818"/>
          </a:xfrm>
          <a:prstGeom prst="rightBrace">
            <a:avLst>
              <a:gd name="adj1" fmla="val 31410"/>
              <a:gd name="adj2" fmla="val 50000"/>
            </a:avLst>
          </a:prstGeom>
          <a:noFill/>
          <a:ln w="19050" cap="flat" cmpd="sng" algn="ctr">
            <a:solidFill>
              <a:srgbClr val="002060"/>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234950" indent="-234950" algn="ctr" eaLnBrk="0" fontAlgn="base" hangingPunct="0">
              <a:spcBef>
                <a:spcPct val="10000"/>
              </a:spcBef>
              <a:spcAft>
                <a:spcPct val="0"/>
              </a:spcAft>
              <a:buClr>
                <a:srgbClr val="0B1F65"/>
              </a:buClr>
            </a:pPr>
            <a:endParaRPr lang="en-US" sz="1100" dirty="0">
              <a:solidFill>
                <a:srgbClr val="000000"/>
              </a:solidFill>
              <a:latin typeface="Arial" charset="0"/>
              <a:cs typeface="Times New Roman" pitchFamily="18" charset="0"/>
            </a:endParaRPr>
          </a:p>
        </p:txBody>
      </p:sp>
      <p:grpSp>
        <p:nvGrpSpPr>
          <p:cNvPr id="16" name="Group 15">
            <a:extLst>
              <a:ext uri="{FF2B5EF4-FFF2-40B4-BE49-F238E27FC236}">
                <a16:creationId xmlns:a16="http://schemas.microsoft.com/office/drawing/2014/main" id="{0BC8119F-988D-4B62-9948-E5157DFC98CB}"/>
              </a:ext>
            </a:extLst>
          </p:cNvPr>
          <p:cNvGrpSpPr/>
          <p:nvPr/>
        </p:nvGrpSpPr>
        <p:grpSpPr>
          <a:xfrm>
            <a:off x="1139154" y="4444894"/>
            <a:ext cx="3460610" cy="1884452"/>
            <a:chOff x="817705" y="3994815"/>
            <a:chExt cx="3701304" cy="2112922"/>
          </a:xfrm>
        </p:grpSpPr>
        <p:grpSp>
          <p:nvGrpSpPr>
            <p:cNvPr id="17" name="Group 16">
              <a:extLst>
                <a:ext uri="{FF2B5EF4-FFF2-40B4-BE49-F238E27FC236}">
                  <a16:creationId xmlns:a16="http://schemas.microsoft.com/office/drawing/2014/main" id="{12F59213-B3DB-41DA-A3FD-72CE07B7D204}"/>
                </a:ext>
              </a:extLst>
            </p:cNvPr>
            <p:cNvGrpSpPr/>
            <p:nvPr/>
          </p:nvGrpSpPr>
          <p:grpSpPr>
            <a:xfrm>
              <a:off x="817705" y="5449175"/>
              <a:ext cx="3701304" cy="658562"/>
              <a:chOff x="259508" y="5544463"/>
              <a:chExt cx="3701304" cy="658562"/>
            </a:xfrm>
          </p:grpSpPr>
          <p:sp>
            <p:nvSpPr>
              <p:cNvPr id="24" name="TextBox 23">
                <a:extLst>
                  <a:ext uri="{FF2B5EF4-FFF2-40B4-BE49-F238E27FC236}">
                    <a16:creationId xmlns:a16="http://schemas.microsoft.com/office/drawing/2014/main" id="{B9D313DC-456B-4984-9ABA-D761CBF194D5}"/>
                  </a:ext>
                </a:extLst>
              </p:cNvPr>
              <p:cNvSpPr txBox="1"/>
              <p:nvPr/>
            </p:nvSpPr>
            <p:spPr>
              <a:xfrm>
                <a:off x="259508" y="5544463"/>
                <a:ext cx="1539948" cy="230832"/>
              </a:xfrm>
              <a:prstGeom prst="rect">
                <a:avLst/>
              </a:prstGeom>
              <a:noFill/>
            </p:spPr>
            <p:txBody>
              <a:bodyPr wrap="square" rtlCol="0">
                <a:spAutoFit/>
              </a:bodyPr>
              <a:lstStyle/>
              <a:p>
                <a:pPr eaLnBrk="0" fontAlgn="base" hangingPunct="0">
                  <a:spcBef>
                    <a:spcPct val="10000"/>
                  </a:spcBef>
                  <a:spcAft>
                    <a:spcPct val="0"/>
                  </a:spcAft>
                  <a:buClr>
                    <a:srgbClr val="0B1F65"/>
                  </a:buClr>
                </a:pPr>
                <a:r>
                  <a:rPr lang="en-US" sz="900" dirty="0">
                    <a:solidFill>
                      <a:srgbClr val="000000"/>
                    </a:solidFill>
                    <a:latin typeface="Arial" charset="0"/>
                    <a:cs typeface="Times New Roman" pitchFamily="18" charset="0"/>
                  </a:rPr>
                  <a:t>Y = Dependent Variable</a:t>
                </a:r>
              </a:p>
            </p:txBody>
          </p:sp>
          <p:sp>
            <p:nvSpPr>
              <p:cNvPr id="25" name="TextBox 24">
                <a:extLst>
                  <a:ext uri="{FF2B5EF4-FFF2-40B4-BE49-F238E27FC236}">
                    <a16:creationId xmlns:a16="http://schemas.microsoft.com/office/drawing/2014/main" id="{5E711383-44DE-47C9-B43E-25EE70820AF0}"/>
                  </a:ext>
                </a:extLst>
              </p:cNvPr>
              <p:cNvSpPr txBox="1"/>
              <p:nvPr/>
            </p:nvSpPr>
            <p:spPr>
              <a:xfrm>
                <a:off x="2019075" y="5544463"/>
                <a:ext cx="1539948" cy="230832"/>
              </a:xfrm>
              <a:prstGeom prst="rect">
                <a:avLst/>
              </a:prstGeom>
              <a:noFill/>
            </p:spPr>
            <p:txBody>
              <a:bodyPr wrap="square" rtlCol="0">
                <a:spAutoFit/>
              </a:bodyPr>
              <a:lstStyle/>
              <a:p>
                <a:pPr eaLnBrk="0" fontAlgn="base" hangingPunct="0">
                  <a:spcBef>
                    <a:spcPct val="10000"/>
                  </a:spcBef>
                  <a:spcAft>
                    <a:spcPct val="0"/>
                  </a:spcAft>
                  <a:buClr>
                    <a:srgbClr val="0B1F65"/>
                  </a:buClr>
                </a:pPr>
                <a:r>
                  <a:rPr lang="en-US" sz="900" dirty="0">
                    <a:solidFill>
                      <a:srgbClr val="000000"/>
                    </a:solidFill>
                    <a:latin typeface="Arial" charset="0"/>
                    <a:cs typeface="Times New Roman" pitchFamily="18" charset="0"/>
                  </a:rPr>
                  <a:t>X1 = Independent Variable</a:t>
                </a:r>
              </a:p>
            </p:txBody>
          </p:sp>
          <p:sp>
            <p:nvSpPr>
              <p:cNvPr id="26" name="TextBox 25">
                <a:extLst>
                  <a:ext uri="{FF2B5EF4-FFF2-40B4-BE49-F238E27FC236}">
                    <a16:creationId xmlns:a16="http://schemas.microsoft.com/office/drawing/2014/main" id="{CF3936AF-0350-434B-83A2-16C01B601348}"/>
                  </a:ext>
                </a:extLst>
              </p:cNvPr>
              <p:cNvSpPr txBox="1"/>
              <p:nvPr/>
            </p:nvSpPr>
            <p:spPr>
              <a:xfrm>
                <a:off x="259508" y="5819843"/>
                <a:ext cx="1616161" cy="383182"/>
              </a:xfrm>
              <a:prstGeom prst="rect">
                <a:avLst/>
              </a:prstGeom>
              <a:noFill/>
            </p:spPr>
            <p:txBody>
              <a:bodyPr wrap="square" rtlCol="0">
                <a:spAutoFit/>
              </a:bodyPr>
              <a:lstStyle/>
              <a:p>
                <a:pPr eaLnBrk="0" fontAlgn="base" hangingPunct="0">
                  <a:spcBef>
                    <a:spcPct val="10000"/>
                  </a:spcBef>
                  <a:spcAft>
                    <a:spcPct val="0"/>
                  </a:spcAft>
                  <a:buClr>
                    <a:srgbClr val="0B1F65"/>
                  </a:buClr>
                </a:pPr>
                <a:r>
                  <a:rPr lang="en-US" sz="900" dirty="0">
                    <a:solidFill>
                      <a:srgbClr val="000000"/>
                    </a:solidFill>
                    <a:latin typeface="Arial" charset="0"/>
                    <a:cs typeface="Times New Roman" pitchFamily="18" charset="0"/>
                  </a:rPr>
                  <a:t>L1 = Higher hierarchy level </a:t>
                </a:r>
              </a:p>
              <a:p>
                <a:pPr eaLnBrk="0" fontAlgn="base" hangingPunct="0">
                  <a:spcBef>
                    <a:spcPct val="10000"/>
                  </a:spcBef>
                  <a:spcAft>
                    <a:spcPct val="0"/>
                  </a:spcAft>
                  <a:buClr>
                    <a:srgbClr val="0B1F65"/>
                  </a:buClr>
                </a:pPr>
                <a:r>
                  <a:rPr lang="en-US" sz="900" dirty="0">
                    <a:solidFill>
                      <a:srgbClr val="000000"/>
                    </a:solidFill>
                    <a:latin typeface="Arial" charset="0"/>
                    <a:cs typeface="Times New Roman" pitchFamily="18" charset="0"/>
                  </a:rPr>
                  <a:t>(assuming10 groups)</a:t>
                </a:r>
              </a:p>
            </p:txBody>
          </p:sp>
          <p:sp>
            <p:nvSpPr>
              <p:cNvPr id="27" name="TextBox 26">
                <a:extLst>
                  <a:ext uri="{FF2B5EF4-FFF2-40B4-BE49-F238E27FC236}">
                    <a16:creationId xmlns:a16="http://schemas.microsoft.com/office/drawing/2014/main" id="{3BAD7AF6-8E3C-4851-8E2C-22B916F73AF1}"/>
                  </a:ext>
                </a:extLst>
              </p:cNvPr>
              <p:cNvSpPr txBox="1"/>
              <p:nvPr/>
            </p:nvSpPr>
            <p:spPr>
              <a:xfrm>
                <a:off x="2019075" y="5809383"/>
                <a:ext cx="1941737" cy="383182"/>
              </a:xfrm>
              <a:prstGeom prst="rect">
                <a:avLst/>
              </a:prstGeom>
              <a:noFill/>
            </p:spPr>
            <p:txBody>
              <a:bodyPr wrap="square" rtlCol="0">
                <a:spAutoFit/>
              </a:bodyPr>
              <a:lstStyle/>
              <a:p>
                <a:pPr eaLnBrk="0" fontAlgn="base" hangingPunct="0">
                  <a:spcBef>
                    <a:spcPct val="10000"/>
                  </a:spcBef>
                  <a:spcAft>
                    <a:spcPct val="0"/>
                  </a:spcAft>
                  <a:buClr>
                    <a:srgbClr val="0B1F65"/>
                  </a:buClr>
                </a:pPr>
                <a:r>
                  <a:rPr lang="en-US" sz="900" dirty="0">
                    <a:solidFill>
                      <a:srgbClr val="000000"/>
                    </a:solidFill>
                    <a:latin typeface="Arial" charset="0"/>
                    <a:cs typeface="Times New Roman" pitchFamily="18" charset="0"/>
                  </a:rPr>
                  <a:t>L2 = Lower hierarchy level</a:t>
                </a:r>
              </a:p>
              <a:p>
                <a:pPr eaLnBrk="0" fontAlgn="base" hangingPunct="0">
                  <a:spcBef>
                    <a:spcPct val="10000"/>
                  </a:spcBef>
                  <a:spcAft>
                    <a:spcPct val="0"/>
                  </a:spcAft>
                  <a:buClr>
                    <a:srgbClr val="0B1F65"/>
                  </a:buClr>
                </a:pPr>
                <a:r>
                  <a:rPr lang="en-US" sz="900" dirty="0">
                    <a:solidFill>
                      <a:srgbClr val="000000"/>
                    </a:solidFill>
                    <a:latin typeface="Arial" charset="0"/>
                    <a:cs typeface="Times New Roman" pitchFamily="18" charset="0"/>
                  </a:rPr>
                  <a:t>(assuming 5 groups per L1 group)</a:t>
                </a:r>
              </a:p>
            </p:txBody>
          </p:sp>
        </p:grpSp>
        <p:grpSp>
          <p:nvGrpSpPr>
            <p:cNvPr id="18" name="Group 17">
              <a:extLst>
                <a:ext uri="{FF2B5EF4-FFF2-40B4-BE49-F238E27FC236}">
                  <a16:creationId xmlns:a16="http://schemas.microsoft.com/office/drawing/2014/main" id="{DAD89790-148A-47F7-86FD-09E406A4BE64}"/>
                </a:ext>
              </a:extLst>
            </p:cNvPr>
            <p:cNvGrpSpPr/>
            <p:nvPr/>
          </p:nvGrpSpPr>
          <p:grpSpPr>
            <a:xfrm>
              <a:off x="1441159" y="3994815"/>
              <a:ext cx="2454397" cy="1389096"/>
              <a:chOff x="3661688" y="3592939"/>
              <a:chExt cx="2454397" cy="1389096"/>
            </a:xfrm>
          </p:grpSpPr>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6847E470-2683-469B-A61A-5C8338A05646}"/>
                      </a:ext>
                    </a:extLst>
                  </p:cNvPr>
                  <p:cNvSpPr/>
                  <p:nvPr/>
                </p:nvSpPr>
                <p:spPr bwMode="auto">
                  <a:xfrm>
                    <a:off x="3661688" y="4131769"/>
                    <a:ext cx="2454397" cy="415670"/>
                  </a:xfrm>
                  <a:prstGeom prst="roundRect">
                    <a:avLst>
                      <a:gd name="adj" fmla="val 6861"/>
                    </a:avLst>
                  </a:prstGeom>
                  <a:noFill/>
                  <a:ln w="19050">
                    <a:noFill/>
                    <a:prstDash val="solid"/>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t" anchorCtr="0" compatLnSpc="1">
                    <a:prstTxWarp prst="textNoShape">
                      <a:avLst/>
                    </a:prstTxWarp>
                  </a:bodyPr>
                  <a:lstStyle/>
                  <a:p>
                    <a:pPr fontAlgn="base">
                      <a:spcBef>
                        <a:spcPts val="800"/>
                      </a:spcBef>
                      <a:spcAft>
                        <a:spcPts val="800"/>
                      </a:spcAft>
                    </a:pPr>
                    <a14:m>
                      <m:oMathPara xmlns:m="http://schemas.openxmlformats.org/officeDocument/2006/math">
                        <m:oMathParaPr>
                          <m:jc m:val="center"/>
                        </m:oMathParaPr>
                        <m:oMath xmlns:m="http://schemas.openxmlformats.org/officeDocument/2006/math">
                          <m:r>
                            <a:rPr lang="en-US" sz="1200" b="1" i="1">
                              <a:solidFill>
                                <a:srgbClr val="000000"/>
                              </a:solidFill>
                              <a:latin typeface="Cambria Math" panose="02040503050406030204" pitchFamily="18" charset="0"/>
                            </a:rPr>
                            <m:t>𝒀</m:t>
                          </m:r>
                          <m:r>
                            <a:rPr lang="en-US" sz="1200" b="1" i="1">
                              <a:solidFill>
                                <a:srgbClr val="000000"/>
                              </a:solidFill>
                              <a:latin typeface="Cambria Math" panose="02040503050406030204" pitchFamily="18" charset="0"/>
                            </a:rPr>
                            <m:t> ~ </m:t>
                          </m:r>
                          <m:r>
                            <a:rPr lang="en-US" sz="1200" b="1" i="1">
                              <a:solidFill>
                                <a:srgbClr val="000000"/>
                              </a:solidFill>
                              <a:latin typeface="Cambria Math" panose="02040503050406030204" pitchFamily="18" charset="0"/>
                            </a:rPr>
                            <m:t>𝟏</m:t>
                          </m:r>
                          <m:r>
                            <a:rPr lang="en-US" sz="1200" b="1" i="1">
                              <a:solidFill>
                                <a:srgbClr val="000000"/>
                              </a:solidFill>
                              <a:latin typeface="Cambria Math" panose="02040503050406030204" pitchFamily="18" charset="0"/>
                            </a:rPr>
                            <m:t>+</m:t>
                          </m:r>
                          <m:r>
                            <a:rPr lang="en-US" sz="1200" b="1" i="1">
                              <a:solidFill>
                                <a:srgbClr val="000000"/>
                              </a:solidFill>
                              <a:latin typeface="Cambria Math" panose="02040503050406030204" pitchFamily="18" charset="0"/>
                            </a:rPr>
                            <m:t>𝑿</m:t>
                          </m:r>
                          <m:r>
                            <a:rPr lang="en-US" sz="1200" b="1" i="1">
                              <a:solidFill>
                                <a:srgbClr val="000000"/>
                              </a:solidFill>
                              <a:latin typeface="Cambria Math" panose="02040503050406030204" pitchFamily="18" charset="0"/>
                            </a:rPr>
                            <m:t>𝟏</m:t>
                          </m:r>
                          <m:r>
                            <a:rPr lang="en-US" sz="1200" b="1" i="1">
                              <a:solidFill>
                                <a:srgbClr val="000000"/>
                              </a:solidFill>
                              <a:latin typeface="Cambria Math" panose="02040503050406030204" pitchFamily="18" charset="0"/>
                            </a:rPr>
                            <m:t>+(</m:t>
                          </m:r>
                          <m:r>
                            <a:rPr lang="en-US" sz="1200" b="1" i="1">
                              <a:solidFill>
                                <a:srgbClr val="000000"/>
                              </a:solidFill>
                              <a:latin typeface="Cambria Math" panose="02040503050406030204" pitchFamily="18" charset="0"/>
                            </a:rPr>
                            <m:t>𝟏</m:t>
                          </m:r>
                          <m:r>
                            <a:rPr lang="en-US" sz="1200" b="1" i="1">
                              <a:solidFill>
                                <a:srgbClr val="000000"/>
                              </a:solidFill>
                              <a:latin typeface="Cambria Math" panose="02040503050406030204" pitchFamily="18" charset="0"/>
                            </a:rPr>
                            <m:t>+</m:t>
                          </m:r>
                          <m:r>
                            <a:rPr lang="en-US" sz="1200" b="1" i="1">
                              <a:solidFill>
                                <a:srgbClr val="000000"/>
                              </a:solidFill>
                              <a:latin typeface="Cambria Math" panose="02040503050406030204" pitchFamily="18" charset="0"/>
                            </a:rPr>
                            <m:t>𝑿</m:t>
                          </m:r>
                          <m:r>
                            <a:rPr lang="en-US" sz="1200" b="1" i="1">
                              <a:solidFill>
                                <a:srgbClr val="000000"/>
                              </a:solidFill>
                              <a:latin typeface="Cambria Math" panose="02040503050406030204" pitchFamily="18" charset="0"/>
                            </a:rPr>
                            <m:t>𝟏</m:t>
                          </m:r>
                          <m:r>
                            <a:rPr lang="en-US" sz="1200" b="1" i="1">
                              <a:solidFill>
                                <a:srgbClr val="000000"/>
                              </a:solidFill>
                              <a:latin typeface="Cambria Math" panose="02040503050406030204" pitchFamily="18" charset="0"/>
                            </a:rPr>
                            <m:t>|</m:t>
                          </m:r>
                          <m:r>
                            <a:rPr lang="en-US" sz="1200" b="1" i="1">
                              <a:solidFill>
                                <a:srgbClr val="000000"/>
                              </a:solidFill>
                              <a:latin typeface="Cambria Math" panose="02040503050406030204" pitchFamily="18" charset="0"/>
                            </a:rPr>
                            <m:t>𝑳</m:t>
                          </m:r>
                          <m:r>
                            <a:rPr lang="en-US" sz="1200" b="1" i="1">
                              <a:solidFill>
                                <a:srgbClr val="000000"/>
                              </a:solidFill>
                              <a:latin typeface="Cambria Math" panose="02040503050406030204" pitchFamily="18" charset="0"/>
                            </a:rPr>
                            <m:t>𝟏</m:t>
                          </m:r>
                          <m:r>
                            <a:rPr lang="en-US" sz="1200" b="1" i="1">
                              <a:solidFill>
                                <a:srgbClr val="000000"/>
                              </a:solidFill>
                              <a:latin typeface="Cambria Math" panose="02040503050406030204" pitchFamily="18" charset="0"/>
                            </a:rPr>
                            <m:t>/</m:t>
                          </m:r>
                          <m:r>
                            <a:rPr lang="en-US" sz="1200" b="1" i="1">
                              <a:solidFill>
                                <a:srgbClr val="000000"/>
                              </a:solidFill>
                              <a:latin typeface="Cambria Math" panose="02040503050406030204" pitchFamily="18" charset="0"/>
                            </a:rPr>
                            <m:t>𝑳</m:t>
                          </m:r>
                          <m:r>
                            <a:rPr lang="en-US" sz="1200" b="1" i="1">
                              <a:solidFill>
                                <a:srgbClr val="000000"/>
                              </a:solidFill>
                              <a:latin typeface="Cambria Math" panose="02040503050406030204" pitchFamily="18" charset="0"/>
                            </a:rPr>
                            <m:t>𝟐</m:t>
                          </m:r>
                          <m:r>
                            <a:rPr lang="en-US" sz="1200" b="1" i="1">
                              <a:solidFill>
                                <a:srgbClr val="000000"/>
                              </a:solidFill>
                              <a:latin typeface="Cambria Math" panose="02040503050406030204" pitchFamily="18" charset="0"/>
                            </a:rPr>
                            <m:t>)</m:t>
                          </m:r>
                        </m:oMath>
                      </m:oMathPara>
                    </a14:m>
                    <a:endParaRPr lang="en-US" sz="1200" b="1" dirty="0">
                      <a:solidFill>
                        <a:srgbClr val="000000"/>
                      </a:solidFill>
                      <a:latin typeface="Arial"/>
                    </a:endParaRPr>
                  </a:p>
                </p:txBody>
              </p:sp>
            </mc:Choice>
            <mc:Fallback xmlns="">
              <p:sp>
                <p:nvSpPr>
                  <p:cNvPr id="29" name="Rectangle: Rounded Corners 28">
                    <a:extLst>
                      <a:ext uri="{FF2B5EF4-FFF2-40B4-BE49-F238E27FC236}">
                        <a16:creationId xmlns:a16="http://schemas.microsoft.com/office/drawing/2014/main" id="{732A73C1-D258-4B9A-8AA7-2C2C6659ED01}"/>
                      </a:ext>
                    </a:extLst>
                  </p:cNvPr>
                  <p:cNvSpPr>
                    <a:spLocks noRot="1" noChangeAspect="1" noMove="1" noResize="1" noEditPoints="1" noAdjustHandles="1" noChangeArrowheads="1" noChangeShapeType="1" noTextEdit="1"/>
                  </p:cNvSpPr>
                  <p:nvPr/>
                </p:nvSpPr>
                <p:spPr bwMode="auto">
                  <a:xfrm>
                    <a:off x="3661688" y="4131769"/>
                    <a:ext cx="2454397" cy="415670"/>
                  </a:xfrm>
                  <a:prstGeom prst="roundRect">
                    <a:avLst>
                      <a:gd name="adj" fmla="val 6861"/>
                    </a:avLst>
                  </a:prstGeom>
                  <a:blipFill>
                    <a:blip r:embed="rId3"/>
                    <a:stretch>
                      <a:fillRect/>
                    </a:stretch>
                  </a:blipFill>
                  <a:ln w="19050">
                    <a:noFill/>
                    <a:prstDash val="solid"/>
                    <a:headEnd type="none" w="med" len="med"/>
                    <a:tailEnd type="none" w="med" len="med"/>
                  </a:ln>
                  <a:effectLst/>
                </p:spPr>
                <p:txBody>
                  <a:bodyPr/>
                  <a:lstStyle/>
                  <a:p>
                    <a:r>
                      <a:rPr lang="en-US">
                        <a:noFill/>
                      </a:rPr>
                      <a:t> </a:t>
                    </a:r>
                  </a:p>
                </p:txBody>
              </p:sp>
            </mc:Fallback>
          </mc:AlternateContent>
          <p:sp>
            <p:nvSpPr>
              <p:cNvPr id="20" name="Right Brace 19">
                <a:extLst>
                  <a:ext uri="{FF2B5EF4-FFF2-40B4-BE49-F238E27FC236}">
                    <a16:creationId xmlns:a16="http://schemas.microsoft.com/office/drawing/2014/main" id="{A296214A-C349-4142-80E0-31DE421A0DAB}"/>
                  </a:ext>
                </a:extLst>
              </p:cNvPr>
              <p:cNvSpPr/>
              <p:nvPr/>
            </p:nvSpPr>
            <p:spPr bwMode="auto">
              <a:xfrm rot="5400000">
                <a:off x="4303711" y="4269803"/>
                <a:ext cx="210499" cy="475301"/>
              </a:xfrm>
              <a:prstGeom prst="rightBrace">
                <a:avLst/>
              </a:prstGeom>
              <a:noFill/>
              <a:ln w="19050" cap="flat" cmpd="sng" algn="ctr">
                <a:solidFill>
                  <a:srgbClr val="002060"/>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234950" indent="-234950" algn="ctr" eaLnBrk="0" fontAlgn="base" hangingPunct="0">
                  <a:spcBef>
                    <a:spcPct val="10000"/>
                  </a:spcBef>
                  <a:spcAft>
                    <a:spcPct val="0"/>
                  </a:spcAft>
                  <a:buClr>
                    <a:srgbClr val="0B1F65"/>
                  </a:buClr>
                </a:pPr>
                <a:endParaRPr lang="en-US" sz="1100" dirty="0">
                  <a:solidFill>
                    <a:srgbClr val="000000"/>
                  </a:solidFill>
                  <a:latin typeface="Arial" charset="0"/>
                  <a:cs typeface="Times New Roman" pitchFamily="18" charset="0"/>
                </a:endParaRPr>
              </a:p>
            </p:txBody>
          </p:sp>
          <p:sp>
            <p:nvSpPr>
              <p:cNvPr id="21" name="Right Brace 20">
                <a:extLst>
                  <a:ext uri="{FF2B5EF4-FFF2-40B4-BE49-F238E27FC236}">
                    <a16:creationId xmlns:a16="http://schemas.microsoft.com/office/drawing/2014/main" id="{93FDB6CC-3E4D-42EC-8894-A4D4FA241C90}"/>
                  </a:ext>
                </a:extLst>
              </p:cNvPr>
              <p:cNvSpPr/>
              <p:nvPr/>
            </p:nvSpPr>
            <p:spPr bwMode="auto">
              <a:xfrm rot="16200000" flipV="1">
                <a:off x="5239218" y="3604855"/>
                <a:ext cx="210499" cy="931084"/>
              </a:xfrm>
              <a:prstGeom prst="rightBrace">
                <a:avLst/>
              </a:prstGeom>
              <a:noFill/>
              <a:ln w="19050" cap="flat" cmpd="sng" algn="ctr">
                <a:solidFill>
                  <a:srgbClr val="002060"/>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234950" indent="-234950" algn="ctr" eaLnBrk="0" fontAlgn="base" hangingPunct="0">
                  <a:spcBef>
                    <a:spcPct val="10000"/>
                  </a:spcBef>
                  <a:spcAft>
                    <a:spcPct val="0"/>
                  </a:spcAft>
                  <a:buClr>
                    <a:srgbClr val="0B1F65"/>
                  </a:buClr>
                </a:pPr>
                <a:endParaRPr lang="en-US" sz="1100" dirty="0">
                  <a:solidFill>
                    <a:srgbClr val="000000"/>
                  </a:solidFill>
                  <a:latin typeface="Arial" charset="0"/>
                  <a:cs typeface="Times New Roman" pitchFamily="18" charset="0"/>
                </a:endParaRPr>
              </a:p>
            </p:txBody>
          </p:sp>
          <p:sp>
            <p:nvSpPr>
              <p:cNvPr id="22" name="TextBox 21">
                <a:extLst>
                  <a:ext uri="{FF2B5EF4-FFF2-40B4-BE49-F238E27FC236}">
                    <a16:creationId xmlns:a16="http://schemas.microsoft.com/office/drawing/2014/main" id="{AA19F9A6-C068-45D6-8B05-097E3BA69AA1}"/>
                  </a:ext>
                </a:extLst>
              </p:cNvPr>
              <p:cNvSpPr txBox="1"/>
              <p:nvPr/>
            </p:nvSpPr>
            <p:spPr>
              <a:xfrm>
                <a:off x="4126288" y="4612703"/>
                <a:ext cx="564789" cy="369332"/>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900" b="1" dirty="0">
                    <a:solidFill>
                      <a:srgbClr val="000000"/>
                    </a:solidFill>
                    <a:latin typeface="Arial" charset="0"/>
                    <a:cs typeface="Times New Roman" pitchFamily="18" charset="0"/>
                  </a:rPr>
                  <a:t>Fixed Effect</a:t>
                </a:r>
              </a:p>
            </p:txBody>
          </p:sp>
          <p:sp>
            <p:nvSpPr>
              <p:cNvPr id="23" name="TextBox 22">
                <a:extLst>
                  <a:ext uri="{FF2B5EF4-FFF2-40B4-BE49-F238E27FC236}">
                    <a16:creationId xmlns:a16="http://schemas.microsoft.com/office/drawing/2014/main" id="{DA925FCC-C536-4040-94E8-4A7CE036120D}"/>
                  </a:ext>
                </a:extLst>
              </p:cNvPr>
              <p:cNvSpPr txBox="1"/>
              <p:nvPr/>
            </p:nvSpPr>
            <p:spPr>
              <a:xfrm>
                <a:off x="4967231" y="3592939"/>
                <a:ext cx="750116" cy="369332"/>
              </a:xfrm>
              <a:prstGeom prst="rect">
                <a:avLst/>
              </a:prstGeom>
              <a:noFill/>
            </p:spPr>
            <p:txBody>
              <a:bodyPr wrap="square" rtlCol="0">
                <a:spAutoFit/>
              </a:bodyPr>
              <a:lstStyle/>
              <a:p>
                <a:pPr algn="ctr" eaLnBrk="0" fontAlgn="base" hangingPunct="0">
                  <a:spcBef>
                    <a:spcPct val="10000"/>
                  </a:spcBef>
                  <a:spcAft>
                    <a:spcPct val="0"/>
                  </a:spcAft>
                  <a:buClr>
                    <a:srgbClr val="0B1F65"/>
                  </a:buClr>
                </a:pPr>
                <a:r>
                  <a:rPr lang="en-US" sz="900" b="1" dirty="0">
                    <a:solidFill>
                      <a:srgbClr val="000000"/>
                    </a:solidFill>
                    <a:latin typeface="Arial" charset="0"/>
                    <a:cs typeface="Times New Roman" pitchFamily="18" charset="0"/>
                  </a:rPr>
                  <a:t>Random Effect</a:t>
                </a:r>
              </a:p>
            </p:txBody>
          </p:sp>
        </p:grpSp>
      </p:grpSp>
      <p:graphicFrame>
        <p:nvGraphicFramePr>
          <p:cNvPr id="28" name="Table 27">
            <a:extLst>
              <a:ext uri="{FF2B5EF4-FFF2-40B4-BE49-F238E27FC236}">
                <a16:creationId xmlns:a16="http://schemas.microsoft.com/office/drawing/2014/main" id="{F61D4D80-6CE9-438E-BE22-6410BBEA43AB}"/>
              </a:ext>
            </a:extLst>
          </p:cNvPr>
          <p:cNvGraphicFramePr>
            <a:graphicFrameLocks noGrp="1"/>
          </p:cNvGraphicFramePr>
          <p:nvPr>
            <p:extLst>
              <p:ext uri="{D42A27DB-BD31-4B8C-83A1-F6EECF244321}">
                <p14:modId xmlns:p14="http://schemas.microsoft.com/office/powerpoint/2010/main" val="405983649"/>
              </p:ext>
            </p:extLst>
          </p:nvPr>
        </p:nvGraphicFramePr>
        <p:xfrm>
          <a:off x="5351151" y="4656368"/>
          <a:ext cx="3650064" cy="1343028"/>
        </p:xfrm>
        <a:graphic>
          <a:graphicData uri="http://schemas.openxmlformats.org/drawingml/2006/table">
            <a:tbl>
              <a:tblPr firstRow="1" bandRow="1">
                <a:tableStyleId>{2D5ABB26-0587-4C30-8999-92F81FD0307C}</a:tableStyleId>
              </a:tblPr>
              <a:tblGrid>
                <a:gridCol w="1216688">
                  <a:extLst>
                    <a:ext uri="{9D8B030D-6E8A-4147-A177-3AD203B41FA5}">
                      <a16:colId xmlns:a16="http://schemas.microsoft.com/office/drawing/2014/main" val="1718921406"/>
                    </a:ext>
                  </a:extLst>
                </a:gridCol>
                <a:gridCol w="1216688">
                  <a:extLst>
                    <a:ext uri="{9D8B030D-6E8A-4147-A177-3AD203B41FA5}">
                      <a16:colId xmlns:a16="http://schemas.microsoft.com/office/drawing/2014/main" val="1556389171"/>
                    </a:ext>
                  </a:extLst>
                </a:gridCol>
                <a:gridCol w="1216688">
                  <a:extLst>
                    <a:ext uri="{9D8B030D-6E8A-4147-A177-3AD203B41FA5}">
                      <a16:colId xmlns:a16="http://schemas.microsoft.com/office/drawing/2014/main" val="2637487083"/>
                    </a:ext>
                  </a:extLst>
                </a:gridCol>
              </a:tblGrid>
              <a:tr h="380579">
                <a:tc>
                  <a:txBody>
                    <a:bodyPr/>
                    <a:lstStyle>
                      <a:lvl1pPr marL="0" algn="l" defTabSz="914400" rtl="0" eaLnBrk="1" latinLnBrk="0" hangingPunct="1">
                        <a:defRPr sz="1800" b="1" kern="1200">
                          <a:solidFill>
                            <a:schemeClr val="lt1"/>
                          </a:solidFill>
                          <a:latin typeface="Arial"/>
                          <a:ea typeface="Arial Unicode MS"/>
                          <a:cs typeface="Arial"/>
                        </a:defRPr>
                      </a:lvl1pPr>
                      <a:lvl2pPr marL="457200" algn="l" defTabSz="914400" rtl="0" eaLnBrk="1" latinLnBrk="0" hangingPunct="1">
                        <a:defRPr sz="1800" b="1" kern="1200">
                          <a:solidFill>
                            <a:schemeClr val="lt1"/>
                          </a:solidFill>
                          <a:latin typeface="Arial"/>
                          <a:ea typeface="Arial Unicode MS"/>
                          <a:cs typeface="Arial"/>
                        </a:defRPr>
                      </a:lvl2pPr>
                      <a:lvl3pPr marL="914400" algn="l" defTabSz="914400" rtl="0" eaLnBrk="1" latinLnBrk="0" hangingPunct="1">
                        <a:defRPr sz="1800" b="1" kern="1200">
                          <a:solidFill>
                            <a:schemeClr val="lt1"/>
                          </a:solidFill>
                          <a:latin typeface="Arial"/>
                          <a:ea typeface="Arial Unicode MS"/>
                          <a:cs typeface="Arial"/>
                        </a:defRPr>
                      </a:lvl3pPr>
                      <a:lvl4pPr marL="1371600" algn="l" defTabSz="914400" rtl="0" eaLnBrk="1" latinLnBrk="0" hangingPunct="1">
                        <a:defRPr sz="1800" b="1" kern="1200">
                          <a:solidFill>
                            <a:schemeClr val="lt1"/>
                          </a:solidFill>
                          <a:latin typeface="Arial"/>
                          <a:ea typeface="Arial Unicode MS"/>
                          <a:cs typeface="Arial"/>
                        </a:defRPr>
                      </a:lvl4pPr>
                      <a:lvl5pPr marL="1828800" algn="l" defTabSz="914400" rtl="0" eaLnBrk="1" latinLnBrk="0" hangingPunct="1">
                        <a:defRPr sz="1800" b="1" kern="1200">
                          <a:solidFill>
                            <a:schemeClr val="lt1"/>
                          </a:solidFill>
                          <a:latin typeface="Arial"/>
                          <a:ea typeface="Arial Unicode MS"/>
                          <a:cs typeface="Arial"/>
                        </a:defRPr>
                      </a:lvl5pPr>
                      <a:lvl6pPr marL="2286000" algn="l" defTabSz="914400" rtl="0" eaLnBrk="1" latinLnBrk="0" hangingPunct="1">
                        <a:defRPr sz="1800" b="1" kern="1200">
                          <a:solidFill>
                            <a:schemeClr val="lt1"/>
                          </a:solidFill>
                          <a:latin typeface="Arial"/>
                          <a:ea typeface="Arial Unicode MS"/>
                          <a:cs typeface="Arial"/>
                        </a:defRPr>
                      </a:lvl6pPr>
                      <a:lvl7pPr marL="2743200" algn="l" defTabSz="914400" rtl="0" eaLnBrk="1" latinLnBrk="0" hangingPunct="1">
                        <a:defRPr sz="1800" b="1" kern="1200">
                          <a:solidFill>
                            <a:schemeClr val="lt1"/>
                          </a:solidFill>
                          <a:latin typeface="Arial"/>
                          <a:ea typeface="Arial Unicode MS"/>
                          <a:cs typeface="Arial"/>
                        </a:defRPr>
                      </a:lvl7pPr>
                      <a:lvl8pPr marL="3200400" algn="l" defTabSz="914400" rtl="0" eaLnBrk="1" latinLnBrk="0" hangingPunct="1">
                        <a:defRPr sz="1800" b="1" kern="1200">
                          <a:solidFill>
                            <a:schemeClr val="lt1"/>
                          </a:solidFill>
                          <a:latin typeface="Arial"/>
                          <a:ea typeface="Arial Unicode MS"/>
                          <a:cs typeface="Arial"/>
                        </a:defRPr>
                      </a:lvl8pPr>
                      <a:lvl9pPr marL="3657600" algn="l" defTabSz="914400" rtl="0" eaLnBrk="1" latinLnBrk="0" hangingPunct="1">
                        <a:defRPr sz="1800" b="1" kern="1200">
                          <a:solidFill>
                            <a:schemeClr val="lt1"/>
                          </a:solidFill>
                          <a:latin typeface="Arial"/>
                          <a:ea typeface="Arial Unicode MS"/>
                          <a:cs typeface="Arial"/>
                        </a:defRPr>
                      </a:lvl9pPr>
                    </a:lstStyle>
                    <a:p>
                      <a:pPr algn="ctr"/>
                      <a:r>
                        <a:rPr lang="en-US" sz="1100" dirty="0">
                          <a:solidFill>
                            <a:schemeClr val="tx1"/>
                          </a:solidFill>
                        </a:rPr>
                        <a:t>Effect type</a:t>
                      </a:r>
                    </a:p>
                  </a:txBody>
                  <a:tcPr anchor="ctr">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lvl1pPr marL="0" algn="l" defTabSz="914400" rtl="0" eaLnBrk="1" latinLnBrk="0" hangingPunct="1">
                        <a:defRPr sz="1800" b="1" kern="1200">
                          <a:solidFill>
                            <a:schemeClr val="lt1"/>
                          </a:solidFill>
                          <a:latin typeface="Arial"/>
                          <a:ea typeface="Arial Unicode MS"/>
                          <a:cs typeface="Arial"/>
                        </a:defRPr>
                      </a:lvl1pPr>
                      <a:lvl2pPr marL="457200" algn="l" defTabSz="914400" rtl="0" eaLnBrk="1" latinLnBrk="0" hangingPunct="1">
                        <a:defRPr sz="1800" b="1" kern="1200">
                          <a:solidFill>
                            <a:schemeClr val="lt1"/>
                          </a:solidFill>
                          <a:latin typeface="Arial"/>
                          <a:ea typeface="Arial Unicode MS"/>
                          <a:cs typeface="Arial"/>
                        </a:defRPr>
                      </a:lvl2pPr>
                      <a:lvl3pPr marL="914400" algn="l" defTabSz="914400" rtl="0" eaLnBrk="1" latinLnBrk="0" hangingPunct="1">
                        <a:defRPr sz="1800" b="1" kern="1200">
                          <a:solidFill>
                            <a:schemeClr val="lt1"/>
                          </a:solidFill>
                          <a:latin typeface="Arial"/>
                          <a:ea typeface="Arial Unicode MS"/>
                          <a:cs typeface="Arial"/>
                        </a:defRPr>
                      </a:lvl3pPr>
                      <a:lvl4pPr marL="1371600" algn="l" defTabSz="914400" rtl="0" eaLnBrk="1" latinLnBrk="0" hangingPunct="1">
                        <a:defRPr sz="1800" b="1" kern="1200">
                          <a:solidFill>
                            <a:schemeClr val="lt1"/>
                          </a:solidFill>
                          <a:latin typeface="Arial"/>
                          <a:ea typeface="Arial Unicode MS"/>
                          <a:cs typeface="Arial"/>
                        </a:defRPr>
                      </a:lvl4pPr>
                      <a:lvl5pPr marL="1828800" algn="l" defTabSz="914400" rtl="0" eaLnBrk="1" latinLnBrk="0" hangingPunct="1">
                        <a:defRPr sz="1800" b="1" kern="1200">
                          <a:solidFill>
                            <a:schemeClr val="lt1"/>
                          </a:solidFill>
                          <a:latin typeface="Arial"/>
                          <a:ea typeface="Arial Unicode MS"/>
                          <a:cs typeface="Arial"/>
                        </a:defRPr>
                      </a:lvl5pPr>
                      <a:lvl6pPr marL="2286000" algn="l" defTabSz="914400" rtl="0" eaLnBrk="1" latinLnBrk="0" hangingPunct="1">
                        <a:defRPr sz="1800" b="1" kern="1200">
                          <a:solidFill>
                            <a:schemeClr val="lt1"/>
                          </a:solidFill>
                          <a:latin typeface="Arial"/>
                          <a:ea typeface="Arial Unicode MS"/>
                          <a:cs typeface="Arial"/>
                        </a:defRPr>
                      </a:lvl6pPr>
                      <a:lvl7pPr marL="2743200" algn="l" defTabSz="914400" rtl="0" eaLnBrk="1" latinLnBrk="0" hangingPunct="1">
                        <a:defRPr sz="1800" b="1" kern="1200">
                          <a:solidFill>
                            <a:schemeClr val="lt1"/>
                          </a:solidFill>
                          <a:latin typeface="Arial"/>
                          <a:ea typeface="Arial Unicode MS"/>
                          <a:cs typeface="Arial"/>
                        </a:defRPr>
                      </a:lvl7pPr>
                      <a:lvl8pPr marL="3200400" algn="l" defTabSz="914400" rtl="0" eaLnBrk="1" latinLnBrk="0" hangingPunct="1">
                        <a:defRPr sz="1800" b="1" kern="1200">
                          <a:solidFill>
                            <a:schemeClr val="lt1"/>
                          </a:solidFill>
                          <a:latin typeface="Arial"/>
                          <a:ea typeface="Arial Unicode MS"/>
                          <a:cs typeface="Arial"/>
                        </a:defRPr>
                      </a:lvl8pPr>
                      <a:lvl9pPr marL="3657600" algn="l" defTabSz="914400" rtl="0" eaLnBrk="1" latinLnBrk="0" hangingPunct="1">
                        <a:defRPr sz="1800" b="1" kern="1200">
                          <a:solidFill>
                            <a:schemeClr val="lt1"/>
                          </a:solidFill>
                          <a:latin typeface="Arial"/>
                          <a:ea typeface="Arial Unicode MS"/>
                          <a:cs typeface="Arial"/>
                        </a:defRPr>
                      </a:lvl9pPr>
                    </a:lstStyle>
                    <a:p>
                      <a:pPr algn="ctr"/>
                      <a:r>
                        <a:rPr lang="en-US" sz="1100" dirty="0">
                          <a:solidFill>
                            <a:schemeClr val="tx1"/>
                          </a:solidFill>
                        </a:rPr>
                        <a:t># of Intercept Estimates</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070C0"/>
                      </a:solidFill>
                      <a:prstDash val="solid"/>
                      <a:round/>
                      <a:headEnd type="none" w="med" len="med"/>
                      <a:tailEnd type="none" w="med" len="med"/>
                    </a:lnB>
                    <a:solidFill>
                      <a:schemeClr val="bg1">
                        <a:lumMod val="95000"/>
                      </a:schemeClr>
                    </a:solidFill>
                  </a:tcPr>
                </a:tc>
                <a:tc>
                  <a:txBody>
                    <a:bodyPr/>
                    <a:lstStyle>
                      <a:lvl1pPr marL="0" algn="l" defTabSz="914400" rtl="0" eaLnBrk="1" latinLnBrk="0" hangingPunct="1">
                        <a:defRPr sz="1800" b="1" kern="1200">
                          <a:solidFill>
                            <a:schemeClr val="lt1"/>
                          </a:solidFill>
                          <a:latin typeface="Arial"/>
                          <a:ea typeface="Arial Unicode MS"/>
                          <a:cs typeface="Arial"/>
                        </a:defRPr>
                      </a:lvl1pPr>
                      <a:lvl2pPr marL="457200" algn="l" defTabSz="914400" rtl="0" eaLnBrk="1" latinLnBrk="0" hangingPunct="1">
                        <a:defRPr sz="1800" b="1" kern="1200">
                          <a:solidFill>
                            <a:schemeClr val="lt1"/>
                          </a:solidFill>
                          <a:latin typeface="Arial"/>
                          <a:ea typeface="Arial Unicode MS"/>
                          <a:cs typeface="Arial"/>
                        </a:defRPr>
                      </a:lvl2pPr>
                      <a:lvl3pPr marL="914400" algn="l" defTabSz="914400" rtl="0" eaLnBrk="1" latinLnBrk="0" hangingPunct="1">
                        <a:defRPr sz="1800" b="1" kern="1200">
                          <a:solidFill>
                            <a:schemeClr val="lt1"/>
                          </a:solidFill>
                          <a:latin typeface="Arial"/>
                          <a:ea typeface="Arial Unicode MS"/>
                          <a:cs typeface="Arial"/>
                        </a:defRPr>
                      </a:lvl3pPr>
                      <a:lvl4pPr marL="1371600" algn="l" defTabSz="914400" rtl="0" eaLnBrk="1" latinLnBrk="0" hangingPunct="1">
                        <a:defRPr sz="1800" b="1" kern="1200">
                          <a:solidFill>
                            <a:schemeClr val="lt1"/>
                          </a:solidFill>
                          <a:latin typeface="Arial"/>
                          <a:ea typeface="Arial Unicode MS"/>
                          <a:cs typeface="Arial"/>
                        </a:defRPr>
                      </a:lvl4pPr>
                      <a:lvl5pPr marL="1828800" algn="l" defTabSz="914400" rtl="0" eaLnBrk="1" latinLnBrk="0" hangingPunct="1">
                        <a:defRPr sz="1800" b="1" kern="1200">
                          <a:solidFill>
                            <a:schemeClr val="lt1"/>
                          </a:solidFill>
                          <a:latin typeface="Arial"/>
                          <a:ea typeface="Arial Unicode MS"/>
                          <a:cs typeface="Arial"/>
                        </a:defRPr>
                      </a:lvl5pPr>
                      <a:lvl6pPr marL="2286000" algn="l" defTabSz="914400" rtl="0" eaLnBrk="1" latinLnBrk="0" hangingPunct="1">
                        <a:defRPr sz="1800" b="1" kern="1200">
                          <a:solidFill>
                            <a:schemeClr val="lt1"/>
                          </a:solidFill>
                          <a:latin typeface="Arial"/>
                          <a:ea typeface="Arial Unicode MS"/>
                          <a:cs typeface="Arial"/>
                        </a:defRPr>
                      </a:lvl6pPr>
                      <a:lvl7pPr marL="2743200" algn="l" defTabSz="914400" rtl="0" eaLnBrk="1" latinLnBrk="0" hangingPunct="1">
                        <a:defRPr sz="1800" b="1" kern="1200">
                          <a:solidFill>
                            <a:schemeClr val="lt1"/>
                          </a:solidFill>
                          <a:latin typeface="Arial"/>
                          <a:ea typeface="Arial Unicode MS"/>
                          <a:cs typeface="Arial"/>
                        </a:defRPr>
                      </a:lvl7pPr>
                      <a:lvl8pPr marL="3200400" algn="l" defTabSz="914400" rtl="0" eaLnBrk="1" latinLnBrk="0" hangingPunct="1">
                        <a:defRPr sz="1800" b="1" kern="1200">
                          <a:solidFill>
                            <a:schemeClr val="lt1"/>
                          </a:solidFill>
                          <a:latin typeface="Arial"/>
                          <a:ea typeface="Arial Unicode MS"/>
                          <a:cs typeface="Arial"/>
                        </a:defRPr>
                      </a:lvl8pPr>
                      <a:lvl9pPr marL="3657600" algn="l" defTabSz="914400" rtl="0" eaLnBrk="1" latinLnBrk="0" hangingPunct="1">
                        <a:defRPr sz="1800" b="1" kern="1200">
                          <a:solidFill>
                            <a:schemeClr val="lt1"/>
                          </a:solidFill>
                          <a:latin typeface="Arial"/>
                          <a:ea typeface="Arial Unicode MS"/>
                          <a:cs typeface="Arial"/>
                        </a:defRPr>
                      </a:lvl9pPr>
                    </a:lstStyle>
                    <a:p>
                      <a:pPr algn="ctr"/>
                      <a:r>
                        <a:rPr lang="en-US" sz="1100" dirty="0">
                          <a:solidFill>
                            <a:schemeClr val="tx1"/>
                          </a:solidFill>
                        </a:rPr>
                        <a:t># of Slope Estimates</a:t>
                      </a:r>
                    </a:p>
                  </a:txBody>
                  <a:tcPr anchor="ctr">
                    <a:lnL w="28575" cap="flat" cmpd="sng" algn="ctr">
                      <a:solidFill>
                        <a:schemeClr val="bg1"/>
                      </a:solidFill>
                      <a:prstDash val="solid"/>
                      <a:round/>
                      <a:headEnd type="none" w="med" len="med"/>
                      <a:tailEnd type="none" w="med" len="med"/>
                    </a:lnL>
                    <a:lnB w="28575"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68908033"/>
                  </a:ext>
                </a:extLst>
              </a:tr>
              <a:tr h="260034">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r>
                        <a:rPr lang="en-US" sz="1000" dirty="0"/>
                        <a:t>Fixed Effect</a:t>
                      </a:r>
                    </a:p>
                  </a:txBody>
                  <a:tcPr anchor="ctr">
                    <a:lnR w="3175" cap="flat" cmpd="sng" algn="ctr">
                      <a:solidFill>
                        <a:schemeClr val="bg1">
                          <a:lumMod val="85000"/>
                        </a:schemeClr>
                      </a:solidFill>
                      <a:prstDash val="solid"/>
                      <a:round/>
                      <a:headEnd type="none" w="med" len="med"/>
                      <a:tailEnd type="none" w="med" len="med"/>
                    </a:lnR>
                    <a:lnT w="28575" cap="flat" cmpd="sng" algn="ctr">
                      <a:solidFill>
                        <a:srgbClr val="0070C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r>
                        <a:rPr lang="en-US" sz="1000" dirty="0"/>
                        <a:t>1 </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28575" cap="flat" cmpd="sng" algn="ctr">
                      <a:solidFill>
                        <a:srgbClr val="0070C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1 (X1)</a:t>
                      </a:r>
                    </a:p>
                  </a:txBody>
                  <a:tcPr anchor="ctr">
                    <a:lnL w="3175" cap="flat" cmpd="sng" algn="ctr">
                      <a:solidFill>
                        <a:schemeClr val="bg1">
                          <a:lumMod val="85000"/>
                        </a:schemeClr>
                      </a:solidFill>
                      <a:prstDash val="solid"/>
                      <a:round/>
                      <a:headEnd type="none" w="med" len="med"/>
                      <a:tailEnd type="none" w="med" len="med"/>
                    </a:lnL>
                    <a:lnT w="28575" cap="flat" cmpd="sng" algn="ctr">
                      <a:solidFill>
                        <a:srgbClr val="0070C0"/>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06879734"/>
                  </a:ext>
                </a:extLst>
              </a:tr>
              <a:tr h="260034">
                <a:tc rowSpan="2">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Random Effect</a:t>
                      </a: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r>
                        <a:rPr lang="en-US" sz="1000" dirty="0"/>
                        <a:t>10 (L1)</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10 (L1)</a:t>
                      </a:r>
                    </a:p>
                  </a:txBody>
                  <a:tcPr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95256864"/>
                  </a:ext>
                </a:extLst>
              </a:tr>
              <a:tr h="353395">
                <a:tc vMerge="1">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endParaRPr lang="en-US" sz="1000" dirty="0"/>
                    </a:p>
                  </a:txBody>
                  <a:tcPr anchor="ct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r>
                        <a:rPr lang="en-US" sz="1000" dirty="0"/>
                        <a:t>50 (10 x 5 i.e. L2 within L1)</a:t>
                      </a:r>
                    </a:p>
                  </a:txBody>
                  <a:tcPr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tcPr>
                </a:tc>
                <a:tc>
                  <a:txBody>
                    <a:bodyPr/>
                    <a:lstStyle>
                      <a:lvl1pPr marL="0" algn="l" defTabSz="914400" rtl="0" eaLnBrk="1" latinLnBrk="0" hangingPunct="1">
                        <a:defRPr sz="1800" kern="1200">
                          <a:solidFill>
                            <a:schemeClr val="dk1"/>
                          </a:solidFill>
                          <a:latin typeface="Arial"/>
                          <a:ea typeface="Arial Unicode MS"/>
                          <a:cs typeface="Arial"/>
                        </a:defRPr>
                      </a:lvl1pPr>
                      <a:lvl2pPr marL="457200" algn="l" defTabSz="914400" rtl="0" eaLnBrk="1" latinLnBrk="0" hangingPunct="1">
                        <a:defRPr sz="1800" kern="1200">
                          <a:solidFill>
                            <a:schemeClr val="dk1"/>
                          </a:solidFill>
                          <a:latin typeface="Arial"/>
                          <a:ea typeface="Arial Unicode MS"/>
                          <a:cs typeface="Arial"/>
                        </a:defRPr>
                      </a:lvl2pPr>
                      <a:lvl3pPr marL="914400" algn="l" defTabSz="914400" rtl="0" eaLnBrk="1" latinLnBrk="0" hangingPunct="1">
                        <a:defRPr sz="1800" kern="1200">
                          <a:solidFill>
                            <a:schemeClr val="dk1"/>
                          </a:solidFill>
                          <a:latin typeface="Arial"/>
                          <a:ea typeface="Arial Unicode MS"/>
                          <a:cs typeface="Arial"/>
                        </a:defRPr>
                      </a:lvl3pPr>
                      <a:lvl4pPr marL="1371600" algn="l" defTabSz="914400" rtl="0" eaLnBrk="1" latinLnBrk="0" hangingPunct="1">
                        <a:defRPr sz="1800" kern="1200">
                          <a:solidFill>
                            <a:schemeClr val="dk1"/>
                          </a:solidFill>
                          <a:latin typeface="Arial"/>
                          <a:ea typeface="Arial Unicode MS"/>
                          <a:cs typeface="Arial"/>
                        </a:defRPr>
                      </a:lvl4pPr>
                      <a:lvl5pPr marL="1828800" algn="l" defTabSz="914400" rtl="0" eaLnBrk="1" latinLnBrk="0" hangingPunct="1">
                        <a:defRPr sz="1800" kern="1200">
                          <a:solidFill>
                            <a:schemeClr val="dk1"/>
                          </a:solidFill>
                          <a:latin typeface="Arial"/>
                          <a:ea typeface="Arial Unicode MS"/>
                          <a:cs typeface="Arial"/>
                        </a:defRPr>
                      </a:lvl5pPr>
                      <a:lvl6pPr marL="2286000" algn="l" defTabSz="914400" rtl="0" eaLnBrk="1" latinLnBrk="0" hangingPunct="1">
                        <a:defRPr sz="1800" kern="1200">
                          <a:solidFill>
                            <a:schemeClr val="dk1"/>
                          </a:solidFill>
                          <a:latin typeface="Arial"/>
                          <a:ea typeface="Arial Unicode MS"/>
                          <a:cs typeface="Arial"/>
                        </a:defRPr>
                      </a:lvl6pPr>
                      <a:lvl7pPr marL="2743200" algn="l" defTabSz="914400" rtl="0" eaLnBrk="1" latinLnBrk="0" hangingPunct="1">
                        <a:defRPr sz="1800" kern="1200">
                          <a:solidFill>
                            <a:schemeClr val="dk1"/>
                          </a:solidFill>
                          <a:latin typeface="Arial"/>
                          <a:ea typeface="Arial Unicode MS"/>
                          <a:cs typeface="Arial"/>
                        </a:defRPr>
                      </a:lvl7pPr>
                      <a:lvl8pPr marL="3200400" algn="l" defTabSz="914400" rtl="0" eaLnBrk="1" latinLnBrk="0" hangingPunct="1">
                        <a:defRPr sz="1800" kern="1200">
                          <a:solidFill>
                            <a:schemeClr val="dk1"/>
                          </a:solidFill>
                          <a:latin typeface="Arial"/>
                          <a:ea typeface="Arial Unicode MS"/>
                          <a:cs typeface="Arial"/>
                        </a:defRPr>
                      </a:lvl8pPr>
                      <a:lvl9pPr marL="3657600" algn="l" defTabSz="914400" rtl="0" eaLnBrk="1" latinLnBrk="0" hangingPunct="1">
                        <a:defRPr sz="1800" kern="1200">
                          <a:solidFill>
                            <a:schemeClr val="dk1"/>
                          </a:solidFill>
                          <a:latin typeface="Arial"/>
                          <a:ea typeface="Arial Unicode MS"/>
                          <a:cs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50 (10 x 5 i.e. L2 within L1)</a:t>
                      </a:r>
                    </a:p>
                  </a:txBody>
                  <a:tcPr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tcPr>
                </a:tc>
                <a:extLst>
                  <a:ext uri="{0D108BD9-81ED-4DB2-BD59-A6C34878D82A}">
                    <a16:rowId xmlns:a16="http://schemas.microsoft.com/office/drawing/2014/main" val="2956275384"/>
                  </a:ext>
                </a:extLst>
              </a:tr>
            </a:tbl>
          </a:graphicData>
        </a:graphic>
      </p:graphicFrame>
      <p:sp>
        <p:nvSpPr>
          <p:cNvPr id="29" name="Arrow: Right 28">
            <a:extLst>
              <a:ext uri="{FF2B5EF4-FFF2-40B4-BE49-F238E27FC236}">
                <a16:creationId xmlns:a16="http://schemas.microsoft.com/office/drawing/2014/main" id="{DC320E89-CC1B-4017-98B1-5BEAAE206BBD}"/>
              </a:ext>
            </a:extLst>
          </p:cNvPr>
          <p:cNvSpPr/>
          <p:nvPr/>
        </p:nvSpPr>
        <p:spPr bwMode="auto">
          <a:xfrm>
            <a:off x="4391619" y="4824163"/>
            <a:ext cx="704569" cy="594616"/>
          </a:xfrm>
          <a:prstGeom prst="rightArrow">
            <a:avLst>
              <a:gd name="adj1" fmla="val 50000"/>
              <a:gd name="adj2" fmla="val 27471"/>
            </a:avLst>
          </a:prstGeom>
          <a:solidFill>
            <a:srgbClr val="002060"/>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45720" tIns="45720" rIns="45720" bIns="45720" numCol="1" rtlCol="0" anchor="ctr" anchorCtr="0" compatLnSpc="1">
            <a:prstTxWarp prst="textNoShape">
              <a:avLst/>
            </a:prstTxWarp>
          </a:bodyPr>
          <a:lstStyle/>
          <a:p>
            <a:pPr algn="ctr" fontAlgn="base">
              <a:spcBef>
                <a:spcPct val="100000"/>
              </a:spcBef>
              <a:spcAft>
                <a:spcPct val="0"/>
              </a:spcAft>
            </a:pPr>
            <a:r>
              <a:rPr lang="en-US" sz="800" dirty="0">
                <a:solidFill>
                  <a:prstClr val="white"/>
                </a:solidFill>
                <a:latin typeface="Arial"/>
              </a:rPr>
              <a:t>Model Output</a:t>
            </a:r>
          </a:p>
        </p:txBody>
      </p:sp>
      <p:sp>
        <p:nvSpPr>
          <p:cNvPr id="33" name="Title 1">
            <a:extLst>
              <a:ext uri="{FF2B5EF4-FFF2-40B4-BE49-F238E27FC236}">
                <a16:creationId xmlns:a16="http://schemas.microsoft.com/office/drawing/2014/main" id="{759BC625-6716-435B-84A5-22F16A9FA96D}"/>
              </a:ext>
            </a:extLst>
          </p:cNvPr>
          <p:cNvSpPr txBox="1">
            <a:spLocks/>
          </p:cNvSpPr>
          <p:nvPr/>
        </p:nvSpPr>
        <p:spPr bwMode="auto">
          <a:xfrm>
            <a:off x="241161" y="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pPr>
              <a:buClrTx/>
              <a:buFontTx/>
            </a:pPr>
            <a:r>
              <a:rPr lang="en-US" dirty="0"/>
              <a:t>Why Mixed Models?</a:t>
            </a:r>
            <a:endParaRPr lang="en-US" kern="0" dirty="0"/>
          </a:p>
        </p:txBody>
      </p:sp>
    </p:spTree>
    <p:extLst>
      <p:ext uri="{BB962C8B-B14F-4D97-AF65-F5344CB8AC3E}">
        <p14:creationId xmlns:p14="http://schemas.microsoft.com/office/powerpoint/2010/main" val="244647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2" grpId="0" animBg="1"/>
      <p:bldP spid="13" grpId="0" animBg="1"/>
      <p:bldP spid="14" grpId="0" animBg="1"/>
      <p:bldP spid="15" grpId="0" animBg="1"/>
      <p:bldP spid="29" grpId="0" animBg="1"/>
    </p:bldLst>
  </p:timing>
</p:sld>
</file>

<file path=ppt/theme/theme1.xml><?xml version="1.0" encoding="utf-8"?>
<a:theme xmlns:a="http://schemas.openxmlformats.org/drawingml/2006/main" name="blank">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238261E73C88439BB98AF91E7C8BB9" ma:contentTypeVersion="12" ma:contentTypeDescription="Create a new document." ma:contentTypeScope="" ma:versionID="ce24275585ad6faa1994631f599f0ad0">
  <xsd:schema xmlns:xsd="http://www.w3.org/2001/XMLSchema" xmlns:xs="http://www.w3.org/2001/XMLSchema" xmlns:p="http://schemas.microsoft.com/office/2006/metadata/properties" xmlns:ns2="df96cac6-5edc-4d96-a14f-21dec8cebb64" xmlns:ns3="e6f9aa0a-a4db-4c69-b1fa-f7c559ce6762" targetNamespace="http://schemas.microsoft.com/office/2006/metadata/properties" ma:root="true" ma:fieldsID="e48c4e51891a7ad7a9848e84a11e2199" ns2:_="" ns3:_="">
    <xsd:import namespace="df96cac6-5edc-4d96-a14f-21dec8cebb64"/>
    <xsd:import namespace="e6f9aa0a-a4db-4c69-b1fa-f7c559ce67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96cac6-5edc-4d96-a14f-21dec8cebb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f9aa0a-a4db-4c69-b1fa-f7c559ce676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C04DE6-732B-492B-89B3-370CD85C0749}"/>
</file>

<file path=customXml/itemProps2.xml><?xml version="1.0" encoding="utf-8"?>
<ds:datastoreItem xmlns:ds="http://schemas.openxmlformats.org/officeDocument/2006/customXml" ds:itemID="{269E836A-E586-453E-96A8-0DB1FD7A9AE4}"/>
</file>

<file path=customXml/itemProps3.xml><?xml version="1.0" encoding="utf-8"?>
<ds:datastoreItem xmlns:ds="http://schemas.openxmlformats.org/officeDocument/2006/customXml" ds:itemID="{808C4159-2071-4F7F-8258-E38B6A6E9251}"/>
</file>

<file path=docProps/app.xml><?xml version="1.0" encoding="utf-8"?>
<Properties xmlns="http://schemas.openxmlformats.org/officeDocument/2006/extended-properties" xmlns:vt="http://schemas.openxmlformats.org/officeDocument/2006/docPropsVTypes">
  <Template>blank</Template>
  <TotalTime>1729</TotalTime>
  <Pages>8</Pages>
  <Words>2482</Words>
  <Application>Microsoft Office PowerPoint</Application>
  <PresentationFormat>Custom</PresentationFormat>
  <Paragraphs>392</Paragraphs>
  <Slides>20</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3" baseType="lpstr">
      <vt:lpstr>Agency FB</vt:lpstr>
      <vt:lpstr>Arial</vt:lpstr>
      <vt:lpstr>Arial (Body)</vt:lpstr>
      <vt:lpstr>Arial Unicode MS</vt:lpstr>
      <vt:lpstr>Calibri</vt:lpstr>
      <vt:lpstr>Cambria Math</vt:lpstr>
      <vt:lpstr>FontAwesome</vt:lpstr>
      <vt:lpstr>Open Sans Light</vt:lpstr>
      <vt:lpstr>Tele-GroteskFet</vt:lpstr>
      <vt:lpstr>Times New Roman</vt:lpstr>
      <vt:lpstr>Webdings</vt:lpstr>
      <vt:lpstr>blank</vt:lpstr>
      <vt:lpstr>Equation</vt:lpstr>
      <vt:lpstr>ROI Analytics: Marketing Mix Models</vt:lpstr>
      <vt:lpstr>Introduction – What and Why of Marketing Mix….</vt:lpstr>
      <vt:lpstr>What is multi-channel marketing mix modeling?</vt:lpstr>
      <vt:lpstr>How MMx helped a global pharmaceutical company identify best executional practices in a key geography</vt:lpstr>
      <vt:lpstr>Marketing Mix Modeling :  A mathematical framework to identify factors driving sales and quantifies effectiveness</vt:lpstr>
      <vt:lpstr>Basic Terminology</vt:lpstr>
      <vt:lpstr>PowerPoint Presentation</vt:lpstr>
      <vt:lpstr>EDA - Steps</vt:lpstr>
      <vt:lpstr>PowerPoint Presentation</vt:lpstr>
      <vt:lpstr>PowerPoint Presentation</vt:lpstr>
      <vt:lpstr>The 2 Steps modelling approach</vt:lpstr>
      <vt:lpstr>Contribution and ROI Calculation</vt:lpstr>
      <vt:lpstr>Channel Deep Dives – Sponsored participants to Congress Events generate lower ROI than others, due to poor targeting</vt:lpstr>
      <vt:lpstr>Geographical Deep Dives – North regions see a decrease in ROI YoY, whereas South regions show strong increasing ROI</vt:lpstr>
      <vt:lpstr>What if Analysis – Optimization</vt:lpstr>
      <vt:lpstr>BPF</vt:lpstr>
      <vt:lpstr>ADF</vt:lpstr>
      <vt:lpstr>Basic predictive modeling technique: Simple linear regression</vt:lpstr>
      <vt:lpstr>Response based model is built at a cluster level for Detailing accounts; cluster level response will be then disaggregated to account level</vt:lpstr>
      <vt:lpstr>Optimization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Rohith.Haridas</dc:creator>
  <cp:lastModifiedBy>Puneet Bansal</cp:lastModifiedBy>
  <cp:revision>99</cp:revision>
  <cp:lastPrinted>2001-09-28T15:01:44Z</cp:lastPrinted>
  <dcterms:created xsi:type="dcterms:W3CDTF">2018-08-20T09:17:52Z</dcterms:created>
  <dcterms:modified xsi:type="dcterms:W3CDTF">2018-08-23T08:33:15Z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0x01010080238261E73C88439BB98AF91E7C8BB9</vt:lpwstr>
  </property>
</Properties>
</file>