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90" d="100"/>
          <a:sy n="90" d="100"/>
        </p:scale>
        <p:origin x="1224" y="78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05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06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6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8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2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5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3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8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0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3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6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5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9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1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4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6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8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10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2686" y="215900"/>
            <a:ext cx="8712201" cy="838200"/>
          </a:xfrm>
        </p:spPr>
        <p:txBody>
          <a:bodyPr/>
          <a:lstStyle/>
          <a:p>
            <a:r>
              <a:rPr lang="en-US" dirty="0"/>
              <a:t>Mu Sigma helped a technology giant to automate categorization of engageable and non- engageable mentions </a:t>
            </a:r>
          </a:p>
        </p:txBody>
      </p:sp>
      <p:sp>
        <p:nvSpPr>
          <p:cNvPr id="53" name="Content Placeholder 3"/>
          <p:cNvSpPr txBox="1">
            <a:spLocks/>
          </p:cNvSpPr>
          <p:nvPr/>
        </p:nvSpPr>
        <p:spPr>
          <a:xfrm>
            <a:off x="482687" y="1278841"/>
            <a:ext cx="4114800" cy="320675"/>
          </a:xfrm>
          <a:prstGeom prst="rect">
            <a:avLst/>
          </a:prstGeom>
          <a:solidFill>
            <a:schemeClr val="accent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marL="234950" indent="-2349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600" b="1" dirty="0">
                <a:solidFill>
                  <a:prstClr val="white"/>
                </a:solidFill>
              </a:rPr>
              <a:t>Business Case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080087" y="1291541"/>
            <a:ext cx="4114800" cy="320675"/>
          </a:xfrm>
          <a:prstGeom prst="rect">
            <a:avLst/>
          </a:prstGeom>
          <a:solidFill>
            <a:schemeClr val="accent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marL="234950" indent="-234950" algn="ctr" eaLnBrk="0" hangingPunct="0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None/>
              <a:defRPr/>
            </a:pPr>
            <a:r>
              <a:rPr lang="en-US" sz="1600" b="1" kern="0" dirty="0">
                <a:solidFill>
                  <a:prstClr val="white"/>
                </a:solidFill>
                <a:cs typeface="Arial" pitchFamily="34" charset="0"/>
              </a:rPr>
              <a:t>Methodology</a:t>
            </a: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485068" y="1597927"/>
            <a:ext cx="4114800" cy="23462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lIns="0" tIns="91440" rIns="45720" bIns="91440">
            <a:noAutofit/>
          </a:bodyPr>
          <a:lstStyle/>
          <a:p>
            <a:pPr marL="287338" indent="-173038" algn="l" eaLnBrk="0" hangingPunct="0">
              <a:spcBef>
                <a:spcPts val="6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kern="0" dirty="0">
                <a:solidFill>
                  <a:srgbClr val="000000"/>
                </a:solidFill>
                <a:latin typeface="Arial"/>
              </a:rPr>
              <a:t>The client is one of the largest software technology companies in the world</a:t>
            </a:r>
          </a:p>
          <a:p>
            <a:pPr marL="287338" indent="-173038" algn="l" eaLnBrk="0" hangingPunct="0">
              <a:spcBef>
                <a:spcPct val="100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dirty="0"/>
              <a:t>It  manually buckets Twitter user posts as engageable and non-engageable, and uses significant bandwidth for the process </a:t>
            </a:r>
          </a:p>
          <a:p>
            <a:pPr marL="287338" indent="-173038" algn="l" eaLnBrk="0" hangingPunct="0">
              <a:spcBef>
                <a:spcPct val="100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dirty="0"/>
              <a:t>Requirements: An automated framework that</a:t>
            </a:r>
            <a:endParaRPr lang="en-US" b="0" kern="0" dirty="0">
              <a:solidFill>
                <a:srgbClr val="000000"/>
              </a:solidFill>
              <a:latin typeface="Arial"/>
            </a:endParaRPr>
          </a:p>
          <a:p>
            <a:pPr marL="723900" lvl="1" indent="-266700" algn="l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1050" b="0" dirty="0"/>
              <a:t>Processes and categorizes user posts at a higher frequency while maintaining accuracy</a:t>
            </a:r>
          </a:p>
          <a:p>
            <a:pPr marL="723900" lvl="1" indent="-266700" algn="l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1050" b="0" dirty="0"/>
              <a:t>Is cheaper than the existing solution</a:t>
            </a:r>
          </a:p>
          <a:p>
            <a:pPr marL="723900" lvl="1" indent="-266700" algn="l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1050" b="0" dirty="0"/>
              <a:t>Is flexible and can learn from feedback</a:t>
            </a:r>
          </a:p>
          <a:p>
            <a:pPr marL="723900" lvl="1" indent="-266700" algn="l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1050" b="0" dirty="0"/>
              <a:t>Is scalable and can be extended to other social platforms with ease</a:t>
            </a:r>
          </a:p>
        </p:txBody>
      </p:sp>
      <p:sp>
        <p:nvSpPr>
          <p:cNvPr id="56" name="Content Placeholder 3"/>
          <p:cNvSpPr txBox="1">
            <a:spLocks/>
          </p:cNvSpPr>
          <p:nvPr/>
        </p:nvSpPr>
        <p:spPr>
          <a:xfrm>
            <a:off x="5080087" y="4010123"/>
            <a:ext cx="4114800" cy="320675"/>
          </a:xfrm>
          <a:prstGeom prst="rect">
            <a:avLst/>
          </a:prstGeom>
          <a:solidFill>
            <a:schemeClr val="accent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marL="234950" indent="-2349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600" b="1" dirty="0">
                <a:solidFill>
                  <a:prstClr val="white"/>
                </a:solidFill>
              </a:rPr>
              <a:t>Business Impact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5080087" y="4329210"/>
            <a:ext cx="4114800" cy="22303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lIns="0" tIns="91440" rIns="45720" bIns="91440"/>
          <a:lstStyle/>
          <a:p>
            <a:pPr marL="287338" indent="-173038" algn="l"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kern="0" dirty="0">
                <a:solidFill>
                  <a:srgbClr val="000000"/>
                </a:solidFill>
                <a:latin typeface="Arial"/>
              </a:rPr>
              <a:t>The categorization framework helped client improve overall productivity by more than 60%:</a:t>
            </a:r>
          </a:p>
          <a:p>
            <a:pPr marL="723900" lvl="1" indent="-266700" algn="l" eaLnBrk="0" hangingPunct="0">
              <a:lnSpc>
                <a:spcPct val="90000"/>
              </a:lnSpc>
              <a:spcBef>
                <a:spcPts val="600"/>
              </a:spcBef>
              <a:buClr>
                <a:srgbClr val="0B1F65"/>
              </a:buClr>
              <a:buFont typeface="Arial" charset="0"/>
              <a:buChar char="–"/>
            </a:pPr>
            <a:r>
              <a:rPr lang="en-US" sz="1050" b="0" dirty="0"/>
              <a:t>Categorized relevant mentions at higher scale and accuracy</a:t>
            </a:r>
          </a:p>
          <a:p>
            <a:pPr marL="723900" lvl="1" indent="-266700" algn="l" eaLnBrk="0" hangingPunct="0">
              <a:lnSpc>
                <a:spcPct val="90000"/>
              </a:lnSpc>
              <a:spcBef>
                <a:spcPts val="600"/>
              </a:spcBef>
              <a:buClr>
                <a:srgbClr val="0B1F65"/>
              </a:buClr>
              <a:buFont typeface="Arial" charset="0"/>
              <a:buChar char="–"/>
            </a:pPr>
            <a:r>
              <a:rPr lang="en-US" sz="1050" b="0" dirty="0"/>
              <a:t>Community managers have more bandwidth to focus on engagements with end users</a:t>
            </a:r>
          </a:p>
          <a:p>
            <a:pPr marL="723900" lvl="1" indent="-266700" algn="l" eaLnBrk="0" hangingPunct="0">
              <a:lnSpc>
                <a:spcPct val="90000"/>
              </a:lnSpc>
              <a:spcBef>
                <a:spcPts val="600"/>
              </a:spcBef>
              <a:buClr>
                <a:srgbClr val="0B1F65"/>
              </a:buClr>
              <a:buFont typeface="Arial" charset="0"/>
              <a:buChar char="–"/>
            </a:pPr>
            <a:endParaRPr lang="en-US" sz="1050" b="0" kern="0" dirty="0">
              <a:solidFill>
                <a:srgbClr val="000000"/>
              </a:solidFill>
              <a:latin typeface="Arial"/>
            </a:endParaRPr>
          </a:p>
          <a:p>
            <a:pPr marL="287338" lvl="0" indent="-173038" algn="l" eaLnBrk="0" hangingPunct="0">
              <a:spcBef>
                <a:spcPct val="100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kern="0" dirty="0" err="1">
                <a:solidFill>
                  <a:srgbClr val="000000"/>
                </a:solidFill>
                <a:latin typeface="Arial"/>
              </a:rPr>
              <a:t>muFusion</a:t>
            </a:r>
            <a:r>
              <a:rPr lang="en-US" b="0" kern="0" dirty="0">
                <a:solidFill>
                  <a:srgbClr val="000000"/>
                </a:solidFill>
                <a:latin typeface="Arial"/>
              </a:rPr>
              <a:t> framework helped client save about 40% on costs compared to the manual process </a:t>
            </a:r>
            <a:endParaRPr lang="en-US" b="0" dirty="0"/>
          </a:p>
          <a:p>
            <a:pPr marL="114300" lvl="0" algn="l" eaLnBrk="0" hangingPunct="0">
              <a:spcBef>
                <a:spcPct val="10000"/>
              </a:spcBef>
              <a:buClr>
                <a:srgbClr val="120989"/>
              </a:buClr>
              <a:buSzPct val="120000"/>
              <a:defRPr/>
            </a:pPr>
            <a:endParaRPr lang="en-US" dirty="0"/>
          </a:p>
          <a:p>
            <a:pPr marL="287338" indent="-173038" algn="l" eaLnBrk="0" hangingPunct="0">
              <a:spcBef>
                <a:spcPct val="100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  <a:p>
            <a:pPr marL="744538" lvl="2" indent="-173038" algn="l" eaLnBrk="0" hangingPunct="0">
              <a:spcBef>
                <a:spcPct val="10000"/>
              </a:spcBef>
              <a:buClr>
                <a:srgbClr val="120989"/>
              </a:buClr>
              <a:buSzPct val="120000"/>
              <a:buFont typeface="Webdings" pitchFamily="18" charset="2"/>
              <a:buNone/>
              <a:defRPr/>
            </a:pPr>
            <a:endParaRPr lang="en-US" sz="1050" kern="0" dirty="0">
              <a:solidFill>
                <a:srgbClr val="000000"/>
              </a:solidFill>
              <a:latin typeface="Arial"/>
              <a:cs typeface="Arial" charset="0"/>
            </a:endParaRPr>
          </a:p>
          <a:p>
            <a:pPr marL="287338" indent="-173038" algn="l" eaLnBrk="0" hangingPunct="0">
              <a:spcBef>
                <a:spcPct val="100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endParaRPr lang="en-US" sz="105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080087" y="1591800"/>
            <a:ext cx="4114800" cy="23462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lIns="0" tIns="91440" rIns="45720" bIns="91440">
            <a:noAutofit/>
          </a:bodyPr>
          <a:lstStyle/>
          <a:p>
            <a:pPr marL="287338" indent="-173038" algn="l">
              <a:spcBef>
                <a:spcPts val="6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dirty="0"/>
              <a:t>muFusion required visibility around guidelines based on which the user posts are categorized</a:t>
            </a:r>
          </a:p>
          <a:p>
            <a:pPr marL="287338" indent="-173038" algn="l">
              <a:spcBef>
                <a:spcPts val="6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dirty="0"/>
              <a:t>The categorization framework was integrated with a third party platform to display workflow for engagement managers</a:t>
            </a:r>
          </a:p>
          <a:p>
            <a:pPr marL="287338" indent="-173038" algn="l">
              <a:spcBef>
                <a:spcPts val="6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dirty="0"/>
              <a:t>muFusion categorization also classifies large volume of mentions with greater accuracy</a:t>
            </a:r>
          </a:p>
          <a:p>
            <a:pPr marL="287338" indent="-173038" algn="l">
              <a:spcBef>
                <a:spcPts val="6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dirty="0"/>
              <a:t>The automated process covers inbound volume of mentions on weekends as well</a:t>
            </a:r>
          </a:p>
          <a:p>
            <a:pPr marL="287338" indent="-173038" algn="l">
              <a:spcBef>
                <a:spcPts val="600"/>
              </a:spcBef>
              <a:buClr>
                <a:srgbClr val="120989"/>
              </a:buClr>
              <a:buSzPct val="120000"/>
              <a:buFont typeface="Wingdings 3" pitchFamily="18" charset="2"/>
              <a:buChar char="}"/>
              <a:defRPr/>
            </a:pPr>
            <a:r>
              <a:rPr lang="en-US" b="0" dirty="0"/>
              <a:t>The new framework has reduced manual effort so that community managers can engage with end users more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484168" y="4317077"/>
            <a:ext cx="4113946" cy="224072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lIns="0" tIns="91440" rIns="45720" bIns="91440">
            <a:noAutofit/>
          </a:bodyPr>
          <a:lstStyle/>
          <a:p>
            <a:pPr marL="114300" algn="l" eaLnBrk="0" hangingPunct="0">
              <a:spcBef>
                <a:spcPts val="600"/>
              </a:spcBef>
              <a:buClr>
                <a:srgbClr val="120989"/>
              </a:buClr>
              <a:buSzPct val="120000"/>
              <a:defRPr/>
            </a:pPr>
            <a:endParaRPr lang="en-US" sz="105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1" y="4619100"/>
            <a:ext cx="4045702" cy="2061062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 bwMode="auto">
          <a:xfrm>
            <a:off x="501614" y="4619100"/>
            <a:ext cx="342448" cy="125507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sx="1000" sy="1000" algn="tl" rotWithShape="0">
              <a:prstClr val="black"/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84975" y="5013957"/>
            <a:ext cx="215784" cy="855220"/>
          </a:xfrm>
          <a:prstGeom prst="rect">
            <a:avLst/>
          </a:prstGeom>
          <a:solidFill>
            <a:srgbClr val="C2982E"/>
          </a:solidFill>
          <a:ln>
            <a:noFill/>
            <a:headEnd type="none" w="med" len="med"/>
            <a:tailEnd type="none" w="med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050" b="1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63" name="Content Placeholder 3"/>
          <p:cNvSpPr txBox="1">
            <a:spLocks/>
          </p:cNvSpPr>
          <p:nvPr/>
        </p:nvSpPr>
        <p:spPr>
          <a:xfrm>
            <a:off x="482687" y="4010123"/>
            <a:ext cx="4114800" cy="320675"/>
          </a:xfrm>
          <a:prstGeom prst="rect">
            <a:avLst/>
          </a:prstGeom>
          <a:solidFill>
            <a:schemeClr val="accent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marL="234950" indent="-2349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600" b="1" dirty="0">
                <a:solidFill>
                  <a:prstClr val="white"/>
                </a:solidFill>
              </a:rPr>
              <a:t>Analytical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-2"/>
            <a:ext cx="129381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Online Mentions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263" y="4248910"/>
            <a:ext cx="41676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 Sigma leverage its social media intelligence platform – muFusion Social for performing the analysis</a:t>
            </a:r>
          </a:p>
        </p:txBody>
      </p:sp>
      <p:sp>
        <p:nvSpPr>
          <p:cNvPr id="18" name="Action Button: Home 17">
            <a:hlinkClick r:id="" action="ppaction://noaction" highlightClick="1"/>
          </p:cNvPr>
          <p:cNvSpPr/>
          <p:nvPr/>
        </p:nvSpPr>
        <p:spPr bwMode="auto">
          <a:xfrm>
            <a:off x="9247188" y="6530937"/>
            <a:ext cx="238752" cy="298449"/>
          </a:xfrm>
          <a:prstGeom prst="actionButtonHome">
            <a:avLst/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3243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162EB2-1883-494D-99C4-DBC01A9CF976}"/>
</file>

<file path=customXml/itemProps2.xml><?xml version="1.0" encoding="utf-8"?>
<ds:datastoreItem xmlns:ds="http://schemas.openxmlformats.org/officeDocument/2006/customXml" ds:itemID="{CE79127F-C74C-4B10-8C5A-339AAF3351D1}"/>
</file>

<file path=customXml/itemProps3.xml><?xml version="1.0" encoding="utf-8"?>
<ds:datastoreItem xmlns:ds="http://schemas.openxmlformats.org/officeDocument/2006/customXml" ds:itemID="{353F1A85-0E0F-43C3-AF87-4C5808A28FDE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254</TotalTime>
  <Pages>8</Pages>
  <Words>232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Unicode MS</vt:lpstr>
      <vt:lpstr>Times New Roman</vt:lpstr>
      <vt:lpstr>Webdings</vt:lpstr>
      <vt:lpstr>Wingdings 3</vt:lpstr>
      <vt:lpstr>blank</vt:lpstr>
      <vt:lpstr>Mu Sigma helped a technology giant to automate categorization of engageable and non- engageable mentions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Krishan Pandotra</dc:creator>
  <cp:lastModifiedBy>Partha Pratim Dutta</cp:lastModifiedBy>
  <cp:revision>29</cp:revision>
  <cp:lastPrinted>2001-09-28T15:01:44Z</cp:lastPrinted>
  <dcterms:created xsi:type="dcterms:W3CDTF">2015-09-16T18:41:03Z</dcterms:created>
  <dcterms:modified xsi:type="dcterms:W3CDTF">2018-02-10T10:47:51Z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