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1"/>
    <p:sldMasterId id="2147483774" r:id="rId2"/>
  </p:sldMasterIdLst>
  <p:notesMasterIdLst>
    <p:notesMasterId r:id="rId5"/>
  </p:notesMasterIdLst>
  <p:handoutMasterIdLst>
    <p:handoutMasterId r:id="rId6"/>
  </p:handoutMasterIdLst>
  <p:sldIdLst>
    <p:sldId id="256" r:id="rId3"/>
    <p:sldId id="279" r:id="rId4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BCB"/>
    <a:srgbClr val="006666"/>
    <a:srgbClr val="016666"/>
    <a:srgbClr val="0B1F65"/>
    <a:srgbClr val="360157"/>
    <a:srgbClr val="7ECCBD"/>
    <a:srgbClr val="E7C707"/>
    <a:srgbClr val="FF6600"/>
    <a:srgbClr val="DE5A00"/>
    <a:srgbClr val="8E2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1" autoAdjust="0"/>
    <p:restoredTop sz="95810" autoAdjust="0"/>
  </p:normalViewPr>
  <p:slideViewPr>
    <p:cSldViewPr snapToGrid="0">
      <p:cViewPr varScale="1">
        <p:scale>
          <a:sx n="67" d="100"/>
          <a:sy n="67" d="100"/>
        </p:scale>
        <p:origin x="1100" y="36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36" y="46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46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87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88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149600" y="4594436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149600" y="2935393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994410" y="974089"/>
            <a:ext cx="1554480" cy="2286000"/>
          </a:xfrm>
          <a:prstGeom prst="homePlate">
            <a:avLst>
              <a:gd name="adj" fmla="val 3035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994410" y="2569633"/>
            <a:ext cx="1554480" cy="228600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 rot="5400000">
            <a:off x="994410" y="4228676"/>
            <a:ext cx="1554480" cy="228600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778000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3378199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5033434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1339849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39849"/>
            <a:ext cx="5905500" cy="13716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942167"/>
            <a:ext cx="5905500" cy="13716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4601634"/>
            <a:ext cx="5905500" cy="13716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2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 userDrawn="1"/>
        </p:nvSpPr>
        <p:spPr bwMode="auto">
          <a:xfrm>
            <a:off x="3149600" y="5173980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 userDrawn="1"/>
        </p:nvSpPr>
        <p:spPr bwMode="auto">
          <a:xfrm>
            <a:off x="3149600" y="3895936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Rounded Rectangle 21"/>
          <p:cNvSpPr/>
          <p:nvPr userDrawn="1"/>
        </p:nvSpPr>
        <p:spPr bwMode="auto">
          <a:xfrm>
            <a:off x="3149600" y="2617893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 rot="5400000">
            <a:off x="1186815" y="800735"/>
            <a:ext cx="1188720" cy="2266950"/>
          </a:xfrm>
          <a:prstGeom prst="homePlate">
            <a:avLst>
              <a:gd name="adj" fmla="val 3035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 rot="5400000">
            <a:off x="1186815" y="2078778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 rot="5400000">
            <a:off x="1186815" y="3356821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186815" y="4634865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689100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2967567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4258734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2300" y="5524500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3149600" y="1339849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46200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617893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3903134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3225800" y="5181600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4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457200" y="14859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2696633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4936066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7175500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431800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2683933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6633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4936066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48766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7188200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900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3767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531100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87434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7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696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prstClr val="white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prstClr val="white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prstClr val="white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prstClr val="white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prstClr val="white"/>
                </a:solidFill>
              </a:rPr>
              <a:t>Proprietary Information</a:t>
            </a:r>
            <a:endParaRPr lang="en-US" sz="1000" u="sng" dirty="0">
              <a:solidFill>
                <a:prstClr val="white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prstClr val="white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prstClr val="white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prstClr val="white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prstClr val="white"/>
                </a:solidFill>
              </a:rPr>
              <a:t>	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697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prstClr val="white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prstClr val="white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prstClr val="white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prstClr val="white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prstClr val="white"/>
                </a:solidFill>
              </a:rPr>
              <a:t>Proprietary Information</a:t>
            </a:r>
            <a:endParaRPr lang="en-US" sz="1000" u="sng" dirty="0">
              <a:solidFill>
                <a:prstClr val="white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prstClr val="white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prstClr val="white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prstClr val="white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prstClr val="white"/>
                </a:solidFill>
              </a:rPr>
              <a:t>	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prstClr val="white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6613431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120989"/>
              </a:buClr>
              <a:defRPr/>
            </a:lvl1pPr>
            <a:lvl2pPr>
              <a:buClr>
                <a:srgbClr val="120989"/>
              </a:buClr>
              <a:defRPr/>
            </a:lvl2pPr>
            <a:lvl3pPr>
              <a:buClr>
                <a:srgbClr val="120989"/>
              </a:buClr>
              <a:defRPr/>
            </a:lvl3pPr>
            <a:lvl4pPr>
              <a:buClr>
                <a:srgbClr val="120989"/>
              </a:buClr>
              <a:defRPr/>
            </a:lvl4pPr>
          </a:lstStyle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8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16391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>
                <a:solidFill>
                  <a:srgbClr val="000000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>
                <a:solidFill>
                  <a:srgbClr val="000000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0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rgbClr val="000000"/>
                </a:solidFill>
              </a:rPr>
              <a:t>Mu Sigma Confidential</a:t>
            </a:r>
          </a:p>
        </p:txBody>
      </p:sp>
    </p:spTree>
    <p:extLst>
      <p:ext uri="{BB962C8B-B14F-4D97-AF65-F5344CB8AC3E}">
        <p14:creationId xmlns:p14="http://schemas.microsoft.com/office/powerpoint/2010/main" val="867863884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2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759306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4950" marR="0" lvl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Click to edit Master text styles</a:t>
            </a:r>
          </a:p>
          <a:p>
            <a:pPr marL="234950" marR="0" lvl="1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Second level</a:t>
            </a:r>
          </a:p>
          <a:p>
            <a:pPr marL="234950" marR="0" lvl="2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Third level</a:t>
            </a:r>
          </a:p>
          <a:p>
            <a:pPr marL="234950" marR="0" lvl="3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5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828039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7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326653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0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95225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6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82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2116219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665" y="1905000"/>
            <a:ext cx="3892682" cy="2057400"/>
          </a:xfrm>
          <a:ln>
            <a:solidFill>
              <a:schemeClr val="tx1"/>
            </a:solidFill>
          </a:ln>
        </p:spPr>
        <p:txBody>
          <a:bodyPr tIns="91440" bIns="91440"/>
          <a:lstStyle>
            <a:lvl1pPr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77665" y="1584960"/>
            <a:ext cx="3892682" cy="320040"/>
          </a:xfrm>
          <a:solidFill>
            <a:srgbClr val="006666"/>
          </a:solidFill>
          <a:ln>
            <a:solidFill>
              <a:schemeClr val="tx1"/>
            </a:solidFill>
          </a:ln>
        </p:spPr>
        <p:txBody>
          <a:bodyPr anchor="ctr"/>
          <a:lstStyle>
            <a:lvl1pPr algn="ctr">
              <a:buFont typeface="Arial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577665" y="4358640"/>
            <a:ext cx="3892682" cy="2057400"/>
          </a:xfrm>
          <a:ln>
            <a:solidFill>
              <a:schemeClr val="tx1"/>
            </a:solidFill>
          </a:ln>
        </p:spPr>
        <p:txBody>
          <a:bodyPr tIns="91440" bIns="91440"/>
          <a:lstStyle>
            <a:lvl1pPr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577665" y="4038600"/>
            <a:ext cx="3892682" cy="320040"/>
          </a:xfrm>
          <a:solidFill>
            <a:srgbClr val="006666"/>
          </a:solidFill>
          <a:ln>
            <a:solidFill>
              <a:schemeClr val="tx1"/>
            </a:solidFill>
          </a:ln>
        </p:spPr>
        <p:txBody>
          <a:bodyPr anchor="ctr"/>
          <a:lstStyle>
            <a:lvl1pPr algn="ctr">
              <a:buFont typeface="Arial" pitchFamily="34" charset="0"/>
              <a:buNone/>
              <a:defRPr sz="1200" b="1">
                <a:solidFill>
                  <a:schemeClr val="bg1"/>
                </a:solidFill>
              </a:defRPr>
            </a:lvl1pPr>
            <a:lvl2pPr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349955" y="1901952"/>
            <a:ext cx="3892682" cy="2057400"/>
          </a:xfrm>
          <a:ln>
            <a:solidFill>
              <a:schemeClr val="tx1"/>
            </a:solidFill>
          </a:ln>
        </p:spPr>
        <p:txBody>
          <a:bodyPr tIns="91440" bIns="91440"/>
          <a:lstStyle>
            <a:lvl1pPr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349955" y="1581912"/>
            <a:ext cx="3892682" cy="320040"/>
          </a:xfrm>
          <a:solidFill>
            <a:srgbClr val="006666"/>
          </a:solidFill>
          <a:ln>
            <a:solidFill>
              <a:schemeClr val="tx1"/>
            </a:solidFill>
          </a:ln>
        </p:spPr>
        <p:txBody>
          <a:bodyPr anchor="ctr"/>
          <a:lstStyle>
            <a:lvl1pPr algn="ctr">
              <a:buFont typeface="Arial" pitchFamily="34" charset="0"/>
              <a:buNone/>
              <a:defRPr sz="1200" b="1">
                <a:solidFill>
                  <a:schemeClr val="bg1"/>
                </a:solidFill>
              </a:defRPr>
            </a:lvl1pPr>
            <a:lvl2pPr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5349955" y="4361688"/>
            <a:ext cx="3892682" cy="2057400"/>
          </a:xfrm>
          <a:ln>
            <a:solidFill>
              <a:schemeClr val="tx1"/>
            </a:solidFill>
          </a:ln>
        </p:spPr>
        <p:txBody>
          <a:bodyPr tIns="91440" bIns="91440"/>
          <a:lstStyle>
            <a:lvl1pPr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5349955" y="4041648"/>
            <a:ext cx="3892682" cy="320040"/>
          </a:xfrm>
          <a:solidFill>
            <a:srgbClr val="006666"/>
          </a:solidFill>
          <a:ln>
            <a:solidFill>
              <a:schemeClr val="tx1"/>
            </a:solidFill>
          </a:ln>
        </p:spPr>
        <p:txBody>
          <a:bodyPr anchor="ctr"/>
          <a:lstStyle>
            <a:lvl1pPr algn="ctr">
              <a:buFont typeface="Arial" pitchFamily="34" charset="0"/>
              <a:buNone/>
              <a:defRPr sz="1200" b="1">
                <a:solidFill>
                  <a:schemeClr val="bg1"/>
                </a:solidFill>
              </a:defRPr>
            </a:lvl1pPr>
            <a:lvl2pPr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595685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28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/>
              <a:t>Mu Sigma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30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4950" marR="0" lvl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Click to edit Master text styles</a:t>
            </a:r>
          </a:p>
          <a:p>
            <a:pPr marL="234950" marR="0" lvl="1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Second level</a:t>
            </a:r>
          </a:p>
          <a:p>
            <a:pPr marL="234950" marR="0" lvl="2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Third level</a:t>
            </a:r>
          </a:p>
          <a:p>
            <a:pPr marL="234950" marR="0" lvl="3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33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35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38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7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4439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Facts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4439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company in terms of their business presence etc.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How has the company been performing?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51810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Market Situation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51810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Imperatives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state of the market that the company is in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0" y="43180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According to the company, what are the key focus areas or strategies for the near and distant future?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0" y="37211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3332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Situation – Current</a:t>
                      </a:r>
                      <a:r>
                        <a:rPr lang="en-US" sz="1400" baseline="0" dirty="0"/>
                        <a:t> State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717800"/>
            <a:ext cx="2781300" cy="29337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undisputed facts about the client and project?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1" y="23332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Desired Future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2717800"/>
            <a:ext cx="2781300" cy="29337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Where would the client like to be?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4163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4163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0" y="1304572"/>
          <a:ext cx="3149599" cy="195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Complications – The Gap / Trigger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0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89100"/>
            <a:ext cx="3124200" cy="15621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Explain the cause of the gap between the current state and desired future state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8956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9116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0" y="4708172"/>
          <a:ext cx="3149599" cy="195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Questions – which</a:t>
                      </a:r>
                      <a:r>
                        <a:rPr lang="en-US" sz="1400" baseline="0" dirty="0"/>
                        <a:t> need answers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0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5092700"/>
            <a:ext cx="3124200" cy="15621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is the one key question that we should answer to get from current to desired future state?</a:t>
            </a:r>
          </a:p>
          <a:p>
            <a:pPr lvl="1"/>
            <a:r>
              <a:rPr lang="en-US" dirty="0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00" r:id="rId4" imgW="971686" imgH="895238" progId="PBrush">
                  <p:embed/>
                </p:oleObj>
              </mc:Choice>
              <mc:Fallback>
                <p:oleObj r:id="rId4" imgW="971686" imgH="895238" progId="PBrush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  <p:sldLayoutId id="2147483769" r:id="rId9"/>
    <p:sldLayoutId id="2147483772" r:id="rId10"/>
    <p:sldLayoutId id="2147483770" r:id="rId11"/>
    <p:sldLayoutId id="2147483771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>
                <a:solidFill>
                  <a:srgbClr val="000000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rgbClr val="000000"/>
                </a:solidFill>
              </a:rPr>
              <a:t>Mu Sigma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5671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</p:sldLayoutIdLst>
  <p:transition spd="med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 Sigma’s Competencies in Working with OSD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July 5, 2011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RFP Response – Global Insights &amp; Analytics Team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587"/>
            <a:ext cx="8985250" cy="466165"/>
          </a:xfrm>
        </p:spPr>
        <p:txBody>
          <a:bodyPr/>
          <a:lstStyle/>
          <a:p>
            <a:r>
              <a:rPr lang="en-US" dirty="0"/>
              <a:t>Managed Accounts (MAPP)– Dashboard provided the Publisher BG with a 360 degree perspective of online advertising performance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9063" y="1247589"/>
            <a:ext cx="4517136" cy="316752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 b="1" u="sng" dirty="0">
                <a:solidFill>
                  <a:srgbClr val="FFFFFF"/>
                </a:solidFill>
                <a:latin typeface="Calibri" pitchFamily="34" charset="0"/>
                <a:cs typeface="Times New Roman" pitchFamily="18" charset="0"/>
              </a:rPr>
              <a:t>Business</a:t>
            </a:r>
            <a:r>
              <a:rPr lang="en-US" sz="1400" b="1" u="sng" dirty="0">
                <a:solidFill>
                  <a:srgbClr val="FFFFFF"/>
                </a:solidFill>
                <a:cs typeface="Times New Roman" pitchFamily="18" charset="0"/>
              </a:rPr>
              <a:t> Case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9065" y="1552391"/>
            <a:ext cx="4518770" cy="20290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91440"/>
          <a:lstStyle/>
          <a:p>
            <a:pPr marL="177800" indent="-177800" algn="just">
              <a:spcBef>
                <a:spcPct val="50000"/>
              </a:spcBef>
              <a:buClr>
                <a:srgbClr val="016666"/>
              </a:buClr>
              <a:buFont typeface="Webdings" pitchFamily="18" charset="2"/>
              <a:buChar char="4"/>
            </a:pPr>
            <a:r>
              <a:rPr lang="en-US" altLang="ja-JP" sz="1200" b="0" dirty="0">
                <a:latin typeface="+mn-lt"/>
              </a:rPr>
              <a:t>Ever fluctuating online advertising market needs a close and accurate monitoring of key metrics </a:t>
            </a:r>
          </a:p>
          <a:p>
            <a:pPr marL="177800" indent="-177800" algn="just">
              <a:spcBef>
                <a:spcPct val="50000"/>
              </a:spcBef>
              <a:buClr>
                <a:srgbClr val="016666"/>
              </a:buClr>
              <a:buFont typeface="Webdings" pitchFamily="18" charset="2"/>
              <a:buChar char="4"/>
            </a:pPr>
            <a:r>
              <a:rPr lang="en-US" altLang="ja-JP" sz="1200" b="0" dirty="0">
                <a:latin typeface="+mn-lt"/>
              </a:rPr>
              <a:t>Visibility and accuracy of numbers are key requirements from client to take right decision at right time</a:t>
            </a:r>
          </a:p>
          <a:p>
            <a:pPr marL="177800" indent="-177800" algn="just">
              <a:spcBef>
                <a:spcPct val="50000"/>
              </a:spcBef>
              <a:buClr>
                <a:srgbClr val="016666"/>
              </a:buClr>
              <a:buFont typeface="Webdings" pitchFamily="18" charset="2"/>
              <a:buChar char="4"/>
            </a:pPr>
            <a:r>
              <a:rPr lang="en-US" altLang="ja-JP" sz="1200" b="0" dirty="0">
                <a:latin typeface="+mn-lt"/>
              </a:rPr>
              <a:t>Multiple data sources makes visibility of numbers very difficult at the same time as too many sources also  proved to be reason for inaccurate numbers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53547" y="3616063"/>
            <a:ext cx="4514288" cy="312271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 b="1" u="sng" dirty="0">
                <a:solidFill>
                  <a:srgbClr val="FFFFFF"/>
                </a:solidFill>
                <a:latin typeface="Calibri" pitchFamily="34" charset="0"/>
                <a:cs typeface="Times New Roman" pitchFamily="18" charset="0"/>
              </a:rPr>
              <a:t>Approach</a:t>
            </a:r>
            <a:endParaRPr lang="en-US" sz="1400" b="1" u="sng" dirty="0">
              <a:solidFill>
                <a:srgbClr val="FFFFFF"/>
              </a:solidFill>
              <a:cs typeface="Times New Roman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3547" y="3934311"/>
            <a:ext cx="4514287" cy="24969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91440"/>
          <a:lstStyle/>
          <a:p>
            <a:pPr marL="177800" indent="-177800" algn="just">
              <a:spcBef>
                <a:spcPct val="50000"/>
              </a:spcBef>
              <a:buClr>
                <a:srgbClr val="016666"/>
              </a:buClr>
              <a:buFont typeface="Webdings" pitchFamily="18" charset="2"/>
              <a:buChar char="4"/>
            </a:pPr>
            <a:r>
              <a:rPr lang="en-US" altLang="ja-JP" sz="1200" b="0" dirty="0">
                <a:latin typeface="+mn-lt"/>
              </a:rPr>
              <a:t>The Dashboard covers Display, Search, Content &amp; Video ad offering, hence there are multiple data sources . The access to all data sources have been obtained</a:t>
            </a:r>
          </a:p>
          <a:p>
            <a:pPr marL="177800" indent="-177800" algn="just">
              <a:spcBef>
                <a:spcPct val="50000"/>
              </a:spcBef>
              <a:buClr>
                <a:srgbClr val="016666"/>
              </a:buClr>
              <a:buFont typeface="Webdings" pitchFamily="18" charset="2"/>
              <a:buChar char="4"/>
            </a:pPr>
            <a:r>
              <a:rPr lang="en-US" altLang="ja-JP" sz="1200" b="0" dirty="0">
                <a:latin typeface="+mn-lt"/>
              </a:rPr>
              <a:t>For quick and easy retrieval of data, a cube has been built which has data across all data sources</a:t>
            </a:r>
          </a:p>
          <a:p>
            <a:pPr marL="177800" indent="-177800" algn="just">
              <a:spcBef>
                <a:spcPct val="50000"/>
              </a:spcBef>
              <a:buClr>
                <a:srgbClr val="016666"/>
              </a:buClr>
              <a:buFont typeface="Webdings" pitchFamily="18" charset="2"/>
              <a:buChar char="4"/>
            </a:pPr>
            <a:r>
              <a:rPr lang="en-US" altLang="ja-JP" sz="1200" b="0" dirty="0">
                <a:latin typeface="+mn-lt"/>
              </a:rPr>
              <a:t>SSIS &amp; SQL queries have been used to pull data to cube </a:t>
            </a:r>
          </a:p>
          <a:p>
            <a:pPr marL="742950" lvl="1" indent="-285750" algn="just">
              <a:spcBef>
                <a:spcPct val="50000"/>
              </a:spcBef>
              <a:buClr>
                <a:srgbClr val="016666"/>
              </a:buClr>
              <a:buFont typeface="Arial" pitchFamily="34" charset="0"/>
              <a:buChar char="•"/>
            </a:pPr>
            <a:r>
              <a:rPr lang="en-US" altLang="ja-JP" sz="1200" b="0" dirty="0">
                <a:latin typeface="+mn-lt"/>
              </a:rPr>
              <a:t>The queries are automated to pull the data every week </a:t>
            </a:r>
          </a:p>
          <a:p>
            <a:pPr marL="177800" indent="-177800" algn="just">
              <a:spcBef>
                <a:spcPct val="50000"/>
              </a:spcBef>
              <a:buClr>
                <a:srgbClr val="016666"/>
              </a:buClr>
              <a:buFont typeface="Webdings" pitchFamily="18" charset="2"/>
              <a:buChar char="4"/>
            </a:pPr>
            <a:r>
              <a:rPr lang="en-US" altLang="ja-JP" sz="1200" b="0" dirty="0">
                <a:latin typeface="+mn-lt"/>
              </a:rPr>
              <a:t>User Interface for the Dashboard is created in Excel using VBA coding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64501" y="1243105"/>
            <a:ext cx="4291224" cy="336947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 b="1" u="sng" dirty="0">
                <a:solidFill>
                  <a:srgbClr val="FFFFFF"/>
                </a:solidFill>
                <a:latin typeface="Calibri" pitchFamily="34" charset="0"/>
                <a:cs typeface="Times New Roman" pitchFamily="18" charset="0"/>
              </a:rPr>
              <a:t>Impact</a:t>
            </a:r>
            <a:endParaRPr lang="en-US" sz="1400" b="1" u="sng" dirty="0">
              <a:solidFill>
                <a:srgbClr val="FFFFFF"/>
              </a:solidFill>
              <a:cs typeface="Times New Roman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064501" y="1547905"/>
            <a:ext cx="4292944" cy="21814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91440"/>
          <a:lstStyle/>
          <a:p>
            <a:pPr marL="177800" indent="-177800" algn="just">
              <a:spcBef>
                <a:spcPct val="50000"/>
              </a:spcBef>
              <a:buClr>
                <a:srgbClr val="016666"/>
              </a:buClr>
              <a:buFont typeface="Webdings" pitchFamily="18" charset="2"/>
              <a:buChar char="4"/>
            </a:pPr>
            <a:r>
              <a:rPr lang="en-US" altLang="ja-JP" sz="1200" b="0" dirty="0">
                <a:latin typeface="+mn-lt"/>
              </a:rPr>
              <a:t>Provides an unified view of 3PL publishers by reporting KPIs across Display, Search, Content &amp; Video Business</a:t>
            </a:r>
          </a:p>
          <a:p>
            <a:pPr marL="742950" lvl="1" indent="-285750" algn="just">
              <a:spcBef>
                <a:spcPct val="50000"/>
              </a:spcBef>
              <a:buClr>
                <a:srgbClr val="016666"/>
              </a:buClr>
              <a:buFont typeface="Arial" pitchFamily="34" charset="0"/>
              <a:buChar char="•"/>
            </a:pPr>
            <a:r>
              <a:rPr lang="en-US" altLang="ja-JP" sz="1200" b="0" dirty="0">
                <a:latin typeface="+mn-lt"/>
              </a:rPr>
              <a:t>Provides both Demand(Advertisers) and Supply(Publishers) perspective</a:t>
            </a:r>
          </a:p>
          <a:p>
            <a:pPr marL="177800" indent="-177800" algn="just">
              <a:spcBef>
                <a:spcPct val="50000"/>
              </a:spcBef>
              <a:buClr>
                <a:srgbClr val="016666"/>
              </a:buClr>
              <a:buFont typeface="Webdings" pitchFamily="18" charset="2"/>
              <a:buChar char="4"/>
            </a:pPr>
            <a:r>
              <a:rPr lang="en-US" altLang="ja-JP" sz="1200" b="0" dirty="0">
                <a:latin typeface="+mn-lt"/>
              </a:rPr>
              <a:t>Identify major revenue contributors and study trend/relative performance across various KPIs</a:t>
            </a:r>
          </a:p>
          <a:p>
            <a:pPr marL="177800" indent="-177800" algn="just">
              <a:spcBef>
                <a:spcPct val="50000"/>
              </a:spcBef>
              <a:buClr>
                <a:srgbClr val="016666"/>
              </a:buClr>
              <a:buFont typeface="Webdings" pitchFamily="18" charset="2"/>
              <a:buChar char="4"/>
            </a:pPr>
            <a:r>
              <a:rPr lang="en-US" altLang="ja-JP" sz="1200" b="0" dirty="0">
                <a:latin typeface="+mn-lt"/>
              </a:rPr>
              <a:t>More granular level reporting on Display, search &amp; Content Business along with identifying the advertisers at risk</a:t>
            </a:r>
          </a:p>
        </p:txBody>
      </p:sp>
      <p:pic>
        <p:nvPicPr>
          <p:cNvPr id="11" name="Picture 10" descr="interactive Dashboard 1-new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9347" y="3775933"/>
            <a:ext cx="4590893" cy="1451387"/>
          </a:xfrm>
          <a:prstGeom prst="rect">
            <a:avLst/>
          </a:prstGeom>
        </p:spPr>
      </p:pic>
      <p:pic>
        <p:nvPicPr>
          <p:cNvPr id="12" name="Picture 11" descr="interactive Dashboard 2 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8517" y="5263797"/>
            <a:ext cx="4591723" cy="1258924"/>
          </a:xfrm>
          <a:prstGeom prst="rect">
            <a:avLst/>
          </a:prstGeom>
        </p:spPr>
      </p:pic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-1421" y="-6028"/>
            <a:ext cx="632740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4950" indent="-234950" algn="l"/>
            <a:r>
              <a:rPr lang="en-US" sz="1200" b="1" i="1" dirty="0">
                <a:solidFill>
                  <a:srgbClr val="FFFFFF">
                    <a:lumMod val="50000"/>
                  </a:srgbClr>
                </a:solidFill>
              </a:rPr>
              <a:t>Case Study – MAPP Dashboard</a:t>
            </a:r>
          </a:p>
        </p:txBody>
      </p:sp>
      <p:sp>
        <p:nvSpPr>
          <p:cNvPr id="14" name="Rounded Rectangle 13">
            <a:hlinkClick r:id="" action="ppaction://noaction"/>
          </p:cNvPr>
          <p:cNvSpPr/>
          <p:nvPr/>
        </p:nvSpPr>
        <p:spPr bwMode="auto">
          <a:xfrm>
            <a:off x="8706758" y="6654800"/>
            <a:ext cx="688769" cy="203200"/>
          </a:xfrm>
          <a:prstGeom prst="roundRect">
            <a:avLst/>
          </a:prstGeom>
          <a:solidFill>
            <a:srgbClr val="016666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lvl="0" indent="-23495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  <a:hlinkClick r:id="" action="ppaction://noaction"/>
              </a:rPr>
              <a:t>BACK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5668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 Theme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(2)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238261E73C88439BB98AF91E7C8BB9" ma:contentTypeVersion="12" ma:contentTypeDescription="Create a new document." ma:contentTypeScope="" ma:versionID="ce24275585ad6faa1994631f599f0ad0">
  <xsd:schema xmlns:xsd="http://www.w3.org/2001/XMLSchema" xmlns:xs="http://www.w3.org/2001/XMLSchema" xmlns:p="http://schemas.microsoft.com/office/2006/metadata/properties" xmlns:ns2="df96cac6-5edc-4d96-a14f-21dec8cebb64" xmlns:ns3="e6f9aa0a-a4db-4c69-b1fa-f7c559ce6762" targetNamespace="http://schemas.microsoft.com/office/2006/metadata/properties" ma:root="true" ma:fieldsID="e48c4e51891a7ad7a9848e84a11e2199" ns2:_="" ns3:_="">
    <xsd:import namespace="df96cac6-5edc-4d96-a14f-21dec8cebb64"/>
    <xsd:import namespace="e6f9aa0a-a4db-4c69-b1fa-f7c559ce67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6cac6-5edc-4d96-a14f-21dec8ceb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9aa0a-a4db-4c69-b1fa-f7c559ce6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DFD435-4609-4ABC-8238-108A5666F582}"/>
</file>

<file path=customXml/itemProps2.xml><?xml version="1.0" encoding="utf-8"?>
<ds:datastoreItem xmlns:ds="http://schemas.openxmlformats.org/officeDocument/2006/customXml" ds:itemID="{F9059691-8D2E-446E-AA22-B83766211200}"/>
</file>

<file path=customXml/itemProps3.xml><?xml version="1.0" encoding="utf-8"?>
<ds:datastoreItem xmlns:ds="http://schemas.openxmlformats.org/officeDocument/2006/customXml" ds:itemID="{F642CA43-8BA2-46EE-9AC8-772E037770E6}"/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712</TotalTime>
  <Pages>8</Pages>
  <Words>249</Words>
  <Application>Microsoft Office PowerPoint</Application>
  <PresentationFormat>Custom</PresentationFormat>
  <Paragraphs>21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Webdings</vt:lpstr>
      <vt:lpstr>Default Theme</vt:lpstr>
      <vt:lpstr>blank (2)</vt:lpstr>
      <vt:lpstr>Mu Sigma’s Competencies in Working with OSD</vt:lpstr>
      <vt:lpstr>Managed Accounts (MAPP)– Dashboard provided the Publisher BG with a 360 degree perspective of online advertising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 Sigma’s Competencies in Working with OSD</dc:title>
  <dc:creator>David Zakkam</dc:creator>
  <cp:lastModifiedBy>Adam Alfred Zweig</cp:lastModifiedBy>
  <cp:revision>58</cp:revision>
  <cp:lastPrinted>2001-09-28T15:01:44Z</cp:lastPrinted>
  <dcterms:created xsi:type="dcterms:W3CDTF">2011-07-01T14:52:02Z</dcterms:created>
  <dcterms:modified xsi:type="dcterms:W3CDTF">2020-01-13T10:25:07Z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0x01010080238261E73C88439BB98AF91E7C8BB9</vt:lpwstr>
  </property>
</Properties>
</file>