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449" r:id="rId1"/>
  </p:sldMasterIdLst>
  <p:notesMasterIdLst>
    <p:notesMasterId r:id="rId3"/>
  </p:notesMasterIdLst>
  <p:handoutMasterIdLst>
    <p:handoutMasterId r:id="rId4"/>
  </p:handoutMasterIdLst>
  <p:sldIdLst>
    <p:sldId id="1230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83">
          <p15:clr>
            <a:srgbClr val="A4A3A4"/>
          </p15:clr>
        </p15:guide>
        <p15:guide id="2" pos="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66"/>
    <a:srgbClr val="016666"/>
    <a:srgbClr val="800000"/>
    <a:srgbClr val="7ECCBD"/>
    <a:srgbClr val="FF6600"/>
    <a:srgbClr val="FF0000"/>
    <a:srgbClr val="EAEAEA"/>
    <a:srgbClr val="0B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6" autoAdjust="0"/>
    <p:restoredTop sz="79256" autoAdjust="0"/>
  </p:normalViewPr>
  <p:slideViewPr>
    <p:cSldViewPr snapToGrid="0">
      <p:cViewPr varScale="1">
        <p:scale>
          <a:sx n="67" d="100"/>
          <a:sy n="67" d="100"/>
        </p:scale>
        <p:origin x="1156" y="36"/>
      </p:cViewPr>
      <p:guideLst>
        <p:guide orient="horz" pos="783"/>
        <p:guide pos="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88"/>
    </p:cViewPr>
  </p:sorterViewPr>
  <p:notesViewPr>
    <p:cSldViewPr snapToGrid="0">
      <p:cViewPr varScale="1">
        <p:scale>
          <a:sx n="56" d="100"/>
          <a:sy n="56" d="100"/>
        </p:scale>
        <p:origin x="-172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909510D-8BB2-43B3-B3A6-C51B4D362F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800" b="0"/>
            </a:lvl1pPr>
          </a:lstStyle>
          <a:p>
            <a:pPr>
              <a:defRPr/>
            </a:pPr>
            <a:fld id="{ACC1E334-DB57-478A-9172-DC852632B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0611C46-74AB-461C-A337-9E040B73DA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03" tIns="47454" rIns="96603" bIns="47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5AB5973-D9D6-4A7F-A9F1-B7F549EB0A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7863" y="220663"/>
            <a:ext cx="5910262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ABEE13-D04D-42B2-9B90-1538357BE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6275" y="9415463"/>
            <a:ext cx="241300" cy="14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800" b="0"/>
            </a:lvl1pPr>
          </a:lstStyle>
          <a:p>
            <a:pPr>
              <a:defRPr/>
            </a:pPr>
            <a:fld id="{DEF16863-2591-4770-8A1D-7954452A0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anose="05030102010509060703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anose="05030102010509060703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13AA9E1A-F787-4BDD-9E7E-4FA745665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77DF057-6CCC-47A4-9F5B-87EB4E83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300" y="6715125"/>
            <a:ext cx="1397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A66C47D5-C68B-499D-9FC2-F37C403002E4}" type="slidenum">
              <a:rPr lang="en-US" altLang="en-US" sz="9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42169B7-BEE2-4242-B1BD-47556F40595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8909050" y="114300"/>
          <a:ext cx="612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6148" name="Object 2">
                        <a:extLst>
                          <a:ext uri="{FF2B5EF4-FFF2-40B4-BE49-F238E27FC236}">
                            <a16:creationId xmlns:a16="http://schemas.microsoft.com/office/drawing/2014/main" id="{FC0D3B60-C374-4C85-A3EF-61F6383B6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50" y="114300"/>
                        <a:ext cx="612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C7F087-F56C-4E38-8D3A-E8B7D7A481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76238" y="6715125"/>
            <a:ext cx="368300" cy="1365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buClrTx/>
              <a:buFontTx/>
              <a:buNone/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6138" y="381000"/>
            <a:ext cx="2246312" cy="5191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586538" cy="519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30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87630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113" y="3552825"/>
            <a:ext cx="87630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72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65" y="1905000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77665" y="1584960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77665" y="4358640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577665" y="4038600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349955" y="1901952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349955" y="1581912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349955" y="4361688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349955" y="4041648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1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65" y="1905000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77665" y="1584960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77665" y="4358640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577665" y="4038600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349955" y="1901952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349955" y="1581912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349955" y="4361688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349955" y="4041648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99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3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28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4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0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91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47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2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3B48282-5D8F-4AED-9E40-2D887A907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C69A56B-5229-420A-875F-6CFB5AACD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111">
            <a:extLst>
              <a:ext uri="{FF2B5EF4-FFF2-40B4-BE49-F238E27FC236}">
                <a16:creationId xmlns:a16="http://schemas.microsoft.com/office/drawing/2014/main" id="{635A753D-343E-4253-9201-9B3B201AF3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altLang="en-US" sz="1100">
              <a:solidFill>
                <a:srgbClr val="000000"/>
              </a:solidFill>
            </a:endParaRPr>
          </a:p>
        </p:txBody>
      </p:sp>
      <p:graphicFrame>
        <p:nvGraphicFramePr>
          <p:cNvPr id="3077" name="Object 2">
            <a:extLst>
              <a:ext uri="{FF2B5EF4-FFF2-40B4-BE49-F238E27FC236}">
                <a16:creationId xmlns:a16="http://schemas.microsoft.com/office/drawing/2014/main" id="{CF2F1206-0E24-4141-809A-CF5FB31D051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8909050" y="114300"/>
          <a:ext cx="612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17" imgW="971686" imgH="895238" progId="PBrush">
                  <p:embed/>
                </p:oleObj>
              </mc:Choice>
              <mc:Fallback>
                <p:oleObj r:id="rId17" imgW="971686" imgH="895238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50" y="114300"/>
                        <a:ext cx="612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>
            <a:extLst>
              <a:ext uri="{FF2B5EF4-FFF2-40B4-BE49-F238E27FC236}">
                <a16:creationId xmlns:a16="http://schemas.microsoft.com/office/drawing/2014/main" id="{79A85CF1-C32A-405C-91E3-0654D5A9DC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85300" y="6715125"/>
            <a:ext cx="1397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F862352C-D402-4BE2-994B-9F0B7516C95C}" type="slidenum">
              <a:rPr lang="en-US" altLang="en-US" sz="9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altLang="en-US" sz="9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  <p:sldLayoutId id="2147485530" r:id="rId2"/>
    <p:sldLayoutId id="2147485531" r:id="rId3"/>
    <p:sldLayoutId id="2147485532" r:id="rId4"/>
    <p:sldLayoutId id="2147485533" r:id="rId5"/>
    <p:sldLayoutId id="2147485534" r:id="rId6"/>
    <p:sldLayoutId id="2147485535" r:id="rId7"/>
    <p:sldLayoutId id="2147485536" r:id="rId8"/>
    <p:sldLayoutId id="2147485537" r:id="rId9"/>
    <p:sldLayoutId id="2147485538" r:id="rId10"/>
    <p:sldLayoutId id="2147485539" r:id="rId11"/>
    <p:sldLayoutId id="2147485540" r:id="rId12"/>
    <p:sldLayoutId id="2147485541" r:id="rId13"/>
    <p:sldLayoutId id="2147485542" r:id="rId1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100000"/>
        </a:spcBef>
        <a:spcAft>
          <a:spcPct val="0"/>
        </a:spcAft>
        <a:buClr>
          <a:srgbClr val="0B1F65"/>
        </a:buClr>
        <a:buFont typeface="Webdings" panose="05030102010509060703" pitchFamily="18" charset="2"/>
        <a:buChar char="4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Char char="–"/>
        <a:defRPr sz="1600">
          <a:solidFill>
            <a:schemeClr val="tx1"/>
          </a:solidFill>
          <a:latin typeface="+mn-lt"/>
        </a:defRPr>
      </a:lvl2pPr>
      <a:lvl3pPr marL="2278063" indent="1111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Webdings" panose="05030102010509060703" pitchFamily="18" charset="2"/>
        <a:defRPr sz="1600">
          <a:solidFill>
            <a:schemeClr val="tx1"/>
          </a:solidFill>
          <a:latin typeface="+mn-lt"/>
        </a:defRPr>
      </a:lvl3pPr>
      <a:lvl4pPr marL="2403475" indent="-10318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n-lt"/>
        </a:defRPr>
      </a:lvl4pPr>
      <a:lvl5pPr marL="2517775" indent="-6889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anose="020B0604020202020204" pitchFamily="34" charset="0"/>
        <a:defRPr sz="1600">
          <a:solidFill>
            <a:schemeClr val="tx1"/>
          </a:solidFill>
          <a:latin typeface="+mn-lt"/>
        </a:defRPr>
      </a:lvl5pPr>
      <a:lvl6pPr marL="29749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>
            <a:extLst>
              <a:ext uri="{FF2B5EF4-FFF2-40B4-BE49-F238E27FC236}">
                <a16:creationId xmlns:a16="http://schemas.microsoft.com/office/drawing/2014/main" id="{FFB2EE68-4C36-49B9-B7AF-9234FE437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3635375"/>
            <a:ext cx="4270375" cy="3016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34950" indent="-234950" algn="ctr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+mj-lt"/>
              </a:rPr>
              <a:t>Business Impact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3709BA4-0AB4-4ED6-AE24-A0FE196D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3948113"/>
            <a:ext cx="4267200" cy="2565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225425" indent="-225425" eaLnBrk="1" hangingPunct="1">
              <a:spcBef>
                <a:spcPts val="12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endParaRPr lang="en-US" sz="1300" dirty="0">
              <a:solidFill>
                <a:srgbClr val="000000"/>
              </a:solidFill>
              <a:latin typeface="+mn-lt"/>
              <a:ea typeface="MS PGothic" pitchFamily="34" charset="-128"/>
              <a:cs typeface="Arial" charset="0"/>
            </a:endParaRPr>
          </a:p>
          <a:p>
            <a:pPr marL="225425" indent="-225425" eaLnBrk="1" hangingPunct="1">
              <a:spcBef>
                <a:spcPts val="12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charset="0"/>
              </a:rPr>
              <a:t>The analysis helped the retailer answer the question “how much price is a customer willing to pay to obtain a product with a given set of features?”</a:t>
            </a:r>
          </a:p>
          <a:p>
            <a:pPr marL="225425" indent="-225425" eaLnBrk="1" hangingPunct="1">
              <a:spcBef>
                <a:spcPts val="12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charset="0"/>
              </a:rPr>
              <a:t>The retailer enhanced its private label product offerings </a:t>
            </a:r>
          </a:p>
          <a:p>
            <a:pPr marL="682625" lvl="1" indent="-225425" eaLnBrk="1" hangingPunct="1">
              <a:spcBef>
                <a:spcPts val="12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charset="0"/>
              </a:rPr>
              <a:t>Introduced 2 new televisions under its existing private label brand </a:t>
            </a:r>
          </a:p>
          <a:p>
            <a:pPr marL="682625" lvl="1" indent="-225425" eaLnBrk="1" hangingPunct="1">
              <a:spcBef>
                <a:spcPts val="12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charset="0"/>
              </a:rPr>
              <a:t>Modified the pricing and shelf space allocation for the private label television brand</a:t>
            </a:r>
            <a:endParaRPr lang="en-US" sz="1300" dirty="0">
              <a:solidFill>
                <a:srgbClr val="000000"/>
              </a:solidFill>
              <a:latin typeface="+mn-lt"/>
            </a:endParaRPr>
          </a:p>
          <a:p>
            <a:pPr marL="266700" indent="-266700">
              <a:spcBef>
                <a:spcPct val="80000"/>
              </a:spcBef>
              <a:buFont typeface="Webdings" pitchFamily="18" charset="2"/>
              <a:buChar char="4"/>
              <a:defRPr/>
            </a:pPr>
            <a:endParaRPr lang="en-US" sz="13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F388C4AB-0253-4020-98C1-192C4287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143000"/>
            <a:ext cx="4270375" cy="3016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34950" indent="-234950" algn="ctr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+mj-lt"/>
              </a:rPr>
              <a:t>Background &amp; Objectives</a:t>
            </a: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524182C2-FC7F-4643-AC6F-11F121E0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436688"/>
            <a:ext cx="4267200" cy="2105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77800" indent="-177800">
              <a:spcBef>
                <a:spcPts val="600"/>
              </a:spcBef>
              <a:buFont typeface="Webdings" pitchFamily="18" charset="2"/>
              <a:buChar char="4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</a:rPr>
              <a:t>The client, a major electronics retailer, wanted to identify new opportunities in its pre-existing private label television brand</a:t>
            </a:r>
          </a:p>
          <a:p>
            <a:pPr marL="177800" indent="-177800">
              <a:spcBef>
                <a:spcPts val="600"/>
              </a:spcBef>
              <a:buFont typeface="Webdings" pitchFamily="18" charset="2"/>
              <a:buChar char="4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cs typeface="Arial" pitchFamily="34" charset="0"/>
              </a:rPr>
              <a:t>It wanted to launch new televisions under its existing private label brand.</a:t>
            </a:r>
            <a:endParaRPr lang="en-US" sz="1300" dirty="0">
              <a:latin typeface="+mn-lt"/>
              <a:cs typeface="Arial" pitchFamily="34" charset="0"/>
            </a:endParaRPr>
          </a:p>
          <a:p>
            <a:pPr marL="177800" indent="-177800">
              <a:spcBef>
                <a:spcPts val="600"/>
              </a:spcBef>
              <a:buFont typeface="Webdings" pitchFamily="18" charset="2"/>
              <a:buChar char="4"/>
              <a:defRPr/>
            </a:pPr>
            <a:r>
              <a:rPr lang="en-US" sz="1300" dirty="0">
                <a:latin typeface="+mn-lt"/>
                <a:cs typeface="Arial" pitchFamily="34" charset="0"/>
              </a:rPr>
              <a:t>The client </a:t>
            </a:r>
            <a:r>
              <a:rPr lang="en-US" sz="13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charset="0"/>
              </a:rPr>
              <a:t>wanted to determine how much price is a customer willing to pay for the features that he/she desires</a:t>
            </a:r>
            <a:r>
              <a:rPr lang="en-US" sz="1300" dirty="0"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F03EAEF3-03CB-4F8C-BDDB-5CA4BEA6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1249363"/>
            <a:ext cx="4662488" cy="5265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234950" indent="-2349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9" name="Rectangle 44">
            <a:extLst>
              <a:ext uri="{FF2B5EF4-FFF2-40B4-BE49-F238E27FC236}">
                <a16:creationId xmlns:a16="http://schemas.microsoft.com/office/drawing/2014/main" id="{16D57039-0849-4B34-B8C6-4FE28236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1143000"/>
            <a:ext cx="4662488" cy="2889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34950" indent="-234950" algn="ctr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+mj-lt"/>
              </a:rPr>
              <a:t>Analytical Approach</a:t>
            </a:r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F76D1054-804E-4D79-A020-FA3B0F1AD6C2}"/>
              </a:ext>
            </a:extLst>
          </p:cNvPr>
          <p:cNvSpPr>
            <a:spLocks noChangeArrowheads="1"/>
          </p:cNvSpPr>
          <p:nvPr/>
        </p:nvSpPr>
        <p:spPr bwMode="blackWhite">
          <a:xfrm rot="10800000">
            <a:off x="6053138" y="5080000"/>
            <a:ext cx="1870075" cy="138113"/>
          </a:xfrm>
          <a:prstGeom prst="triangle">
            <a:avLst>
              <a:gd name="adj" fmla="val 50000"/>
            </a:avLst>
          </a:prstGeom>
          <a:solidFill>
            <a:srgbClr val="E2E1C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10000"/>
              </a:spcBef>
              <a:buClr>
                <a:srgbClr val="0B1F65"/>
              </a:buClr>
              <a:buFont typeface="Webdings" panose="05030102010509060703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73EBD-C07D-43B7-BB33-E1778D5C4510}"/>
              </a:ext>
            </a:extLst>
          </p:cNvPr>
          <p:cNvSpPr/>
          <p:nvPr/>
        </p:nvSpPr>
        <p:spPr bwMode="auto">
          <a:xfrm>
            <a:off x="4906963" y="1998663"/>
            <a:ext cx="2101850" cy="1857375"/>
          </a:xfrm>
          <a:prstGeom prst="rect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234950" indent="-234950">
              <a:buFont typeface="Webdings" pitchFamily="18" charset="2"/>
              <a:buChar char=""/>
              <a:defRPr/>
            </a:pPr>
            <a:r>
              <a:rPr lang="en-US" sz="1300" dirty="0">
                <a:cs typeface="Arial" pitchFamily="34" charset="0"/>
              </a:rPr>
              <a:t>Understand product feature hierarchy in customer’s mind space (achieved using Conjoint Framework)</a:t>
            </a:r>
          </a:p>
          <a:p>
            <a:pPr marL="234950" indent="-234950">
              <a:buFont typeface="Webdings" pitchFamily="18" charset="2"/>
              <a:buChar char=""/>
              <a:defRPr/>
            </a:pPr>
            <a:r>
              <a:rPr lang="en-US" sz="1300" dirty="0">
                <a:cs typeface="Arial" pitchFamily="34" charset="0"/>
              </a:rPr>
              <a:t>Identify similar value offering product clusters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8BFDA-EF3F-4785-A53B-ADB657F3DA9E}"/>
              </a:ext>
            </a:extLst>
          </p:cNvPr>
          <p:cNvSpPr/>
          <p:nvPr/>
        </p:nvSpPr>
        <p:spPr bwMode="auto">
          <a:xfrm>
            <a:off x="5753100" y="4165600"/>
            <a:ext cx="2468563" cy="822325"/>
          </a:xfrm>
          <a:prstGeom prst="rect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234950" indent="-234950" algn="ctr">
              <a:spcBef>
                <a:spcPct val="10000"/>
              </a:spcBef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  Need Gap Analysis</a:t>
            </a:r>
          </a:p>
          <a:p>
            <a:pPr marL="234950" indent="-234950">
              <a:spcBef>
                <a:spcPct val="10000"/>
              </a:spcBef>
              <a:buFont typeface="Webdings" pitchFamily="18" charset="2"/>
              <a:buChar char=""/>
              <a:defRPr/>
            </a:pPr>
            <a:r>
              <a:rPr lang="en-US" sz="1300" dirty="0">
                <a:cs typeface="Arial" pitchFamily="34" charset="0"/>
              </a:rPr>
              <a:t>To identify new opportunity in the private label television assortment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03DFC-78C6-4176-BD9E-5397B33760D6}"/>
              </a:ext>
            </a:extLst>
          </p:cNvPr>
          <p:cNvSpPr/>
          <p:nvPr/>
        </p:nvSpPr>
        <p:spPr bwMode="auto">
          <a:xfrm>
            <a:off x="5649913" y="5232400"/>
            <a:ext cx="2674937" cy="1219200"/>
          </a:xfrm>
          <a:prstGeom prst="rect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234950" indent="-180975" algn="ctr">
              <a:spcBef>
                <a:spcPct val="10000"/>
              </a:spcBef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 Recommended Actions</a:t>
            </a:r>
          </a:p>
          <a:p>
            <a:pPr marL="109538" indent="-109538">
              <a:buFont typeface="Webdings" pitchFamily="18" charset="2"/>
              <a:buChar char=""/>
              <a:defRPr/>
            </a:pPr>
            <a:r>
              <a:rPr lang="en-US" sz="1300" dirty="0">
                <a:cs typeface="Arial" pitchFamily="34" charset="0"/>
              </a:rPr>
              <a:t>Introduction of new products to the existing private label televisions assortment</a:t>
            </a:r>
          </a:p>
          <a:p>
            <a:pPr marL="109538" indent="-109538">
              <a:buFont typeface="Webdings" pitchFamily="18" charset="2"/>
              <a:buChar char=""/>
              <a:defRPr/>
            </a:pPr>
            <a:r>
              <a:rPr lang="en-US" sz="1300" dirty="0">
                <a:cs typeface="Arial" pitchFamily="34" charset="0"/>
              </a:rPr>
              <a:t>Pricing modifications across its existing private label televisions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7E8278-3B46-4CE4-89C3-A3E92190F307}"/>
              </a:ext>
            </a:extLst>
          </p:cNvPr>
          <p:cNvSpPr/>
          <p:nvPr/>
        </p:nvSpPr>
        <p:spPr bwMode="auto">
          <a:xfrm>
            <a:off x="4884738" y="1498600"/>
            <a:ext cx="2149475" cy="390525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34950" indent="-234950" algn="ctr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Value-to-Customer </a:t>
            </a:r>
          </a:p>
          <a:p>
            <a:pPr marL="234950" indent="-234950" algn="ctr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13BAD-FFC4-404F-BA80-D064DDFE5422}"/>
              </a:ext>
            </a:extLst>
          </p:cNvPr>
          <p:cNvSpPr/>
          <p:nvPr/>
        </p:nvSpPr>
        <p:spPr bwMode="auto">
          <a:xfrm>
            <a:off x="7099300" y="1498600"/>
            <a:ext cx="2103438" cy="381000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34950" indent="-234950" algn="ctr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Current Product </a:t>
            </a:r>
          </a:p>
          <a:p>
            <a:pPr marL="234950" indent="-234950" algn="ctr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Assortment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4FF418-E2FE-4497-B42E-793A180A7C8A}"/>
              </a:ext>
            </a:extLst>
          </p:cNvPr>
          <p:cNvSpPr/>
          <p:nvPr/>
        </p:nvSpPr>
        <p:spPr bwMode="auto">
          <a:xfrm>
            <a:off x="7094538" y="1981200"/>
            <a:ext cx="2103437" cy="1874838"/>
          </a:xfrm>
          <a:prstGeom prst="rect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234950" indent="-234950">
              <a:spcBef>
                <a:spcPct val="10000"/>
              </a:spcBef>
              <a:buFont typeface="Webdings" pitchFamily="18" charset="2"/>
              <a:buChar char=""/>
              <a:defRPr/>
            </a:pPr>
            <a:endParaRPr lang="en-US" sz="1300" dirty="0">
              <a:cs typeface="Arial" pitchFamily="34" charset="0"/>
            </a:endParaRPr>
          </a:p>
          <a:p>
            <a:pPr marL="234950" indent="-234950">
              <a:spcBef>
                <a:spcPct val="10000"/>
              </a:spcBef>
              <a:buFont typeface="Webdings" pitchFamily="18" charset="2"/>
              <a:buChar char=""/>
              <a:defRPr/>
            </a:pPr>
            <a:r>
              <a:rPr lang="en-US" sz="1300" dirty="0">
                <a:cs typeface="Arial" pitchFamily="34" charset="0"/>
              </a:rPr>
              <a:t>Formulate a matrix of current product offerings based on the perceived value of the product as understood by the customer (Achieved using Conjoint Framework)</a:t>
            </a:r>
          </a:p>
          <a:p>
            <a:pPr marL="234950" indent="-234950">
              <a:spcBef>
                <a:spcPct val="10000"/>
              </a:spcBef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 </a:t>
            </a:r>
          </a:p>
          <a:p>
            <a:pPr marL="234950" indent="-234950">
              <a:spcBef>
                <a:spcPct val="10000"/>
              </a:spcBef>
              <a:buFont typeface="Webdings" pitchFamily="18" charset="2"/>
              <a:buNone/>
              <a:defRPr/>
            </a:pPr>
            <a:r>
              <a:rPr lang="en-US" sz="1300" dirty="0">
                <a:cs typeface="Arial" pitchFamily="34" charset="0"/>
              </a:rPr>
              <a:t>	</a:t>
            </a:r>
          </a:p>
        </p:txBody>
      </p:sp>
      <p:sp>
        <p:nvSpPr>
          <p:cNvPr id="21519" name="AutoShape 9">
            <a:extLst>
              <a:ext uri="{FF2B5EF4-FFF2-40B4-BE49-F238E27FC236}">
                <a16:creationId xmlns:a16="http://schemas.microsoft.com/office/drawing/2014/main" id="{79E09F2E-571F-4057-A6BB-224FC732D874}"/>
              </a:ext>
            </a:extLst>
          </p:cNvPr>
          <p:cNvSpPr>
            <a:spLocks noChangeArrowheads="1"/>
          </p:cNvSpPr>
          <p:nvPr/>
        </p:nvSpPr>
        <p:spPr bwMode="blackWhite">
          <a:xfrm rot="10800000">
            <a:off x="5837238" y="3932238"/>
            <a:ext cx="2179637" cy="160337"/>
          </a:xfrm>
          <a:prstGeom prst="triangle">
            <a:avLst>
              <a:gd name="adj" fmla="val 50000"/>
            </a:avLst>
          </a:prstGeom>
          <a:solidFill>
            <a:srgbClr val="E2E1C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10000"/>
              </a:spcBef>
              <a:buClr>
                <a:srgbClr val="0B1F65"/>
              </a:buClr>
              <a:buFont typeface="Webdings" panose="05030102010509060703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401561E-07C4-47D5-947F-0DCDB158BAE4}"/>
              </a:ext>
            </a:extLst>
          </p:cNvPr>
          <p:cNvSpPr txBox="1">
            <a:spLocks/>
          </p:cNvSpPr>
          <p:nvPr/>
        </p:nvSpPr>
        <p:spPr bwMode="auto">
          <a:xfrm>
            <a:off x="461963" y="520700"/>
            <a:ext cx="89852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kern="0" dirty="0">
                <a:latin typeface="+mj-lt"/>
                <a:ea typeface="+mj-ea"/>
                <a:cs typeface="+mj-cs"/>
              </a:rPr>
              <a:t>We helped a leading electronics retailer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rial" pitchFamily="34" charset="0"/>
              </a:rPr>
              <a:t>identify new opportunities in its private label brand by understanding product feature value</a:t>
            </a:r>
            <a:endParaRPr lang="en-US" sz="22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2_Global Sourcing KickoffSection 4-Project Approach v5">
  <a:themeElements>
    <a:clrScheme name="Global Sourcing KickoffSection 4-Project Approach v5 8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00000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00000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EB14FF-07AE-4670-A0C3-D0B1520717B9}"/>
</file>

<file path=customXml/itemProps2.xml><?xml version="1.0" encoding="utf-8"?>
<ds:datastoreItem xmlns:ds="http://schemas.openxmlformats.org/officeDocument/2006/customXml" ds:itemID="{64FE39EC-09A9-4714-A3D0-D537D5A84DC1}"/>
</file>

<file path=customXml/itemProps3.xml><?xml version="1.0" encoding="utf-8"?>
<ds:datastoreItem xmlns:ds="http://schemas.openxmlformats.org/officeDocument/2006/customXml" ds:itemID="{405DD982-55FC-4B1F-8623-4B7F75963E24}"/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Settings\304163\Desktop\Global Sourcing KickoffSection 4-Project Approach v5.ppt</Template>
  <TotalTime>34205</TotalTime>
  <Pages>8</Pages>
  <Words>230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Webdings</vt:lpstr>
      <vt:lpstr>2_Global Sourcing KickoffSection 4-Project Approach v5</vt:lpstr>
      <vt:lpstr>PowerPoint Presentation</vt:lpstr>
    </vt:vector>
  </TitlesOfParts>
  <Company>Mu Sigma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 Sigma</dc:creator>
  <cp:lastModifiedBy>Adam Alfred Zweig</cp:lastModifiedBy>
  <cp:revision>1039</cp:revision>
  <cp:lastPrinted>2001-09-28T15:01:44Z</cp:lastPrinted>
  <dcterms:created xsi:type="dcterms:W3CDTF">2004-01-23T15:19:12Z</dcterms:created>
  <dcterms:modified xsi:type="dcterms:W3CDTF">2020-01-13T14:59:44Z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