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8"/>
  </p:notesMasterIdLst>
  <p:handoutMasterIdLst>
    <p:handoutMasterId r:id="rId9"/>
  </p:handoutMasterIdLst>
  <p:sldIdLst>
    <p:sldId id="256" r:id="rId2"/>
    <p:sldId id="382" r:id="rId3"/>
    <p:sldId id="383" r:id="rId4"/>
    <p:sldId id="384" r:id="rId5"/>
    <p:sldId id="385" r:id="rId6"/>
    <p:sldId id="386" r:id="rId7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1C0"/>
    <a:srgbClr val="800000"/>
    <a:srgbClr val="7ECCBD"/>
    <a:srgbClr val="006666"/>
    <a:srgbClr val="016666"/>
    <a:srgbClr val="0B1F65"/>
    <a:srgbClr val="360157"/>
    <a:srgbClr val="E7C707"/>
    <a:srgbClr val="FF6600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9835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87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88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120989"/>
              </a:buClr>
              <a:defRPr/>
            </a:lvl1pPr>
            <a:lvl2pPr>
              <a:buClr>
                <a:srgbClr val="120989"/>
              </a:buClr>
              <a:defRPr/>
            </a:lvl2pPr>
            <a:lvl3pPr>
              <a:buClr>
                <a:srgbClr val="120989"/>
              </a:buClr>
              <a:defRPr/>
            </a:lvl3pPr>
            <a:lvl4pPr>
              <a:buClr>
                <a:srgbClr val="12098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66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8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70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73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75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07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79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74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 Sigma capabilities in Life Sciences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9205415" cy="8382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A leading pharmaceutical client wanted to optimally allocate spends to various promotional channels in order to maximize revenue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is among the top five drug manufacturers in US and markets a Diabetes blockbuster drug through various promotional channels</a:t>
            </a:r>
          </a:p>
          <a:p>
            <a:r>
              <a:rPr lang="en-US" dirty="0"/>
              <a:t>Diabetes brand team wanted to assess the importance of each promotional channel that significantly impact revenue</a:t>
            </a:r>
          </a:p>
          <a:p>
            <a:r>
              <a:rPr lang="en-US" dirty="0"/>
              <a:t>They want to optimally allocate promotional spends in order to realize maximum revenue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SzPts val="1400"/>
            </a:pPr>
            <a:r>
              <a:rPr lang="en-US" b="1" dirty="0"/>
              <a:t>Outcome:</a:t>
            </a:r>
            <a:r>
              <a:rPr lang="en-US" dirty="0"/>
              <a:t> Brand team is able to maximize prescription volume through optimal utilization of promotional spends</a:t>
            </a:r>
          </a:p>
          <a:p>
            <a:r>
              <a:rPr lang="en-US" b="1" dirty="0"/>
              <a:t>Behavior:</a:t>
            </a:r>
            <a:r>
              <a:rPr lang="en-US" dirty="0"/>
              <a:t> Brand team has deployed the recommended optimal budget across sales force, DTC and CCM channels</a:t>
            </a:r>
          </a:p>
          <a:p>
            <a:r>
              <a:rPr lang="en-US" b="1" dirty="0"/>
              <a:t>Insight:</a:t>
            </a:r>
            <a:r>
              <a:rPr lang="en-US" dirty="0"/>
              <a:t> Understanding of the impact and contributions of promotional channels on product sales</a:t>
            </a:r>
            <a:endParaRPr lang="en-US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is a need to isolate the impact of channels and understand optimal budgeting scenarios</a:t>
            </a:r>
          </a:p>
          <a:p>
            <a:pPr lvl="1"/>
            <a:r>
              <a:rPr lang="en-US" dirty="0"/>
              <a:t>DTC is allocated at national level and impact is needed at physician level</a:t>
            </a:r>
          </a:p>
          <a:p>
            <a:pPr lvl="1"/>
            <a:r>
              <a:rPr lang="en-US" dirty="0">
                <a:effectLst/>
              </a:rPr>
              <a:t>Many non-promotional factors affect sales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ts val="1400"/>
            </a:pPr>
            <a:r>
              <a:rPr lang="en-US" dirty="0"/>
              <a:t>How to isolate the impact of individual channels on the prescription volume?</a:t>
            </a:r>
          </a:p>
          <a:p>
            <a:pPr lvl="1">
              <a:buSzPts val="1400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11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Case Study: Market Mix</a:t>
            </a:r>
          </a:p>
        </p:txBody>
      </p:sp>
      <p:sp>
        <p:nvSpPr>
          <p:cNvPr id="8" name="Action Button: Return 7">
            <a:hlinkClick r:id="" action="ppaction://noaction" highlightClick="1"/>
          </p:cNvPr>
          <p:cNvSpPr/>
          <p:nvPr/>
        </p:nvSpPr>
        <p:spPr bwMode="auto">
          <a:xfrm>
            <a:off x="9139518" y="6476253"/>
            <a:ext cx="309282" cy="277906"/>
          </a:xfrm>
          <a:prstGeom prst="actionButtonReturn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key hypotheses and interconnections with other problems helped in coming up with a holistic market mix approach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13774" y="4402438"/>
            <a:ext cx="2057400" cy="901956"/>
            <a:chOff x="6144952" y="2010893"/>
            <a:chExt cx="2057400" cy="901956"/>
          </a:xfrm>
        </p:grpSpPr>
        <p:grpSp>
          <p:nvGrpSpPr>
            <p:cNvPr id="7" name="Group 6"/>
            <p:cNvGrpSpPr/>
            <p:nvPr/>
          </p:nvGrpSpPr>
          <p:grpSpPr>
            <a:xfrm>
              <a:off x="6917308" y="2010893"/>
              <a:ext cx="365760" cy="365760"/>
              <a:chOff x="6756590" y="2259709"/>
              <a:chExt cx="365760" cy="365760"/>
            </a:xfrm>
          </p:grpSpPr>
          <p:sp>
            <p:nvSpPr>
              <p:cNvPr id="9" name="Flowchart: Connector 8"/>
              <p:cNvSpPr/>
              <p:nvPr/>
            </p:nvSpPr>
            <p:spPr bwMode="auto">
              <a:xfrm>
                <a:off x="6756590" y="2259709"/>
                <a:ext cx="365760" cy="365760"/>
              </a:xfrm>
              <a:prstGeom prst="flowChartConnector">
                <a:avLst/>
              </a:prstGeom>
              <a:noFill/>
              <a:ln w="6350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lowchart: Connector 9"/>
              <p:cNvSpPr/>
              <p:nvPr/>
            </p:nvSpPr>
            <p:spPr bwMode="auto">
              <a:xfrm>
                <a:off x="6825170" y="2328289"/>
                <a:ext cx="228600" cy="228600"/>
              </a:xfrm>
              <a:prstGeom prst="flowChartConnector">
                <a:avLst/>
              </a:prstGeom>
              <a:solidFill>
                <a:srgbClr val="006666"/>
              </a:solidFill>
              <a:ln w="6350" cmpd="sng">
                <a:solidFill>
                  <a:srgbClr val="00666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144952" y="2389629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Market Mix Optimization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4412" y="2672164"/>
            <a:ext cx="2160788" cy="542344"/>
            <a:chOff x="2999597" y="4058094"/>
            <a:chExt cx="2160788" cy="542344"/>
          </a:xfrm>
        </p:grpSpPr>
        <p:sp>
          <p:nvSpPr>
            <p:cNvPr id="12" name="TextBox 11"/>
            <p:cNvSpPr txBox="1"/>
            <p:nvPr/>
          </p:nvSpPr>
          <p:spPr>
            <a:xfrm>
              <a:off x="2999597" y="4058094"/>
              <a:ext cx="216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Sales Force Planning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71051" y="4344406"/>
              <a:ext cx="256032" cy="256032"/>
              <a:chOff x="6756590" y="2971800"/>
              <a:chExt cx="256032" cy="256032"/>
            </a:xfrm>
          </p:grpSpPr>
          <p:sp>
            <p:nvSpPr>
              <p:cNvPr id="14" name="Flowchart: Connector 13"/>
              <p:cNvSpPr/>
              <p:nvPr/>
            </p:nvSpPr>
            <p:spPr bwMode="auto">
              <a:xfrm>
                <a:off x="6756590" y="2971800"/>
                <a:ext cx="256032" cy="256032"/>
              </a:xfrm>
              <a:prstGeom prst="flowChartConnector">
                <a:avLst/>
              </a:prstGeom>
              <a:noFill/>
              <a:ln w="6350" cmpd="sng">
                <a:solidFill>
                  <a:schemeClr val="bg2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lowchart: Connector 14"/>
              <p:cNvSpPr/>
              <p:nvPr/>
            </p:nvSpPr>
            <p:spPr bwMode="auto">
              <a:xfrm>
                <a:off x="6816026" y="3031236"/>
                <a:ext cx="137160" cy="137160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 w="6350" cmpd="sng">
                <a:solidFill>
                  <a:schemeClr val="bg2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904240" y="4577347"/>
            <a:ext cx="2160788" cy="542344"/>
            <a:chOff x="2999597" y="4058094"/>
            <a:chExt cx="2160788" cy="542344"/>
          </a:xfrm>
        </p:grpSpPr>
        <p:sp>
          <p:nvSpPr>
            <p:cNvPr id="17" name="TextBox 16"/>
            <p:cNvSpPr txBox="1"/>
            <p:nvPr/>
          </p:nvSpPr>
          <p:spPr>
            <a:xfrm>
              <a:off x="2999597" y="4058094"/>
              <a:ext cx="216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Market Access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971051" y="4344406"/>
              <a:ext cx="256032" cy="256032"/>
              <a:chOff x="6756590" y="2971800"/>
              <a:chExt cx="256032" cy="256032"/>
            </a:xfrm>
          </p:grpSpPr>
          <p:sp>
            <p:nvSpPr>
              <p:cNvPr id="19" name="Flowchart: Connector 18"/>
              <p:cNvSpPr/>
              <p:nvPr/>
            </p:nvSpPr>
            <p:spPr bwMode="auto">
              <a:xfrm>
                <a:off x="6756590" y="2971800"/>
                <a:ext cx="256032" cy="256032"/>
              </a:xfrm>
              <a:prstGeom prst="flowChartConnector">
                <a:avLst/>
              </a:prstGeom>
              <a:noFill/>
              <a:ln w="635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 bwMode="auto">
              <a:xfrm>
                <a:off x="6816026" y="3031236"/>
                <a:ext cx="137160" cy="137160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485824" y="5553656"/>
            <a:ext cx="2160788" cy="542344"/>
            <a:chOff x="2999597" y="4058094"/>
            <a:chExt cx="2160788" cy="542344"/>
          </a:xfrm>
        </p:grpSpPr>
        <p:sp>
          <p:nvSpPr>
            <p:cNvPr id="22" name="TextBox 21"/>
            <p:cNvSpPr txBox="1"/>
            <p:nvPr/>
          </p:nvSpPr>
          <p:spPr>
            <a:xfrm>
              <a:off x="2999597" y="4058094"/>
              <a:ext cx="216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CCM Design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971051" y="4344406"/>
              <a:ext cx="256032" cy="256032"/>
              <a:chOff x="6756590" y="2971800"/>
              <a:chExt cx="256032" cy="256032"/>
            </a:xfrm>
          </p:grpSpPr>
          <p:sp>
            <p:nvSpPr>
              <p:cNvPr id="24" name="Flowchart: Connector 23"/>
              <p:cNvSpPr/>
              <p:nvPr/>
            </p:nvSpPr>
            <p:spPr bwMode="auto">
              <a:xfrm>
                <a:off x="6756590" y="2971800"/>
                <a:ext cx="256032" cy="256032"/>
              </a:xfrm>
              <a:prstGeom prst="flowChartConnector">
                <a:avLst/>
              </a:prstGeom>
              <a:noFill/>
              <a:ln w="6350" cmpd="sng">
                <a:solidFill>
                  <a:srgbClr val="99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 bwMode="auto">
              <a:xfrm>
                <a:off x="6816026" y="3031236"/>
                <a:ext cx="137160" cy="137160"/>
              </a:xfrm>
              <a:prstGeom prst="flowChartConnector">
                <a:avLst/>
              </a:prstGeom>
              <a:solidFill>
                <a:srgbClr val="C00000"/>
              </a:solidFill>
              <a:ln w="6350" cmpd="sng">
                <a:solidFill>
                  <a:srgbClr val="99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876224" y="3455233"/>
            <a:ext cx="2160788" cy="542344"/>
            <a:chOff x="2999597" y="4058094"/>
            <a:chExt cx="2160788" cy="542344"/>
          </a:xfrm>
        </p:grpSpPr>
        <p:sp>
          <p:nvSpPr>
            <p:cNvPr id="27" name="TextBox 26"/>
            <p:cNvSpPr txBox="1"/>
            <p:nvPr/>
          </p:nvSpPr>
          <p:spPr>
            <a:xfrm>
              <a:off x="2999597" y="4058094"/>
              <a:ext cx="216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Physician segmentation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971051" y="4344406"/>
              <a:ext cx="256032" cy="256032"/>
              <a:chOff x="6756590" y="2971800"/>
              <a:chExt cx="256032" cy="256032"/>
            </a:xfrm>
          </p:grpSpPr>
          <p:sp>
            <p:nvSpPr>
              <p:cNvPr id="29" name="Flowchart: Connector 28"/>
              <p:cNvSpPr/>
              <p:nvPr/>
            </p:nvSpPr>
            <p:spPr bwMode="auto">
              <a:xfrm>
                <a:off x="6756590" y="2971800"/>
                <a:ext cx="256032" cy="256032"/>
              </a:xfrm>
              <a:prstGeom prst="flowChartConnector">
                <a:avLst/>
              </a:prstGeom>
              <a:noFill/>
              <a:ln w="6350" cmpd="sng">
                <a:solidFill>
                  <a:schemeClr val="accent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lowchart: Connector 29"/>
              <p:cNvSpPr/>
              <p:nvPr/>
            </p:nvSpPr>
            <p:spPr bwMode="auto">
              <a:xfrm>
                <a:off x="6816026" y="3031236"/>
                <a:ext cx="137160" cy="137160"/>
              </a:xfrm>
              <a:prstGeom prst="flowChartConnector">
                <a:avLst/>
              </a:prstGeom>
              <a:solidFill>
                <a:schemeClr val="accent4"/>
              </a:solidFill>
              <a:ln w="6350" cmpd="sng">
                <a:solidFill>
                  <a:schemeClr val="accent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601841" y="2429456"/>
            <a:ext cx="2160788" cy="542344"/>
            <a:chOff x="2999597" y="4058094"/>
            <a:chExt cx="2160788" cy="542344"/>
          </a:xfrm>
        </p:grpSpPr>
        <p:sp>
          <p:nvSpPr>
            <p:cNvPr id="32" name="TextBox 31"/>
            <p:cNvSpPr txBox="1"/>
            <p:nvPr/>
          </p:nvSpPr>
          <p:spPr>
            <a:xfrm>
              <a:off x="2999597" y="4058094"/>
              <a:ext cx="21607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Brand planning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71051" y="4344406"/>
              <a:ext cx="256032" cy="256032"/>
              <a:chOff x="6756590" y="2971800"/>
              <a:chExt cx="256032" cy="256032"/>
            </a:xfrm>
          </p:grpSpPr>
          <p:sp>
            <p:nvSpPr>
              <p:cNvPr id="34" name="Flowchart: Connector 33"/>
              <p:cNvSpPr/>
              <p:nvPr/>
            </p:nvSpPr>
            <p:spPr bwMode="auto">
              <a:xfrm>
                <a:off x="6756590" y="2971800"/>
                <a:ext cx="256032" cy="256032"/>
              </a:xfrm>
              <a:prstGeom prst="flowChartConnector">
                <a:avLst/>
              </a:prstGeom>
              <a:noFill/>
              <a:ln w="6350" cmpd="sng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Flowchart: Connector 34"/>
              <p:cNvSpPr/>
              <p:nvPr/>
            </p:nvSpPr>
            <p:spPr bwMode="auto">
              <a:xfrm>
                <a:off x="6816026" y="3031236"/>
                <a:ext cx="137160" cy="137160"/>
              </a:xfrm>
              <a:prstGeom prst="flowChartConnector">
                <a:avLst/>
              </a:prstGeom>
              <a:solidFill>
                <a:schemeClr val="accent5"/>
              </a:solidFill>
              <a:ln w="6350" cmpd="sng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234950" marR="0" indent="-234950" algn="l" defTabSz="914400" rtl="0" eaLnBrk="1" fontAlgn="base" latinLnBrk="0" hangingPunct="1">
                  <a:lnSpc>
                    <a:spcPct val="100000"/>
                  </a:lnSpc>
                  <a:spcBef>
                    <a:spcPct val="100000"/>
                  </a:spcBef>
                  <a:spcAft>
                    <a:spcPct val="0"/>
                  </a:spcAft>
                  <a:buClrTx/>
                  <a:buSzTx/>
                  <a:buFont typeface="Webdings" pitchFamily="18" charset="2"/>
                  <a:buChar char="4"/>
                  <a:tabLst/>
                </a:pPr>
                <a:endParaRPr lang="en-US" sz="1600" b="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7694612" y="1875735"/>
            <a:ext cx="1420678" cy="292455"/>
            <a:chOff x="892310" y="1551541"/>
            <a:chExt cx="1420678" cy="292455"/>
          </a:xfrm>
        </p:grpSpPr>
        <p:sp>
          <p:nvSpPr>
            <p:cNvPr id="37" name="TextBox 36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Sales Force Sizing</a:t>
              </a:r>
            </a:p>
          </p:txBody>
        </p:sp>
        <p:sp>
          <p:nvSpPr>
            <p:cNvPr id="38" name="Flowchart: Connector 37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 w="6350" cmpd="sng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21772" y="2412448"/>
            <a:ext cx="1420678" cy="292455"/>
            <a:chOff x="892310" y="1551541"/>
            <a:chExt cx="1420678" cy="292455"/>
          </a:xfrm>
        </p:grpSpPr>
        <p:sp>
          <p:nvSpPr>
            <p:cNvPr id="40" name="TextBox 39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Alignment &amp; Call plan</a:t>
              </a:r>
            </a:p>
          </p:txBody>
        </p:sp>
        <p:sp>
          <p:nvSpPr>
            <p:cNvPr id="41" name="Flowchart: Connector 40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 w="6350" cmpd="sng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99424" y="3208498"/>
            <a:ext cx="1420678" cy="292455"/>
            <a:chOff x="892310" y="1551541"/>
            <a:chExt cx="1420678" cy="292455"/>
          </a:xfrm>
        </p:grpSpPr>
        <p:sp>
          <p:nvSpPr>
            <p:cNvPr id="43" name="TextBox 42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Sampling</a:t>
              </a:r>
            </a:p>
          </p:txBody>
        </p:sp>
        <p:sp>
          <p:nvSpPr>
            <p:cNvPr id="44" name="Flowchart: Connector 43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 w="6350" cmpd="sng">
              <a:solidFill>
                <a:schemeClr val="bg2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990547" y="4343400"/>
            <a:ext cx="1420678" cy="292455"/>
            <a:chOff x="892310" y="1551541"/>
            <a:chExt cx="1420678" cy="292455"/>
          </a:xfrm>
        </p:grpSpPr>
        <p:sp>
          <p:nvSpPr>
            <p:cNvPr id="46" name="TextBox 45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Payer access status</a:t>
              </a:r>
            </a:p>
          </p:txBody>
        </p:sp>
        <p:sp>
          <p:nvSpPr>
            <p:cNvPr id="47" name="Flowchart: Connector 46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rgbClr val="FF2020"/>
            </a:solidFill>
            <a:ln w="6350" cmpd="sng">
              <a:solidFill>
                <a:srgbClr val="FF1A1A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237412" y="5594586"/>
            <a:ext cx="1420678" cy="425214"/>
            <a:chOff x="906805" y="1418782"/>
            <a:chExt cx="1420678" cy="425214"/>
          </a:xfrm>
        </p:grpSpPr>
        <p:sp>
          <p:nvSpPr>
            <p:cNvPr id="49" name="TextBox 48"/>
            <p:cNvSpPr txBox="1"/>
            <p:nvPr/>
          </p:nvSpPr>
          <p:spPr>
            <a:xfrm flipH="1">
              <a:off x="906805" y="1418782"/>
              <a:ext cx="142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Payer control on physicians</a:t>
              </a:r>
            </a:p>
          </p:txBody>
        </p:sp>
        <p:sp>
          <p:nvSpPr>
            <p:cNvPr id="50" name="Flowchart: Connector 49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rgbClr val="FF2020"/>
            </a:solidFill>
            <a:ln w="6350" cmpd="sng">
              <a:solidFill>
                <a:srgbClr val="FF1A1A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12619" y="2587878"/>
            <a:ext cx="1420678" cy="292455"/>
            <a:chOff x="892310" y="1551541"/>
            <a:chExt cx="1420678" cy="292455"/>
          </a:xfrm>
        </p:grpSpPr>
        <p:sp>
          <p:nvSpPr>
            <p:cNvPr id="52" name="TextBox 51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Responsiveness</a:t>
              </a:r>
            </a:p>
          </p:txBody>
        </p:sp>
        <p:sp>
          <p:nvSpPr>
            <p:cNvPr id="53" name="Flowchart: Connector 52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accent4"/>
            </a:solidFill>
            <a:ln w="6350" cmpd="sng">
              <a:solidFill>
                <a:schemeClr val="accent4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2771" y="3296290"/>
            <a:ext cx="1420678" cy="292455"/>
            <a:chOff x="892310" y="1551541"/>
            <a:chExt cx="1420678" cy="292455"/>
          </a:xfrm>
        </p:grpSpPr>
        <p:sp>
          <p:nvSpPr>
            <p:cNvPr id="55" name="TextBox 54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Physician access</a:t>
              </a:r>
            </a:p>
          </p:txBody>
        </p:sp>
        <p:sp>
          <p:nvSpPr>
            <p:cNvPr id="56" name="Flowchart: Connector 55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 w="6350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30937" y="4330612"/>
            <a:ext cx="1420678" cy="292455"/>
            <a:chOff x="892310" y="1551541"/>
            <a:chExt cx="1420678" cy="292455"/>
          </a:xfrm>
        </p:grpSpPr>
        <p:sp>
          <p:nvSpPr>
            <p:cNvPr id="58" name="TextBox 57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</a:p>
          </p:txBody>
        </p:sp>
        <p:sp>
          <p:nvSpPr>
            <p:cNvPr id="59" name="Flowchart: Connector 58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 w="6350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302134" y="1814112"/>
            <a:ext cx="1420678" cy="292455"/>
            <a:chOff x="892310" y="1551541"/>
            <a:chExt cx="1420678" cy="292455"/>
          </a:xfrm>
        </p:grpSpPr>
        <p:sp>
          <p:nvSpPr>
            <p:cNvPr id="61" name="TextBox 60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Brand forecast</a:t>
              </a:r>
            </a:p>
          </p:txBody>
        </p:sp>
        <p:sp>
          <p:nvSpPr>
            <p:cNvPr id="62" name="Flowchart: Connector 61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accent5"/>
            </a:solidFill>
            <a:ln w="6350" cmpd="sng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749934" y="1797670"/>
            <a:ext cx="1420678" cy="292455"/>
            <a:chOff x="892310" y="1551541"/>
            <a:chExt cx="1420678" cy="292455"/>
          </a:xfrm>
        </p:grpSpPr>
        <p:sp>
          <p:nvSpPr>
            <p:cNvPr id="64" name="TextBox 63"/>
            <p:cNvSpPr txBox="1"/>
            <p:nvPr/>
          </p:nvSpPr>
          <p:spPr>
            <a:xfrm flipH="1">
              <a:off x="892310" y="1551541"/>
              <a:ext cx="14206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Budget</a:t>
              </a:r>
            </a:p>
          </p:txBody>
        </p:sp>
        <p:sp>
          <p:nvSpPr>
            <p:cNvPr id="65" name="Flowchart: Connector 64"/>
            <p:cNvSpPr/>
            <p:nvPr/>
          </p:nvSpPr>
          <p:spPr bwMode="auto">
            <a:xfrm>
              <a:off x="1571424" y="1752556"/>
              <a:ext cx="91440" cy="91440"/>
            </a:xfrm>
            <a:prstGeom prst="flowChartConnector">
              <a:avLst/>
            </a:prstGeom>
            <a:solidFill>
              <a:schemeClr val="accent5"/>
            </a:solidFill>
            <a:ln w="6350" cmpd="sng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indent="-23495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buFont typeface="Webdings" pitchFamily="18" charset="2"/>
                <a:buChar char="4"/>
                <a:tabLst/>
              </a:pPr>
              <a:endParaRPr lang="en-US" sz="16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6" name="Straight Connector 65"/>
          <p:cNvCxnSpPr>
            <a:endCxn id="14" idx="3"/>
          </p:cNvCxnSpPr>
          <p:nvPr/>
        </p:nvCxnSpPr>
        <p:spPr bwMode="auto">
          <a:xfrm flipV="1">
            <a:off x="5132025" y="3177013"/>
            <a:ext cx="1971336" cy="1332894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6"/>
            <a:endCxn id="19" idx="2"/>
          </p:cNvCxnSpPr>
          <p:nvPr/>
        </p:nvCxnSpPr>
        <p:spPr bwMode="auto">
          <a:xfrm>
            <a:off x="5151890" y="4585318"/>
            <a:ext cx="1723804" cy="406357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24" idx="7"/>
            <a:endCxn id="9" idx="3"/>
          </p:cNvCxnSpPr>
          <p:nvPr/>
        </p:nvCxnSpPr>
        <p:spPr bwMode="auto">
          <a:xfrm flipV="1">
            <a:off x="3675815" y="4714634"/>
            <a:ext cx="1163879" cy="1162829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29" idx="5"/>
            <a:endCxn id="9" idx="2"/>
          </p:cNvCxnSpPr>
          <p:nvPr/>
        </p:nvCxnSpPr>
        <p:spPr bwMode="auto">
          <a:xfrm>
            <a:off x="3066215" y="3960082"/>
            <a:ext cx="1719915" cy="625236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stCxn id="34" idx="4"/>
            <a:endCxn id="9" idx="0"/>
          </p:cNvCxnSpPr>
          <p:nvPr/>
        </p:nvCxnSpPr>
        <p:spPr bwMode="auto">
          <a:xfrm>
            <a:off x="4701311" y="2971800"/>
            <a:ext cx="267699" cy="143063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29" idx="1"/>
            <a:endCxn id="53" idx="5"/>
          </p:cNvCxnSpPr>
          <p:nvPr/>
        </p:nvCxnSpPr>
        <p:spPr bwMode="auto">
          <a:xfrm flipH="1" flipV="1">
            <a:off x="1569782" y="2866942"/>
            <a:ext cx="1315391" cy="91209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29" idx="2"/>
            <a:endCxn id="56" idx="5"/>
          </p:cNvCxnSpPr>
          <p:nvPr/>
        </p:nvCxnSpPr>
        <p:spPr bwMode="auto">
          <a:xfrm flipH="1" flipV="1">
            <a:off x="949934" y="3575354"/>
            <a:ext cx="1897744" cy="294207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29" idx="3"/>
            <a:endCxn id="59" idx="5"/>
          </p:cNvCxnSpPr>
          <p:nvPr/>
        </p:nvCxnSpPr>
        <p:spPr bwMode="auto">
          <a:xfrm flipH="1">
            <a:off x="1788100" y="3960082"/>
            <a:ext cx="1097073" cy="649594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34" idx="2"/>
            <a:endCxn id="62" idx="4"/>
          </p:cNvCxnSpPr>
          <p:nvPr/>
        </p:nvCxnSpPr>
        <p:spPr bwMode="auto">
          <a:xfrm flipH="1" flipV="1">
            <a:off x="4026968" y="2106567"/>
            <a:ext cx="546327" cy="737217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34" idx="7"/>
            <a:endCxn id="64" idx="2"/>
          </p:cNvCxnSpPr>
          <p:nvPr/>
        </p:nvCxnSpPr>
        <p:spPr bwMode="auto">
          <a:xfrm flipV="1">
            <a:off x="4791832" y="2028502"/>
            <a:ext cx="668441" cy="724761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8" idx="3"/>
          </p:cNvCxnSpPr>
          <p:nvPr/>
        </p:nvCxnSpPr>
        <p:spPr bwMode="auto">
          <a:xfrm flipV="1">
            <a:off x="7241865" y="2154799"/>
            <a:ext cx="1145252" cy="829393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4" idx="6"/>
            <a:endCxn id="40" idx="2"/>
          </p:cNvCxnSpPr>
          <p:nvPr/>
        </p:nvCxnSpPr>
        <p:spPr bwMode="auto">
          <a:xfrm flipV="1">
            <a:off x="7321898" y="2643280"/>
            <a:ext cx="1410213" cy="443212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4" idx="5"/>
            <a:endCxn id="43" idx="2"/>
          </p:cNvCxnSpPr>
          <p:nvPr/>
        </p:nvCxnSpPr>
        <p:spPr bwMode="auto">
          <a:xfrm>
            <a:off x="7284403" y="3177013"/>
            <a:ext cx="1325360" cy="262317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19" idx="6"/>
            <a:endCxn id="46" idx="2"/>
          </p:cNvCxnSpPr>
          <p:nvPr/>
        </p:nvCxnSpPr>
        <p:spPr bwMode="auto">
          <a:xfrm flipV="1">
            <a:off x="7131726" y="4574232"/>
            <a:ext cx="1569160" cy="417443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19" idx="5"/>
            <a:endCxn id="50" idx="1"/>
          </p:cNvCxnSpPr>
          <p:nvPr/>
        </p:nvCxnSpPr>
        <p:spPr bwMode="auto">
          <a:xfrm>
            <a:off x="7094231" y="5082196"/>
            <a:ext cx="821191" cy="859555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56" idx="6"/>
            <a:endCxn id="43" idx="2"/>
          </p:cNvCxnSpPr>
          <p:nvPr/>
        </p:nvCxnSpPr>
        <p:spPr bwMode="auto">
          <a:xfrm flipV="1">
            <a:off x="963325" y="3439330"/>
            <a:ext cx="7646438" cy="103695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56" idx="5"/>
            <a:endCxn id="24" idx="1"/>
          </p:cNvCxnSpPr>
          <p:nvPr/>
        </p:nvCxnSpPr>
        <p:spPr bwMode="auto">
          <a:xfrm>
            <a:off x="949934" y="3575354"/>
            <a:ext cx="2544839" cy="2302109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29" idx="5"/>
            <a:endCxn id="50" idx="3"/>
          </p:cNvCxnSpPr>
          <p:nvPr/>
        </p:nvCxnSpPr>
        <p:spPr bwMode="auto">
          <a:xfrm>
            <a:off x="3066215" y="3960082"/>
            <a:ext cx="4849207" cy="2046327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56" idx="7"/>
            <a:endCxn id="41" idx="3"/>
          </p:cNvCxnSpPr>
          <p:nvPr/>
        </p:nvCxnSpPr>
        <p:spPr bwMode="auto">
          <a:xfrm flipV="1">
            <a:off x="949934" y="2691512"/>
            <a:ext cx="7764343" cy="819184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64" idx="2"/>
            <a:endCxn id="37" idx="2"/>
          </p:cNvCxnSpPr>
          <p:nvPr/>
        </p:nvCxnSpPr>
        <p:spPr bwMode="auto">
          <a:xfrm>
            <a:off x="5460273" y="2028502"/>
            <a:ext cx="2944678" cy="78065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0" y="0"/>
            <a:ext cx="211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Case Study: Market Mix</a:t>
            </a:r>
          </a:p>
        </p:txBody>
      </p:sp>
      <p:sp>
        <p:nvSpPr>
          <p:cNvPr id="85" name="Action Button: Return 84">
            <a:hlinkClick r:id="" action="ppaction://noaction" highlightClick="1"/>
          </p:cNvPr>
          <p:cNvSpPr/>
          <p:nvPr/>
        </p:nvSpPr>
        <p:spPr bwMode="auto">
          <a:xfrm>
            <a:off x="9139518" y="6476253"/>
            <a:ext cx="309282" cy="277906"/>
          </a:xfrm>
          <a:prstGeom prst="actionButtonReturn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4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Pentagon 1134593"/>
          <p:cNvSpPr/>
          <p:nvPr/>
        </p:nvSpPr>
        <p:spPr bwMode="auto">
          <a:xfrm>
            <a:off x="575171" y="1756656"/>
            <a:ext cx="8773886" cy="3043944"/>
          </a:xfrm>
          <a:prstGeom prst="homePlate">
            <a:avLst>
              <a:gd name="adj" fmla="val 0"/>
            </a:avLst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853936" y="1850999"/>
            <a:ext cx="1378586" cy="2773711"/>
            <a:chOff x="674912" y="4299857"/>
            <a:chExt cx="1328057" cy="1973945"/>
          </a:xfrm>
        </p:grpSpPr>
        <p:sp>
          <p:nvSpPr>
            <p:cNvPr id="80" name="Rectangular Callout 79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49478"/>
                <a:gd name="adj2" fmla="val 22991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Optimal budget allocation at segment level is performed and multiple resource allocation scenarios are evaluated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Optimization &amp; Scenario building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18910" y="1850999"/>
            <a:ext cx="1378586" cy="2773711"/>
            <a:chOff x="674912" y="4299857"/>
            <a:chExt cx="1328057" cy="1973945"/>
          </a:xfrm>
        </p:grpSpPr>
        <p:sp>
          <p:nvSpPr>
            <p:cNvPr id="77" name="Rectangular Callout 76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59743"/>
                <a:gd name="adj2" fmla="val 21633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Response analysis is performed by promotional channel and evaluated to identify optimal level and frequency of promotion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Response Analysis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83886" y="1850999"/>
            <a:ext cx="1378586" cy="2773711"/>
            <a:chOff x="674912" y="4299857"/>
            <a:chExt cx="1328057" cy="1973945"/>
          </a:xfrm>
        </p:grpSpPr>
        <p:sp>
          <p:nvSpPr>
            <p:cNvPr id="74" name="Rectangular Callout 73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58953"/>
                <a:gd name="adj2" fmla="val 21633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Contribution of each promotional channel to total revenue is estimated at segment level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Promotional Channel Contribution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48862" y="1850999"/>
            <a:ext cx="1378586" cy="2773711"/>
            <a:chOff x="674912" y="4299857"/>
            <a:chExt cx="1328057" cy="1973945"/>
          </a:xfrm>
        </p:grpSpPr>
        <p:sp>
          <p:nvSpPr>
            <p:cNvPr id="71" name="Rectangular Callout 70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58953"/>
                <a:gd name="adj2" fmla="val 21633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Modelling is done at customer segment level to obtain the estimates of baseline revenue, and other promotional channels - Details, samples, Direct Mails &amp; other media promotions)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Market Mix Modelling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3838" y="1850999"/>
            <a:ext cx="1378586" cy="2773711"/>
            <a:chOff x="674912" y="4299857"/>
            <a:chExt cx="1328057" cy="1973945"/>
          </a:xfrm>
        </p:grpSpPr>
        <p:sp>
          <p:nvSpPr>
            <p:cNvPr id="68" name="Rectangular Callout 67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58164"/>
                <a:gd name="adj2" fmla="val 22990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Exploratory analysis is done on the customer segments and segment definition is validated by finding average historical promotional touches across various segments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Customer Segment Validation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end-to-end market mix study was conducted with key considerations on non-promotional effects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39736" y="1322294"/>
            <a:ext cx="9091387" cy="3175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</a:rPr>
              <a:t>Analytical Approach</a:t>
            </a:r>
            <a:endParaRPr lang="en-US" alt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439736" y="1694329"/>
            <a:ext cx="9091387" cy="3181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>
            <a:lvl1pPr marL="288925" indent="-288925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Webdings" panose="05030102010509060703" pitchFamily="18" charset="2"/>
              <a:buNone/>
            </a:pPr>
            <a:endParaRPr lang="en-US" altLang="en-US" b="1">
              <a:latin typeface="+mj-lt"/>
              <a:cs typeface="Times New Roman" panose="02020603050405020304" pitchFamily="18" charset="0"/>
            </a:endParaRPr>
          </a:p>
          <a:p>
            <a:pPr algn="l" eaLnBrk="1" hangingPunct="1">
              <a:buFont typeface="Webdings" panose="05030102010509060703" pitchFamily="18" charset="2"/>
              <a:buNone/>
            </a:pPr>
            <a:endParaRPr lang="en-US" altLang="en-US" b="1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78814" y="1850999"/>
            <a:ext cx="1378586" cy="2773711"/>
            <a:chOff x="674912" y="4299857"/>
            <a:chExt cx="1328057" cy="1973945"/>
          </a:xfrm>
        </p:grpSpPr>
        <p:sp>
          <p:nvSpPr>
            <p:cNvPr id="47" name="Rectangular Callout 46"/>
            <p:cNvSpPr/>
            <p:nvPr/>
          </p:nvSpPr>
          <p:spPr bwMode="auto">
            <a:xfrm>
              <a:off x="674913" y="4669969"/>
              <a:ext cx="1328056" cy="1603833"/>
            </a:xfrm>
            <a:prstGeom prst="wedgeRectCallout">
              <a:avLst>
                <a:gd name="adj1" fmla="val 58164"/>
                <a:gd name="adj2" fmla="val 21633"/>
              </a:avLst>
            </a:prstGeom>
            <a:solidFill>
              <a:srgbClr val="D8CBCB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>
                  <a:solidFill>
                    <a:schemeClr val="tx1"/>
                  </a:solidFill>
                  <a:latin typeface="+mj-lt"/>
                </a:rPr>
                <a:t>Perform Customer segmentation based on their responsiveness to various promotional channels during the analysis period, grouping customers into homogeneous clusters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4912" y="4299857"/>
              <a:ext cx="1328057" cy="370113"/>
            </a:xfrm>
            <a:prstGeom prst="rect">
              <a:avLst/>
            </a:prstGeom>
            <a:solidFill>
              <a:srgbClr val="016666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b="1" dirty="0">
                  <a:solidFill>
                    <a:schemeClr val="bg1"/>
                  </a:solidFill>
                  <a:latin typeface="+mj-lt"/>
                </a:rPr>
                <a:t>Customer Segmentation</a:t>
              </a:r>
            </a:p>
          </p:txBody>
        </p:sp>
      </p:grp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057400" y="5034630"/>
            <a:ext cx="7473722" cy="144236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lIns="45720" rIns="45720"/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4950" lvl="0" indent="-234950" algn="l" eaLnBrk="1" hangingPunct="1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Different physicians have different degrees of responsiveness and vulnerability to restricted access of the drug</a:t>
            </a:r>
          </a:p>
          <a:p>
            <a:pPr marL="234950" lvl="0" indent="-234950" algn="l" eaLnBrk="1" hangingPunct="1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Some physicians are not accessible by sales reps and can only be reached by CCM</a:t>
            </a:r>
          </a:p>
          <a:p>
            <a:pPr marL="234950" lvl="0" indent="-234950" algn="l" eaLnBrk="1" hangingPunct="1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Promotions are known to have interaction effect</a:t>
            </a:r>
          </a:p>
          <a:p>
            <a:pPr marL="234950" lvl="0" indent="-234950" algn="l" eaLnBrk="1" hangingPunct="1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There is a constraint of overall promotional budget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39735" y="5034630"/>
            <a:ext cx="1617665" cy="1442369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square" anchor="ctr"/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Considerations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0"/>
            <a:ext cx="211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Case Study: Market Mix</a:t>
            </a:r>
          </a:p>
        </p:txBody>
      </p:sp>
      <p:sp>
        <p:nvSpPr>
          <p:cNvPr id="27" name="Action Button: Return 26">
            <a:hlinkClick r:id="" action="ppaction://noaction" highlightClick="1"/>
          </p:cNvPr>
          <p:cNvSpPr/>
          <p:nvPr/>
        </p:nvSpPr>
        <p:spPr bwMode="auto">
          <a:xfrm>
            <a:off x="9139518" y="6476253"/>
            <a:ext cx="309282" cy="277906"/>
          </a:xfrm>
          <a:prstGeom prst="actionButtonReturn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 bwMode="auto">
          <a:xfrm>
            <a:off x="2454394" y="3940633"/>
            <a:ext cx="6792793" cy="696682"/>
          </a:xfrm>
          <a:prstGeom prst="roundRect">
            <a:avLst/>
          </a:prstGeom>
          <a:solidFill>
            <a:srgbClr val="D8CBCB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4597" name="Rounded Rectangle 1134596"/>
          <p:cNvSpPr/>
          <p:nvPr/>
        </p:nvSpPr>
        <p:spPr bwMode="auto">
          <a:xfrm>
            <a:off x="2438401" y="3484530"/>
            <a:ext cx="5103811" cy="401673"/>
          </a:xfrm>
          <a:prstGeom prst="roundRect">
            <a:avLst/>
          </a:prstGeom>
          <a:solidFill>
            <a:srgbClr val="D8CBCB">
              <a:alpha val="2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50621" y="1672771"/>
            <a:ext cx="9091387" cy="474979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1"/>
            </a:outerShdw>
          </a:effectLst>
          <a:extLst/>
        </p:spPr>
        <p:txBody>
          <a:bodyPr lIns="45720" tIns="91440" rIns="45720"/>
          <a:lstStyle>
            <a:lvl1pPr marL="288925" indent="-288925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r>
              <a:rPr lang="en-US" altLang="en-US" sz="1400" dirty="0">
                <a:latin typeface="+mn-lt"/>
                <a:cs typeface="+mn-cs"/>
              </a:rPr>
              <a:t>Latent class segmentation technique is used for segmentation of 150k customers into 5 homogeneous clusters based on their responsiveness to personal and non-personal promotions</a:t>
            </a: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r>
              <a:rPr lang="en-US" altLang="en-US" sz="1400" dirty="0">
                <a:latin typeface="+mn-lt"/>
                <a:cs typeface="+mn-cs"/>
              </a:rPr>
              <a:t>A multiplicative market mix model was developed using muMix</a:t>
            </a:r>
            <a:r>
              <a:rPr lang="en-US" altLang="en-US" sz="1400" baseline="30000" dirty="0">
                <a:latin typeface="+mn-lt"/>
                <a:cs typeface="+mn-cs"/>
              </a:rPr>
              <a:t>TM</a:t>
            </a:r>
            <a:r>
              <a:rPr lang="en-US" altLang="en-US" sz="1400" dirty="0">
                <a:latin typeface="+mn-lt"/>
                <a:cs typeface="+mn-cs"/>
              </a:rPr>
              <a:t> platform for each customer segments using detailing, sampling and different promotional media drivers</a:t>
            </a: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endParaRPr lang="en-US" altLang="en-US" sz="1400" dirty="0">
              <a:latin typeface="+mn-lt"/>
              <a:cs typeface="+mn-cs"/>
            </a:endParaRP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endParaRPr lang="en-US" altLang="en-US" sz="1400" dirty="0">
              <a:latin typeface="+mn-lt"/>
              <a:cs typeface="+mn-cs"/>
            </a:endParaRP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endParaRPr lang="en-US" altLang="en-US" sz="1400" dirty="0">
              <a:latin typeface="+mn-lt"/>
              <a:cs typeface="+mn-cs"/>
            </a:endParaRP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endParaRPr lang="en-US" altLang="en-US" sz="1400" dirty="0">
              <a:latin typeface="+mn-lt"/>
              <a:cs typeface="+mn-cs"/>
            </a:endParaRP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endParaRPr lang="en-US" altLang="en-US" sz="1400" dirty="0">
              <a:latin typeface="+mn-lt"/>
              <a:cs typeface="+mn-cs"/>
            </a:endParaRP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r>
              <a:rPr lang="en-US" altLang="en-US" sz="1400" dirty="0">
                <a:latin typeface="+mn-lt"/>
                <a:cs typeface="+mn-cs"/>
              </a:rPr>
              <a:t>Ad-stock was computed based on the decay rate of corresponding promotional variables to account for lag effects</a:t>
            </a: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r>
              <a:rPr lang="en-US" altLang="en-US" sz="1400" dirty="0">
                <a:latin typeface="+mn-lt"/>
                <a:cs typeface="+mn-cs"/>
              </a:rPr>
              <a:t>The model results are used to develop response curves for each promotional variable at segment level and relative response to each channel is evaluated</a:t>
            </a:r>
          </a:p>
          <a:p>
            <a:pPr marL="171450" indent="-1714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anose="05030102010509060703" pitchFamily="18" charset="2"/>
              <a:buChar char="4"/>
            </a:pPr>
            <a:r>
              <a:rPr lang="en-US" altLang="en-US" sz="1400" dirty="0">
                <a:latin typeface="+mn-lt"/>
                <a:cs typeface="+mn-cs"/>
              </a:rPr>
              <a:t>Optimized budgets are recommended as a result of optimization exercise performed for each segment through muMix</a:t>
            </a:r>
            <a:r>
              <a:rPr lang="en-US" altLang="en-US" sz="1400" baseline="30000" dirty="0">
                <a:latin typeface="+mn-lt"/>
                <a:cs typeface="+mn-cs"/>
              </a:rPr>
              <a:t>TM</a:t>
            </a:r>
            <a:r>
              <a:rPr lang="en-US" altLang="en-US" sz="1400" dirty="0">
                <a:latin typeface="+mn-lt"/>
                <a:cs typeface="+mn-cs"/>
              </a:rPr>
              <a:t> Optimization engine, followed by scenario planning using muMix</a:t>
            </a:r>
            <a:r>
              <a:rPr lang="en-US" altLang="en-US" sz="1400" baseline="30000" dirty="0">
                <a:latin typeface="+mn-lt"/>
                <a:cs typeface="+mn-cs"/>
              </a:rPr>
              <a:t>TM</a:t>
            </a:r>
            <a:r>
              <a:rPr lang="en-US" altLang="en-US" sz="1400" dirty="0">
                <a:latin typeface="+mn-lt"/>
                <a:cs typeface="+mn-cs"/>
              </a:rPr>
              <a:t> planner</a:t>
            </a:r>
          </a:p>
        </p:txBody>
      </p:sp>
      <p:sp>
        <p:nvSpPr>
          <p:cNvPr id="1134595" name="Rectangle 1"/>
          <p:cNvSpPr>
            <a:spLocks noChangeArrowheads="1"/>
          </p:cNvSpPr>
          <p:nvPr/>
        </p:nvSpPr>
        <p:spPr bwMode="auto">
          <a:xfrm>
            <a:off x="614814" y="3451872"/>
            <a:ext cx="8827636" cy="1185443"/>
          </a:xfrm>
          <a:prstGeom prst="rect">
            <a:avLst/>
          </a:prstGeom>
          <a:noFill/>
          <a:ln w="15875" algn="ctr">
            <a:solidFill>
              <a:srgbClr val="C00000"/>
            </a:solidFill>
            <a:prstDash val="sysDash"/>
            <a:round/>
            <a:headEnd/>
            <a:tailEnd/>
          </a:ln>
        </p:spPr>
        <p:txBody>
          <a:bodyPr wrap="square" tIns="0" anchor="ctr"/>
          <a:lstStyle/>
          <a:p>
            <a:pPr marL="234950" indent="-234950" algn="l">
              <a:lnSpc>
                <a:spcPct val="200000"/>
              </a:lnSpc>
              <a:spcBef>
                <a:spcPts val="0"/>
              </a:spcBef>
            </a:pPr>
            <a:r>
              <a:rPr lang="en-US" altLang="en-US" sz="1200" dirty="0">
                <a:latin typeface="+mj-lt"/>
                <a:cs typeface="Calibri" pitchFamily="34" charset="0"/>
              </a:rPr>
              <a:t>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(Product </a:t>
            </a:r>
            <a:r>
              <a:rPr lang="en-US" altLang="en-US" sz="1200" dirty="0" err="1">
                <a:latin typeface="+mj-lt"/>
                <a:cs typeface="Calibri" pitchFamily="34" charset="0"/>
              </a:rPr>
              <a:t>TRx</a:t>
            </a:r>
            <a:r>
              <a:rPr lang="en-US" altLang="en-US" sz="1200" dirty="0">
                <a:latin typeface="+mj-lt"/>
                <a:cs typeface="Calibri" pitchFamily="34" charset="0"/>
              </a:rPr>
              <a:t> +1) = 	 </a:t>
            </a:r>
            <a:r>
              <a:rPr lang="el-GR" altLang="en-US" sz="1200" dirty="0">
                <a:latin typeface="+mj-lt"/>
                <a:cs typeface="Calibri" pitchFamily="34" charset="0"/>
              </a:rPr>
              <a:t>β₀</a:t>
            </a:r>
            <a:r>
              <a:rPr lang="en-US" altLang="en-US" sz="1200" dirty="0">
                <a:latin typeface="+mj-lt"/>
                <a:cs typeface="Calibri" pitchFamily="34" charset="0"/>
              </a:rPr>
              <a:t> +</a:t>
            </a:r>
            <a:r>
              <a:rPr lang="el-GR" altLang="en-US" sz="1200" dirty="0">
                <a:latin typeface="+mj-lt"/>
                <a:cs typeface="Calibri" pitchFamily="34" charset="0"/>
              </a:rPr>
              <a:t>β₁</a:t>
            </a:r>
            <a:r>
              <a:rPr lang="en-US" altLang="en-US" sz="1200" dirty="0">
                <a:latin typeface="+mj-lt"/>
                <a:cs typeface="Calibri" pitchFamily="34" charset="0"/>
              </a:rPr>
              <a:t>(Spec) + </a:t>
            </a:r>
            <a:r>
              <a:rPr lang="en-US" altLang="en-US" sz="1200" dirty="0">
                <a:cs typeface="Calibri" pitchFamily="34" charset="0"/>
              </a:rPr>
              <a:t> + </a:t>
            </a:r>
            <a:r>
              <a:rPr lang="el-GR" altLang="en-US" sz="1200" dirty="0">
                <a:cs typeface="Calibri" pitchFamily="34" charset="0"/>
              </a:rPr>
              <a:t>β</a:t>
            </a:r>
            <a:r>
              <a:rPr lang="en-US" altLang="en-US" sz="1200" dirty="0">
                <a:cs typeface="Calibri" pitchFamily="34" charset="0"/>
              </a:rPr>
              <a:t>2(log</a:t>
            </a:r>
            <a:r>
              <a:rPr lang="en-US" altLang="en-US" sz="1200" baseline="-25000" dirty="0">
                <a:cs typeface="Calibri" pitchFamily="34" charset="0"/>
              </a:rPr>
              <a:t>e</a:t>
            </a:r>
            <a:r>
              <a:rPr lang="en-US" altLang="en-US" sz="1200" dirty="0">
                <a:cs typeface="Calibri" pitchFamily="34" charset="0"/>
              </a:rPr>
              <a:t>(Managed Care+1)) + </a:t>
            </a:r>
            <a:r>
              <a:rPr lang="el-GR" altLang="en-US" sz="1200" dirty="0">
                <a:cs typeface="Calibri" pitchFamily="34" charset="0"/>
              </a:rPr>
              <a:t>β</a:t>
            </a:r>
            <a:r>
              <a:rPr lang="en-US" altLang="en-US" sz="1200" dirty="0">
                <a:cs typeface="Calibri" pitchFamily="34" charset="0"/>
              </a:rPr>
              <a:t>2(log</a:t>
            </a:r>
            <a:r>
              <a:rPr lang="en-US" altLang="en-US" sz="1200" baseline="-25000" dirty="0">
                <a:cs typeface="Calibri" pitchFamily="34" charset="0"/>
              </a:rPr>
              <a:t>e</a:t>
            </a:r>
            <a:r>
              <a:rPr lang="en-US" altLang="en-US" sz="1200" dirty="0">
                <a:cs typeface="Calibri" pitchFamily="34" charset="0"/>
              </a:rPr>
              <a:t>(No See flag +1))</a:t>
            </a:r>
          </a:p>
          <a:p>
            <a:pPr marL="234950" indent="-234950" algn="l">
              <a:lnSpc>
                <a:spcPct val="200000"/>
              </a:lnSpc>
              <a:spcBef>
                <a:spcPts val="0"/>
              </a:spcBef>
            </a:pPr>
            <a:r>
              <a:rPr lang="en-US" altLang="en-US" sz="1200" dirty="0">
                <a:latin typeface="+mj-lt"/>
                <a:cs typeface="Calibri" pitchFamily="34" charset="0"/>
              </a:rPr>
              <a:t> 			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4(log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(PDE+1)) + 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5(log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(Sample+1)) + 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6(log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(Media Promotions+1)) + 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7(log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(Direct Mail+1)) + 			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8(log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(Email Mail+1)) + </a:t>
            </a:r>
            <a:r>
              <a:rPr lang="el-GR" altLang="en-US" sz="1200" dirty="0">
                <a:latin typeface="+mj-lt"/>
                <a:cs typeface="Calibri" pitchFamily="34" charset="0"/>
              </a:rPr>
              <a:t>β</a:t>
            </a:r>
            <a:r>
              <a:rPr lang="en-US" altLang="en-US" sz="1200" dirty="0">
                <a:latin typeface="+mj-lt"/>
                <a:cs typeface="Calibri" pitchFamily="34" charset="0"/>
              </a:rPr>
              <a:t>9(log</a:t>
            </a:r>
            <a:r>
              <a:rPr lang="en-US" altLang="en-US" sz="1200" baseline="-25000" dirty="0">
                <a:latin typeface="+mj-lt"/>
                <a:cs typeface="Calibri" pitchFamily="34" charset="0"/>
              </a:rPr>
              <a:t>e</a:t>
            </a:r>
            <a:r>
              <a:rPr lang="en-US" altLang="en-US" sz="1200" dirty="0">
                <a:latin typeface="+mj-lt"/>
                <a:cs typeface="Calibri" pitchFamily="34" charset="0"/>
              </a:rPr>
              <a:t>(Digital+1))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Sigma’s integrated marketing mix platform, muMix</a:t>
            </a:r>
            <a:r>
              <a:rPr lang="en-US" baseline="30000" dirty="0"/>
              <a:t>TM</a:t>
            </a:r>
            <a:r>
              <a:rPr lang="en-US" dirty="0"/>
              <a:t> enabled end-to-end process of promotional mix budget planning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39736" y="1355271"/>
            <a:ext cx="9091387" cy="3175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</a:rPr>
              <a:t>Analytical Framework</a:t>
            </a:r>
            <a:endParaRPr lang="en-US" alt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83705" y="2827696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>
                <a:latin typeface="+mj-lt"/>
                <a:cs typeface="Calibri" pitchFamily="34" charset="0"/>
              </a:rPr>
              <a:t>Baseline</a:t>
            </a:r>
          </a:p>
          <a:p>
            <a:pPr>
              <a:spcBef>
                <a:spcPts val="0"/>
              </a:spcBef>
            </a:pPr>
            <a:r>
              <a:rPr lang="en-US" sz="1000" dirty="0">
                <a:latin typeface="+mj-lt"/>
                <a:cs typeface="Calibri" pitchFamily="34" charset="0"/>
              </a:rPr>
              <a:t>Sales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831382" y="3211288"/>
            <a:ext cx="389" cy="256167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540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6284146" y="2827696"/>
            <a:ext cx="315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00" dirty="0">
                <a:latin typeface="+mj-lt"/>
                <a:cs typeface="Calibri" pitchFamily="34" charset="0"/>
              </a:rPr>
              <a:t>Incremental sales due to various promotional activities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flipV="1">
            <a:off x="7863298" y="3211289"/>
            <a:ext cx="0" cy="674914"/>
          </a:xfrm>
          <a:prstGeom prst="straightConnector1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2540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0" y="0"/>
            <a:ext cx="211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Case Study: Market Mix</a:t>
            </a:r>
          </a:p>
        </p:txBody>
      </p:sp>
      <p:sp>
        <p:nvSpPr>
          <p:cNvPr id="13" name="Action Button: Return 12">
            <a:hlinkClick r:id="" action="ppaction://noaction" highlightClick="1"/>
          </p:cNvPr>
          <p:cNvSpPr/>
          <p:nvPr/>
        </p:nvSpPr>
        <p:spPr bwMode="auto">
          <a:xfrm>
            <a:off x="9139518" y="6476253"/>
            <a:ext cx="309282" cy="277906"/>
          </a:xfrm>
          <a:prstGeom prst="actionButtonReturn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4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recommendations from the analysis helped client improve their allocation strategy and plan the yearly budget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57199" y="1273630"/>
            <a:ext cx="4510481" cy="36512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none" anchor="ctr"/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FFFFFF"/>
                </a:solidFill>
                <a:cs typeface="Times New Roman" panose="02020603050405020304" pitchFamily="18" charset="0"/>
              </a:rPr>
              <a:t>Analysis &amp; Results</a:t>
            </a:r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457199" y="1633993"/>
            <a:ext cx="4508945" cy="48974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/>
          <a:lstStyle>
            <a:lvl1pPr marL="266700" indent="-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4950" lvl="0" indent="-234950" algn="l" eaLnBrk="1" hangingPunct="1">
              <a:spcBef>
                <a:spcPct val="100000"/>
              </a:spcBef>
              <a:buClr>
                <a:srgbClr val="003399"/>
              </a:buClr>
              <a:buFont typeface="Webdings" pitchFamily="18" charset="2"/>
              <a:buChar char="4"/>
            </a:pPr>
            <a:endParaRPr lang="en-US" sz="1200" dirty="0">
              <a:latin typeface="+mn-lt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99737" y="1273630"/>
            <a:ext cx="4342714" cy="365125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Key Findings &amp; Insights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5082274" y="3826330"/>
            <a:ext cx="4342714" cy="317500"/>
          </a:xfrm>
          <a:prstGeom prst="rect">
            <a:avLst/>
          </a:prstGeom>
          <a:solidFill>
            <a:srgbClr val="80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</a:rPr>
              <a:t>Business Impact</a:t>
            </a:r>
            <a:endParaRPr lang="en-US" altLang="en-US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5082274" y="4143830"/>
            <a:ext cx="4342714" cy="2387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>
            <a:lvl1pPr marL="288925" indent="-288925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Webdings" panose="05030102010509060703" pitchFamily="18" charset="2"/>
              <a:buNone/>
            </a:pPr>
            <a:endParaRPr lang="en-US" altLang="en-US" sz="1100" b="1">
              <a:cs typeface="Times New Roman" panose="02020603050405020304" pitchFamily="18" charset="0"/>
            </a:endParaRPr>
          </a:p>
          <a:p>
            <a:pPr algn="l" eaLnBrk="1" hangingPunct="1">
              <a:buFont typeface="Webdings" panose="05030102010509060703" pitchFamily="18" charset="2"/>
              <a:buNone/>
            </a:pPr>
            <a:endParaRPr lang="en-US" altLang="en-US" sz="1100" b="1">
              <a:cs typeface="Times New Roman" panose="02020603050405020304" pitchFamily="18" charset="0"/>
            </a:endParaRPr>
          </a:p>
        </p:txBody>
      </p:sp>
      <p:sp>
        <p:nvSpPr>
          <p:cNvPr id="30" name="Rectangle 61"/>
          <p:cNvSpPr>
            <a:spLocks noChangeArrowheads="1"/>
          </p:cNvSpPr>
          <p:nvPr/>
        </p:nvSpPr>
        <p:spPr bwMode="auto">
          <a:xfrm>
            <a:off x="5099737" y="1638755"/>
            <a:ext cx="4342714" cy="20605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45791" dir="2021404" algn="ctr" rotWithShape="0">
              <a:schemeClr val="bg1"/>
            </a:outerShdw>
          </a:effectLst>
        </p:spPr>
        <p:txBody>
          <a:bodyPr lIns="45720" rIns="45720"/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4950" lvl="0" indent="-2349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The analysis showcased that overall profitability could be increased by allocating more budget to high responsive segments instead of allocating purely by value</a:t>
            </a:r>
          </a:p>
          <a:p>
            <a:pPr marL="234950" lvl="0" indent="-234950" algn="l" eaLnBrk="1" hangingPunct="1">
              <a:spcBef>
                <a:spcPts val="600"/>
              </a:spcBef>
              <a:spcAft>
                <a:spcPts val="60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With the reduction of sales force efforts and ensuring full capacity utilization of sales force, both profitability and revenue could be enhanced</a:t>
            </a:r>
          </a:p>
        </p:txBody>
      </p:sp>
      <p:sp>
        <p:nvSpPr>
          <p:cNvPr id="31" name="TextBox 14"/>
          <p:cNvSpPr txBox="1">
            <a:spLocks noChangeArrowheads="1"/>
          </p:cNvSpPr>
          <p:nvPr/>
        </p:nvSpPr>
        <p:spPr bwMode="auto">
          <a:xfrm>
            <a:off x="5083629" y="4167414"/>
            <a:ext cx="4364887" cy="235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236538" indent="-236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34950" lvl="0" indent="-234950" algn="l" eaLnBrk="1" hangingPunct="1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Client was able to optimally allocate promotional spend across channels as part of annual budget cycle</a:t>
            </a:r>
          </a:p>
          <a:p>
            <a:pPr marL="234950" lvl="0" indent="-234950" algn="l" eaLnBrk="1" hangingPunct="1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Client revised existing call and sample allocations by allocating higher efforts to responsive segments, resulting in a projected incremental sales upwards of $100 MM</a:t>
            </a:r>
          </a:p>
          <a:p>
            <a:pPr marL="234950" lvl="0" indent="-234950" algn="l" eaLnBrk="1" hangingPunct="1">
              <a:spcBef>
                <a:spcPts val="600"/>
              </a:spcBef>
              <a:spcAft>
                <a:spcPts val="0"/>
              </a:spcAft>
              <a:buClr>
                <a:srgbClr val="003399"/>
              </a:buClr>
              <a:buFont typeface="Webdings" pitchFamily="18" charset="2"/>
              <a:buChar char="4"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+mn-cs"/>
              </a:rPr>
              <a:t>Further efficiencies were gained by allocating resources to segments that are likely to respond to various digital media tactics</a:t>
            </a:r>
            <a:endParaRPr lang="en-US" sz="1400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56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" y="1664132"/>
            <a:ext cx="2920792" cy="136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56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2" y="4817658"/>
            <a:ext cx="2995683" cy="168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 bwMode="auto">
          <a:xfrm>
            <a:off x="1883388" y="3080274"/>
            <a:ext cx="423080" cy="207939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883388" y="4640234"/>
            <a:ext cx="423080" cy="207939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3" y="3288212"/>
            <a:ext cx="2608747" cy="13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3507475" y="1813568"/>
            <a:ext cx="2205038" cy="1066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endParaRPr lang="en-US" sz="1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07476" y="1799920"/>
            <a:ext cx="1445020" cy="1066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tx1"/>
                </a:solidFill>
              </a:rPr>
              <a:t>Segments with varied degree of promotional response were identified </a:t>
            </a:r>
            <a:endParaRPr lang="en-US" sz="1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476289" y="3451680"/>
            <a:ext cx="1445020" cy="1066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tx1"/>
                </a:solidFill>
              </a:rPr>
              <a:t>Mixed model for each of the segments helped in creating response curves to identify optimized budget</a:t>
            </a:r>
            <a:endParaRPr lang="en-US" sz="1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519711" y="5125521"/>
            <a:ext cx="1445020" cy="10668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tx1"/>
                </a:solidFill>
              </a:rPr>
              <a:t>Multiple budget scenarios depicted the minimal revenue gain even with significant increase in budget</a:t>
            </a:r>
            <a:endParaRPr lang="en-US" sz="1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2111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Case Study: Market Mix</a:t>
            </a:r>
          </a:p>
        </p:txBody>
      </p:sp>
      <p:sp>
        <p:nvSpPr>
          <p:cNvPr id="21" name="Action Button: Return 20">
            <a:hlinkClick r:id="" action="ppaction://noaction" highlightClick="1"/>
          </p:cNvPr>
          <p:cNvSpPr/>
          <p:nvPr/>
        </p:nvSpPr>
        <p:spPr bwMode="auto">
          <a:xfrm>
            <a:off x="9139518" y="6476253"/>
            <a:ext cx="309282" cy="277906"/>
          </a:xfrm>
          <a:prstGeom prst="actionButtonReturn">
            <a:avLst/>
          </a:prstGeom>
          <a:solidFill>
            <a:srgbClr val="E2E1C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18478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B81D18-6EC8-421D-9338-B619B9F80816}"/>
</file>

<file path=customXml/itemProps2.xml><?xml version="1.0" encoding="utf-8"?>
<ds:datastoreItem xmlns:ds="http://schemas.openxmlformats.org/officeDocument/2006/customXml" ds:itemID="{6B94D134-2968-49BE-B2DF-01B5E53C118A}"/>
</file>

<file path=customXml/itemProps3.xml><?xml version="1.0" encoding="utf-8"?>
<ds:datastoreItem xmlns:ds="http://schemas.openxmlformats.org/officeDocument/2006/customXml" ds:itemID="{49D95122-5A50-4668-B6C4-A06180BAAF9E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7100</TotalTime>
  <Pages>8</Pages>
  <Words>766</Words>
  <Application>Microsoft Office PowerPoint</Application>
  <PresentationFormat>Custom</PresentationFormat>
  <Paragraphs>82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Times New Roman</vt:lpstr>
      <vt:lpstr>Webdings</vt:lpstr>
      <vt:lpstr>blank</vt:lpstr>
      <vt:lpstr>Mu Sigma capabilities in Life Sciences</vt:lpstr>
      <vt:lpstr>A leading pharmaceutical client wanted to optimally allocate spends to various promotional channels in order to maximize revenue  </vt:lpstr>
      <vt:lpstr>Understanding key hypotheses and interconnections with other problems helped in coming up with a holistic market mix approach</vt:lpstr>
      <vt:lpstr>An end-to-end market mix study was conducted with key considerations on non-promotional effects</vt:lpstr>
      <vt:lpstr>Mu Sigma’s integrated marketing mix platform, muMixTM enabled end-to-end process of promotional mix budget planning</vt:lpstr>
      <vt:lpstr>Key insights and recommendations from the analysis helped client improve their allocation strategy and plan the yearly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– Diagnostic Segment</dc:title>
  <dc:creator>Mu Sigma</dc:creator>
  <cp:lastModifiedBy>Nandyala Venkat Reddy</cp:lastModifiedBy>
  <cp:revision>396</cp:revision>
  <cp:lastPrinted>2001-09-28T15:01:44Z</cp:lastPrinted>
  <dcterms:created xsi:type="dcterms:W3CDTF">2010-10-20T05:13:56Z</dcterms:created>
  <dcterms:modified xsi:type="dcterms:W3CDTF">2018-02-14T14:24:33Z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