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759" r:id="rId1"/>
  </p:sldMasterIdLst>
  <p:notesMasterIdLst>
    <p:notesMasterId r:id="rId3"/>
  </p:notesMasterIdLst>
  <p:handoutMasterIdLst>
    <p:handoutMasterId r:id="rId4"/>
  </p:handoutMasterIdLst>
  <p:sldIdLst>
    <p:sldId id="262" r:id="rId2"/>
  </p:sldIdLst>
  <p:sldSz cx="9902825" cy="6858000"/>
  <p:notesSz cx="7315200" cy="9601200"/>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1pPr>
    <a:lvl2pPr marL="4572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2pPr>
    <a:lvl3pPr marL="9144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5pPr>
    <a:lvl6pPr marL="2286000" algn="l" defTabSz="914400" rtl="0" eaLnBrk="1" latinLnBrk="0" hangingPunct="1">
      <a:defRPr sz="1100" kern="1200">
        <a:solidFill>
          <a:schemeClr val="tx1"/>
        </a:solidFill>
        <a:latin typeface="Arial" charset="0"/>
        <a:ea typeface="+mn-ea"/>
        <a:cs typeface="Times New Roman" pitchFamily="18" charset="0"/>
      </a:defRPr>
    </a:lvl6pPr>
    <a:lvl7pPr marL="2743200" algn="l" defTabSz="914400" rtl="0" eaLnBrk="1" latinLnBrk="0" hangingPunct="1">
      <a:defRPr sz="1100" kern="1200">
        <a:solidFill>
          <a:schemeClr val="tx1"/>
        </a:solidFill>
        <a:latin typeface="Arial" charset="0"/>
        <a:ea typeface="+mn-ea"/>
        <a:cs typeface="Times New Roman" pitchFamily="18" charset="0"/>
      </a:defRPr>
    </a:lvl7pPr>
    <a:lvl8pPr marL="3200400" algn="l" defTabSz="914400" rtl="0" eaLnBrk="1" latinLnBrk="0" hangingPunct="1">
      <a:defRPr sz="1100" kern="1200">
        <a:solidFill>
          <a:schemeClr val="tx1"/>
        </a:solidFill>
        <a:latin typeface="Arial" charset="0"/>
        <a:ea typeface="+mn-ea"/>
        <a:cs typeface="Times New Roman" pitchFamily="18" charset="0"/>
      </a:defRPr>
    </a:lvl8pPr>
    <a:lvl9pPr marL="3657600" algn="l" defTabSz="914400" rtl="0" eaLnBrk="1" latinLnBrk="0" hangingPunct="1">
      <a:defRPr sz="1100" kern="1200">
        <a:solidFill>
          <a:schemeClr val="tx1"/>
        </a:solidFill>
        <a:latin typeface="Arial"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3119">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riram Thiagarajan"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003399"/>
    <a:srgbClr val="006666"/>
    <a:srgbClr val="800000"/>
    <a:srgbClr val="006600"/>
    <a:srgbClr val="FFD1D1"/>
    <a:srgbClr val="D8CBCB"/>
    <a:srgbClr val="016666"/>
    <a:srgbClr val="0B1F65"/>
    <a:srgbClr val="3601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60" autoAdjust="0"/>
    <p:restoredTop sz="95810" autoAdjust="0"/>
  </p:normalViewPr>
  <p:slideViewPr>
    <p:cSldViewPr snapToGrid="0">
      <p:cViewPr varScale="1">
        <p:scale>
          <a:sx n="67" d="100"/>
          <a:sy n="67" d="100"/>
        </p:scale>
        <p:origin x="1100" y="48"/>
      </p:cViewPr>
      <p:guideLst>
        <p:guide orient="horz" pos="2160"/>
        <p:guide pos="3119"/>
      </p:guideLst>
    </p:cSldViewPr>
  </p:slideViewPr>
  <p:outlineViewPr>
    <p:cViewPr>
      <p:scale>
        <a:sx n="33" d="100"/>
        <a:sy n="33" d="100"/>
      </p:scale>
      <p:origin x="18"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0" d="100"/>
          <a:sy n="50" d="100"/>
        </p:scale>
        <p:origin x="-2850"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12" Type="http://schemas.openxmlformats.org/officeDocument/2006/relationships/customXml" Target="../customXml/item3.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openxmlformats.org/officeDocument/2006/relationships/customXml" Target="../customXml/item2.xml"/><Relationship Id="rId5" Type="http://schemas.openxmlformats.org/officeDocument/2006/relationships/commentAuthors" Target="commentAuthors.xml"/><Relationship Id="rId10" Type="http://schemas.openxmlformats.org/officeDocument/2006/relationships/customXml" Target="../customXml/item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sldNum" sz="quarter" idx="3"/>
          </p:nvPr>
        </p:nvSpPr>
        <p:spPr bwMode="auto">
          <a:xfrm>
            <a:off x="6872288" y="9398000"/>
            <a:ext cx="395287" cy="163513"/>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2025">
              <a:spcBef>
                <a:spcPct val="0"/>
              </a:spcBef>
              <a:buClrTx/>
              <a:buFontTx/>
              <a:buNone/>
              <a:defRPr sz="800"/>
            </a:lvl1pPr>
          </a:lstStyle>
          <a:p>
            <a:fld id="{0930B7C4-A07F-45E8-A56F-A23132B9C823}" type="slidenum">
              <a:rPr lang="en-US"/>
              <a:pPr/>
              <a:t>‹#›</a:t>
            </a:fld>
            <a:endParaRPr lang="en-US" dirty="0"/>
          </a:p>
        </p:txBody>
      </p:sp>
    </p:spTree>
    <p:extLst>
      <p:ext uri="{BB962C8B-B14F-4D97-AF65-F5344CB8AC3E}">
        <p14:creationId xmlns:p14="http://schemas.microsoft.com/office/powerpoint/2010/main" val="6385467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638175" y="4562475"/>
            <a:ext cx="5986463" cy="4737100"/>
          </a:xfrm>
          <a:prstGeom prst="rect">
            <a:avLst/>
          </a:prstGeom>
          <a:noFill/>
          <a:ln w="12700">
            <a:noFill/>
            <a:miter lim="800000"/>
            <a:headEnd/>
            <a:tailEnd/>
          </a:ln>
          <a:effectLst/>
        </p:spPr>
        <p:txBody>
          <a:bodyPr vert="horz" wrap="square" lIns="96618" tIns="47461" rIns="96618" bIns="47461" numCol="1" anchor="t" anchorCtr="0" compatLnSpc="1">
            <a:prstTxWarp prst="textNoShape">
              <a:avLst/>
            </a:prstTxWarp>
          </a:bodyPr>
          <a:lstStyle/>
          <a:p>
            <a:pPr lvl="0"/>
            <a:r>
              <a:rPr lang="en-US"/>
              <a:t>Click to edit Master text styles</a:t>
            </a:r>
          </a:p>
          <a:p>
            <a:pPr lvl="1"/>
            <a:r>
              <a:rPr lang="en-US"/>
              <a:t>Second level</a:t>
            </a:r>
          </a:p>
        </p:txBody>
      </p:sp>
      <p:sp>
        <p:nvSpPr>
          <p:cNvPr id="2051" name="Rectangle 3"/>
          <p:cNvSpPr>
            <a:spLocks noGrp="1" noRot="1" noChangeAspect="1" noChangeArrowheads="1" noTextEdit="1"/>
          </p:cNvSpPr>
          <p:nvPr>
            <p:ph type="sldImg" idx="2"/>
          </p:nvPr>
        </p:nvSpPr>
        <p:spPr bwMode="auto">
          <a:xfrm>
            <a:off x="676275" y="220663"/>
            <a:ext cx="5911850" cy="4092575"/>
          </a:xfrm>
          <a:prstGeom prst="rect">
            <a:avLst/>
          </a:prstGeom>
          <a:noFill/>
          <a:ln w="12700">
            <a:solidFill>
              <a:schemeClr val="tx1"/>
            </a:solidFill>
            <a:miter lim="800000"/>
            <a:headEnd/>
            <a:tailEnd/>
          </a:ln>
          <a:effectLst/>
        </p:spPr>
      </p:sp>
      <p:sp>
        <p:nvSpPr>
          <p:cNvPr id="2052" name="Rectangle 4"/>
          <p:cNvSpPr>
            <a:spLocks noGrp="1" noChangeArrowheads="1"/>
          </p:cNvSpPr>
          <p:nvPr>
            <p:ph type="sldNum" sz="quarter" idx="5"/>
          </p:nvPr>
        </p:nvSpPr>
        <p:spPr bwMode="auto">
          <a:xfrm>
            <a:off x="7027863" y="9417050"/>
            <a:ext cx="239712" cy="144463"/>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2025">
              <a:spcBef>
                <a:spcPct val="0"/>
              </a:spcBef>
              <a:buClrTx/>
              <a:buFontTx/>
              <a:buNone/>
              <a:defRPr sz="800"/>
            </a:lvl1pPr>
          </a:lstStyle>
          <a:p>
            <a:fld id="{62DCC290-FBB5-460F-B5AA-0FCBA6852F29}" type="slidenum">
              <a:rPr lang="en-US"/>
              <a:pPr/>
              <a:t>‹#›</a:t>
            </a:fld>
            <a:endParaRPr lang="en-US" dirty="0"/>
          </a:p>
        </p:txBody>
      </p:sp>
    </p:spTree>
    <p:extLst>
      <p:ext uri="{BB962C8B-B14F-4D97-AF65-F5344CB8AC3E}">
        <p14:creationId xmlns:p14="http://schemas.microsoft.com/office/powerpoint/2010/main" val="1811554887"/>
      </p:ext>
    </p:extLst>
  </p:cSld>
  <p:clrMap bg1="lt1" tx1="dk1" bg2="lt2" tx2="dk2" accent1="accent1" accent2="accent2" accent3="accent3" accent4="accent4" accent5="accent5" accent6="accent6" hlink="hlink" folHlink="folHlink"/>
  <p:notesStyle>
    <a:lvl1pPr marL="177800" indent="-177800" algn="l" rtl="0" eaLnBrk="0" fontAlgn="base" hangingPunct="0">
      <a:spcBef>
        <a:spcPct val="100000"/>
      </a:spcBef>
      <a:spcAft>
        <a:spcPct val="0"/>
      </a:spcAft>
      <a:buFont typeface="Webdings" pitchFamily="18" charset="2"/>
      <a:buChar char="4"/>
      <a:defRPr sz="1000" kern="1200">
        <a:solidFill>
          <a:schemeClr val="tx1"/>
        </a:solidFill>
        <a:latin typeface="Arial" charset="0"/>
        <a:ea typeface="+mn-ea"/>
        <a:cs typeface="+mn-cs"/>
      </a:defRPr>
    </a:lvl1pPr>
    <a:lvl2pPr marL="342900" indent="-163513" algn="l" rtl="0" eaLnBrk="0" fontAlgn="base" hangingPunct="0">
      <a:lnSpc>
        <a:spcPct val="85000"/>
      </a:lnSpc>
      <a:spcBef>
        <a:spcPct val="45000"/>
      </a:spcBef>
      <a:spcAft>
        <a:spcPct val="0"/>
      </a:spcAft>
      <a:buChar char="–"/>
      <a:defRPr sz="1000" kern="1200">
        <a:solidFill>
          <a:schemeClr val="tx1"/>
        </a:solidFill>
        <a:latin typeface="Arial" charset="0"/>
        <a:ea typeface="+mn-ea"/>
        <a:cs typeface="+mn-cs"/>
      </a:defRPr>
    </a:lvl2pPr>
    <a:lvl3pPr marL="520700" indent="-176213" algn="l" rtl="0" eaLnBrk="0" fontAlgn="base" hangingPunct="0">
      <a:lnSpc>
        <a:spcPct val="85000"/>
      </a:lnSpc>
      <a:spcBef>
        <a:spcPct val="45000"/>
      </a:spcBef>
      <a:spcAft>
        <a:spcPct val="0"/>
      </a:spcAft>
      <a:buFont typeface="Webdings" pitchFamily="18" charset="2"/>
      <a:defRPr sz="1000" kern="1200">
        <a:solidFill>
          <a:schemeClr val="tx1"/>
        </a:solidFill>
        <a:latin typeface="Arial" charset="0"/>
        <a:ea typeface="+mn-ea"/>
        <a:cs typeface="+mn-cs"/>
      </a:defRPr>
    </a:lvl3pPr>
    <a:lvl4pPr marL="685800" indent="-163513" algn="l" rtl="0" eaLnBrk="0" fontAlgn="base" hangingPunct="0">
      <a:lnSpc>
        <a:spcPct val="85000"/>
      </a:lnSpc>
      <a:spcBef>
        <a:spcPct val="45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0</a:t>
            </a:fld>
            <a:endParaRPr lang="en-US" dirty="0"/>
          </a:p>
        </p:txBody>
      </p:sp>
    </p:spTree>
    <p:extLst>
      <p:ext uri="{BB962C8B-B14F-4D97-AF65-F5344CB8AC3E}">
        <p14:creationId xmlns:p14="http://schemas.microsoft.com/office/powerpoint/2010/main" val="6179324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0.v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vmlDrawing" Target="../drawings/vmlDrawing11.v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vmlDrawing" Target="../drawings/vmlDrawing12.v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5.v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vmlDrawing" Target="../drawings/vmlDrawing6.v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7.v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8.v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Master" Target="../slideMasters/slideMaster1.xml"/><Relationship Id="rId1" Type="http://schemas.openxmlformats.org/officeDocument/2006/relationships/vmlDrawing" Target="../drawings/vmlDrawing9.vml"/><Relationship Id="rId5" Type="http://schemas.openxmlformats.org/officeDocument/2006/relationships/image" Target="../media/image2.png"/><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u Sigma Title Layout">
    <p:spTree>
      <p:nvGrpSpPr>
        <p:cNvPr id="1" name=""/>
        <p:cNvGrpSpPr/>
        <p:nvPr/>
      </p:nvGrpSpPr>
      <p:grpSpPr>
        <a:xfrm>
          <a:off x="0" y="0"/>
          <a:ext cx="0" cy="0"/>
          <a:chOff x="0" y="0"/>
          <a:chExt cx="0" cy="0"/>
        </a:xfrm>
      </p:grpSpPr>
      <p:sp>
        <p:nvSpPr>
          <p:cNvPr id="9" name="Rectangle 11"/>
          <p:cNvSpPr>
            <a:spLocks noChangeArrowheads="1"/>
          </p:cNvSpPr>
          <p:nvPr/>
        </p:nvSpPr>
        <p:spPr bwMode="auto">
          <a:xfrm>
            <a:off x="0" y="3492500"/>
            <a:ext cx="9902825" cy="3382963"/>
          </a:xfrm>
          <a:prstGeom prst="rect">
            <a:avLst/>
          </a:prstGeom>
          <a:solidFill>
            <a:srgbClr val="800000"/>
          </a:solidFill>
          <a:ln w="9525">
            <a:noFill/>
            <a:miter lim="800000"/>
            <a:headEnd/>
            <a:tailEnd/>
          </a:ln>
          <a:effectLst/>
        </p:spPr>
        <p:txBody>
          <a:bodyPr wrap="none" anchor="ctr"/>
          <a:lstStyle/>
          <a:p>
            <a:endParaRPr lang="en-US" dirty="0"/>
          </a:p>
        </p:txBody>
      </p:sp>
      <p:sp>
        <p:nvSpPr>
          <p:cNvPr id="6" name="Line 6"/>
          <p:cNvSpPr>
            <a:spLocks noChangeShapeType="1"/>
          </p:cNvSpPr>
          <p:nvPr/>
        </p:nvSpPr>
        <p:spPr bwMode="auto">
          <a:xfrm>
            <a:off x="1609725" y="1003300"/>
            <a:ext cx="0" cy="1905000"/>
          </a:xfrm>
          <a:prstGeom prst="line">
            <a:avLst/>
          </a:prstGeom>
          <a:noFill/>
          <a:ln w="101600">
            <a:solidFill>
              <a:srgbClr val="0B1F65"/>
            </a:solidFill>
            <a:round/>
            <a:headEnd/>
            <a:tailEnd/>
          </a:ln>
          <a:effectLst/>
        </p:spPr>
        <p:txBody>
          <a:bodyPr wrap="none" anchor="ctr"/>
          <a:lstStyle/>
          <a:p>
            <a:endParaRPr lang="en-US" dirty="0"/>
          </a:p>
        </p:txBody>
      </p:sp>
      <p:graphicFrame>
        <p:nvGraphicFramePr>
          <p:cNvPr id="7" name="Object 9"/>
          <p:cNvGraphicFramePr>
            <a:graphicFrameLocks noChangeAspect="1"/>
          </p:cNvGraphicFramePr>
          <p:nvPr/>
        </p:nvGraphicFramePr>
        <p:xfrm>
          <a:off x="1970088" y="1058863"/>
          <a:ext cx="1085850" cy="1285875"/>
        </p:xfrm>
        <a:graphic>
          <a:graphicData uri="http://schemas.openxmlformats.org/presentationml/2006/ole">
            <mc:AlternateContent xmlns:mc="http://schemas.openxmlformats.org/markup-compatibility/2006">
              <mc:Choice xmlns:v="urn:schemas-microsoft-com:vml" Requires="v">
                <p:oleObj spid="_x0000_s1117473" r:id="rId3" imgW="1085714" imgH="1286055" progId="PBrush">
                  <p:embed/>
                </p:oleObj>
              </mc:Choice>
              <mc:Fallback>
                <p:oleObj r:id="rId3" imgW="1085714" imgH="1286055" progId="PBrush">
                  <p:embed/>
                  <p:pic>
                    <p:nvPicPr>
                      <p:cNvPr id="0" name="Picture 2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0088" y="1058863"/>
                        <a:ext cx="1085850"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2"/>
          <p:cNvSpPr>
            <a:spLocks noChangeArrowheads="1"/>
          </p:cNvSpPr>
          <p:nvPr/>
        </p:nvSpPr>
        <p:spPr bwMode="auto">
          <a:xfrm>
            <a:off x="3685041" y="4094163"/>
            <a:ext cx="2509837"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schemeClr val="bg1"/>
                </a:solidFill>
              </a:rPr>
              <a:t>Chicago, IL</a:t>
            </a:r>
          </a:p>
          <a:p>
            <a:pPr>
              <a:spcBef>
                <a:spcPct val="0"/>
              </a:spcBef>
              <a:buClrTx/>
              <a:buFontTx/>
              <a:buNone/>
            </a:pPr>
            <a:r>
              <a:rPr lang="en-US" sz="2000" b="1" dirty="0">
                <a:solidFill>
                  <a:schemeClr val="bg1"/>
                </a:solidFill>
              </a:rPr>
              <a:t>Bangalore, India</a:t>
            </a:r>
          </a:p>
          <a:p>
            <a:pPr>
              <a:spcBef>
                <a:spcPct val="0"/>
              </a:spcBef>
              <a:buClrTx/>
              <a:buFontTx/>
              <a:buNone/>
            </a:pPr>
            <a:r>
              <a:rPr lang="en-US" sz="2000" b="1" dirty="0">
                <a:solidFill>
                  <a:schemeClr val="bg1"/>
                </a:solidFill>
              </a:rPr>
              <a:t>www.mu-sigma.com</a:t>
            </a:r>
          </a:p>
          <a:p>
            <a:pPr>
              <a:spcBef>
                <a:spcPct val="0"/>
              </a:spcBef>
              <a:buClrTx/>
              <a:buFontTx/>
              <a:buNone/>
            </a:pPr>
            <a:endParaRPr lang="en-US" sz="2000" b="1" dirty="0">
              <a:solidFill>
                <a:schemeClr val="bg1"/>
              </a:solidFill>
            </a:endParaRPr>
          </a:p>
        </p:txBody>
      </p:sp>
      <p:sp>
        <p:nvSpPr>
          <p:cNvPr id="12" name="Rectangle 13"/>
          <p:cNvSpPr>
            <a:spLocks noChangeArrowheads="1"/>
          </p:cNvSpPr>
          <p:nvPr/>
        </p:nvSpPr>
        <p:spPr bwMode="auto">
          <a:xfrm>
            <a:off x="1153888" y="5785754"/>
            <a:ext cx="7569200"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dirty="0">
                <a:solidFill>
                  <a:schemeClr val="bg1"/>
                </a:solidFill>
              </a:rPr>
              <a:t>Proprietary Information</a:t>
            </a:r>
            <a:endParaRPr lang="en-US" sz="1000" u="sng" dirty="0">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dirty="0">
              <a:solidFill>
                <a:schemeClr val="bg1"/>
              </a:solidFill>
            </a:endParaRPr>
          </a:p>
        </p:txBody>
      </p:sp>
      <p:sp>
        <p:nvSpPr>
          <p:cNvPr id="5" name="Title Placeholder 13"/>
          <p:cNvSpPr>
            <a:spLocks noGrp="1"/>
          </p:cNvSpPr>
          <p:nvPr>
            <p:ph type="title" hasCustomPrompt="1"/>
          </p:nvPr>
        </p:nvSpPr>
        <p:spPr>
          <a:xfrm>
            <a:off x="1872343" y="2467429"/>
            <a:ext cx="6858000" cy="457200"/>
          </a:xfrm>
          <a:prstGeom prst="rect">
            <a:avLst/>
          </a:prstGeom>
        </p:spPr>
        <p:txBody>
          <a:bodyPr vert="horz" lIns="91440" tIns="45720" rIns="91440" bIns="45720" rtlCol="0" anchor="ctr">
            <a:normAutofit/>
          </a:bodyPr>
          <a:lstStyle>
            <a:lvl1pPr>
              <a:defRPr/>
            </a:lvl1pPr>
          </a:lstStyle>
          <a:p>
            <a:r>
              <a:rPr lang="en-US" dirty="0"/>
              <a:t>Project Title</a:t>
            </a:r>
          </a:p>
        </p:txBody>
      </p:sp>
      <p:sp>
        <p:nvSpPr>
          <p:cNvPr id="11" name="Text Placeholder 10"/>
          <p:cNvSpPr>
            <a:spLocks noGrp="1"/>
          </p:cNvSpPr>
          <p:nvPr>
            <p:ph type="body" sz="quarter" idx="11" hasCustomPrompt="1"/>
          </p:nvPr>
        </p:nvSpPr>
        <p:spPr>
          <a:xfrm>
            <a:off x="3598863" y="5108573"/>
            <a:ext cx="2671762" cy="522288"/>
          </a:xfrm>
        </p:spPr>
        <p:txBody>
          <a:bodyPr anchor="ctr">
            <a:normAutofit/>
          </a:bodyPr>
          <a:lstStyle>
            <a:lvl1pPr algn="ctr">
              <a:buNone/>
              <a:defRPr sz="1800" b="0" i="0">
                <a:solidFill>
                  <a:schemeClr val="bg1"/>
                </a:solidFill>
              </a:defRPr>
            </a:lvl1pPr>
          </a:lstStyle>
          <a:p>
            <a:pPr lvl="0"/>
            <a:r>
              <a:rPr lang="en-US" dirty="0"/>
              <a:t>Insert Date</a:t>
            </a:r>
          </a:p>
        </p:txBody>
      </p:sp>
      <p:sp>
        <p:nvSpPr>
          <p:cNvPr id="13" name="Rectangle 14"/>
          <p:cNvSpPr>
            <a:spLocks noChangeArrowheads="1"/>
          </p:cNvSpPr>
          <p:nvPr/>
        </p:nvSpPr>
        <p:spPr bwMode="auto">
          <a:xfrm>
            <a:off x="838202" y="6045651"/>
            <a:ext cx="8204200" cy="396875"/>
          </a:xfrm>
          <a:prstGeom prst="rect">
            <a:avLst/>
          </a:prstGeom>
          <a:noFill/>
          <a:ln w="9525">
            <a:noFill/>
            <a:miter lim="800000"/>
            <a:headEnd/>
            <a:tailEnd/>
          </a:ln>
          <a:effectLst/>
        </p:spPr>
        <p:txBody>
          <a:bodyPr>
            <a:spAutoFit/>
          </a:bodyPr>
          <a:lstStyle/>
          <a:p>
            <a:pPr>
              <a:spcBef>
                <a:spcPct val="0"/>
              </a:spcBef>
              <a:buClrTx/>
              <a:buFontTx/>
              <a:buNone/>
            </a:pPr>
            <a:r>
              <a:rPr lang="en-GB" sz="1000" dirty="0">
                <a:solidFill>
                  <a:schemeClr val="bg1"/>
                </a:solidFill>
                <a:ea typeface="Arial Unicode MS" pitchFamily="34" charset="-128"/>
                <a:cs typeface="Arial Unicode MS" pitchFamily="34" charset="-128"/>
              </a:rPr>
              <a:t>"This document and its attachments are confidential.  Any</a:t>
            </a:r>
            <a:r>
              <a:rPr lang="en-US" sz="1000" dirty="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dirty="0">
                <a:solidFill>
                  <a:schemeClr val="bg1"/>
                </a:solidFill>
              </a:rPr>
              <a:t>	</a:t>
            </a:r>
            <a:r>
              <a:rPr lang="en-US" sz="1000" dirty="0">
                <a:solidFill>
                  <a:schemeClr val="bg1"/>
                </a:solidFill>
              </a:rPr>
              <a:t> </a:t>
            </a:r>
          </a:p>
        </p:txBody>
      </p:sp>
      <p:sp>
        <p:nvSpPr>
          <p:cNvPr id="15" name="Text Placeholder 14"/>
          <p:cNvSpPr>
            <a:spLocks noGrp="1"/>
          </p:cNvSpPr>
          <p:nvPr>
            <p:ph type="body" sz="quarter" idx="12" hasCustomPrompt="1"/>
          </p:nvPr>
        </p:nvSpPr>
        <p:spPr>
          <a:xfrm>
            <a:off x="1873250" y="2971800"/>
            <a:ext cx="6858000" cy="457200"/>
          </a:xfrm>
        </p:spPr>
        <p:txBody>
          <a:bodyPr anchor="ctr"/>
          <a:lstStyle>
            <a:lvl1pPr marL="234950" indent="-120650" algn="l" rtl="0" eaLnBrk="1" fontAlgn="base" hangingPunct="1">
              <a:lnSpc>
                <a:spcPct val="90000"/>
              </a:lnSpc>
              <a:spcBef>
                <a:spcPct val="0"/>
              </a:spcBef>
              <a:spcAft>
                <a:spcPct val="0"/>
              </a:spcAft>
              <a:buNone/>
              <a:defRPr lang="en-US" sz="2000" b="1" i="1" dirty="0" smtClean="0">
                <a:solidFill>
                  <a:schemeClr val="tx1"/>
                </a:solidFill>
                <a:latin typeface="+mj-lt"/>
                <a:ea typeface="+mj-ea"/>
                <a:cs typeface="+mj-cs"/>
              </a:defRPr>
            </a:lvl1pPr>
            <a:lvl2pPr algn="l" rtl="0" eaLnBrk="1" fontAlgn="base" hangingPunct="1">
              <a:lnSpc>
                <a:spcPct val="90000"/>
              </a:lnSpc>
              <a:spcBef>
                <a:spcPct val="0"/>
              </a:spcBef>
              <a:spcAft>
                <a:spcPct val="0"/>
              </a:spcAft>
              <a:buNone/>
              <a:defRPr lang="en-US" sz="2000" b="1" dirty="0" smtClean="0">
                <a:solidFill>
                  <a:schemeClr val="tx1"/>
                </a:solidFill>
                <a:latin typeface="+mj-lt"/>
                <a:ea typeface="+mj-ea"/>
                <a:cs typeface="+mj-cs"/>
              </a:defRPr>
            </a:lvl2pPr>
            <a:lvl3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3pPr>
            <a:lvl4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4pPr>
            <a:lvl5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5pPr>
          </a:lstStyle>
          <a:p>
            <a:pPr lvl="0"/>
            <a:r>
              <a:rPr lang="en-US" dirty="0"/>
              <a:t>Meeting Title</a:t>
            </a:r>
          </a:p>
        </p:txBody>
      </p:sp>
      <p:sp>
        <p:nvSpPr>
          <p:cNvPr id="14" name="Rectangle 11"/>
          <p:cNvSpPr>
            <a:spLocks noChangeArrowheads="1"/>
          </p:cNvSpPr>
          <p:nvPr userDrawn="1"/>
        </p:nvSpPr>
        <p:spPr bwMode="auto">
          <a:xfrm>
            <a:off x="0" y="3492500"/>
            <a:ext cx="9902825" cy="3382963"/>
          </a:xfrm>
          <a:prstGeom prst="rect">
            <a:avLst/>
          </a:prstGeom>
          <a:solidFill>
            <a:srgbClr val="800000"/>
          </a:solidFill>
          <a:ln w="9525">
            <a:noFill/>
            <a:miter lim="800000"/>
            <a:headEnd/>
            <a:tailEnd/>
          </a:ln>
          <a:effectLst/>
        </p:spPr>
        <p:txBody>
          <a:bodyPr wrap="none" anchor="ctr"/>
          <a:lstStyle/>
          <a:p>
            <a:endParaRPr lang="en-US" dirty="0"/>
          </a:p>
        </p:txBody>
      </p:sp>
      <p:sp>
        <p:nvSpPr>
          <p:cNvPr id="16" name="Line 6"/>
          <p:cNvSpPr>
            <a:spLocks noChangeShapeType="1"/>
          </p:cNvSpPr>
          <p:nvPr userDrawn="1"/>
        </p:nvSpPr>
        <p:spPr bwMode="auto">
          <a:xfrm>
            <a:off x="1609725" y="1003300"/>
            <a:ext cx="0" cy="1905000"/>
          </a:xfrm>
          <a:prstGeom prst="line">
            <a:avLst/>
          </a:prstGeom>
          <a:noFill/>
          <a:ln w="101600">
            <a:solidFill>
              <a:srgbClr val="0B1F65"/>
            </a:solidFill>
            <a:round/>
            <a:headEnd/>
            <a:tailEnd/>
          </a:ln>
          <a:effectLst/>
        </p:spPr>
        <p:txBody>
          <a:bodyPr wrap="none" anchor="ctr"/>
          <a:lstStyle/>
          <a:p>
            <a:endParaRPr lang="en-US" dirty="0"/>
          </a:p>
        </p:txBody>
      </p:sp>
      <p:graphicFrame>
        <p:nvGraphicFramePr>
          <p:cNvPr id="17" name="Object 9"/>
          <p:cNvGraphicFramePr>
            <a:graphicFrameLocks noChangeAspect="1"/>
          </p:cNvGraphicFramePr>
          <p:nvPr userDrawn="1"/>
        </p:nvGraphicFramePr>
        <p:xfrm>
          <a:off x="1970088" y="1058863"/>
          <a:ext cx="1085850" cy="1285875"/>
        </p:xfrm>
        <a:graphic>
          <a:graphicData uri="http://schemas.openxmlformats.org/presentationml/2006/ole">
            <mc:AlternateContent xmlns:mc="http://schemas.openxmlformats.org/markup-compatibility/2006">
              <mc:Choice xmlns:v="urn:schemas-microsoft-com:vml" Requires="v">
                <p:oleObj spid="_x0000_s1117474" r:id="rId5" imgW="1085714" imgH="1286055" progId="PBrush">
                  <p:embed/>
                </p:oleObj>
              </mc:Choice>
              <mc:Fallback>
                <p:oleObj r:id="rId5" imgW="1085714" imgH="1286055" progId="PBrush">
                  <p:embed/>
                  <p:pic>
                    <p:nvPicPr>
                      <p:cNvPr id="0" name="Picture 2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0088" y="1058863"/>
                        <a:ext cx="1085850"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2"/>
          <p:cNvSpPr>
            <a:spLocks noChangeArrowheads="1"/>
          </p:cNvSpPr>
          <p:nvPr userDrawn="1"/>
        </p:nvSpPr>
        <p:spPr bwMode="auto">
          <a:xfrm>
            <a:off x="3685041" y="4094163"/>
            <a:ext cx="2509837"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schemeClr val="bg1"/>
                </a:solidFill>
              </a:rPr>
              <a:t>Chicago, IL</a:t>
            </a:r>
          </a:p>
          <a:p>
            <a:pPr>
              <a:spcBef>
                <a:spcPct val="0"/>
              </a:spcBef>
              <a:buClrTx/>
              <a:buFontTx/>
              <a:buNone/>
            </a:pPr>
            <a:r>
              <a:rPr lang="en-US" sz="2000" b="1" dirty="0">
                <a:solidFill>
                  <a:schemeClr val="bg1"/>
                </a:solidFill>
              </a:rPr>
              <a:t>Bangalore, India</a:t>
            </a:r>
          </a:p>
          <a:p>
            <a:pPr>
              <a:spcBef>
                <a:spcPct val="0"/>
              </a:spcBef>
              <a:buClrTx/>
              <a:buFontTx/>
              <a:buNone/>
            </a:pPr>
            <a:r>
              <a:rPr lang="en-US" sz="2000" b="1" dirty="0">
                <a:solidFill>
                  <a:schemeClr val="bg1"/>
                </a:solidFill>
              </a:rPr>
              <a:t>www.mu-sigma.com</a:t>
            </a:r>
          </a:p>
          <a:p>
            <a:pPr>
              <a:spcBef>
                <a:spcPct val="0"/>
              </a:spcBef>
              <a:buClrTx/>
              <a:buFontTx/>
              <a:buNone/>
            </a:pPr>
            <a:endParaRPr lang="en-US" sz="2000" b="1" dirty="0">
              <a:solidFill>
                <a:schemeClr val="bg1"/>
              </a:solidFill>
            </a:endParaRPr>
          </a:p>
        </p:txBody>
      </p:sp>
      <p:sp>
        <p:nvSpPr>
          <p:cNvPr id="19" name="Rectangle 13"/>
          <p:cNvSpPr>
            <a:spLocks noChangeArrowheads="1"/>
          </p:cNvSpPr>
          <p:nvPr userDrawn="1"/>
        </p:nvSpPr>
        <p:spPr bwMode="auto">
          <a:xfrm>
            <a:off x="1153888" y="5785754"/>
            <a:ext cx="7569200"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dirty="0">
                <a:solidFill>
                  <a:schemeClr val="bg1"/>
                </a:solidFill>
              </a:rPr>
              <a:t>Proprietary Information</a:t>
            </a:r>
            <a:endParaRPr lang="en-US" sz="1000" u="sng" dirty="0">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dirty="0">
              <a:solidFill>
                <a:schemeClr val="bg1"/>
              </a:solidFill>
            </a:endParaRPr>
          </a:p>
        </p:txBody>
      </p:sp>
      <p:sp>
        <p:nvSpPr>
          <p:cNvPr id="20" name="Rectangle 14"/>
          <p:cNvSpPr>
            <a:spLocks noChangeArrowheads="1"/>
          </p:cNvSpPr>
          <p:nvPr userDrawn="1"/>
        </p:nvSpPr>
        <p:spPr bwMode="auto">
          <a:xfrm>
            <a:off x="838202" y="6045651"/>
            <a:ext cx="8204200" cy="396875"/>
          </a:xfrm>
          <a:prstGeom prst="rect">
            <a:avLst/>
          </a:prstGeom>
          <a:noFill/>
          <a:ln w="9525">
            <a:noFill/>
            <a:miter lim="800000"/>
            <a:headEnd/>
            <a:tailEnd/>
          </a:ln>
          <a:effectLst/>
        </p:spPr>
        <p:txBody>
          <a:bodyPr>
            <a:spAutoFit/>
          </a:bodyPr>
          <a:lstStyle/>
          <a:p>
            <a:pPr>
              <a:spcBef>
                <a:spcPct val="0"/>
              </a:spcBef>
              <a:buClrTx/>
              <a:buFontTx/>
              <a:buNone/>
            </a:pPr>
            <a:r>
              <a:rPr lang="en-GB" sz="1000" dirty="0">
                <a:solidFill>
                  <a:schemeClr val="bg1"/>
                </a:solidFill>
                <a:ea typeface="Arial Unicode MS" pitchFamily="34" charset="-128"/>
                <a:cs typeface="Arial Unicode MS" pitchFamily="34" charset="-128"/>
              </a:rPr>
              <a:t>"This document and its attachments are confidential.  Any</a:t>
            </a:r>
            <a:r>
              <a:rPr lang="en-US" sz="1000" dirty="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dirty="0">
                <a:solidFill>
                  <a:schemeClr val="bg1"/>
                </a:solidFill>
              </a:rPr>
              <a:t>	</a:t>
            </a:r>
            <a:r>
              <a:rPr lang="en-US" sz="1000" dirty="0">
                <a:solidFill>
                  <a:schemeClr val="bg1"/>
                </a:solidFill>
              </a:rPr>
              <a:t> </a:t>
            </a:r>
          </a:p>
        </p:txBody>
      </p:sp>
      <p:sp>
        <p:nvSpPr>
          <p:cNvPr id="21" name="TextBox 23"/>
          <p:cNvSpPr txBox="1">
            <a:spLocks noChangeArrowheads="1"/>
          </p:cNvSpPr>
          <p:nvPr userDrawn="1"/>
        </p:nvSpPr>
        <p:spPr bwMode="auto">
          <a:xfrm>
            <a:off x="3241675" y="3556000"/>
            <a:ext cx="3403600" cy="400050"/>
          </a:xfrm>
          <a:prstGeom prst="rect">
            <a:avLst/>
          </a:prstGeom>
          <a:noFill/>
          <a:ln w="9525">
            <a:noFill/>
            <a:miter lim="800000"/>
            <a:headEnd/>
            <a:tailEnd/>
          </a:ln>
        </p:spPr>
        <p:txBody>
          <a:bodyPr>
            <a:spAutoFit/>
          </a:bodyPr>
          <a:lstStyle/>
          <a:p>
            <a:r>
              <a:rPr lang="en-US" sz="2000" b="1" i="1" dirty="0">
                <a:solidFill>
                  <a:schemeClr val="bg1"/>
                </a:solidFill>
              </a:rPr>
              <a:t>Do The Math</a:t>
            </a:r>
          </a:p>
        </p:txBody>
      </p:sp>
      <p:cxnSp>
        <p:nvCxnSpPr>
          <p:cNvPr id="22" name="Straight Connector 25"/>
          <p:cNvCxnSpPr>
            <a:cxnSpLocks noChangeShapeType="1"/>
          </p:cNvCxnSpPr>
          <p:nvPr userDrawn="1"/>
        </p:nvCxnSpPr>
        <p:spPr bwMode="auto">
          <a:xfrm flipV="1">
            <a:off x="4157663" y="3951288"/>
            <a:ext cx="1554162" cy="0"/>
          </a:xfrm>
          <a:prstGeom prst="line">
            <a:avLst/>
          </a:prstGeom>
          <a:noFill/>
          <a:ln w="38100">
            <a:solidFill>
              <a:schemeClr val="bg1"/>
            </a:solidFill>
            <a:round/>
            <a:headEnd/>
            <a:tailEn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4" name="Rounded Rectangle 3"/>
          <p:cNvSpPr/>
          <p:nvPr userDrawn="1"/>
        </p:nvSpPr>
        <p:spPr bwMode="auto">
          <a:xfrm>
            <a:off x="3149600" y="4594436"/>
            <a:ext cx="6070600"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5" name="Rounded Rectangle 4"/>
          <p:cNvSpPr/>
          <p:nvPr userDrawn="1"/>
        </p:nvSpPr>
        <p:spPr bwMode="auto">
          <a:xfrm>
            <a:off x="3149600" y="2935393"/>
            <a:ext cx="6070600"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6" name="Pentagon 5"/>
          <p:cNvSpPr/>
          <p:nvPr userDrawn="1"/>
        </p:nvSpPr>
        <p:spPr bwMode="auto">
          <a:xfrm rot="5400000">
            <a:off x="994410" y="974089"/>
            <a:ext cx="1554480" cy="2286000"/>
          </a:xfrm>
          <a:prstGeom prst="homePlate">
            <a:avLst>
              <a:gd name="adj" fmla="val 30357"/>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7" name="Chevron 6"/>
          <p:cNvSpPr/>
          <p:nvPr userDrawn="1"/>
        </p:nvSpPr>
        <p:spPr bwMode="auto">
          <a:xfrm rot="5400000">
            <a:off x="994410" y="2569633"/>
            <a:ext cx="1554480" cy="228600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8" name="Chevron 7"/>
          <p:cNvSpPr/>
          <p:nvPr userDrawn="1"/>
        </p:nvSpPr>
        <p:spPr bwMode="auto">
          <a:xfrm rot="5400000">
            <a:off x="994410" y="4228676"/>
            <a:ext cx="1554480" cy="228600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0" name="Text Placeholder 8"/>
          <p:cNvSpPr>
            <a:spLocks noGrp="1"/>
          </p:cNvSpPr>
          <p:nvPr>
            <p:ph type="body" sz="quarter" idx="10" hasCustomPrompt="1"/>
          </p:nvPr>
        </p:nvSpPr>
        <p:spPr>
          <a:xfrm>
            <a:off x="622300" y="1778000"/>
            <a:ext cx="2286000" cy="640080"/>
          </a:xfrm>
        </p:spPr>
        <p:txBody>
          <a:bodyPr anchor="ctr"/>
          <a:lstStyle>
            <a:lvl1pPr algn="ctr">
              <a:buNone/>
              <a:defRPr sz="1400" b="1">
                <a:solidFill>
                  <a:schemeClr val="bg1"/>
                </a:solidFill>
              </a:defRPr>
            </a:lvl1pPr>
          </a:lstStyle>
          <a:p>
            <a:pPr lvl="0"/>
            <a:r>
              <a:rPr lang="en-US" dirty="0"/>
              <a:t>Add step 1</a:t>
            </a:r>
          </a:p>
        </p:txBody>
      </p:sp>
      <p:sp>
        <p:nvSpPr>
          <p:cNvPr id="11" name="Text Placeholder 8"/>
          <p:cNvSpPr>
            <a:spLocks noGrp="1"/>
          </p:cNvSpPr>
          <p:nvPr>
            <p:ph type="body" sz="quarter" idx="11" hasCustomPrompt="1"/>
          </p:nvPr>
        </p:nvSpPr>
        <p:spPr>
          <a:xfrm>
            <a:off x="622300" y="3378199"/>
            <a:ext cx="2286000" cy="640080"/>
          </a:xfrm>
        </p:spPr>
        <p:txBody>
          <a:bodyPr anchor="ctr"/>
          <a:lstStyle>
            <a:lvl1pPr algn="ctr">
              <a:buNone/>
              <a:defRPr sz="1400" b="1">
                <a:solidFill>
                  <a:schemeClr val="bg1"/>
                </a:solidFill>
              </a:defRPr>
            </a:lvl1pPr>
          </a:lstStyle>
          <a:p>
            <a:pPr lvl="0"/>
            <a:r>
              <a:rPr lang="en-US" dirty="0"/>
              <a:t>Add step 2</a:t>
            </a:r>
          </a:p>
        </p:txBody>
      </p:sp>
      <p:sp>
        <p:nvSpPr>
          <p:cNvPr id="12" name="Text Placeholder 8"/>
          <p:cNvSpPr>
            <a:spLocks noGrp="1"/>
          </p:cNvSpPr>
          <p:nvPr>
            <p:ph type="body" sz="quarter" idx="12" hasCustomPrompt="1"/>
          </p:nvPr>
        </p:nvSpPr>
        <p:spPr>
          <a:xfrm>
            <a:off x="622300" y="5033434"/>
            <a:ext cx="2286000" cy="640080"/>
          </a:xfrm>
        </p:spPr>
        <p:txBody>
          <a:bodyPr anchor="ctr"/>
          <a:lstStyle>
            <a:lvl1pPr algn="ctr">
              <a:buNone/>
              <a:defRPr sz="1400" b="1">
                <a:solidFill>
                  <a:schemeClr val="bg1"/>
                </a:solidFill>
              </a:defRPr>
            </a:lvl1pPr>
          </a:lstStyle>
          <a:p>
            <a:pPr lvl="0"/>
            <a:r>
              <a:rPr lang="en-US" dirty="0"/>
              <a:t>Add step 3</a:t>
            </a:r>
          </a:p>
        </p:txBody>
      </p:sp>
      <p:sp>
        <p:nvSpPr>
          <p:cNvPr id="14" name="Rounded Rectangle 13"/>
          <p:cNvSpPr/>
          <p:nvPr userDrawn="1"/>
        </p:nvSpPr>
        <p:spPr bwMode="auto">
          <a:xfrm>
            <a:off x="3149600" y="1339849"/>
            <a:ext cx="6070600"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225800" y="1339849"/>
            <a:ext cx="5905500" cy="1371600"/>
          </a:xfrm>
        </p:spPr>
        <p:txBody>
          <a:bodyPr/>
          <a:lstStyle>
            <a:lvl1pPr>
              <a:spcBef>
                <a:spcPts val="600"/>
              </a:spcBef>
              <a:defRPr sz="1400" baseline="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16" name="Text Placeholder 14"/>
          <p:cNvSpPr>
            <a:spLocks noGrp="1"/>
          </p:cNvSpPr>
          <p:nvPr>
            <p:ph type="body" sz="quarter" idx="15" hasCustomPrompt="1"/>
          </p:nvPr>
        </p:nvSpPr>
        <p:spPr>
          <a:xfrm>
            <a:off x="3225800" y="2942167"/>
            <a:ext cx="5905500" cy="1371600"/>
          </a:xfrm>
        </p:spPr>
        <p:txBody>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sp>
        <p:nvSpPr>
          <p:cNvPr id="17" name="Text Placeholder 14"/>
          <p:cNvSpPr>
            <a:spLocks noGrp="1"/>
          </p:cNvSpPr>
          <p:nvPr>
            <p:ph type="body" sz="quarter" idx="16" hasCustomPrompt="1"/>
          </p:nvPr>
        </p:nvSpPr>
        <p:spPr>
          <a:xfrm>
            <a:off x="3225800" y="4601634"/>
            <a:ext cx="5905500" cy="1371600"/>
          </a:xfrm>
        </p:spPr>
        <p:txBody>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graphicFrame>
        <p:nvGraphicFramePr>
          <p:cNvPr id="1129474"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9617" r:id="rId3" imgW="971686" imgH="895238" progId="PBrush">
                  <p:embed/>
                </p:oleObj>
              </mc:Choice>
              <mc:Fallback>
                <p:oleObj r:id="rId3" imgW="971686" imgH="895238" progId="PBrush">
                  <p:embed/>
                  <p:pic>
                    <p:nvPicPr>
                      <p:cNvPr id="0" name="Picture 1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vertical chevrons slide">
    <p:spTree>
      <p:nvGrpSpPr>
        <p:cNvPr id="1" name=""/>
        <p:cNvGrpSpPr/>
        <p:nvPr/>
      </p:nvGrpSpPr>
      <p:grpSpPr>
        <a:xfrm>
          <a:off x="0" y="0"/>
          <a:ext cx="0" cy="0"/>
          <a:chOff x="0" y="0"/>
          <a:chExt cx="0" cy="0"/>
        </a:xfrm>
      </p:grpSpPr>
      <p:sp>
        <p:nvSpPr>
          <p:cNvPr id="24" name="Rounded Rectangle 23"/>
          <p:cNvSpPr/>
          <p:nvPr userDrawn="1"/>
        </p:nvSpPr>
        <p:spPr bwMode="auto">
          <a:xfrm>
            <a:off x="3149600" y="5173980"/>
            <a:ext cx="6070600"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3" name="Rounded Rectangle 22"/>
          <p:cNvSpPr/>
          <p:nvPr userDrawn="1"/>
        </p:nvSpPr>
        <p:spPr bwMode="auto">
          <a:xfrm>
            <a:off x="3149600" y="3895936"/>
            <a:ext cx="6070600"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2" name="Rounded Rectangle 21"/>
          <p:cNvSpPr/>
          <p:nvPr userDrawn="1"/>
        </p:nvSpPr>
        <p:spPr bwMode="auto">
          <a:xfrm>
            <a:off x="3149600" y="2617893"/>
            <a:ext cx="6070600"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 name="Title 1"/>
          <p:cNvSpPr>
            <a:spLocks noGrp="1"/>
          </p:cNvSpPr>
          <p:nvPr>
            <p:ph type="title" hasCustomPrompt="1"/>
          </p:nvPr>
        </p:nvSpPr>
        <p:spPr/>
        <p:txBody>
          <a:bodyPr/>
          <a:lstStyle/>
          <a:p>
            <a:r>
              <a:rPr lang="en-US" dirty="0"/>
              <a:t>What is the Key Takeaway from the Slide?</a:t>
            </a:r>
          </a:p>
        </p:txBody>
      </p:sp>
      <p:sp>
        <p:nvSpPr>
          <p:cNvPr id="3" name="Pentagon 2"/>
          <p:cNvSpPr/>
          <p:nvPr userDrawn="1"/>
        </p:nvSpPr>
        <p:spPr bwMode="auto">
          <a:xfrm rot="5400000">
            <a:off x="1186815" y="800735"/>
            <a:ext cx="1188720" cy="2266950"/>
          </a:xfrm>
          <a:prstGeom prst="homePlate">
            <a:avLst>
              <a:gd name="adj" fmla="val 30357"/>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4" name="Chevron 3"/>
          <p:cNvSpPr/>
          <p:nvPr userDrawn="1"/>
        </p:nvSpPr>
        <p:spPr bwMode="auto">
          <a:xfrm rot="5400000">
            <a:off x="1186815" y="2078778"/>
            <a:ext cx="1188720" cy="226695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6" name="Chevron 5"/>
          <p:cNvSpPr/>
          <p:nvPr userDrawn="1"/>
        </p:nvSpPr>
        <p:spPr bwMode="auto">
          <a:xfrm rot="5400000">
            <a:off x="1186815" y="3356821"/>
            <a:ext cx="1188720" cy="226695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7" name="Chevron 6"/>
          <p:cNvSpPr/>
          <p:nvPr userDrawn="1"/>
        </p:nvSpPr>
        <p:spPr bwMode="auto">
          <a:xfrm rot="5400000">
            <a:off x="1186815" y="4634865"/>
            <a:ext cx="1188720" cy="226695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9" name="Text Placeholder 8"/>
          <p:cNvSpPr>
            <a:spLocks noGrp="1"/>
          </p:cNvSpPr>
          <p:nvPr>
            <p:ph type="body" sz="quarter" idx="10" hasCustomPrompt="1"/>
          </p:nvPr>
        </p:nvSpPr>
        <p:spPr>
          <a:xfrm>
            <a:off x="622300" y="1689100"/>
            <a:ext cx="2286000" cy="520700"/>
          </a:xfrm>
        </p:spPr>
        <p:txBody>
          <a:bodyPr anchor="ctr"/>
          <a:lstStyle>
            <a:lvl1pPr algn="ctr">
              <a:buNone/>
              <a:defRPr sz="1400" b="1">
                <a:solidFill>
                  <a:schemeClr val="bg1"/>
                </a:solidFill>
              </a:defRPr>
            </a:lvl1pPr>
          </a:lstStyle>
          <a:p>
            <a:pPr lvl="0"/>
            <a:r>
              <a:rPr lang="en-US" dirty="0"/>
              <a:t>Add step 1</a:t>
            </a:r>
          </a:p>
        </p:txBody>
      </p:sp>
      <p:sp>
        <p:nvSpPr>
          <p:cNvPr id="10" name="Text Placeholder 8"/>
          <p:cNvSpPr>
            <a:spLocks noGrp="1"/>
          </p:cNvSpPr>
          <p:nvPr>
            <p:ph type="body" sz="quarter" idx="11" hasCustomPrompt="1"/>
          </p:nvPr>
        </p:nvSpPr>
        <p:spPr>
          <a:xfrm>
            <a:off x="622300" y="2967567"/>
            <a:ext cx="2286000" cy="520700"/>
          </a:xfrm>
        </p:spPr>
        <p:txBody>
          <a:bodyPr anchor="ctr"/>
          <a:lstStyle>
            <a:lvl1pPr algn="ctr">
              <a:buNone/>
              <a:defRPr sz="1400" b="1">
                <a:solidFill>
                  <a:schemeClr val="bg1"/>
                </a:solidFill>
              </a:defRPr>
            </a:lvl1pPr>
          </a:lstStyle>
          <a:p>
            <a:pPr lvl="0"/>
            <a:r>
              <a:rPr lang="en-US" dirty="0"/>
              <a:t>Add step 2</a:t>
            </a:r>
          </a:p>
        </p:txBody>
      </p:sp>
      <p:sp>
        <p:nvSpPr>
          <p:cNvPr id="11" name="Text Placeholder 8"/>
          <p:cNvSpPr>
            <a:spLocks noGrp="1"/>
          </p:cNvSpPr>
          <p:nvPr>
            <p:ph type="body" sz="quarter" idx="12" hasCustomPrompt="1"/>
          </p:nvPr>
        </p:nvSpPr>
        <p:spPr>
          <a:xfrm>
            <a:off x="622300" y="4258734"/>
            <a:ext cx="2286000" cy="520700"/>
          </a:xfrm>
        </p:spPr>
        <p:txBody>
          <a:bodyPr anchor="ctr"/>
          <a:lstStyle>
            <a:lvl1pPr algn="ctr">
              <a:buNone/>
              <a:defRPr sz="1400" b="1">
                <a:solidFill>
                  <a:schemeClr val="bg1"/>
                </a:solidFill>
              </a:defRPr>
            </a:lvl1pPr>
          </a:lstStyle>
          <a:p>
            <a:pPr lvl="0"/>
            <a:r>
              <a:rPr lang="en-US" dirty="0"/>
              <a:t>Add step 3</a:t>
            </a:r>
          </a:p>
        </p:txBody>
      </p:sp>
      <p:sp>
        <p:nvSpPr>
          <p:cNvPr id="12" name="Text Placeholder 8"/>
          <p:cNvSpPr>
            <a:spLocks noGrp="1"/>
          </p:cNvSpPr>
          <p:nvPr>
            <p:ph type="body" sz="quarter" idx="13" hasCustomPrompt="1"/>
          </p:nvPr>
        </p:nvSpPr>
        <p:spPr>
          <a:xfrm>
            <a:off x="622300" y="5524500"/>
            <a:ext cx="2286000" cy="520700"/>
          </a:xfrm>
        </p:spPr>
        <p:txBody>
          <a:bodyPr anchor="ctr"/>
          <a:lstStyle>
            <a:lvl1pPr algn="ctr">
              <a:buNone/>
              <a:defRPr sz="1400" b="1">
                <a:solidFill>
                  <a:schemeClr val="bg1"/>
                </a:solidFill>
              </a:defRPr>
            </a:lvl1pPr>
          </a:lstStyle>
          <a:p>
            <a:pPr lvl="0"/>
            <a:r>
              <a:rPr lang="en-US" dirty="0"/>
              <a:t>Add step 4</a:t>
            </a:r>
          </a:p>
        </p:txBody>
      </p:sp>
      <p:sp>
        <p:nvSpPr>
          <p:cNvPr id="13" name="Rounded Rectangle 12"/>
          <p:cNvSpPr/>
          <p:nvPr userDrawn="1"/>
        </p:nvSpPr>
        <p:spPr bwMode="auto">
          <a:xfrm>
            <a:off x="3149600" y="1339849"/>
            <a:ext cx="6070600"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225800" y="1346200"/>
            <a:ext cx="5905500" cy="1097280"/>
          </a:xfrm>
        </p:spPr>
        <p:txBody>
          <a:bodyPr/>
          <a:lstStyle>
            <a:lvl1pPr>
              <a:spcBef>
                <a:spcPts val="600"/>
              </a:spcBef>
              <a:defRPr sz="1400" baseline="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17" name="Text Placeholder 14"/>
          <p:cNvSpPr>
            <a:spLocks noGrp="1"/>
          </p:cNvSpPr>
          <p:nvPr>
            <p:ph type="body" sz="quarter" idx="15" hasCustomPrompt="1"/>
          </p:nvPr>
        </p:nvSpPr>
        <p:spPr>
          <a:xfrm>
            <a:off x="3225800" y="2617893"/>
            <a:ext cx="5905500" cy="1097280"/>
          </a:xfrm>
        </p:spPr>
        <p:txBody>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sp>
        <p:nvSpPr>
          <p:cNvPr id="19" name="Text Placeholder 14"/>
          <p:cNvSpPr>
            <a:spLocks noGrp="1"/>
          </p:cNvSpPr>
          <p:nvPr>
            <p:ph type="body" sz="quarter" idx="16" hasCustomPrompt="1"/>
          </p:nvPr>
        </p:nvSpPr>
        <p:spPr>
          <a:xfrm>
            <a:off x="3225800" y="3903134"/>
            <a:ext cx="5905500" cy="1097280"/>
          </a:xfrm>
        </p:spPr>
        <p:txBody>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sp>
        <p:nvSpPr>
          <p:cNvPr id="21" name="Text Placeholder 14"/>
          <p:cNvSpPr>
            <a:spLocks noGrp="1"/>
          </p:cNvSpPr>
          <p:nvPr>
            <p:ph type="body" sz="quarter" idx="17" hasCustomPrompt="1"/>
          </p:nvPr>
        </p:nvSpPr>
        <p:spPr>
          <a:xfrm>
            <a:off x="3225800" y="5181600"/>
            <a:ext cx="5905500" cy="1097280"/>
          </a:xfrm>
        </p:spPr>
        <p:txBody>
          <a:bodyPr/>
          <a:lstStyle>
            <a:lvl1pPr>
              <a:spcBef>
                <a:spcPts val="600"/>
              </a:spcBef>
              <a:defRPr sz="1400"/>
            </a:lvl1pPr>
            <a:lvl2pPr>
              <a:lnSpc>
                <a:spcPct val="100000"/>
              </a:lnSpc>
              <a:spcBef>
                <a:spcPts val="300"/>
              </a:spcBef>
              <a:defRPr sz="1200"/>
            </a:lvl2pPr>
          </a:lstStyle>
          <a:p>
            <a:pPr lvl="0"/>
            <a:r>
              <a:rPr lang="en-US" dirty="0"/>
              <a:t>Describe step 4 and its sub-steps</a:t>
            </a:r>
          </a:p>
          <a:p>
            <a:pPr lvl="1"/>
            <a:r>
              <a:rPr lang="en-US" dirty="0"/>
              <a:t>Second level</a:t>
            </a:r>
          </a:p>
        </p:txBody>
      </p:sp>
      <p:graphicFrame>
        <p:nvGraphicFramePr>
          <p:cNvPr id="113049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0641" r:id="rId3" imgW="971686" imgH="895238" progId="PBrush">
                  <p:embed/>
                </p:oleObj>
              </mc:Choice>
              <mc:Fallback>
                <p:oleObj r:id="rId3" imgW="971686" imgH="895238" progId="PBrush">
                  <p:embed/>
                  <p:pic>
                    <p:nvPicPr>
                      <p:cNvPr id="0" name="Picture 1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horizont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3" name="Pentagon 2"/>
          <p:cNvSpPr/>
          <p:nvPr userDrawn="1"/>
        </p:nvSpPr>
        <p:spPr bwMode="auto">
          <a:xfrm>
            <a:off x="1089361" y="1485900"/>
            <a:ext cx="2742753" cy="889000"/>
          </a:xfrm>
          <a:prstGeom prst="homePlate">
            <a:avLst>
              <a:gd name="adj" fmla="val 30189"/>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4" name="Chevron 3"/>
          <p:cNvSpPr/>
          <p:nvPr userDrawn="1"/>
        </p:nvSpPr>
        <p:spPr bwMode="auto">
          <a:xfrm>
            <a:off x="3925694" y="1485900"/>
            <a:ext cx="2742753"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5" name="Chevron 4"/>
          <p:cNvSpPr/>
          <p:nvPr userDrawn="1"/>
        </p:nvSpPr>
        <p:spPr bwMode="auto">
          <a:xfrm>
            <a:off x="6723927" y="1485900"/>
            <a:ext cx="2742753"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7" name="Rounded Rectangle 6"/>
          <p:cNvSpPr/>
          <p:nvPr userDrawn="1"/>
        </p:nvSpPr>
        <p:spPr bwMode="auto">
          <a:xfrm>
            <a:off x="1056566" y="2476500"/>
            <a:ext cx="2695464"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a:off x="1066800" y="2565399"/>
            <a:ext cx="2679700" cy="3771901"/>
          </a:xfrm>
        </p:spPr>
        <p:txBody>
          <a:bodyPr/>
          <a:lstStyle>
            <a:lvl1pPr>
              <a:spcBef>
                <a:spcPts val="600"/>
              </a:spcBef>
              <a:defRPr sz="140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11" name="Rounded Rectangle 10"/>
          <p:cNvSpPr/>
          <p:nvPr userDrawn="1"/>
        </p:nvSpPr>
        <p:spPr bwMode="auto">
          <a:xfrm>
            <a:off x="3905599" y="2476500"/>
            <a:ext cx="2695464"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2" name="Text Placeholder 9"/>
          <p:cNvSpPr>
            <a:spLocks noGrp="1"/>
          </p:cNvSpPr>
          <p:nvPr>
            <p:ph type="body" sz="quarter" idx="11" hasCustomPrompt="1"/>
          </p:nvPr>
        </p:nvSpPr>
        <p:spPr>
          <a:xfrm>
            <a:off x="3915833" y="2565399"/>
            <a:ext cx="2679700" cy="3771901"/>
          </a:xfrm>
        </p:spPr>
        <p:txBody>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sp>
        <p:nvSpPr>
          <p:cNvPr id="13" name="Rounded Rectangle 12"/>
          <p:cNvSpPr/>
          <p:nvPr userDrawn="1"/>
        </p:nvSpPr>
        <p:spPr bwMode="auto">
          <a:xfrm>
            <a:off x="6716532" y="2476500"/>
            <a:ext cx="2695464"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4" name="Text Placeholder 9"/>
          <p:cNvSpPr>
            <a:spLocks noGrp="1"/>
          </p:cNvSpPr>
          <p:nvPr>
            <p:ph type="body" sz="quarter" idx="12" hasCustomPrompt="1"/>
          </p:nvPr>
        </p:nvSpPr>
        <p:spPr>
          <a:xfrm>
            <a:off x="6726766" y="2565399"/>
            <a:ext cx="2679700" cy="3771901"/>
          </a:xfrm>
        </p:spPr>
        <p:txBody>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sp>
        <p:nvSpPr>
          <p:cNvPr id="17" name="Text Placeholder 8"/>
          <p:cNvSpPr>
            <a:spLocks noGrp="1"/>
          </p:cNvSpPr>
          <p:nvPr>
            <p:ph type="body" sz="quarter" idx="14" hasCustomPrompt="1"/>
          </p:nvPr>
        </p:nvSpPr>
        <p:spPr>
          <a:xfrm>
            <a:off x="4144632" y="1524000"/>
            <a:ext cx="1923079" cy="800100"/>
          </a:xfrm>
        </p:spPr>
        <p:txBody>
          <a:bodyPr anchor="ctr"/>
          <a:lstStyle>
            <a:lvl1pPr algn="ctr">
              <a:buNone/>
              <a:defRPr sz="1400" b="1">
                <a:solidFill>
                  <a:schemeClr val="bg1"/>
                </a:solidFill>
              </a:defRPr>
            </a:lvl1pPr>
          </a:lstStyle>
          <a:p>
            <a:pPr lvl="0"/>
            <a:r>
              <a:rPr lang="en-US" dirty="0"/>
              <a:t>Add step 2</a:t>
            </a:r>
          </a:p>
        </p:txBody>
      </p:sp>
      <p:sp>
        <p:nvSpPr>
          <p:cNvPr id="18" name="Text Placeholder 8"/>
          <p:cNvSpPr>
            <a:spLocks noGrp="1"/>
          </p:cNvSpPr>
          <p:nvPr>
            <p:ph type="body" sz="quarter" idx="15" hasCustomPrompt="1"/>
          </p:nvPr>
        </p:nvSpPr>
        <p:spPr>
          <a:xfrm>
            <a:off x="1304065" y="1524000"/>
            <a:ext cx="1923079" cy="800100"/>
          </a:xfrm>
        </p:spPr>
        <p:txBody>
          <a:bodyPr anchor="ctr"/>
          <a:lstStyle>
            <a:lvl1pPr algn="ctr">
              <a:buNone/>
              <a:defRPr sz="1400" b="1">
                <a:solidFill>
                  <a:schemeClr val="bg1"/>
                </a:solidFill>
              </a:defRPr>
            </a:lvl1pPr>
          </a:lstStyle>
          <a:p>
            <a:pPr lvl="0"/>
            <a:r>
              <a:rPr lang="en-US" dirty="0"/>
              <a:t>Add step 1</a:t>
            </a:r>
          </a:p>
        </p:txBody>
      </p:sp>
      <p:sp>
        <p:nvSpPr>
          <p:cNvPr id="20" name="Text Placeholder 8"/>
          <p:cNvSpPr>
            <a:spLocks noGrp="1"/>
          </p:cNvSpPr>
          <p:nvPr>
            <p:ph type="body" sz="quarter" idx="17" hasCustomPrompt="1"/>
          </p:nvPr>
        </p:nvSpPr>
        <p:spPr>
          <a:xfrm>
            <a:off x="6947099" y="1524000"/>
            <a:ext cx="1923079" cy="800100"/>
          </a:xfrm>
        </p:spPr>
        <p:txBody>
          <a:bodyPr anchor="ctr"/>
          <a:lstStyle>
            <a:lvl1pPr algn="ctr">
              <a:buNone/>
              <a:defRPr sz="1400" b="1">
                <a:solidFill>
                  <a:schemeClr val="bg1"/>
                </a:solidFill>
              </a:defRPr>
            </a:lvl1pPr>
          </a:lstStyle>
          <a:p>
            <a:pPr lvl="0"/>
            <a:r>
              <a:rPr lang="en-US" dirty="0"/>
              <a:t>Add step 3</a:t>
            </a:r>
          </a:p>
        </p:txBody>
      </p:sp>
      <p:graphicFrame>
        <p:nvGraphicFramePr>
          <p:cNvPr id="1131522" name="Object 113"/>
          <p:cNvGraphicFramePr>
            <a:graphicFrameLocks noChangeAspect="1"/>
          </p:cNvGraphicFramePr>
          <p:nvPr>
            <p:extLst>
              <p:ext uri="{D42A27DB-BD31-4B8C-83A1-F6EECF244321}">
                <p14:modId xmlns:p14="http://schemas.microsoft.com/office/powerpoint/2010/main" val="1951728559"/>
              </p:ext>
            </p:extLst>
          </p:nvPr>
        </p:nvGraphicFramePr>
        <p:xfrm>
          <a:off x="9184641" y="76200"/>
          <a:ext cx="672888" cy="547688"/>
        </p:xfrm>
        <a:graphic>
          <a:graphicData uri="http://schemas.openxmlformats.org/presentationml/2006/ole">
            <mc:AlternateContent xmlns:mc="http://schemas.openxmlformats.org/markup-compatibility/2006">
              <mc:Choice xmlns:v="urn:schemas-microsoft-com:vml" Requires="v">
                <p:oleObj spid="_x0000_s1131665" r:id="rId3" imgW="971686" imgH="895238" progId="PBrush">
                  <p:embed/>
                </p:oleObj>
              </mc:Choice>
              <mc:Fallback>
                <p:oleObj r:id="rId3" imgW="971686" imgH="895238" progId="PBrush">
                  <p:embed/>
                  <p:pic>
                    <p:nvPicPr>
                      <p:cNvPr id="0" name="Picture 1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4641" y="76200"/>
                        <a:ext cx="672888"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a:t>What is the Key Takeaway from the Slide?</a:t>
            </a:r>
          </a:p>
        </p:txBody>
      </p:sp>
      <p:sp>
        <p:nvSpPr>
          <p:cNvPr id="3" name="Content Placeholder 2"/>
          <p:cNvSpPr>
            <a:spLocks noGrp="1"/>
          </p:cNvSpPr>
          <p:nvPr>
            <p:ph idx="1" hasCustomPrompt="1"/>
          </p:nvPr>
        </p:nvSpPr>
        <p:spPr/>
        <p:txBody>
          <a:bodyPr/>
          <a:lstStyle>
            <a:lvl1pPr>
              <a:buClr>
                <a:srgbClr val="003399"/>
              </a:buClr>
              <a:defRPr/>
            </a:lvl1pPr>
            <a:lvl2pPr>
              <a:buClr>
                <a:srgbClr val="003399"/>
              </a:buClr>
              <a:defRPr/>
            </a:lvl2pPr>
            <a:lvl3pPr>
              <a:buClr>
                <a:srgbClr val="003399"/>
              </a:buClr>
              <a:defRPr/>
            </a:lvl3pPr>
            <a:lvl4pPr>
              <a:buClr>
                <a:srgbClr val="003399"/>
              </a:buClr>
              <a:defRPr/>
            </a:lvl4pPr>
          </a:lstStyle>
          <a:p>
            <a:pPr lvl="0"/>
            <a:r>
              <a:rPr lang="en-US" dirty="0"/>
              <a:t>Supporting Points</a:t>
            </a:r>
          </a:p>
          <a:p>
            <a:pPr lvl="1"/>
            <a:r>
              <a:rPr lang="en-US" dirty="0"/>
              <a:t>Second level</a:t>
            </a:r>
          </a:p>
          <a:p>
            <a:pPr lvl="2"/>
            <a:r>
              <a:rPr lang="en-US" dirty="0"/>
              <a:t>Third level</a:t>
            </a:r>
          </a:p>
          <a:p>
            <a:pPr lvl="3"/>
            <a:r>
              <a:rPr lang="en-US" dirty="0"/>
              <a:t>Fourth level</a:t>
            </a:r>
          </a:p>
        </p:txBody>
      </p:sp>
      <p:graphicFrame>
        <p:nvGraphicFramePr>
          <p:cNvPr id="111821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18353" r:id="rId3" imgW="971686" imgH="895238" progId="PBrush">
                  <p:embed/>
                </p:oleObj>
              </mc:Choice>
              <mc:Fallback>
                <p:oleObj r:id="rId3" imgW="971686" imgH="895238" progId="PBrush">
                  <p:embed/>
                  <p:pic>
                    <p:nvPicPr>
                      <p:cNvPr id="0" name="Picture 1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Agenda Slide">
    <p:spTree>
      <p:nvGrpSpPr>
        <p:cNvPr id="1" name=""/>
        <p:cNvGrpSpPr/>
        <p:nvPr/>
      </p:nvGrpSpPr>
      <p:grpSpPr>
        <a:xfrm>
          <a:off x="0" y="0"/>
          <a:ext cx="0" cy="0"/>
          <a:chOff x="0" y="0"/>
          <a:chExt cx="0" cy="0"/>
        </a:xfrm>
      </p:grpSpPr>
      <p:sp>
        <p:nvSpPr>
          <p:cNvPr id="598018" name="Rectangle 2"/>
          <p:cNvSpPr>
            <a:spLocks noGrp="1" noChangeArrowheads="1"/>
          </p:cNvSpPr>
          <p:nvPr>
            <p:ph type="subTitle" idx="1"/>
          </p:nvPr>
        </p:nvSpPr>
        <p:spPr>
          <a:xfrm>
            <a:off x="1600200" y="2743200"/>
            <a:ext cx="6705600" cy="2971800"/>
          </a:xfrm>
        </p:spPr>
        <p:txBody>
          <a:bodyPr/>
          <a:lstStyle>
            <a:lvl1pPr>
              <a:defRPr/>
            </a:lvl1pPr>
            <a:lvl2pPr marL="452438" lvl="1" indent="-215900">
              <a:defRPr/>
            </a:lvl2pPr>
          </a:lstStyle>
          <a:p>
            <a:r>
              <a:rPr lang="en-US"/>
              <a:t>Click to edit Master subtitle style</a:t>
            </a:r>
          </a:p>
        </p:txBody>
      </p:sp>
      <p:sp>
        <p:nvSpPr>
          <p:cNvPr id="598019" name="Rectangle 3"/>
          <p:cNvSpPr>
            <a:spLocks noGrp="1" noChangeArrowheads="1"/>
          </p:cNvSpPr>
          <p:nvPr>
            <p:ph type="ctrTitle"/>
          </p:nvPr>
        </p:nvSpPr>
        <p:spPr>
          <a:xfrm>
            <a:off x="1600200" y="1219200"/>
            <a:ext cx="6705600" cy="1143000"/>
          </a:xfrm>
        </p:spPr>
        <p:txBody>
          <a:bodyPr tIns="45720" bIns="45720"/>
          <a:lstStyle>
            <a:lvl1pPr>
              <a:defRPr/>
            </a:lvl1pPr>
          </a:lstStyle>
          <a:p>
            <a:r>
              <a:rPr lang="en-US"/>
              <a:t>Click to edit Master title style</a:t>
            </a:r>
          </a:p>
        </p:txBody>
      </p:sp>
      <p:sp>
        <p:nvSpPr>
          <p:cNvPr id="598020" name="Line 4"/>
          <p:cNvSpPr>
            <a:spLocks noChangeShapeType="1"/>
          </p:cNvSpPr>
          <p:nvPr/>
        </p:nvSpPr>
        <p:spPr bwMode="auto">
          <a:xfrm>
            <a:off x="1422400" y="1905000"/>
            <a:ext cx="0" cy="457200"/>
          </a:xfrm>
          <a:prstGeom prst="line">
            <a:avLst/>
          </a:prstGeom>
          <a:noFill/>
          <a:ln w="76200">
            <a:solidFill>
              <a:srgbClr val="0B1F65"/>
            </a:solidFill>
            <a:round/>
            <a:headEnd/>
            <a:tailEnd/>
          </a:ln>
          <a:effectLst/>
        </p:spPr>
        <p:txBody>
          <a:bodyPr wrap="none" anchor="ctr"/>
          <a:lstStyle/>
          <a:p>
            <a:endParaRPr lang="en-US" dirty="0"/>
          </a:p>
        </p:txBody>
      </p:sp>
      <p:sp>
        <p:nvSpPr>
          <p:cNvPr id="10" name="Text Box 5"/>
          <p:cNvSpPr txBox="1">
            <a:spLocks noChangeArrowheads="1"/>
          </p:cNvSpPr>
          <p:nvPr/>
        </p:nvSpPr>
        <p:spPr bwMode="auto">
          <a:xfrm>
            <a:off x="9509760"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sp>
        <p:nvSpPr>
          <p:cNvPr id="8" name="Text Box 5"/>
          <p:cNvSpPr txBox="1">
            <a:spLocks noChangeArrowheads="1"/>
          </p:cNvSpPr>
          <p:nvPr userDrawn="1"/>
        </p:nvSpPr>
        <p:spPr bwMode="auto">
          <a:xfrm>
            <a:off x="9509760"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graphicFrame>
        <p:nvGraphicFramePr>
          <p:cNvPr id="1119234"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19377" r:id="rId3" imgW="971686" imgH="895238" progId="PBrush">
                  <p:embed/>
                </p:oleObj>
              </mc:Choice>
              <mc:Fallback>
                <p:oleObj r:id="rId3" imgW="971686" imgH="895238" progId="PBrush">
                  <p:embed/>
                  <p:pic>
                    <p:nvPicPr>
                      <p:cNvPr id="0" name="Picture 1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userDrawn="1"/>
        </p:nvSpPr>
        <p:spPr>
          <a:xfrm>
            <a:off x="182880" y="6492240"/>
            <a:ext cx="1828800" cy="276999"/>
          </a:xfrm>
          <a:prstGeom prst="rect">
            <a:avLst/>
          </a:prstGeom>
          <a:noFill/>
        </p:spPr>
        <p:txBody>
          <a:bodyPr wrap="square" rtlCol="0">
            <a:spAutoFit/>
          </a:bodyPr>
          <a:lstStyle/>
          <a:p>
            <a:pPr algn="l"/>
            <a:r>
              <a:rPr lang="en-US" sz="1200" i="1" dirty="0"/>
              <a:t>Mu Sigma 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a:t>What is the Key Takeaway from the Slide?</a:t>
            </a:r>
          </a:p>
        </p:txBody>
      </p:sp>
      <p:graphicFrame>
        <p:nvGraphicFramePr>
          <p:cNvPr id="112025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0401" r:id="rId3" imgW="971686" imgH="895238" progId="PBrush">
                  <p:embed/>
                </p:oleObj>
              </mc:Choice>
              <mc:Fallback>
                <p:oleObj r:id="rId3" imgW="971686" imgH="895238" progId="PBrush">
                  <p:embed/>
                  <p:pic>
                    <p:nvPicPr>
                      <p:cNvPr id="0" name="Picture 1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3" name="Content Placeholder 2"/>
          <p:cNvSpPr>
            <a:spLocks noGrp="1"/>
          </p:cNvSpPr>
          <p:nvPr>
            <p:ph sz="half" idx="1"/>
          </p:nvPr>
        </p:nvSpPr>
        <p:spPr>
          <a:xfrm>
            <a:off x="646113" y="1381125"/>
            <a:ext cx="4305300" cy="4191000"/>
          </a:xfrm>
        </p:spPr>
        <p:txBody>
          <a:bodyPr/>
          <a:lstStyle>
            <a:lvl1pPr>
              <a:defRPr sz="1600"/>
            </a:lvl1pPr>
            <a:lvl2pPr>
              <a:defRPr sz="1400"/>
            </a:lvl2pPr>
            <a:lvl3pPr>
              <a:defRPr sz="1300"/>
            </a:lvl3pPr>
            <a:lvl4pPr>
              <a:defRPr sz="12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103813" y="1381125"/>
            <a:ext cx="4305300" cy="4191000"/>
          </a:xfrm>
        </p:spPr>
        <p:txBody>
          <a:bodyPr/>
          <a:lstStyle>
            <a:lvl1pPr>
              <a:defRPr sz="1600"/>
            </a:lvl1pPr>
            <a:lvl2pPr>
              <a:defRPr lang="en-US" sz="1400" dirty="0" smtClean="0">
                <a:solidFill>
                  <a:schemeClr val="tx1"/>
                </a:solidFill>
                <a:latin typeface="+mn-lt"/>
              </a:defRPr>
            </a:lvl2pPr>
            <a:lvl3pPr>
              <a:defRPr lang="en-US" sz="1300" baseline="0" dirty="0" smtClean="0">
                <a:solidFill>
                  <a:schemeClr val="tx1"/>
                </a:solidFill>
                <a:latin typeface="+mn-lt"/>
              </a:defRPr>
            </a:lvl3pPr>
            <a:lvl4pPr>
              <a:defRPr lang="en-US" sz="1200" dirty="0" smtClean="0">
                <a:solidFill>
                  <a:schemeClr val="tx1"/>
                </a:solidFill>
                <a:latin typeface="+mn-lt"/>
              </a:defRPr>
            </a:lvl4pPr>
            <a:lvl5pPr>
              <a:defRPr sz="1800"/>
            </a:lvl5pPr>
            <a:lvl6pPr>
              <a:defRPr sz="1800"/>
            </a:lvl6pPr>
            <a:lvl7pPr>
              <a:defRPr sz="1800"/>
            </a:lvl7pPr>
            <a:lvl8pPr>
              <a:defRPr sz="1800"/>
            </a:lvl8pPr>
            <a:lvl9pPr>
              <a:defRPr sz="1800"/>
            </a:lvl9p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a:t>Click to edit Master text styles</a:t>
            </a:r>
          </a:p>
          <a:p>
            <a:pPr marL="234950" marR="0" lvl="1"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a:t>Second level</a:t>
            </a:r>
          </a:p>
          <a:p>
            <a:pPr marL="234950" marR="0" lvl="2"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a:t>Third level</a:t>
            </a:r>
          </a:p>
          <a:p>
            <a:pPr marL="234950" marR="0" lvl="3"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a:t>Fourth level</a:t>
            </a:r>
          </a:p>
        </p:txBody>
      </p:sp>
      <p:graphicFrame>
        <p:nvGraphicFramePr>
          <p:cNvPr id="1121282"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1425" r:id="rId3" imgW="971686" imgH="895238" progId="PBrush">
                  <p:embed/>
                </p:oleObj>
              </mc:Choice>
              <mc:Fallback>
                <p:oleObj r:id="rId3" imgW="971686" imgH="895238" progId="PBrush">
                  <p:embed/>
                  <p:pic>
                    <p:nvPicPr>
                      <p:cNvPr id="0" name="Picture 1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5300" y="1371337"/>
            <a:ext cx="4375150"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5150"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5030788" y="1371337"/>
            <a:ext cx="4376737"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0788" y="2174875"/>
            <a:ext cx="4376737"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1"/>
          <p:cNvSpPr>
            <a:spLocks noGrp="1"/>
          </p:cNvSpPr>
          <p:nvPr>
            <p:ph type="title" hasCustomPrompt="1"/>
          </p:nvPr>
        </p:nvSpPr>
        <p:spPr>
          <a:xfrm>
            <a:off x="457200" y="381000"/>
            <a:ext cx="8985250" cy="838200"/>
          </a:xfrm>
        </p:spPr>
        <p:txBody>
          <a:bodyPr/>
          <a:lstStyle/>
          <a:p>
            <a:r>
              <a:rPr lang="en-US" dirty="0"/>
              <a:t>What is the Key Takeaway from the Slide?</a:t>
            </a:r>
          </a:p>
        </p:txBody>
      </p:sp>
      <p:graphicFrame>
        <p:nvGraphicFramePr>
          <p:cNvPr id="1122306"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2449" r:id="rId3" imgW="971686" imgH="895238" progId="PBrush">
                  <p:embed/>
                </p:oleObj>
              </mc:Choice>
              <mc:Fallback>
                <p:oleObj r:id="rId3" imgW="971686" imgH="895238" progId="PBrush">
                  <p:embed/>
                  <p:pic>
                    <p:nvPicPr>
                      <p:cNvPr id="0" name="Picture 1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112333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3473" r:id="rId3" imgW="971686" imgH="895238" progId="PBrush">
                  <p:embed/>
                </p:oleObj>
              </mc:Choice>
              <mc:Fallback>
                <p:oleObj r:id="rId3" imgW="971686" imgH="895238" progId="PBrush">
                  <p:embed/>
                  <p:pic>
                    <p:nvPicPr>
                      <p:cNvPr id="0" name="Picture 1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ient Context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7569" r:id="rId3" imgW="971686" imgH="895238" progId="PBrush">
                  <p:embed/>
                </p:oleObj>
              </mc:Choice>
              <mc:Fallback>
                <p:oleObj r:id="rId3" imgW="971686" imgH="895238" progId="PBrush">
                  <p:embed/>
                  <p:pic>
                    <p:nvPicPr>
                      <p:cNvPr id="0" name="Picture 1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a:t>What is the Key Takeaway from the Slide?</a:t>
            </a:r>
          </a:p>
        </p:txBody>
      </p:sp>
      <p:graphicFrame>
        <p:nvGraphicFramePr>
          <p:cNvPr id="7" name="Table 6"/>
          <p:cNvGraphicFramePr>
            <a:graphicFrameLocks noGrp="1"/>
          </p:cNvGraphicFramePr>
          <p:nvPr userDrawn="1"/>
        </p:nvGraphicFramePr>
        <p:xfrm>
          <a:off x="443967" y="1431572"/>
          <a:ext cx="4297680" cy="2208248"/>
        </p:xfrm>
        <a:graphic>
          <a:graphicData uri="http://schemas.openxmlformats.org/drawingml/2006/table">
            <a:tbl>
              <a:tblPr firstRow="1" bandRow="1">
                <a:tableStyleId>{5C22544A-7EE6-4342-B048-85BDC9FD1C3A}</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Company Facts</a:t>
                      </a:r>
                    </a:p>
                  </a:txBody>
                  <a:tcPr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nvGraphicFramePr>
        <p:xfrm>
          <a:off x="443967" y="3933472"/>
          <a:ext cx="4297680" cy="2208248"/>
        </p:xfrm>
        <a:graphic>
          <a:graphicData uri="http://schemas.openxmlformats.org/drawingml/2006/table">
            <a:tbl>
              <a:tblPr firstRow="1" bandRow="1">
                <a:tableStyleId>{5C22544A-7EE6-4342-B048-85BDC9FD1C3A}</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Company Performance</a:t>
                      </a:r>
                    </a:p>
                  </a:txBody>
                  <a:tcPr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444500" y="1816100"/>
            <a:ext cx="4297680" cy="1816100"/>
          </a:xfrm>
        </p:spPr>
        <p:txBody>
          <a:bodyPr>
            <a:normAutofit/>
          </a:bodyPr>
          <a:lstStyle>
            <a:lvl1pPr>
              <a:spcBef>
                <a:spcPts val="600"/>
              </a:spcBef>
              <a:defRPr sz="1400" baseline="0"/>
            </a:lvl1pPr>
            <a:lvl2pPr>
              <a:lnSpc>
                <a:spcPct val="100000"/>
              </a:lnSpc>
              <a:spcBef>
                <a:spcPts val="300"/>
              </a:spcBef>
              <a:defRPr sz="1200"/>
            </a:lvl2pPr>
          </a:lstStyle>
          <a:p>
            <a:pPr lvl="0"/>
            <a:r>
              <a:rPr lang="en-US" dirty="0"/>
              <a:t>Describe the company in terms of their business presence etc.</a:t>
            </a:r>
          </a:p>
          <a:p>
            <a:pPr lvl="1"/>
            <a:r>
              <a:rPr lang="en-US" dirty="0"/>
              <a:t>Second level</a:t>
            </a:r>
          </a:p>
        </p:txBody>
      </p:sp>
      <p:sp>
        <p:nvSpPr>
          <p:cNvPr id="24" name="Text Placeholder 13"/>
          <p:cNvSpPr>
            <a:spLocks noGrp="1"/>
          </p:cNvSpPr>
          <p:nvPr>
            <p:ph type="body" sz="quarter" idx="13" hasCustomPrompt="1"/>
          </p:nvPr>
        </p:nvSpPr>
        <p:spPr>
          <a:xfrm>
            <a:off x="444500" y="4318000"/>
            <a:ext cx="4297680" cy="1816100"/>
          </a:xfrm>
        </p:spPr>
        <p:txBody>
          <a:bodyPr>
            <a:normAutofit/>
          </a:bodyPr>
          <a:lstStyle>
            <a:lvl1pPr>
              <a:spcBef>
                <a:spcPts val="600"/>
              </a:spcBef>
              <a:defRPr sz="1400"/>
            </a:lvl1pPr>
            <a:lvl2pPr>
              <a:spcBef>
                <a:spcPts val="300"/>
              </a:spcBef>
              <a:defRPr sz="1200"/>
            </a:lvl2pPr>
          </a:lstStyle>
          <a:p>
            <a:pPr lvl="0"/>
            <a:r>
              <a:rPr lang="en-US" dirty="0"/>
              <a:t>How has the company been performing?</a:t>
            </a:r>
          </a:p>
          <a:p>
            <a:pPr lvl="1"/>
            <a:r>
              <a:rPr lang="en-US" dirty="0"/>
              <a:t>Second level</a:t>
            </a:r>
          </a:p>
        </p:txBody>
      </p:sp>
      <p:graphicFrame>
        <p:nvGraphicFramePr>
          <p:cNvPr id="11" name="Table 10"/>
          <p:cNvGraphicFramePr>
            <a:graphicFrameLocks noGrp="1"/>
          </p:cNvGraphicFramePr>
          <p:nvPr userDrawn="1"/>
        </p:nvGraphicFramePr>
        <p:xfrm>
          <a:off x="5181067" y="1431572"/>
          <a:ext cx="4297680" cy="2208248"/>
        </p:xfrm>
        <a:graphic>
          <a:graphicData uri="http://schemas.openxmlformats.org/drawingml/2006/table">
            <a:tbl>
              <a:tblPr firstRow="1" bandRow="1">
                <a:tableStyleId>{5C22544A-7EE6-4342-B048-85BDC9FD1C3A}</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Market Situation</a:t>
                      </a:r>
                    </a:p>
                  </a:txBody>
                  <a:tcPr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userDrawn="1"/>
        </p:nvGraphicFramePr>
        <p:xfrm>
          <a:off x="5181067" y="3933472"/>
          <a:ext cx="4297680" cy="2208248"/>
        </p:xfrm>
        <a:graphic>
          <a:graphicData uri="http://schemas.openxmlformats.org/drawingml/2006/table">
            <a:tbl>
              <a:tblPr firstRow="1" bandRow="1">
                <a:tableStyleId>{5C22544A-7EE6-4342-B048-85BDC9FD1C3A}</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Key Imperatives</a:t>
                      </a:r>
                    </a:p>
                  </a:txBody>
                  <a:tcPr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5181600" y="1816100"/>
            <a:ext cx="4297680" cy="1816100"/>
          </a:xfrm>
        </p:spPr>
        <p:txBody>
          <a:bodyPr>
            <a:normAutofit/>
          </a:bodyPr>
          <a:lstStyle>
            <a:lvl1pPr>
              <a:spcBef>
                <a:spcPts val="600"/>
              </a:spcBef>
              <a:defRPr sz="1400"/>
            </a:lvl1pPr>
            <a:lvl2pPr>
              <a:lnSpc>
                <a:spcPct val="100000"/>
              </a:lnSpc>
              <a:spcBef>
                <a:spcPts val="300"/>
              </a:spcBef>
              <a:defRPr sz="1200"/>
            </a:lvl2pPr>
          </a:lstStyle>
          <a:p>
            <a:pPr lvl="0"/>
            <a:r>
              <a:rPr lang="en-US" dirty="0"/>
              <a:t>Describe the state of the market that the company is in</a:t>
            </a:r>
          </a:p>
          <a:p>
            <a:pPr lvl="1"/>
            <a:r>
              <a:rPr lang="en-US" dirty="0"/>
              <a:t>Second level</a:t>
            </a:r>
          </a:p>
        </p:txBody>
      </p:sp>
      <p:sp>
        <p:nvSpPr>
          <p:cNvPr id="15" name="Text Placeholder 13"/>
          <p:cNvSpPr>
            <a:spLocks noGrp="1"/>
          </p:cNvSpPr>
          <p:nvPr>
            <p:ph type="body" sz="quarter" idx="15" hasCustomPrompt="1"/>
          </p:nvPr>
        </p:nvSpPr>
        <p:spPr>
          <a:xfrm>
            <a:off x="5181600" y="4318000"/>
            <a:ext cx="4297680" cy="1816100"/>
          </a:xfrm>
        </p:spPr>
        <p:txBody>
          <a:bodyPr>
            <a:normAutofit/>
          </a:bodyPr>
          <a:lstStyle>
            <a:lvl1pPr>
              <a:spcBef>
                <a:spcPts val="600"/>
              </a:spcBef>
              <a:defRPr sz="1400" baseline="0"/>
            </a:lvl1pPr>
            <a:lvl2pPr>
              <a:spcBef>
                <a:spcPts val="300"/>
              </a:spcBef>
              <a:defRPr sz="1200"/>
            </a:lvl2pPr>
          </a:lstStyle>
          <a:p>
            <a:pPr lvl="0"/>
            <a:r>
              <a:rPr lang="en-US" dirty="0"/>
              <a:t>According to the company, what are the key focus areas or strategies for the near and distant future?</a:t>
            </a:r>
          </a:p>
          <a:p>
            <a:pPr lvl="1"/>
            <a:r>
              <a:rPr lang="en-US" dirty="0"/>
              <a:t>Second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CQ Future Sta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pic>
        <p:nvPicPr>
          <p:cNvPr id="3" name="Picture 4" descr="j0188453[1]"/>
          <p:cNvPicPr>
            <a:picLocks noChangeAspect="1" noChangeArrowheads="1"/>
          </p:cNvPicPr>
          <p:nvPr userDrawn="1"/>
        </p:nvPicPr>
        <p:blipFill>
          <a:blip r:embed="rId3" cstate="print"/>
          <a:srcRect/>
          <a:stretch>
            <a:fillRect/>
          </a:stretch>
        </p:blipFill>
        <p:spPr bwMode="auto">
          <a:xfrm>
            <a:off x="3606800" y="3721101"/>
            <a:ext cx="2679700" cy="573392"/>
          </a:xfrm>
          <a:prstGeom prst="rect">
            <a:avLst/>
          </a:prstGeom>
          <a:noFill/>
          <a:ln w="9525">
            <a:noFill/>
            <a:miter lim="800000"/>
            <a:headEnd/>
            <a:tailEnd/>
          </a:ln>
        </p:spPr>
      </p:pic>
      <p:graphicFrame>
        <p:nvGraphicFramePr>
          <p:cNvPr id="4" name="Table 3"/>
          <p:cNvGraphicFramePr>
            <a:graphicFrameLocks noGrp="1"/>
          </p:cNvGraphicFramePr>
          <p:nvPr userDrawn="1"/>
        </p:nvGraphicFramePr>
        <p:xfrm>
          <a:off x="443971" y="2333272"/>
          <a:ext cx="2794529" cy="3330928"/>
        </p:xfrm>
        <a:graphic>
          <a:graphicData uri="http://schemas.openxmlformats.org/drawingml/2006/table">
            <a:tbl>
              <a:tblPr firstRow="1" bandRow="1">
                <a:tableStyleId>{21E4AEA4-8DFA-4A89-87EB-49C32662AFE0}</a:tableStyleId>
              </a:tblPr>
              <a:tblGrid>
                <a:gridCol w="2794529">
                  <a:extLst>
                    <a:ext uri="{9D8B030D-6E8A-4147-A177-3AD203B41FA5}">
                      <a16:colId xmlns:a16="http://schemas.microsoft.com/office/drawing/2014/main" val="20000"/>
                    </a:ext>
                  </a:extLst>
                </a:gridCol>
              </a:tblGrid>
              <a:tr h="366801">
                <a:tc>
                  <a:txBody>
                    <a:bodyPr/>
                    <a:lstStyle/>
                    <a:p>
                      <a:pPr algn="ctr"/>
                      <a:r>
                        <a:rPr lang="en-US" sz="1400" dirty="0"/>
                        <a:t>Situation – Current</a:t>
                      </a:r>
                      <a:r>
                        <a:rPr lang="en-US" sz="1400" baseline="0" dirty="0"/>
                        <a:t> State</a:t>
                      </a:r>
                      <a:endParaRPr lang="en-US" sz="1400" dirty="0"/>
                    </a:p>
                  </a:txBody>
                  <a:tcPr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7" name="Text Placeholder 6"/>
          <p:cNvSpPr>
            <a:spLocks noGrp="1"/>
          </p:cNvSpPr>
          <p:nvPr>
            <p:ph type="body" sz="quarter" idx="10" hasCustomPrompt="1"/>
          </p:nvPr>
        </p:nvSpPr>
        <p:spPr>
          <a:xfrm>
            <a:off x="444500" y="2717800"/>
            <a:ext cx="2781300" cy="2933700"/>
          </a:xfrm>
        </p:spPr>
        <p:txBody>
          <a:bodyPr/>
          <a:lstStyle>
            <a:lvl1pPr>
              <a:spcBef>
                <a:spcPts val="600"/>
              </a:spcBef>
              <a:defRPr sz="1400" baseline="0"/>
            </a:lvl1pPr>
            <a:lvl2pPr>
              <a:lnSpc>
                <a:spcPct val="100000"/>
              </a:lnSpc>
              <a:spcBef>
                <a:spcPts val="300"/>
              </a:spcBef>
              <a:defRPr sz="1200"/>
            </a:lvl2pPr>
          </a:lstStyle>
          <a:p>
            <a:pPr lvl="0"/>
            <a:r>
              <a:rPr lang="en-US" dirty="0"/>
              <a:t>What are the undisputed facts about the client and project?</a:t>
            </a:r>
          </a:p>
          <a:p>
            <a:pPr lvl="1"/>
            <a:r>
              <a:rPr lang="en-US" dirty="0"/>
              <a:t>Second level</a:t>
            </a:r>
          </a:p>
        </p:txBody>
      </p:sp>
      <p:graphicFrame>
        <p:nvGraphicFramePr>
          <p:cNvPr id="8" name="Table 7"/>
          <p:cNvGraphicFramePr>
            <a:graphicFrameLocks noGrp="1"/>
          </p:cNvGraphicFramePr>
          <p:nvPr userDrawn="1"/>
        </p:nvGraphicFramePr>
        <p:xfrm>
          <a:off x="6666971" y="2333272"/>
          <a:ext cx="2794529" cy="3330928"/>
        </p:xfrm>
        <a:graphic>
          <a:graphicData uri="http://schemas.openxmlformats.org/drawingml/2006/table">
            <a:tbl>
              <a:tblPr firstRow="1" bandRow="1">
                <a:tableStyleId>{21E4AEA4-8DFA-4A89-87EB-49C32662AFE0}</a:tableStyleId>
              </a:tblPr>
              <a:tblGrid>
                <a:gridCol w="2794529">
                  <a:extLst>
                    <a:ext uri="{9D8B030D-6E8A-4147-A177-3AD203B41FA5}">
                      <a16:colId xmlns:a16="http://schemas.microsoft.com/office/drawing/2014/main" val="20000"/>
                    </a:ext>
                  </a:extLst>
                </a:gridCol>
              </a:tblGrid>
              <a:tr h="366801">
                <a:tc>
                  <a:txBody>
                    <a:bodyPr/>
                    <a:lstStyle/>
                    <a:p>
                      <a:pPr algn="ctr"/>
                      <a:r>
                        <a:rPr lang="en-US" sz="1400" dirty="0"/>
                        <a:t>Desired Future State</a:t>
                      </a:r>
                    </a:p>
                  </a:txBody>
                  <a:tcPr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9" name="Text Placeholder 6"/>
          <p:cNvSpPr>
            <a:spLocks noGrp="1"/>
          </p:cNvSpPr>
          <p:nvPr>
            <p:ph type="body" sz="quarter" idx="11" hasCustomPrompt="1"/>
          </p:nvPr>
        </p:nvSpPr>
        <p:spPr>
          <a:xfrm>
            <a:off x="6667500" y="2717800"/>
            <a:ext cx="2781300" cy="2933700"/>
          </a:xfrm>
        </p:spPr>
        <p:txBody>
          <a:bodyPr/>
          <a:lstStyle>
            <a:lvl1pPr>
              <a:spcBef>
                <a:spcPts val="600"/>
              </a:spcBef>
              <a:defRPr sz="1400"/>
            </a:lvl1pPr>
            <a:lvl2pPr>
              <a:lnSpc>
                <a:spcPct val="100000"/>
              </a:lnSpc>
              <a:spcBef>
                <a:spcPts val="300"/>
              </a:spcBef>
              <a:defRPr sz="1200"/>
            </a:lvl2pPr>
          </a:lstStyle>
          <a:p>
            <a:pPr lvl="0"/>
            <a:r>
              <a:rPr lang="en-US" dirty="0"/>
              <a:t>Where would the client like to be?</a:t>
            </a:r>
          </a:p>
          <a:p>
            <a:pPr lvl="1"/>
            <a:r>
              <a:rPr lang="en-US" dirty="0"/>
              <a:t>Second level</a:t>
            </a:r>
          </a:p>
        </p:txBody>
      </p:sp>
      <p:sp>
        <p:nvSpPr>
          <p:cNvPr id="10" name="Right Arrow 9"/>
          <p:cNvSpPr/>
          <p:nvPr userDrawn="1"/>
        </p:nvSpPr>
        <p:spPr bwMode="auto">
          <a:xfrm>
            <a:off x="3291840" y="3416300"/>
            <a:ext cx="274320"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2" name="Right Arrow 11"/>
          <p:cNvSpPr/>
          <p:nvPr userDrawn="1"/>
        </p:nvSpPr>
        <p:spPr bwMode="auto">
          <a:xfrm>
            <a:off x="6339840" y="3416300"/>
            <a:ext cx="274320"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graphicFrame>
        <p:nvGraphicFramePr>
          <p:cNvPr id="13" name="Table 12"/>
          <p:cNvGraphicFramePr>
            <a:graphicFrameLocks noGrp="1"/>
          </p:cNvGraphicFramePr>
          <p:nvPr userDrawn="1"/>
        </p:nvGraphicFramePr>
        <p:xfrm>
          <a:off x="3378200" y="1304572"/>
          <a:ext cx="3149599" cy="1959848"/>
        </p:xfrm>
        <a:graphic>
          <a:graphicData uri="http://schemas.openxmlformats.org/drawingml/2006/table">
            <a:tbl>
              <a:tblPr firstRow="1" bandRow="1">
                <a:tableStyleId>{5C22544A-7EE6-4342-B048-85BDC9FD1C3A}</a:tableStyleId>
              </a:tblPr>
              <a:tblGrid>
                <a:gridCol w="3149599">
                  <a:extLst>
                    <a:ext uri="{9D8B030D-6E8A-4147-A177-3AD203B41FA5}">
                      <a16:colId xmlns:a16="http://schemas.microsoft.com/office/drawing/2014/main" val="20000"/>
                    </a:ext>
                  </a:extLst>
                </a:gridCol>
              </a:tblGrid>
              <a:tr h="365760">
                <a:tc>
                  <a:txBody>
                    <a:bodyPr/>
                    <a:lstStyle/>
                    <a:p>
                      <a:pPr algn="ctr"/>
                      <a:r>
                        <a:rPr lang="en-US" sz="1400" dirty="0"/>
                        <a:t>Complications – The Gap / Trigger</a:t>
                      </a:r>
                    </a:p>
                  </a:txBody>
                  <a:tcPr anchor="ctr"/>
                </a:tc>
                <a:extLst>
                  <a:ext uri="{0D108BD9-81ED-4DB2-BD59-A6C34878D82A}">
                    <a16:rowId xmlns:a16="http://schemas.microsoft.com/office/drawing/2014/main" val="10000"/>
                  </a:ext>
                </a:extLst>
              </a:tr>
              <a:tr h="159408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4" name="Text Placeholder 6"/>
          <p:cNvSpPr>
            <a:spLocks noGrp="1"/>
          </p:cNvSpPr>
          <p:nvPr>
            <p:ph type="body" sz="quarter" idx="12" hasCustomPrompt="1"/>
          </p:nvPr>
        </p:nvSpPr>
        <p:spPr>
          <a:xfrm>
            <a:off x="3390900" y="1689100"/>
            <a:ext cx="3124200" cy="1562100"/>
          </a:xfrm>
        </p:spPr>
        <p:txBody>
          <a:bodyPr/>
          <a:lstStyle>
            <a:lvl1pPr>
              <a:spcBef>
                <a:spcPts val="600"/>
              </a:spcBef>
              <a:defRPr sz="1400" baseline="0"/>
            </a:lvl1pPr>
            <a:lvl2pPr>
              <a:lnSpc>
                <a:spcPct val="100000"/>
              </a:lnSpc>
              <a:spcBef>
                <a:spcPts val="300"/>
              </a:spcBef>
              <a:defRPr sz="1200"/>
            </a:lvl2pPr>
          </a:lstStyle>
          <a:p>
            <a:pPr lvl="0"/>
            <a:r>
              <a:rPr lang="en-US" dirty="0"/>
              <a:t>Explain the cause of the gap between the current state and desired future state</a:t>
            </a:r>
          </a:p>
          <a:p>
            <a:pPr lvl="1"/>
            <a:r>
              <a:rPr lang="en-US" dirty="0"/>
              <a:t>Second level</a:t>
            </a:r>
          </a:p>
        </p:txBody>
      </p:sp>
      <p:sp>
        <p:nvSpPr>
          <p:cNvPr id="15" name="Right Arrow 14"/>
          <p:cNvSpPr/>
          <p:nvPr userDrawn="1"/>
        </p:nvSpPr>
        <p:spPr bwMode="auto">
          <a:xfrm rot="5400000">
            <a:off x="4815840" y="2895600"/>
            <a:ext cx="274320" cy="1188720"/>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6" name="Right Arrow 15"/>
          <p:cNvSpPr/>
          <p:nvPr userDrawn="1"/>
        </p:nvSpPr>
        <p:spPr bwMode="auto">
          <a:xfrm rot="5400000">
            <a:off x="4815840" y="3911600"/>
            <a:ext cx="274320" cy="1188720"/>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graphicFrame>
        <p:nvGraphicFramePr>
          <p:cNvPr id="18" name="Table 17"/>
          <p:cNvGraphicFramePr>
            <a:graphicFrameLocks noGrp="1"/>
          </p:cNvGraphicFramePr>
          <p:nvPr userDrawn="1"/>
        </p:nvGraphicFramePr>
        <p:xfrm>
          <a:off x="3378200" y="4708172"/>
          <a:ext cx="3149599" cy="1959848"/>
        </p:xfrm>
        <a:graphic>
          <a:graphicData uri="http://schemas.openxmlformats.org/drawingml/2006/table">
            <a:tbl>
              <a:tblPr firstRow="1" bandRow="1">
                <a:tableStyleId>{5C22544A-7EE6-4342-B048-85BDC9FD1C3A}</a:tableStyleId>
              </a:tblPr>
              <a:tblGrid>
                <a:gridCol w="3149599">
                  <a:extLst>
                    <a:ext uri="{9D8B030D-6E8A-4147-A177-3AD203B41FA5}">
                      <a16:colId xmlns:a16="http://schemas.microsoft.com/office/drawing/2014/main" val="20000"/>
                    </a:ext>
                  </a:extLst>
                </a:gridCol>
              </a:tblGrid>
              <a:tr h="365760">
                <a:tc>
                  <a:txBody>
                    <a:bodyPr/>
                    <a:lstStyle/>
                    <a:p>
                      <a:pPr algn="ctr"/>
                      <a:r>
                        <a:rPr lang="en-US" sz="1400" dirty="0"/>
                        <a:t>Questions – which</a:t>
                      </a:r>
                      <a:r>
                        <a:rPr lang="en-US" sz="1400" baseline="0" dirty="0"/>
                        <a:t> need answers</a:t>
                      </a:r>
                      <a:endParaRPr lang="en-US" sz="1400" dirty="0"/>
                    </a:p>
                  </a:txBody>
                  <a:tcPr anchor="ctr"/>
                </a:tc>
                <a:extLst>
                  <a:ext uri="{0D108BD9-81ED-4DB2-BD59-A6C34878D82A}">
                    <a16:rowId xmlns:a16="http://schemas.microsoft.com/office/drawing/2014/main" val="10000"/>
                  </a:ext>
                </a:extLst>
              </a:tr>
              <a:tr h="159408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9" name="Text Placeholder 6"/>
          <p:cNvSpPr>
            <a:spLocks noGrp="1"/>
          </p:cNvSpPr>
          <p:nvPr>
            <p:ph type="body" sz="quarter" idx="13" hasCustomPrompt="1"/>
          </p:nvPr>
        </p:nvSpPr>
        <p:spPr>
          <a:xfrm>
            <a:off x="3390900" y="5092700"/>
            <a:ext cx="3124200" cy="1562100"/>
          </a:xfrm>
        </p:spPr>
        <p:txBody>
          <a:bodyPr/>
          <a:lstStyle>
            <a:lvl1pPr>
              <a:spcBef>
                <a:spcPts val="600"/>
              </a:spcBef>
              <a:defRPr sz="1400"/>
            </a:lvl1pPr>
            <a:lvl2pPr>
              <a:lnSpc>
                <a:spcPct val="100000"/>
              </a:lnSpc>
              <a:spcBef>
                <a:spcPts val="300"/>
              </a:spcBef>
              <a:defRPr sz="1200"/>
            </a:lvl2pPr>
          </a:lstStyle>
          <a:p>
            <a:pPr lvl="0"/>
            <a:r>
              <a:rPr lang="en-US" dirty="0"/>
              <a:t>What is the one key question that we should answer to get from current to desired future state?</a:t>
            </a:r>
          </a:p>
          <a:p>
            <a:pPr lvl="1"/>
            <a:r>
              <a:rPr lang="en-US" dirty="0"/>
              <a:t>What questions will help me answer the one key question?</a:t>
            </a:r>
          </a:p>
        </p:txBody>
      </p:sp>
      <p:graphicFrame>
        <p:nvGraphicFramePr>
          <p:cNvPr id="112845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8593" r:id="rId4" imgW="971686" imgH="895238" progId="PBrush">
                  <p:embed/>
                </p:oleObj>
              </mc:Choice>
              <mc:Fallback>
                <p:oleObj r:id="rId4" imgW="971686" imgH="895238" progId="PBrush">
                  <p:embed/>
                  <p:pic>
                    <p:nvPicPr>
                      <p:cNvPr id="0" name="Picture 1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6994" name="Rectangle 2"/>
          <p:cNvSpPr>
            <a:spLocks noGrp="1" noChangeArrowheads="1"/>
          </p:cNvSpPr>
          <p:nvPr>
            <p:ph type="body" idx="1"/>
          </p:nvPr>
        </p:nvSpPr>
        <p:spPr bwMode="auto">
          <a:xfrm>
            <a:off x="646113" y="1381125"/>
            <a:ext cx="8763000" cy="419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a:t>Supporting Points</a:t>
            </a:r>
          </a:p>
          <a:p>
            <a:pPr lvl="1"/>
            <a:r>
              <a:rPr lang="en-US" dirty="0"/>
              <a:t>Second level</a:t>
            </a:r>
          </a:p>
          <a:p>
            <a:pPr lvl="2"/>
            <a:r>
              <a:rPr lang="en-US" dirty="0"/>
              <a:t>Third Level</a:t>
            </a:r>
          </a:p>
          <a:p>
            <a:pPr lvl="3"/>
            <a:r>
              <a:rPr lang="en-US" dirty="0"/>
              <a:t>Fourth level</a:t>
            </a:r>
          </a:p>
          <a:p>
            <a:pPr lvl="3"/>
            <a:endParaRPr lang="en-US" dirty="0"/>
          </a:p>
        </p:txBody>
      </p:sp>
      <p:sp>
        <p:nvSpPr>
          <p:cNvPr id="596995" name="Rectangle 3"/>
          <p:cNvSpPr>
            <a:spLocks noGrp="1" noChangeArrowheads="1"/>
          </p:cNvSpPr>
          <p:nvPr>
            <p:ph type="title"/>
          </p:nvPr>
        </p:nvSpPr>
        <p:spPr bwMode="auto">
          <a:xfrm>
            <a:off x="457200" y="381000"/>
            <a:ext cx="8985250"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dirty="0"/>
              <a:t>What is the Key Takeaway from the Slide?</a:t>
            </a:r>
          </a:p>
        </p:txBody>
      </p:sp>
      <p:sp>
        <p:nvSpPr>
          <p:cNvPr id="597103" name="Rectangle 111"/>
          <p:cNvSpPr>
            <a:spLocks noChangeArrowheads="1"/>
          </p:cNvSpPr>
          <p:nvPr/>
        </p:nvSpPr>
        <p:spPr bwMode="auto">
          <a:xfrm>
            <a:off x="4437063" y="2957513"/>
            <a:ext cx="9902825" cy="0"/>
          </a:xfrm>
          <a:prstGeom prst="rect">
            <a:avLst/>
          </a:prstGeom>
          <a:noFill/>
          <a:ln w="9525">
            <a:noFill/>
            <a:miter lim="800000"/>
            <a:headEnd/>
            <a:tailEnd/>
          </a:ln>
          <a:effectLst/>
        </p:spPr>
        <p:txBody>
          <a:bodyPr lIns="45720" rIns="45720">
            <a:spAutoFit/>
          </a:bodyPr>
          <a:lstStyle/>
          <a:p>
            <a:endParaRPr lang="en-US" dirty="0"/>
          </a:p>
        </p:txBody>
      </p:sp>
      <p:sp>
        <p:nvSpPr>
          <p:cNvPr id="6" name="Text Box 5"/>
          <p:cNvSpPr txBox="1">
            <a:spLocks noChangeArrowheads="1"/>
          </p:cNvSpPr>
          <p:nvPr/>
        </p:nvSpPr>
        <p:spPr bwMode="auto">
          <a:xfrm>
            <a:off x="9507496"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sp>
        <p:nvSpPr>
          <p:cNvPr id="7" name="TextBox 6"/>
          <p:cNvSpPr txBox="1"/>
          <p:nvPr/>
        </p:nvSpPr>
        <p:spPr>
          <a:xfrm>
            <a:off x="182880" y="6492240"/>
            <a:ext cx="1828800" cy="276999"/>
          </a:xfrm>
          <a:prstGeom prst="rect">
            <a:avLst/>
          </a:prstGeom>
          <a:noFill/>
        </p:spPr>
        <p:txBody>
          <a:bodyPr wrap="square" rtlCol="0">
            <a:spAutoFit/>
          </a:bodyPr>
          <a:lstStyle/>
          <a:p>
            <a:pPr algn="l"/>
            <a:r>
              <a:rPr lang="en-US" sz="1200" i="1" dirty="0">
                <a:solidFill>
                  <a:schemeClr val="tx1">
                    <a:lumMod val="50000"/>
                    <a:lumOff val="50000"/>
                  </a:schemeClr>
                </a:solidFill>
              </a:rPr>
              <a:t>Mu Sigma Confidential</a:t>
            </a:r>
          </a:p>
        </p:txBody>
      </p:sp>
    </p:spTree>
  </p:cSld>
  <p:clrMap bg1="lt1" tx1="dk1" bg2="lt2" tx2="dk2" accent1="accent1" accent2="accent2" accent3="accent3" accent4="accent4" accent5="accent5" accent6="accent6" hlink="hlink" folHlink="folHlink"/>
  <p:sldLayoutIdLst>
    <p:sldLayoutId id="2147483760" r:id="rId1"/>
    <p:sldLayoutId id="2147483762" r:id="rId2"/>
    <p:sldLayoutId id="2147483761" r:id="rId3"/>
    <p:sldLayoutId id="2147483766" r:id="rId4"/>
    <p:sldLayoutId id="2147483763" r:id="rId5"/>
    <p:sldLayoutId id="2147483764" r:id="rId6"/>
    <p:sldLayoutId id="2147483765" r:id="rId7"/>
    <p:sldLayoutId id="2147483768" r:id="rId8"/>
    <p:sldLayoutId id="2147483769" r:id="rId9"/>
    <p:sldLayoutId id="2147483772" r:id="rId10"/>
    <p:sldLayoutId id="2147483770" r:id="rId11"/>
    <p:sldLayoutId id="2147483771" r:id="rId12"/>
  </p:sldLayoutIdLst>
  <p:txStyles>
    <p:titleStyle>
      <a:lvl1pPr algn="l" rtl="0" eaLnBrk="1" fontAlgn="base" hangingPunct="1">
        <a:lnSpc>
          <a:spcPct val="90000"/>
        </a:lnSpc>
        <a:spcBef>
          <a:spcPct val="0"/>
        </a:spcBef>
        <a:spcAft>
          <a:spcPct val="0"/>
        </a:spcAft>
        <a:defRPr sz="2200" b="1">
          <a:solidFill>
            <a:schemeClr val="tx1"/>
          </a:solidFill>
          <a:latin typeface="+mj-lt"/>
          <a:ea typeface="+mj-ea"/>
          <a:cs typeface="+mj-cs"/>
        </a:defRPr>
      </a:lvl1pPr>
      <a:lvl2pPr algn="l" rtl="0" eaLnBrk="1" fontAlgn="base" hangingPunct="1">
        <a:lnSpc>
          <a:spcPct val="90000"/>
        </a:lnSpc>
        <a:spcBef>
          <a:spcPct val="0"/>
        </a:spcBef>
        <a:spcAft>
          <a:spcPct val="0"/>
        </a:spcAft>
        <a:defRPr sz="2200" b="1">
          <a:solidFill>
            <a:schemeClr val="tx1"/>
          </a:solidFill>
          <a:latin typeface="Arial" charset="0"/>
        </a:defRPr>
      </a:lvl2pPr>
      <a:lvl3pPr algn="l" rtl="0" eaLnBrk="1" fontAlgn="base" hangingPunct="1">
        <a:lnSpc>
          <a:spcPct val="90000"/>
        </a:lnSpc>
        <a:spcBef>
          <a:spcPct val="0"/>
        </a:spcBef>
        <a:spcAft>
          <a:spcPct val="0"/>
        </a:spcAft>
        <a:defRPr sz="2200" b="1">
          <a:solidFill>
            <a:schemeClr val="tx1"/>
          </a:solidFill>
          <a:latin typeface="Arial" charset="0"/>
        </a:defRPr>
      </a:lvl3pPr>
      <a:lvl4pPr algn="l" rtl="0" eaLnBrk="1" fontAlgn="base" hangingPunct="1">
        <a:lnSpc>
          <a:spcPct val="90000"/>
        </a:lnSpc>
        <a:spcBef>
          <a:spcPct val="0"/>
        </a:spcBef>
        <a:spcAft>
          <a:spcPct val="0"/>
        </a:spcAft>
        <a:defRPr sz="2200" b="1">
          <a:solidFill>
            <a:schemeClr val="tx1"/>
          </a:solidFill>
          <a:latin typeface="Arial" charset="0"/>
        </a:defRPr>
      </a:lvl4pPr>
      <a:lvl5pPr algn="l" rtl="0" eaLnBrk="1" fontAlgn="base" hangingPunct="1">
        <a:lnSpc>
          <a:spcPct val="90000"/>
        </a:lnSpc>
        <a:spcBef>
          <a:spcPct val="0"/>
        </a:spcBef>
        <a:spcAft>
          <a:spcPct val="0"/>
        </a:spcAft>
        <a:defRPr sz="2200" b="1">
          <a:solidFill>
            <a:schemeClr val="tx1"/>
          </a:solidFill>
          <a:latin typeface="Arial" charset="0"/>
        </a:defRPr>
      </a:lvl5pPr>
      <a:lvl6pPr marL="457200" algn="l" rtl="0" eaLnBrk="1" fontAlgn="base" hangingPunct="1">
        <a:lnSpc>
          <a:spcPct val="90000"/>
        </a:lnSpc>
        <a:spcBef>
          <a:spcPct val="0"/>
        </a:spcBef>
        <a:spcAft>
          <a:spcPct val="0"/>
        </a:spcAft>
        <a:defRPr sz="2200" b="1">
          <a:solidFill>
            <a:schemeClr val="tx1"/>
          </a:solidFill>
          <a:latin typeface="Arial" charset="0"/>
        </a:defRPr>
      </a:lvl6pPr>
      <a:lvl7pPr marL="914400" algn="l" rtl="0" eaLnBrk="1" fontAlgn="base" hangingPunct="1">
        <a:lnSpc>
          <a:spcPct val="90000"/>
        </a:lnSpc>
        <a:spcBef>
          <a:spcPct val="0"/>
        </a:spcBef>
        <a:spcAft>
          <a:spcPct val="0"/>
        </a:spcAft>
        <a:defRPr sz="2200" b="1">
          <a:solidFill>
            <a:schemeClr val="tx1"/>
          </a:solidFill>
          <a:latin typeface="Arial" charset="0"/>
        </a:defRPr>
      </a:lvl7pPr>
      <a:lvl8pPr marL="1371600" algn="l" rtl="0" eaLnBrk="1" fontAlgn="base" hangingPunct="1">
        <a:lnSpc>
          <a:spcPct val="90000"/>
        </a:lnSpc>
        <a:spcBef>
          <a:spcPct val="0"/>
        </a:spcBef>
        <a:spcAft>
          <a:spcPct val="0"/>
        </a:spcAft>
        <a:defRPr sz="2200" b="1">
          <a:solidFill>
            <a:schemeClr val="tx1"/>
          </a:solidFill>
          <a:latin typeface="Arial" charset="0"/>
        </a:defRPr>
      </a:lvl8pPr>
      <a:lvl9pPr marL="1828800" algn="l" rtl="0" eaLnBrk="1" fontAlgn="base" hangingPunct="1">
        <a:lnSpc>
          <a:spcPct val="90000"/>
        </a:lnSpc>
        <a:spcBef>
          <a:spcPct val="0"/>
        </a:spcBef>
        <a:spcAft>
          <a:spcPct val="0"/>
        </a:spcAft>
        <a:defRPr sz="2200" b="1">
          <a:solidFill>
            <a:schemeClr val="tx1"/>
          </a:solidFill>
          <a:latin typeface="Arial" charset="0"/>
        </a:defRPr>
      </a:lvl9pPr>
    </p:titleStyle>
    <p:body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Mu Sigma helped a leading oil and gas corporation to quantify the impact of introducing a premium additive diesel</a:t>
            </a:r>
          </a:p>
        </p:txBody>
      </p:sp>
      <p:grpSp>
        <p:nvGrpSpPr>
          <p:cNvPr id="2" name="Group 8"/>
          <p:cNvGrpSpPr/>
          <p:nvPr/>
        </p:nvGrpSpPr>
        <p:grpSpPr>
          <a:xfrm>
            <a:off x="546386" y="1409700"/>
            <a:ext cx="4076700" cy="2482849"/>
            <a:chOff x="457200" y="1403350"/>
            <a:chExt cx="4076700" cy="2482849"/>
          </a:xfrm>
        </p:grpSpPr>
        <p:sp>
          <p:nvSpPr>
            <p:cNvPr id="5" name="Rectangle 4"/>
            <p:cNvSpPr>
              <a:spLocks noChangeArrowheads="1"/>
            </p:cNvSpPr>
            <p:nvPr/>
          </p:nvSpPr>
          <p:spPr bwMode="blackWhite">
            <a:xfrm>
              <a:off x="457200" y="1768474"/>
              <a:ext cx="4076700" cy="2117725"/>
            </a:xfrm>
            <a:prstGeom prst="rect">
              <a:avLst/>
            </a:prstGeom>
            <a:solidFill>
              <a:schemeClr val="bg1"/>
            </a:solidFill>
            <a:ln w="12700">
              <a:solidFill>
                <a:schemeClr val="tx1"/>
              </a:solidFill>
              <a:miter lim="800000"/>
              <a:headEnd/>
              <a:tailEnd/>
            </a:ln>
            <a:effectLst/>
          </p:spPr>
          <p:txBody>
            <a:bodyPr tIns="91440" anchor="t"/>
            <a:lstStyle/>
            <a:p>
              <a:pPr marL="234950" lvl="0" indent="-234950" algn="just" eaLnBrk="1" hangingPunct="1">
                <a:spcBef>
                  <a:spcPts val="600"/>
                </a:spcBef>
                <a:buClr>
                  <a:srgbClr val="003399"/>
                </a:buClr>
                <a:buFont typeface="Webdings" pitchFamily="18" charset="2"/>
                <a:buChar char="4"/>
              </a:pPr>
              <a:r>
                <a:rPr lang="en-US" sz="1200" kern="0" dirty="0">
                  <a:solidFill>
                    <a:srgbClr val="000000"/>
                  </a:solidFill>
                  <a:latin typeface="Arial"/>
                  <a:cs typeface="+mn-cs"/>
                </a:rPr>
                <a:t>Client introduced a Premium diesel in it’s sites on an experimental basis with an objective to increase its total revenue and margins</a:t>
              </a:r>
            </a:p>
            <a:p>
              <a:pPr marL="234950" lvl="0" indent="-234950" algn="just" eaLnBrk="1" hangingPunct="1">
                <a:spcBef>
                  <a:spcPts val="600"/>
                </a:spcBef>
                <a:buClr>
                  <a:srgbClr val="003399"/>
                </a:buClr>
                <a:buFont typeface="Webdings" pitchFamily="18" charset="2"/>
                <a:buChar char="4"/>
              </a:pPr>
              <a:r>
                <a:rPr lang="en-US" sz="1200" kern="0" dirty="0">
                  <a:solidFill>
                    <a:srgbClr val="000000"/>
                  </a:solidFill>
                  <a:latin typeface="Arial"/>
                  <a:cs typeface="+mn-cs"/>
                </a:rPr>
                <a:t>Client was interested in measuring the impact of premium fuel introduction in terms of penetration rate, lift in volume and cannibalization of existing products</a:t>
              </a:r>
            </a:p>
            <a:p>
              <a:pPr marL="234950" lvl="0" indent="-234950" algn="just" eaLnBrk="1" hangingPunct="1">
                <a:spcBef>
                  <a:spcPts val="600"/>
                </a:spcBef>
                <a:buClr>
                  <a:srgbClr val="003399"/>
                </a:buClr>
                <a:buFont typeface="Webdings" pitchFamily="18" charset="2"/>
                <a:buChar char="4"/>
              </a:pPr>
              <a:r>
                <a:rPr lang="en-US" sz="1200" kern="0" dirty="0">
                  <a:solidFill>
                    <a:srgbClr val="000000"/>
                  </a:solidFill>
                  <a:latin typeface="Arial"/>
                  <a:cs typeface="+mn-cs"/>
                </a:rPr>
                <a:t>Infrastructural changes to sell the premium diesel were significantly costly and hence the client wanted to understand if it has promising returns if introduced in the European markets</a:t>
              </a:r>
            </a:p>
            <a:p>
              <a:pPr marL="234950" lvl="0" indent="-234950" algn="just" eaLnBrk="1" hangingPunct="1">
                <a:spcBef>
                  <a:spcPts val="600"/>
                </a:spcBef>
                <a:buClr>
                  <a:srgbClr val="003399"/>
                </a:buClr>
                <a:buFont typeface="Webdings" pitchFamily="18" charset="2"/>
                <a:buChar char="4"/>
              </a:pPr>
              <a:endParaRPr lang="en-US" sz="1200" kern="0" dirty="0">
                <a:solidFill>
                  <a:srgbClr val="000000"/>
                </a:solidFill>
                <a:latin typeface="Arial"/>
                <a:cs typeface="+mn-cs"/>
              </a:endParaRPr>
            </a:p>
          </p:txBody>
        </p:sp>
        <p:sp>
          <p:nvSpPr>
            <p:cNvPr id="6" name="Rectangle 5"/>
            <p:cNvSpPr>
              <a:spLocks noChangeArrowheads="1"/>
            </p:cNvSpPr>
            <p:nvPr/>
          </p:nvSpPr>
          <p:spPr bwMode="auto">
            <a:xfrm>
              <a:off x="457200" y="1403350"/>
              <a:ext cx="4076700" cy="349250"/>
            </a:xfrm>
            <a:prstGeom prst="rect">
              <a:avLst/>
            </a:prstGeom>
            <a:solidFill>
              <a:srgbClr val="800000"/>
            </a:solidFill>
            <a:ln w="9525" algn="ctr">
              <a:solidFill>
                <a:schemeClr val="tx1"/>
              </a:solidFill>
              <a:miter lim="800000"/>
              <a:headEnd/>
              <a:tailEnd/>
            </a:ln>
          </p:spPr>
          <p:txBody>
            <a:bodyPr lIns="45720" rIns="45720" anchor="ctr" anchorCtr="1"/>
            <a:lstStyle/>
            <a:p>
              <a:pPr algn="ctr" eaLnBrk="0" hangingPunct="0"/>
              <a:r>
                <a:rPr lang="en-US" sz="1600" b="1" dirty="0">
                  <a:solidFill>
                    <a:srgbClr val="FFFFFF"/>
                  </a:solidFill>
                </a:rPr>
                <a:t>Background</a:t>
              </a:r>
              <a:endParaRPr lang="en-US" sz="1400" b="1" dirty="0">
                <a:solidFill>
                  <a:srgbClr val="FFFFFF"/>
                </a:solidFill>
              </a:endParaRPr>
            </a:p>
          </p:txBody>
        </p:sp>
      </p:grpSp>
      <p:sp>
        <p:nvSpPr>
          <p:cNvPr id="11" name="Rectangle 10"/>
          <p:cNvSpPr>
            <a:spLocks noChangeArrowheads="1"/>
          </p:cNvSpPr>
          <p:nvPr/>
        </p:nvSpPr>
        <p:spPr bwMode="blackWhite">
          <a:xfrm>
            <a:off x="546386" y="4340224"/>
            <a:ext cx="4076700" cy="2117725"/>
          </a:xfrm>
          <a:prstGeom prst="rect">
            <a:avLst/>
          </a:prstGeom>
          <a:solidFill>
            <a:schemeClr val="bg1"/>
          </a:solidFill>
          <a:ln w="12700">
            <a:solidFill>
              <a:schemeClr val="tx1"/>
            </a:solidFill>
            <a:miter lim="800000"/>
            <a:headEnd/>
            <a:tailEnd/>
          </a:ln>
          <a:effectLst/>
        </p:spPr>
        <p:txBody>
          <a:bodyPr tIns="91440" anchor="t"/>
          <a:lstStyle/>
          <a:p>
            <a:pPr marL="234950" indent="-234950" algn="just">
              <a:spcBef>
                <a:spcPct val="20000"/>
              </a:spcBef>
              <a:buClr>
                <a:srgbClr val="002060"/>
              </a:buClr>
              <a:buFont typeface="Webdings" pitchFamily="18" charset="2"/>
              <a:buChar char="4"/>
              <a:defRPr/>
            </a:pPr>
            <a:r>
              <a:rPr lang="en-US" sz="1200" dirty="0">
                <a:solidFill>
                  <a:srgbClr val="000000"/>
                </a:solidFill>
              </a:rPr>
              <a:t>Control sites were identified for each of the test sites on the basis of correlation and Dickey Fuller test which ensures that the test and control have similar trends and sales pattern</a:t>
            </a:r>
          </a:p>
          <a:p>
            <a:pPr marL="234950" indent="-234950" algn="just">
              <a:spcBef>
                <a:spcPct val="20000"/>
              </a:spcBef>
              <a:buClr>
                <a:srgbClr val="002060"/>
              </a:buClr>
              <a:buFont typeface="Webdings" pitchFamily="18" charset="2"/>
              <a:buChar char="4"/>
              <a:defRPr/>
            </a:pPr>
            <a:r>
              <a:rPr lang="en-US" sz="1200" dirty="0">
                <a:solidFill>
                  <a:srgbClr val="000000"/>
                </a:solidFill>
              </a:rPr>
              <a:t>A regression model was developed to calculate the test sites baseline sales, with control site sales and other significant variables. Thus, lift was calculated</a:t>
            </a:r>
            <a:r>
              <a:rPr lang="en-US" dirty="0">
                <a:solidFill>
                  <a:srgbClr val="000000"/>
                </a:solidFill>
              </a:rPr>
              <a:t>.</a:t>
            </a:r>
          </a:p>
          <a:p>
            <a:pPr marL="234950" indent="-234950" algn="just">
              <a:spcBef>
                <a:spcPct val="20000"/>
              </a:spcBef>
              <a:buClr>
                <a:srgbClr val="002060"/>
              </a:buClr>
              <a:buFont typeface="Webdings" pitchFamily="18" charset="2"/>
              <a:buChar char="4"/>
              <a:defRPr/>
            </a:pPr>
            <a:r>
              <a:rPr lang="en-US" sz="1200" dirty="0">
                <a:solidFill>
                  <a:srgbClr val="000000"/>
                </a:solidFill>
              </a:rPr>
              <a:t>Regression was built on the historical data to predict sales of other diesel product. Predicted sales was compared with actual to estimate cannibalization.</a:t>
            </a:r>
          </a:p>
        </p:txBody>
      </p:sp>
      <p:sp>
        <p:nvSpPr>
          <p:cNvPr id="12" name="Rectangle 11"/>
          <p:cNvSpPr>
            <a:spLocks noChangeArrowheads="1"/>
          </p:cNvSpPr>
          <p:nvPr/>
        </p:nvSpPr>
        <p:spPr bwMode="auto">
          <a:xfrm>
            <a:off x="546386" y="3975100"/>
            <a:ext cx="4076700" cy="349250"/>
          </a:xfrm>
          <a:prstGeom prst="rect">
            <a:avLst/>
          </a:prstGeom>
          <a:solidFill>
            <a:srgbClr val="800000"/>
          </a:solidFill>
          <a:ln w="9525" algn="ctr">
            <a:solidFill>
              <a:schemeClr val="tx1"/>
            </a:solidFill>
            <a:miter lim="800000"/>
            <a:headEnd/>
            <a:tailEnd/>
          </a:ln>
        </p:spPr>
        <p:txBody>
          <a:bodyPr lIns="45720" rIns="45720" anchor="ctr" anchorCtr="1"/>
          <a:lstStyle/>
          <a:p>
            <a:pPr algn="ctr" eaLnBrk="0" hangingPunct="0"/>
            <a:r>
              <a:rPr lang="en-US" sz="1600" b="1" dirty="0">
                <a:solidFill>
                  <a:srgbClr val="FFFFFF"/>
                </a:solidFill>
              </a:rPr>
              <a:t>Analytical Approach</a:t>
            </a:r>
            <a:endParaRPr lang="en-US" sz="1400" b="1" dirty="0">
              <a:solidFill>
                <a:srgbClr val="FFFFFF"/>
              </a:solidFill>
            </a:endParaRPr>
          </a:p>
        </p:txBody>
      </p:sp>
      <p:grpSp>
        <p:nvGrpSpPr>
          <p:cNvPr id="3" name="Group 18"/>
          <p:cNvGrpSpPr/>
          <p:nvPr/>
        </p:nvGrpSpPr>
        <p:grpSpPr>
          <a:xfrm>
            <a:off x="5264150" y="1409700"/>
            <a:ext cx="4076700" cy="2482849"/>
            <a:chOff x="457200" y="1403350"/>
            <a:chExt cx="4076700" cy="2482849"/>
          </a:xfrm>
        </p:grpSpPr>
        <p:sp>
          <p:nvSpPr>
            <p:cNvPr id="20" name="Rectangle 19"/>
            <p:cNvSpPr>
              <a:spLocks noChangeArrowheads="1"/>
            </p:cNvSpPr>
            <p:nvPr/>
          </p:nvSpPr>
          <p:spPr bwMode="blackWhite">
            <a:xfrm>
              <a:off x="457200" y="1768474"/>
              <a:ext cx="4076700" cy="2117725"/>
            </a:xfrm>
            <a:prstGeom prst="rect">
              <a:avLst/>
            </a:prstGeom>
            <a:solidFill>
              <a:schemeClr val="bg1"/>
            </a:solidFill>
            <a:ln w="12700">
              <a:solidFill>
                <a:schemeClr val="tx1"/>
              </a:solidFill>
              <a:miter lim="800000"/>
              <a:headEnd/>
              <a:tailEnd/>
            </a:ln>
            <a:effectLst/>
          </p:spPr>
          <p:txBody>
            <a:bodyPr tIns="91440" anchor="t"/>
            <a:lstStyle/>
            <a:p>
              <a:pPr marL="234950" indent="-234950" algn="just">
                <a:spcBef>
                  <a:spcPct val="20000"/>
                </a:spcBef>
                <a:buClr>
                  <a:srgbClr val="002060"/>
                </a:buClr>
                <a:buFont typeface="Webdings" pitchFamily="18" charset="2"/>
                <a:buChar char="4"/>
                <a:defRPr/>
              </a:pPr>
              <a:r>
                <a:rPr lang="en-US" sz="1200" dirty="0">
                  <a:solidFill>
                    <a:srgbClr val="000000"/>
                  </a:solidFill>
                </a:rPr>
                <a:t>The lift was calculated and diesel introduction was found to break even the investment costs</a:t>
              </a:r>
            </a:p>
            <a:p>
              <a:pPr marL="234950" indent="-234950" algn="just">
                <a:spcBef>
                  <a:spcPct val="20000"/>
                </a:spcBef>
                <a:buClr>
                  <a:srgbClr val="002060"/>
                </a:buClr>
                <a:buFont typeface="Webdings" pitchFamily="18" charset="2"/>
                <a:buChar char="4"/>
                <a:defRPr/>
              </a:pPr>
              <a:r>
                <a:rPr lang="en-US" sz="1200" dirty="0">
                  <a:solidFill>
                    <a:srgbClr val="000000"/>
                  </a:solidFill>
                </a:rPr>
                <a:t>The lift was found to be maximum in sites with low elasticity and having long haul customers</a:t>
              </a:r>
            </a:p>
            <a:p>
              <a:pPr marL="234950" indent="-234950" algn="just">
                <a:spcBef>
                  <a:spcPct val="20000"/>
                </a:spcBef>
                <a:buClr>
                  <a:srgbClr val="002060"/>
                </a:buClr>
                <a:buFont typeface="Webdings" pitchFamily="18" charset="2"/>
                <a:buChar char="4"/>
                <a:defRPr/>
              </a:pPr>
              <a:r>
                <a:rPr lang="en-US" sz="1200" dirty="0">
                  <a:solidFill>
                    <a:srgbClr val="000000"/>
                  </a:solidFill>
                </a:rPr>
                <a:t>It was also seen that sites that are priced high had the highest penetration of the premium diesel as the customers were not very sensitive to pricing</a:t>
              </a:r>
            </a:p>
            <a:p>
              <a:pPr marL="234950" indent="-234950" algn="just">
                <a:spcBef>
                  <a:spcPct val="20000"/>
                </a:spcBef>
                <a:buClr>
                  <a:srgbClr val="002060"/>
                </a:buClr>
                <a:buFont typeface="Webdings" pitchFamily="18" charset="2"/>
                <a:buChar char="4"/>
                <a:defRPr/>
              </a:pPr>
              <a:r>
                <a:rPr lang="en-US" sz="1200" dirty="0">
                  <a:solidFill>
                    <a:srgbClr val="000000"/>
                  </a:solidFill>
                </a:rPr>
                <a:t>Lift was found to be optimum with a coverage of around 66% i.e. 2 out of every 3 islands were selling the premium diesel</a:t>
              </a:r>
            </a:p>
          </p:txBody>
        </p:sp>
        <p:sp>
          <p:nvSpPr>
            <p:cNvPr id="21" name="Rectangle 20"/>
            <p:cNvSpPr>
              <a:spLocks noChangeArrowheads="1"/>
            </p:cNvSpPr>
            <p:nvPr/>
          </p:nvSpPr>
          <p:spPr bwMode="auto">
            <a:xfrm>
              <a:off x="457200" y="1403350"/>
              <a:ext cx="4076700" cy="349250"/>
            </a:xfrm>
            <a:prstGeom prst="rect">
              <a:avLst/>
            </a:prstGeom>
            <a:solidFill>
              <a:srgbClr val="800000"/>
            </a:solidFill>
            <a:ln w="9525" algn="ctr">
              <a:solidFill>
                <a:schemeClr val="tx1"/>
              </a:solidFill>
              <a:miter lim="800000"/>
              <a:headEnd/>
              <a:tailEnd/>
            </a:ln>
          </p:spPr>
          <p:txBody>
            <a:bodyPr lIns="45720" rIns="45720" anchor="ctr" anchorCtr="1"/>
            <a:lstStyle/>
            <a:p>
              <a:pPr algn="ctr" eaLnBrk="0" hangingPunct="0"/>
              <a:r>
                <a:rPr lang="en-US" sz="1600" b="1" dirty="0">
                  <a:solidFill>
                    <a:srgbClr val="FFFFFF"/>
                  </a:solidFill>
                </a:rPr>
                <a:t>Insights/Recommendations</a:t>
              </a:r>
              <a:endParaRPr lang="en-US" sz="1400" b="1" dirty="0">
                <a:solidFill>
                  <a:srgbClr val="FFFFFF"/>
                </a:solidFill>
              </a:endParaRPr>
            </a:p>
          </p:txBody>
        </p:sp>
      </p:grpSp>
      <p:grpSp>
        <p:nvGrpSpPr>
          <p:cNvPr id="7" name="Group 21"/>
          <p:cNvGrpSpPr/>
          <p:nvPr/>
        </p:nvGrpSpPr>
        <p:grpSpPr>
          <a:xfrm>
            <a:off x="5264150" y="3975100"/>
            <a:ext cx="4076700" cy="2482849"/>
            <a:chOff x="457200" y="1403350"/>
            <a:chExt cx="4076700" cy="2482849"/>
          </a:xfrm>
        </p:grpSpPr>
        <p:sp>
          <p:nvSpPr>
            <p:cNvPr id="23" name="Rectangle 22"/>
            <p:cNvSpPr>
              <a:spLocks noChangeArrowheads="1"/>
            </p:cNvSpPr>
            <p:nvPr/>
          </p:nvSpPr>
          <p:spPr bwMode="blackWhite">
            <a:xfrm>
              <a:off x="457200" y="1768474"/>
              <a:ext cx="4076700" cy="2117725"/>
            </a:xfrm>
            <a:prstGeom prst="rect">
              <a:avLst/>
            </a:prstGeom>
            <a:solidFill>
              <a:schemeClr val="bg1"/>
            </a:solidFill>
            <a:ln w="12700">
              <a:solidFill>
                <a:schemeClr val="tx1"/>
              </a:solidFill>
              <a:miter lim="800000"/>
              <a:headEnd/>
              <a:tailEnd/>
            </a:ln>
            <a:effectLst/>
          </p:spPr>
          <p:txBody>
            <a:bodyPr tIns="91440" anchor="t"/>
            <a:lstStyle/>
            <a:p>
              <a:pPr marL="234950" indent="-234950" algn="just">
                <a:spcBef>
                  <a:spcPct val="20000"/>
                </a:spcBef>
                <a:buClr>
                  <a:srgbClr val="002060"/>
                </a:buClr>
                <a:buFont typeface="Webdings" pitchFamily="18" charset="2"/>
                <a:buChar char="4"/>
                <a:defRPr/>
              </a:pPr>
              <a:r>
                <a:rPr lang="en-US" sz="1200" dirty="0">
                  <a:solidFill>
                    <a:srgbClr val="000000"/>
                  </a:solidFill>
                </a:rPr>
                <a:t>Client was able to measure the impact i.e. penetration, lift and cannibalization on account of introducing a premium diesel in its sites</a:t>
              </a:r>
            </a:p>
            <a:p>
              <a:pPr marL="234950" indent="-234950" algn="just">
                <a:spcBef>
                  <a:spcPct val="20000"/>
                </a:spcBef>
                <a:buClr>
                  <a:srgbClr val="002060"/>
                </a:buClr>
                <a:buFont typeface="Webdings" pitchFamily="18" charset="2"/>
                <a:buChar char="4"/>
                <a:defRPr/>
              </a:pPr>
              <a:r>
                <a:rPr lang="en-US" sz="1200" dirty="0">
                  <a:solidFill>
                    <a:srgbClr val="000000"/>
                  </a:solidFill>
                </a:rPr>
                <a:t>Client was able to selectively introduce the premium diesel in sites which had supporting characteristics to enhance the lift</a:t>
              </a:r>
            </a:p>
            <a:p>
              <a:pPr marL="234950" indent="-234950" algn="just">
                <a:spcBef>
                  <a:spcPct val="20000"/>
                </a:spcBef>
                <a:buClr>
                  <a:srgbClr val="002060"/>
                </a:buClr>
                <a:buFont typeface="Webdings" pitchFamily="18" charset="2"/>
                <a:buChar char="4"/>
                <a:defRPr/>
              </a:pPr>
              <a:r>
                <a:rPr lang="en-US" sz="1200" dirty="0">
                  <a:solidFill>
                    <a:srgbClr val="000000"/>
                  </a:solidFill>
                </a:rPr>
                <a:t>There was consensus on the optimum number of islands in a station that would sell the premium grade diesel</a:t>
              </a:r>
            </a:p>
            <a:p>
              <a:pPr marL="234950" indent="-234950" algn="just">
                <a:spcBef>
                  <a:spcPct val="20000"/>
                </a:spcBef>
                <a:buClr>
                  <a:srgbClr val="000000"/>
                </a:buClr>
                <a:buFont typeface="Arial" pitchFamily="34" charset="0"/>
                <a:buChar char="•"/>
                <a:defRPr/>
              </a:pPr>
              <a:endParaRPr lang="en-US" b="0" dirty="0">
                <a:solidFill>
                  <a:srgbClr val="000000"/>
                </a:solidFill>
                <a:latin typeface="Arial" charset="0"/>
              </a:endParaRPr>
            </a:p>
          </p:txBody>
        </p:sp>
        <p:sp>
          <p:nvSpPr>
            <p:cNvPr id="24" name="Rectangle 23"/>
            <p:cNvSpPr>
              <a:spLocks noChangeArrowheads="1"/>
            </p:cNvSpPr>
            <p:nvPr/>
          </p:nvSpPr>
          <p:spPr bwMode="auto">
            <a:xfrm>
              <a:off x="457200" y="1403350"/>
              <a:ext cx="4076700" cy="349250"/>
            </a:xfrm>
            <a:prstGeom prst="rect">
              <a:avLst/>
            </a:prstGeom>
            <a:solidFill>
              <a:srgbClr val="800000"/>
            </a:solidFill>
            <a:ln w="9525" algn="ctr">
              <a:solidFill>
                <a:schemeClr val="tx1"/>
              </a:solidFill>
              <a:miter lim="800000"/>
              <a:headEnd/>
              <a:tailEnd/>
            </a:ln>
          </p:spPr>
          <p:txBody>
            <a:bodyPr lIns="45720" rIns="45720" anchor="ctr" anchorCtr="1"/>
            <a:lstStyle/>
            <a:p>
              <a:pPr algn="ctr" eaLnBrk="0" hangingPunct="0"/>
              <a:r>
                <a:rPr lang="en-US" sz="1600" b="1" dirty="0">
                  <a:solidFill>
                    <a:srgbClr val="FFFFFF"/>
                  </a:solidFill>
                </a:rPr>
                <a:t>Business Impact</a:t>
              </a:r>
              <a:endParaRPr lang="en-US" sz="1400" b="1" dirty="0">
                <a:solidFill>
                  <a:srgbClr val="FFFFFF"/>
                </a:solidFill>
              </a:endParaRPr>
            </a:p>
          </p:txBody>
        </p:sp>
      </p:grpSp>
      <p:sp>
        <p:nvSpPr>
          <p:cNvPr id="25" name="AutoShape 9"/>
          <p:cNvSpPr>
            <a:spLocks noChangeArrowheads="1"/>
          </p:cNvSpPr>
          <p:nvPr/>
        </p:nvSpPr>
        <p:spPr bwMode="blackWhite">
          <a:xfrm rot="5400000">
            <a:off x="3948398" y="3767139"/>
            <a:ext cx="2073276" cy="330200"/>
          </a:xfrm>
          <a:prstGeom prst="triangle">
            <a:avLst>
              <a:gd name="adj" fmla="val 50000"/>
            </a:avLst>
          </a:prstGeom>
          <a:solidFill>
            <a:schemeClr val="accent2"/>
          </a:solidFill>
          <a:ln w="12700">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Char char="4"/>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Times New Roman" pitchFamily="18" charset="0"/>
            </a:endParaRPr>
          </a:p>
        </p:txBody>
      </p:sp>
    </p:spTree>
    <p:extLst>
      <p:ext uri="{BB962C8B-B14F-4D97-AF65-F5344CB8AC3E}">
        <p14:creationId xmlns:p14="http://schemas.microsoft.com/office/powerpoint/2010/main" val="1234553498"/>
      </p:ext>
    </p:extLst>
  </p:cSld>
  <p:clrMapOvr>
    <a:masterClrMapping/>
  </p:clrMapOvr>
</p:sld>
</file>

<file path=ppt/theme/theme1.xml><?xml version="1.0" encoding="utf-8"?>
<a:theme xmlns:a="http://schemas.openxmlformats.org/drawingml/2006/main" name="blank">
  <a:themeElements>
    <a:clrScheme name="Custom 17">
      <a:dk1>
        <a:srgbClr val="000000"/>
      </a:dk1>
      <a:lt1>
        <a:sysClr val="window" lastClr="FFFFFF"/>
      </a:lt1>
      <a:dk2>
        <a:srgbClr val="FF0000"/>
      </a:dk2>
      <a:lt2>
        <a:srgbClr val="00FF00"/>
      </a:lt2>
      <a:accent1>
        <a:srgbClr val="800000"/>
      </a:accent1>
      <a:accent2>
        <a:srgbClr val="006666"/>
      </a:accent2>
      <a:accent3>
        <a:srgbClr val="E2E1C0"/>
      </a:accent3>
      <a:accent4>
        <a:srgbClr val="0000FF"/>
      </a:accent4>
      <a:accent5>
        <a:srgbClr val="B69404"/>
      </a:accent5>
      <a:accent6>
        <a:srgbClr val="FFFF00"/>
      </a:accent6>
      <a:hlink>
        <a:srgbClr val="0000FF"/>
      </a:hlink>
      <a:folHlink>
        <a:srgbClr val="800080"/>
      </a:folHlink>
    </a:clrScheme>
    <a:fontScheme name="Global Sourcing KickoffSection 4-Project Approach v5">
      <a:majorFont>
        <a:latin typeface="Arial"/>
        <a:ea typeface=""/>
        <a:cs typeface=""/>
      </a:majorFont>
      <a:minorFont>
        <a:latin typeface="Arial"/>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effectLst>
          <a:outerShdw blurRad="50800" dist="38100" dir="2700000" algn="tl" rotWithShape="0">
            <a:prstClr val="black">
              <a:alpha val="40000"/>
            </a:prstClr>
          </a:outerShdw>
        </a:effectLst>
      </a:spPr>
      <a:bodyPr vert="horz" wrap="none" lIns="45720" tIns="45720" rIns="45720" bIns="45720" numCol="1" rtlCol="0" anchor="ctr" anchorCtr="0" compatLnSpc="1">
        <a:prstTxWarp prst="textNoShape">
          <a:avLst/>
        </a:prstTxWarp>
      </a:bodyPr>
      <a:lstStyle>
        <a:def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defRPr sz="1600" b="0" dirty="0" err="1" smtClean="0">
            <a:solidFill>
              <a:schemeClr val="tx1"/>
            </a:solidFill>
            <a:latin typeface="+mn-lt"/>
            <a:ea typeface="+mn-ea"/>
            <a:cs typeface="+mn-cs"/>
          </a:defRPr>
        </a:defPPr>
      </a:lstStyle>
      <a:style>
        <a:lnRef idx="3">
          <a:schemeClr val="lt1"/>
        </a:lnRef>
        <a:fillRef idx="1">
          <a:schemeClr val="accent2"/>
        </a:fillRef>
        <a:effectRef idx="1">
          <a:schemeClr val="accent2"/>
        </a:effectRef>
        <a:fontRef idx="minor">
          <a:schemeClr val="lt1"/>
        </a:fontRef>
      </a:style>
    </a:spDef>
    <a:lnDef>
      <a:spPr bwMode="auto">
        <a:xfrm>
          <a:off x="0" y="0"/>
          <a:ext cx="1" cy="1"/>
        </a:xfrm>
        <a:custGeom>
          <a:avLst/>
          <a:gdLst/>
          <a:ahLst/>
          <a:cxnLst/>
          <a:rect l="0" t="0" r="0" b="0"/>
          <a:pathLst/>
        </a:cu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kumimoji="0" lang="en-US" sz="1100" b="0"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Global Sourcing KickoffSection 4-Project Approach v5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lobal Sourcing KickoffSection 4-Project Approach v5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lobal Sourcing KickoffSection 4-Project Approach v5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lobal Sourcing KickoffSection 4-Project Approach v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lobal Sourcing KickoffSection 4-Project Approach v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lobal Sourcing KickoffSection 4-Project Approach v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238261E73C88439BB98AF91E7C8BB9" ma:contentTypeVersion="12" ma:contentTypeDescription="Create a new document." ma:contentTypeScope="" ma:versionID="ce24275585ad6faa1994631f599f0ad0">
  <xsd:schema xmlns:xsd="http://www.w3.org/2001/XMLSchema" xmlns:xs="http://www.w3.org/2001/XMLSchema" xmlns:p="http://schemas.microsoft.com/office/2006/metadata/properties" xmlns:ns2="df96cac6-5edc-4d96-a14f-21dec8cebb64" xmlns:ns3="e6f9aa0a-a4db-4c69-b1fa-f7c559ce6762" targetNamespace="http://schemas.microsoft.com/office/2006/metadata/properties" ma:root="true" ma:fieldsID="e48c4e51891a7ad7a9848e84a11e2199" ns2:_="" ns3:_="">
    <xsd:import namespace="df96cac6-5edc-4d96-a14f-21dec8cebb64"/>
    <xsd:import namespace="e6f9aa0a-a4db-4c69-b1fa-f7c559ce676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96cac6-5edc-4d96-a14f-21dec8cebb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6f9aa0a-a4db-4c69-b1fa-f7c559ce676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2670186-85FC-41C4-AD8E-9243A5675774}"/>
</file>

<file path=customXml/itemProps2.xml><?xml version="1.0" encoding="utf-8"?>
<ds:datastoreItem xmlns:ds="http://schemas.openxmlformats.org/officeDocument/2006/customXml" ds:itemID="{D102A3B1-3EB2-4451-A88A-BE62F05276CA}"/>
</file>

<file path=customXml/itemProps3.xml><?xml version="1.0" encoding="utf-8"?>
<ds:datastoreItem xmlns:ds="http://schemas.openxmlformats.org/officeDocument/2006/customXml" ds:itemID="{110691E1-4194-496F-B5B1-A06D0FB18FB2}"/>
</file>

<file path=docProps/app.xml><?xml version="1.0" encoding="utf-8"?>
<Properties xmlns="http://schemas.openxmlformats.org/officeDocument/2006/extended-properties" xmlns:vt="http://schemas.openxmlformats.org/officeDocument/2006/docPropsVTypes">
  <Template/>
  <TotalTime>959</TotalTime>
  <Pages>8</Pages>
  <Words>339</Words>
  <Application>Microsoft Office PowerPoint</Application>
  <PresentationFormat>Custom</PresentationFormat>
  <Paragraphs>19</Paragraphs>
  <Slides>1</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0</vt:i4>
      </vt:variant>
      <vt:variant>
        <vt:lpstr>Slide Titles</vt:lpstr>
      </vt:variant>
      <vt:variant>
        <vt:i4>1</vt:i4>
      </vt:variant>
    </vt:vector>
  </HeadingPairs>
  <TitlesOfParts>
    <vt:vector size="4" baseType="lpstr">
      <vt:lpstr>Arial</vt:lpstr>
      <vt:lpstr>Webdings</vt:lpstr>
      <vt:lpstr>blank</vt:lpstr>
      <vt:lpstr>Mu Sigma helped a leading oil and gas corporation to quantify the impact of introducing a premium additive diesel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Soumyadip Pal</dc:creator>
  <cp:lastModifiedBy>Adam Alfred Zweig</cp:lastModifiedBy>
  <cp:revision>133</cp:revision>
  <cp:lastPrinted>2001-09-28T15:01:44Z</cp:lastPrinted>
  <dcterms:created xsi:type="dcterms:W3CDTF">2012-09-10T10:09:20Z</dcterms:created>
  <dcterms:modified xsi:type="dcterms:W3CDTF">2020-01-13T09:44:48Z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0x01010080238261E73C88439BB98AF91E7C8BB9</vt:lpwstr>
  </property>
</Properties>
</file>