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2.xml" ContentType="application/vnd.openxmlformats-officedocument.drawingml.char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9"/>
  </p:notesMasterIdLst>
  <p:handoutMasterIdLst>
    <p:handoutMasterId r:id="rId10"/>
  </p:handoutMasterIdLst>
  <p:sldIdLst>
    <p:sldId id="388" r:id="rId2"/>
    <p:sldId id="351" r:id="rId3"/>
    <p:sldId id="313" r:id="rId4"/>
    <p:sldId id="352" r:id="rId5"/>
    <p:sldId id="314" r:id="rId6"/>
    <p:sldId id="356" r:id="rId7"/>
    <p:sldId id="344" r:id="rId8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0000"/>
    <a:srgbClr val="0B1F65"/>
    <a:srgbClr val="D8CBCB"/>
    <a:srgbClr val="EDE7E7"/>
    <a:srgbClr val="CBD3D3"/>
    <a:srgbClr val="FF0000"/>
    <a:srgbClr val="D40000"/>
    <a:srgbClr val="006666"/>
    <a:srgbClr val="016666"/>
    <a:srgbClr val="360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810" autoAdjust="0"/>
  </p:normalViewPr>
  <p:slideViewPr>
    <p:cSldViewPr snapToObjects="1">
      <p:cViewPr varScale="1">
        <p:scale>
          <a:sx n="67" d="100"/>
          <a:sy n="67" d="100"/>
        </p:scale>
        <p:origin x="1124" y="48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3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3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Sheet1!$A$1:$A$10</c:f>
              <c:numCache>
                <c:formatCode>General</c:formatCode>
                <c:ptCount val="10"/>
                <c:pt idx="0">
                  <c:v>-10</c:v>
                </c:pt>
                <c:pt idx="1">
                  <c:v>-5</c:v>
                </c:pt>
                <c:pt idx="2">
                  <c:v>0</c:v>
                </c:pt>
                <c:pt idx="3">
                  <c:v>5</c:v>
                </c:pt>
                <c:pt idx="4">
                  <c:v>10</c:v>
                </c:pt>
                <c:pt idx="5">
                  <c:v>15</c:v>
                </c:pt>
                <c:pt idx="6">
                  <c:v>20</c:v>
                </c:pt>
                <c:pt idx="7">
                  <c:v>25</c:v>
                </c:pt>
                <c:pt idx="8">
                  <c:v>30</c:v>
                </c:pt>
                <c:pt idx="9">
                  <c:v>35</c:v>
                </c:pt>
              </c:numCache>
            </c:numRef>
          </c:cat>
          <c:val>
            <c:numRef>
              <c:f>Sheet1!$B$1:$B$10</c:f>
              <c:numCache>
                <c:formatCode>General</c:formatCode>
                <c:ptCount val="10"/>
                <c:pt idx="0">
                  <c:v>12</c:v>
                </c:pt>
                <c:pt idx="1">
                  <c:v>25</c:v>
                </c:pt>
                <c:pt idx="2">
                  <c:v>40</c:v>
                </c:pt>
                <c:pt idx="3">
                  <c:v>35</c:v>
                </c:pt>
                <c:pt idx="4">
                  <c:v>28</c:v>
                </c:pt>
                <c:pt idx="5">
                  <c:v>19</c:v>
                </c:pt>
                <c:pt idx="6">
                  <c:v>13</c:v>
                </c:pt>
                <c:pt idx="7">
                  <c:v>8</c:v>
                </c:pt>
                <c:pt idx="8">
                  <c:v>3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BD-41DF-AD75-647CF29001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210199440"/>
        <c:axId val="210200000"/>
      </c:barChart>
      <c:catAx>
        <c:axId val="21019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00000"/>
        <c:crosses val="autoZero"/>
        <c:auto val="1"/>
        <c:lblAlgn val="ctr"/>
        <c:lblOffset val="100"/>
        <c:noMultiLvlLbl val="0"/>
      </c:catAx>
      <c:valAx>
        <c:axId val="210200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0199440"/>
        <c:crosses val="autoZero"/>
        <c:crossBetween val="between"/>
      </c:valAx>
      <c:spPr>
        <a:noFill/>
        <a:ln w="9525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Sheet1!$A$1:$A$10</c:f>
              <c:numCache>
                <c:formatCode>General</c:formatCode>
                <c:ptCount val="10"/>
                <c:pt idx="0">
                  <c:v>-10</c:v>
                </c:pt>
                <c:pt idx="1">
                  <c:v>-5</c:v>
                </c:pt>
                <c:pt idx="2">
                  <c:v>0</c:v>
                </c:pt>
                <c:pt idx="3">
                  <c:v>5</c:v>
                </c:pt>
                <c:pt idx="4">
                  <c:v>10</c:v>
                </c:pt>
                <c:pt idx="5">
                  <c:v>15</c:v>
                </c:pt>
                <c:pt idx="6">
                  <c:v>20</c:v>
                </c:pt>
                <c:pt idx="7">
                  <c:v>25</c:v>
                </c:pt>
                <c:pt idx="8">
                  <c:v>30</c:v>
                </c:pt>
                <c:pt idx="9">
                  <c:v>35</c:v>
                </c:pt>
              </c:numCache>
            </c:numRef>
          </c:cat>
          <c:val>
            <c:numRef>
              <c:f>Sheet1!$B$1:$B$10</c:f>
              <c:numCache>
                <c:formatCode>General</c:formatCode>
                <c:ptCount val="10"/>
                <c:pt idx="0">
                  <c:v>12</c:v>
                </c:pt>
                <c:pt idx="1">
                  <c:v>25</c:v>
                </c:pt>
                <c:pt idx="2">
                  <c:v>40</c:v>
                </c:pt>
                <c:pt idx="3">
                  <c:v>35</c:v>
                </c:pt>
                <c:pt idx="4">
                  <c:v>28</c:v>
                </c:pt>
                <c:pt idx="5">
                  <c:v>19</c:v>
                </c:pt>
                <c:pt idx="6">
                  <c:v>13</c:v>
                </c:pt>
                <c:pt idx="7">
                  <c:v>8</c:v>
                </c:pt>
                <c:pt idx="8">
                  <c:v>3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3-4D0F-ABBA-22AAFBE5C9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211778896"/>
        <c:axId val="211779456"/>
      </c:barChart>
      <c:catAx>
        <c:axId val="21177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79456"/>
        <c:crosses val="autoZero"/>
        <c:auto val="1"/>
        <c:lblAlgn val="ctr"/>
        <c:lblOffset val="100"/>
        <c:noMultiLvlLbl val="0"/>
      </c:catAx>
      <c:valAx>
        <c:axId val="211779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1778896"/>
        <c:crosses val="autoZero"/>
        <c:crossBetween val="between"/>
      </c:valAx>
      <c:spPr>
        <a:noFill/>
        <a:ln w="9525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5057779230609085"/>
        </c:manualLayout>
      </c:layout>
      <c:lineChart>
        <c:grouping val="standar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  <c:pt idx="11">
                  <c:v>Category 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7.7972612735947844E-4</c:v>
                </c:pt>
                <c:pt idx="1">
                  <c:v>4.206099960214902E-3</c:v>
                </c:pt>
                <c:pt idx="2">
                  <c:v>3.5539346353732179E-3</c:v>
                </c:pt>
                <c:pt idx="3">
                  <c:v>4.2908854984138132E-3</c:v>
                </c:pt>
                <c:pt idx="4">
                  <c:v>2.779129812879933E-3</c:v>
                </c:pt>
                <c:pt idx="5">
                  <c:v>2.081590286432889E-3</c:v>
                </c:pt>
                <c:pt idx="6">
                  <c:v>1.9657513666145295E-3</c:v>
                </c:pt>
                <c:pt idx="7">
                  <c:v>3.39909768899505E-3</c:v>
                </c:pt>
                <c:pt idx="8">
                  <c:v>3.0784081700768028E-3</c:v>
                </c:pt>
                <c:pt idx="9">
                  <c:v>3.1905508984621401E-3</c:v>
                </c:pt>
                <c:pt idx="10">
                  <c:v>9.8787335627323748E-4</c:v>
                </c:pt>
                <c:pt idx="11">
                  <c:v>6.8641652453695834E-3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85-4D67-8F2F-1CE6CCB9D7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072896"/>
        <c:axId val="224073456"/>
      </c:lineChart>
      <c:catAx>
        <c:axId val="224072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4073456"/>
        <c:crosses val="autoZero"/>
        <c:auto val="1"/>
        <c:lblAlgn val="ctr"/>
        <c:lblOffset val="100"/>
        <c:noMultiLvlLbl val="0"/>
      </c:catAx>
      <c:valAx>
        <c:axId val="224073456"/>
        <c:scaling>
          <c:orientation val="minMax"/>
          <c:max val="7.0641652453695804E-3"/>
          <c:min val="6.7972612735947829E-4"/>
        </c:scaling>
        <c:delete val="1"/>
        <c:axPos val="l"/>
        <c:numFmt formatCode="General" sourceLinked="1"/>
        <c:majorTickMark val="out"/>
        <c:minorTickMark val="none"/>
        <c:tickLblPos val="nextTo"/>
        <c:crossAx val="22407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5057779230609085"/>
        </c:manualLayout>
      </c:layout>
      <c:lineChart>
        <c:grouping val="standar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  <c:pt idx="11">
                  <c:v>Category 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-9253.9914752687509</c:v>
                </c:pt>
                <c:pt idx="1">
                  <c:v>-9594.9647427357741</c:v>
                </c:pt>
                <c:pt idx="2">
                  <c:v>-9610.8673648272088</c:v>
                </c:pt>
                <c:pt idx="3">
                  <c:v>-9627.3111713941544</c:v>
                </c:pt>
                <c:pt idx="4">
                  <c:v>-9867.4236264786396</c:v>
                </c:pt>
                <c:pt idx="5">
                  <c:v>-9906.2396924496916</c:v>
                </c:pt>
                <c:pt idx="6">
                  <c:v>-9910.8159210773574</c:v>
                </c:pt>
                <c:pt idx="7">
                  <c:v>-10238.37539942382</c:v>
                </c:pt>
                <c:pt idx="8">
                  <c:v>-10124.441228988471</c:v>
                </c:pt>
                <c:pt idx="9">
                  <c:v>-10470.501152548941</c:v>
                </c:pt>
                <c:pt idx="10">
                  <c:v>-10865.742672998169</c:v>
                </c:pt>
                <c:pt idx="11">
                  <c:v>-10231.715754809173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27-4073-999D-D66B18B9FD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075696"/>
        <c:axId val="224076256"/>
      </c:lineChart>
      <c:catAx>
        <c:axId val="224075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4076256"/>
        <c:crosses val="autoZero"/>
        <c:auto val="1"/>
        <c:lblAlgn val="ctr"/>
        <c:lblOffset val="100"/>
        <c:noMultiLvlLbl val="0"/>
      </c:catAx>
      <c:valAx>
        <c:axId val="224076256"/>
        <c:scaling>
          <c:orientation val="minMax"/>
          <c:min val="-10965.742670000001"/>
        </c:scaling>
        <c:delete val="1"/>
        <c:axPos val="l"/>
        <c:numFmt formatCode="General" sourceLinked="1"/>
        <c:majorTickMark val="out"/>
        <c:minorTickMark val="none"/>
        <c:tickLblPos val="nextTo"/>
        <c:crossAx val="224075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7921020510396308E-2"/>
          <c:w val="1"/>
          <c:h val="0.95057779230609085"/>
        </c:manualLayout>
      </c:layout>
      <c:lineChart>
        <c:grouping val="standar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  <c:pt idx="11">
                  <c:v>Category 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14900.655492094053</c:v>
                </c:pt>
                <c:pt idx="1">
                  <c:v>15313.037522488668</c:v>
                </c:pt>
                <c:pt idx="2">
                  <c:v>14943.364228095357</c:v>
                </c:pt>
                <c:pt idx="3">
                  <c:v>14551.905487103457</c:v>
                </c:pt>
                <c:pt idx="4">
                  <c:v>15261.513016475634</c:v>
                </c:pt>
                <c:pt idx="5">
                  <c:v>15231.864286416467</c:v>
                </c:pt>
                <c:pt idx="6">
                  <c:v>15136.312248061129</c:v>
                </c:pt>
                <c:pt idx="7">
                  <c:v>16244.933188338275</c:v>
                </c:pt>
                <c:pt idx="8">
                  <c:v>16219.948177927899</c:v>
                </c:pt>
                <c:pt idx="9">
                  <c:v>17345.097790022664</c:v>
                </c:pt>
                <c:pt idx="10">
                  <c:v>10767.895525628195</c:v>
                </c:pt>
                <c:pt idx="11">
                  <c:v>9623.8970362438104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93-45C1-A434-C343223320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078496"/>
        <c:axId val="224079056"/>
      </c:lineChart>
      <c:catAx>
        <c:axId val="224078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4079056"/>
        <c:crosses val="autoZero"/>
        <c:auto val="1"/>
        <c:lblAlgn val="ctr"/>
        <c:lblOffset val="100"/>
        <c:noMultiLvlLbl val="0"/>
      </c:catAx>
      <c:valAx>
        <c:axId val="224079056"/>
        <c:scaling>
          <c:orientation val="minMax"/>
          <c:max val="17445.097790022704"/>
          <c:min val="9523.8970362438067"/>
        </c:scaling>
        <c:delete val="1"/>
        <c:axPos val="l"/>
        <c:numFmt formatCode="General" sourceLinked="1"/>
        <c:majorTickMark val="out"/>
        <c:minorTickMark val="none"/>
        <c:tickLblPos val="nextTo"/>
        <c:crossAx val="22407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5057779230609085"/>
        </c:manualLayout>
      </c:layout>
      <c:lineChart>
        <c:grouping val="standar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  <c:pt idx="11">
                  <c:v>Category 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5448.2078028976066</c:v>
                </c:pt>
                <c:pt idx="1">
                  <c:v>5345.1798390857311</c:v>
                </c:pt>
                <c:pt idx="2">
                  <c:v>5202.7993880429449</c:v>
                </c:pt>
                <c:pt idx="3">
                  <c:v>5061.0865670677485</c:v>
                </c:pt>
                <c:pt idx="4">
                  <c:v>5288.270343769821</c:v>
                </c:pt>
                <c:pt idx="5">
                  <c:v>5484.3640028216432</c:v>
                </c:pt>
                <c:pt idx="6">
                  <c:v>5441.6005027053452</c:v>
                </c:pt>
                <c:pt idx="7">
                  <c:v>5269.343623329306</c:v>
                </c:pt>
                <c:pt idx="8">
                  <c:v>5331.7907700325941</c:v>
                </c:pt>
                <c:pt idx="9">
                  <c:v>5614.3206700206883</c:v>
                </c:pt>
                <c:pt idx="10">
                  <c:v>4126.0532612609932</c:v>
                </c:pt>
                <c:pt idx="11">
                  <c:v>3255.1456979706786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62-4E9F-A16D-B3A6C05DD4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627504"/>
        <c:axId val="224628064"/>
      </c:lineChart>
      <c:catAx>
        <c:axId val="224627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4628064"/>
        <c:crosses val="autoZero"/>
        <c:auto val="1"/>
        <c:lblAlgn val="ctr"/>
        <c:lblOffset val="100"/>
        <c:noMultiLvlLbl val="0"/>
      </c:catAx>
      <c:valAx>
        <c:axId val="224628064"/>
        <c:scaling>
          <c:orientation val="minMax"/>
          <c:max val="5714.320670000001"/>
          <c:min val="3155.1456979999998"/>
        </c:scaling>
        <c:delete val="1"/>
        <c:axPos val="l"/>
        <c:numFmt formatCode="General" sourceLinked="1"/>
        <c:majorTickMark val="out"/>
        <c:minorTickMark val="none"/>
        <c:tickLblPos val="nextTo"/>
        <c:crossAx val="224627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5057779230609085"/>
        </c:manualLayout>
      </c:layout>
      <c:lineChart>
        <c:grouping val="standar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  <c:pt idx="11">
                  <c:v>Category 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27887.611612123943</c:v>
                </c:pt>
                <c:pt idx="1">
                  <c:v>28387.241867663179</c:v>
                </c:pt>
                <c:pt idx="2">
                  <c:v>28558.140198529563</c:v>
                </c:pt>
                <c:pt idx="3">
                  <c:v>28728.877103928917</c:v>
                </c:pt>
                <c:pt idx="4">
                  <c:v>29262.583883213774</c:v>
                </c:pt>
                <c:pt idx="5">
                  <c:v>28660.908593899389</c:v>
                </c:pt>
                <c:pt idx="6">
                  <c:v>28711.139641638481</c:v>
                </c:pt>
                <c:pt idx="7">
                  <c:v>28910.951451815577</c:v>
                </c:pt>
                <c:pt idx="8">
                  <c:v>29095.148457504376</c:v>
                </c:pt>
                <c:pt idx="9">
                  <c:v>30173.812501591485</c:v>
                </c:pt>
                <c:pt idx="10">
                  <c:v>25560.622545218201</c:v>
                </c:pt>
                <c:pt idx="11">
                  <c:v>22562.781879504982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2B-41B1-B496-49252C712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630304"/>
        <c:axId val="224630864"/>
      </c:lineChart>
      <c:catAx>
        <c:axId val="224630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4630864"/>
        <c:crosses val="autoZero"/>
        <c:auto val="1"/>
        <c:lblAlgn val="ctr"/>
        <c:lblOffset val="100"/>
        <c:noMultiLvlLbl val="0"/>
      </c:catAx>
      <c:valAx>
        <c:axId val="224630864"/>
        <c:scaling>
          <c:orientation val="minMax"/>
          <c:max val="31173.812501591496"/>
          <c:min val="22462.781879505001"/>
        </c:scaling>
        <c:delete val="1"/>
        <c:axPos val="l"/>
        <c:numFmt formatCode="General" sourceLinked="1"/>
        <c:majorTickMark val="out"/>
        <c:minorTickMark val="none"/>
        <c:tickLblPos val="nextTo"/>
        <c:crossAx val="224630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5647121565105119E-2"/>
          <c:w val="1"/>
          <c:h val="0.95057779230609085"/>
        </c:manualLayout>
      </c:layout>
      <c:lineChart>
        <c:grouping val="standar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  <c:pt idx="11">
                  <c:v>Category 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2.3263522552131977</c:v>
                </c:pt>
                <c:pt idx="1">
                  <c:v>2.3776601136633202</c:v>
                </c:pt>
                <c:pt idx="2">
                  <c:v>2.3783023031631685</c:v>
                </c:pt>
                <c:pt idx="3">
                  <c:v>2.338965884257425</c:v>
                </c:pt>
                <c:pt idx="4">
                  <c:v>2.5317097561862627</c:v>
                </c:pt>
                <c:pt idx="5">
                  <c:v>2.3414847655825657</c:v>
                </c:pt>
                <c:pt idx="6">
                  <c:v>2.3708420413736677</c:v>
                </c:pt>
                <c:pt idx="7">
                  <c:v>2.4111577219791656</c:v>
                </c:pt>
                <c:pt idx="8">
                  <c:v>2.4767446921035732</c:v>
                </c:pt>
                <c:pt idx="9">
                  <c:v>2.5273709874533199</c:v>
                </c:pt>
                <c:pt idx="10">
                  <c:v>2.4630913954249904</c:v>
                </c:pt>
                <c:pt idx="11">
                  <c:v>2.5213087365219029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FD-48B8-88C4-B9CC612EE0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633104"/>
        <c:axId val="224633664"/>
      </c:lineChart>
      <c:catAx>
        <c:axId val="224633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4633664"/>
        <c:crosses val="autoZero"/>
        <c:auto val="1"/>
        <c:lblAlgn val="ctr"/>
        <c:lblOffset val="100"/>
        <c:noMultiLvlLbl val="0"/>
      </c:catAx>
      <c:valAx>
        <c:axId val="224633664"/>
        <c:scaling>
          <c:orientation val="minMax"/>
          <c:max val="2.7317097561862602"/>
          <c:min val="2.2263522552131998"/>
        </c:scaling>
        <c:delete val="1"/>
        <c:axPos val="l"/>
        <c:numFmt formatCode="General" sourceLinked="1"/>
        <c:majorTickMark val="out"/>
        <c:minorTickMark val="none"/>
        <c:tickLblPos val="nextTo"/>
        <c:crossAx val="224633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DFD31-F146-4A91-A910-BAD94C56F04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ACA7296-B2A4-4FFD-8A14-5B591EC7B0F2}">
      <dgm:prSet phldrT="[Text]"/>
      <dgm:spPr/>
      <dgm:t>
        <a:bodyPr/>
        <a:lstStyle/>
        <a:p>
          <a:endParaRPr lang="en-US" dirty="0"/>
        </a:p>
        <a:p>
          <a:endParaRPr lang="en-US" dirty="0"/>
        </a:p>
      </dgm:t>
    </dgm:pt>
    <dgm:pt modelId="{4DE3B3D0-F3E2-4E12-B192-432B8F3F96CC}" type="parTrans" cxnId="{9C72ED54-5C5F-42A4-BD56-93411286D41A}">
      <dgm:prSet/>
      <dgm:spPr/>
      <dgm:t>
        <a:bodyPr/>
        <a:lstStyle/>
        <a:p>
          <a:endParaRPr lang="en-US"/>
        </a:p>
      </dgm:t>
    </dgm:pt>
    <dgm:pt modelId="{57986FB4-BAF9-4C35-B02A-2A1BACF38676}" type="sibTrans" cxnId="{9C72ED54-5C5F-42A4-BD56-93411286D41A}">
      <dgm:prSet/>
      <dgm:spPr/>
      <dgm:t>
        <a:bodyPr/>
        <a:lstStyle/>
        <a:p>
          <a:endParaRPr lang="en-US"/>
        </a:p>
      </dgm:t>
    </dgm:pt>
    <dgm:pt modelId="{CA9B01BF-0F22-4B0E-B36E-FEFD903F9C78}">
      <dgm:prSet phldrT="[Text]"/>
      <dgm:spPr/>
      <dgm:t>
        <a:bodyPr/>
        <a:lstStyle/>
        <a:p>
          <a:endParaRPr lang="en-US" dirty="0"/>
        </a:p>
        <a:p>
          <a:endParaRPr lang="en-US" dirty="0"/>
        </a:p>
      </dgm:t>
    </dgm:pt>
    <dgm:pt modelId="{1AA93BBC-434C-4CE1-A0CD-ADF10C1616D2}" type="parTrans" cxnId="{F9EFEB0E-C882-4C28-8DB0-D1D39F015854}">
      <dgm:prSet/>
      <dgm:spPr/>
      <dgm:t>
        <a:bodyPr/>
        <a:lstStyle/>
        <a:p>
          <a:endParaRPr lang="en-US"/>
        </a:p>
      </dgm:t>
    </dgm:pt>
    <dgm:pt modelId="{8A1A3613-99DA-4FBF-B9B0-792055A5F508}" type="sibTrans" cxnId="{F9EFEB0E-C882-4C28-8DB0-D1D39F015854}">
      <dgm:prSet/>
      <dgm:spPr/>
      <dgm:t>
        <a:bodyPr/>
        <a:lstStyle/>
        <a:p>
          <a:endParaRPr lang="en-US"/>
        </a:p>
      </dgm:t>
    </dgm:pt>
    <dgm:pt modelId="{C28A97FB-E81A-4C60-A54C-F0758F49E2BC}">
      <dgm:prSet phldrT="[Text]" custT="1"/>
      <dgm:spPr/>
      <dgm:t>
        <a:bodyPr/>
        <a:lstStyle/>
        <a:p>
          <a:endParaRPr lang="en-US" sz="1200" dirty="0"/>
        </a:p>
      </dgm:t>
    </dgm:pt>
    <dgm:pt modelId="{9A370B97-0365-4CCB-9969-99F3F71DC93C}" type="sibTrans" cxnId="{CE8BC03F-3778-48E4-BA1C-7F2FD1A9636F}">
      <dgm:prSet custT="1"/>
      <dgm:spPr/>
      <dgm:t>
        <a:bodyPr/>
        <a:lstStyle/>
        <a:p>
          <a:endParaRPr lang="en-US" sz="1200" dirty="0"/>
        </a:p>
      </dgm:t>
    </dgm:pt>
    <dgm:pt modelId="{0FC94EEC-F344-44FA-9EE6-5C789DC6F54D}" type="parTrans" cxnId="{CE8BC03F-3778-48E4-BA1C-7F2FD1A9636F}">
      <dgm:prSet/>
      <dgm:spPr/>
      <dgm:t>
        <a:bodyPr/>
        <a:lstStyle/>
        <a:p>
          <a:endParaRPr lang="en-US"/>
        </a:p>
      </dgm:t>
    </dgm:pt>
    <dgm:pt modelId="{DBDA961F-8A14-4468-950D-5ABB425EAD4C}">
      <dgm:prSet phldrT="[Text]" custT="1"/>
      <dgm:spPr/>
      <dgm:t>
        <a:bodyPr/>
        <a:lstStyle/>
        <a:p>
          <a:endParaRPr lang="en-US" sz="1200" dirty="0"/>
        </a:p>
      </dgm:t>
    </dgm:pt>
    <dgm:pt modelId="{56A4CFB7-D51D-47B4-A67A-1A4B4496B967}" type="sibTrans" cxnId="{2993DBCA-03B7-431C-9F35-99FD1A2E0371}">
      <dgm:prSet custT="1"/>
      <dgm:spPr/>
      <dgm:t>
        <a:bodyPr/>
        <a:lstStyle/>
        <a:p>
          <a:endParaRPr lang="en-US" sz="1200" dirty="0"/>
        </a:p>
      </dgm:t>
    </dgm:pt>
    <dgm:pt modelId="{57E83E1F-76CD-4C39-A6AA-07DF42A9E2DD}" type="parTrans" cxnId="{2993DBCA-03B7-431C-9F35-99FD1A2E0371}">
      <dgm:prSet/>
      <dgm:spPr/>
      <dgm:t>
        <a:bodyPr/>
        <a:lstStyle/>
        <a:p>
          <a:endParaRPr lang="en-US"/>
        </a:p>
      </dgm:t>
    </dgm:pt>
    <dgm:pt modelId="{C01BD89E-C848-4BB4-B165-ECB707529CFA}">
      <dgm:prSet phldrT="[Text]" custT="1"/>
      <dgm:spPr/>
      <dgm:t>
        <a:bodyPr anchor="ctr"/>
        <a:lstStyle/>
        <a:p>
          <a:endParaRPr lang="en-US" sz="1200" dirty="0"/>
        </a:p>
      </dgm:t>
    </dgm:pt>
    <dgm:pt modelId="{C585E60C-5AB9-423C-9B1A-113B7CE4B0D1}" type="sibTrans" cxnId="{4FB489B7-3833-464D-A42C-5A3EE0726FD8}">
      <dgm:prSet custT="1"/>
      <dgm:spPr/>
      <dgm:t>
        <a:bodyPr/>
        <a:lstStyle/>
        <a:p>
          <a:endParaRPr lang="en-US" sz="1200" dirty="0"/>
        </a:p>
      </dgm:t>
    </dgm:pt>
    <dgm:pt modelId="{CA726563-9E78-431A-8F0A-BD4404725A99}" type="parTrans" cxnId="{4FB489B7-3833-464D-A42C-5A3EE0726FD8}">
      <dgm:prSet/>
      <dgm:spPr/>
      <dgm:t>
        <a:bodyPr/>
        <a:lstStyle/>
        <a:p>
          <a:endParaRPr lang="en-US"/>
        </a:p>
      </dgm:t>
    </dgm:pt>
    <dgm:pt modelId="{F7807086-D8E3-47EF-BA58-63E9EAE892DE}" type="pres">
      <dgm:prSet presAssocID="{D32DFD31-F146-4A91-A910-BAD94C56F04F}" presName="Name0" presStyleCnt="0">
        <dgm:presLayoutVars>
          <dgm:chMax/>
          <dgm:chPref/>
          <dgm:dir/>
          <dgm:animLvl val="lvl"/>
        </dgm:presLayoutVars>
      </dgm:prSet>
      <dgm:spPr/>
    </dgm:pt>
    <dgm:pt modelId="{83A78EE9-BA8A-4BD5-893B-7E76A1EA4DA0}" type="pres">
      <dgm:prSet presAssocID="{C01BD89E-C848-4BB4-B165-ECB707529CFA}" presName="composite" presStyleCnt="0"/>
      <dgm:spPr/>
    </dgm:pt>
    <dgm:pt modelId="{8C8B2FFD-726E-419D-99D2-8E6ABDF5377C}" type="pres">
      <dgm:prSet presAssocID="{C01BD89E-C848-4BB4-B165-ECB707529CFA}" presName="Parent1" presStyleLbl="node1" presStyleIdx="0" presStyleCnt="6" custLinFactNeighborY="-789">
        <dgm:presLayoutVars>
          <dgm:chMax val="1"/>
          <dgm:chPref val="1"/>
          <dgm:bulletEnabled val="1"/>
        </dgm:presLayoutVars>
      </dgm:prSet>
      <dgm:spPr/>
    </dgm:pt>
    <dgm:pt modelId="{B8AEB09F-7BDA-46B5-90C1-FC7E7CBE7DDD}" type="pres">
      <dgm:prSet presAssocID="{C01BD89E-C848-4BB4-B165-ECB707529CF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40CF3FC-DF80-4EDA-BE4D-53AB6FE2A5C5}" type="pres">
      <dgm:prSet presAssocID="{C01BD89E-C848-4BB4-B165-ECB707529CFA}" presName="BalanceSpacing" presStyleCnt="0"/>
      <dgm:spPr/>
    </dgm:pt>
    <dgm:pt modelId="{630AAE41-6A3A-404A-93F5-05E2AD44D393}" type="pres">
      <dgm:prSet presAssocID="{C01BD89E-C848-4BB4-B165-ECB707529CFA}" presName="BalanceSpacing1" presStyleCnt="0"/>
      <dgm:spPr/>
    </dgm:pt>
    <dgm:pt modelId="{8591C656-D5EE-419E-A790-4B1C949FFC24}" type="pres">
      <dgm:prSet presAssocID="{C585E60C-5AB9-423C-9B1A-113B7CE4B0D1}" presName="Accent1Text" presStyleLbl="node1" presStyleIdx="1" presStyleCnt="6"/>
      <dgm:spPr/>
    </dgm:pt>
    <dgm:pt modelId="{229B0F61-11E5-455D-BC16-93D03C20E52D}" type="pres">
      <dgm:prSet presAssocID="{C585E60C-5AB9-423C-9B1A-113B7CE4B0D1}" presName="spaceBetweenRectangles" presStyleCnt="0"/>
      <dgm:spPr/>
    </dgm:pt>
    <dgm:pt modelId="{01BEAA10-141E-4817-A129-07577BEBF6B4}" type="pres">
      <dgm:prSet presAssocID="{DBDA961F-8A14-4468-950D-5ABB425EAD4C}" presName="composite" presStyleCnt="0"/>
      <dgm:spPr/>
    </dgm:pt>
    <dgm:pt modelId="{6838F4B0-26E0-4843-9A77-7CA8D9E3B57A}" type="pres">
      <dgm:prSet presAssocID="{DBDA961F-8A14-4468-950D-5ABB425EAD4C}" presName="Parent1" presStyleLbl="node1" presStyleIdx="2" presStyleCnt="6" custLinFactX="-8311" custLinFactNeighborX="-100000" custLinFactNeighborY="1273">
        <dgm:presLayoutVars>
          <dgm:chMax val="1"/>
          <dgm:chPref val="1"/>
          <dgm:bulletEnabled val="1"/>
        </dgm:presLayoutVars>
      </dgm:prSet>
      <dgm:spPr/>
    </dgm:pt>
    <dgm:pt modelId="{6007AD37-A34A-4D08-BD45-D27B9D41286B}" type="pres">
      <dgm:prSet presAssocID="{DBDA961F-8A14-4468-950D-5ABB425EAD4C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4701E2F-7CF3-45AB-8CE5-2189CB7164FC}" type="pres">
      <dgm:prSet presAssocID="{DBDA961F-8A14-4468-950D-5ABB425EAD4C}" presName="BalanceSpacing" presStyleCnt="0"/>
      <dgm:spPr/>
    </dgm:pt>
    <dgm:pt modelId="{D13FCAD5-46FE-4872-9683-A43C694D24A6}" type="pres">
      <dgm:prSet presAssocID="{DBDA961F-8A14-4468-950D-5ABB425EAD4C}" presName="BalanceSpacing1" presStyleCnt="0"/>
      <dgm:spPr/>
    </dgm:pt>
    <dgm:pt modelId="{2BDC35BB-16C9-4AD2-ABB8-57F36D88FFA9}" type="pres">
      <dgm:prSet presAssocID="{56A4CFB7-D51D-47B4-A67A-1A4B4496B967}" presName="Accent1Text" presStyleLbl="node1" presStyleIdx="3" presStyleCnt="6"/>
      <dgm:spPr/>
    </dgm:pt>
    <dgm:pt modelId="{D19602D4-9BE8-4A3C-A0B5-EEDE1D4DD160}" type="pres">
      <dgm:prSet presAssocID="{56A4CFB7-D51D-47B4-A67A-1A4B4496B967}" presName="spaceBetweenRectangles" presStyleCnt="0"/>
      <dgm:spPr/>
    </dgm:pt>
    <dgm:pt modelId="{3C1BAE0D-59E1-4655-8748-B829EA20147C}" type="pres">
      <dgm:prSet presAssocID="{C28A97FB-E81A-4C60-A54C-F0758F49E2BC}" presName="composite" presStyleCnt="0"/>
      <dgm:spPr/>
    </dgm:pt>
    <dgm:pt modelId="{B8F7A689-535F-4951-BB81-F088F30367B2}" type="pres">
      <dgm:prSet presAssocID="{C28A97FB-E81A-4C60-A54C-F0758F49E2B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551711AF-0097-413B-BCBA-B67071A7E29E}" type="pres">
      <dgm:prSet presAssocID="{C28A97FB-E81A-4C60-A54C-F0758F49E2B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6FA49FA-5065-4308-9E49-4A2FD44345D6}" type="pres">
      <dgm:prSet presAssocID="{C28A97FB-E81A-4C60-A54C-F0758F49E2BC}" presName="BalanceSpacing" presStyleCnt="0"/>
      <dgm:spPr/>
    </dgm:pt>
    <dgm:pt modelId="{D2785B72-5893-4F20-BBF5-42AA7E2023A8}" type="pres">
      <dgm:prSet presAssocID="{C28A97FB-E81A-4C60-A54C-F0758F49E2BC}" presName="BalanceSpacing1" presStyleCnt="0"/>
      <dgm:spPr/>
    </dgm:pt>
    <dgm:pt modelId="{9D1B5402-9402-4786-9961-640F941A6191}" type="pres">
      <dgm:prSet presAssocID="{9A370B97-0365-4CCB-9969-99F3F71DC93C}" presName="Accent1Text" presStyleLbl="node1" presStyleIdx="5" presStyleCnt="6"/>
      <dgm:spPr/>
    </dgm:pt>
  </dgm:ptLst>
  <dgm:cxnLst>
    <dgm:cxn modelId="{F9EFEB0E-C882-4C28-8DB0-D1D39F015854}" srcId="{C28A97FB-E81A-4C60-A54C-F0758F49E2BC}" destId="{CA9B01BF-0F22-4B0E-B36E-FEFD903F9C78}" srcOrd="0" destOrd="0" parTransId="{1AA93BBC-434C-4CE1-A0CD-ADF10C1616D2}" sibTransId="{8A1A3613-99DA-4FBF-B9B0-792055A5F508}"/>
    <dgm:cxn modelId="{1AA58F10-7EA0-46EA-9092-F293A60E9D1C}" type="presOf" srcId="{C01BD89E-C848-4BB4-B165-ECB707529CFA}" destId="{8C8B2FFD-726E-419D-99D2-8E6ABDF5377C}" srcOrd="0" destOrd="0" presId="urn:microsoft.com/office/officeart/2008/layout/AlternatingHexagons"/>
    <dgm:cxn modelId="{CE8BC03F-3778-48E4-BA1C-7F2FD1A9636F}" srcId="{D32DFD31-F146-4A91-A910-BAD94C56F04F}" destId="{C28A97FB-E81A-4C60-A54C-F0758F49E2BC}" srcOrd="2" destOrd="0" parTransId="{0FC94EEC-F344-44FA-9EE6-5C789DC6F54D}" sibTransId="{9A370B97-0365-4CCB-9969-99F3F71DC93C}"/>
    <dgm:cxn modelId="{40A8E65F-3893-4BF0-9032-6CEBD0FD47C4}" type="presOf" srcId="{3ACA7296-B2A4-4FFD-8A14-5B591EC7B0F2}" destId="{B8AEB09F-7BDA-46B5-90C1-FC7E7CBE7DDD}" srcOrd="0" destOrd="0" presId="urn:microsoft.com/office/officeart/2008/layout/AlternatingHexagons"/>
    <dgm:cxn modelId="{7961E843-1D28-42A1-84ED-6BDFF3D8F304}" type="presOf" srcId="{56A4CFB7-D51D-47B4-A67A-1A4B4496B967}" destId="{2BDC35BB-16C9-4AD2-ABB8-57F36D88FFA9}" srcOrd="0" destOrd="0" presId="urn:microsoft.com/office/officeart/2008/layout/AlternatingHexagons"/>
    <dgm:cxn modelId="{9C72ED54-5C5F-42A4-BD56-93411286D41A}" srcId="{C01BD89E-C848-4BB4-B165-ECB707529CFA}" destId="{3ACA7296-B2A4-4FFD-8A14-5B591EC7B0F2}" srcOrd="0" destOrd="0" parTransId="{4DE3B3D0-F3E2-4E12-B192-432B8F3F96CC}" sibTransId="{57986FB4-BAF9-4C35-B02A-2A1BACF38676}"/>
    <dgm:cxn modelId="{49A36098-39BA-43F4-9E55-EE6C6C031E53}" type="presOf" srcId="{CA9B01BF-0F22-4B0E-B36E-FEFD903F9C78}" destId="{551711AF-0097-413B-BCBA-B67071A7E29E}" srcOrd="0" destOrd="0" presId="urn:microsoft.com/office/officeart/2008/layout/AlternatingHexagons"/>
    <dgm:cxn modelId="{7E8E29AA-2F75-496B-BBB8-56B2F702C449}" type="presOf" srcId="{9A370B97-0365-4CCB-9969-99F3F71DC93C}" destId="{9D1B5402-9402-4786-9961-640F941A6191}" srcOrd="0" destOrd="0" presId="urn:microsoft.com/office/officeart/2008/layout/AlternatingHexagons"/>
    <dgm:cxn modelId="{4FB489B7-3833-464D-A42C-5A3EE0726FD8}" srcId="{D32DFD31-F146-4A91-A910-BAD94C56F04F}" destId="{C01BD89E-C848-4BB4-B165-ECB707529CFA}" srcOrd="0" destOrd="0" parTransId="{CA726563-9E78-431A-8F0A-BD4404725A99}" sibTransId="{C585E60C-5AB9-423C-9B1A-113B7CE4B0D1}"/>
    <dgm:cxn modelId="{2993DBCA-03B7-431C-9F35-99FD1A2E0371}" srcId="{D32DFD31-F146-4A91-A910-BAD94C56F04F}" destId="{DBDA961F-8A14-4468-950D-5ABB425EAD4C}" srcOrd="1" destOrd="0" parTransId="{57E83E1F-76CD-4C39-A6AA-07DF42A9E2DD}" sibTransId="{56A4CFB7-D51D-47B4-A67A-1A4B4496B967}"/>
    <dgm:cxn modelId="{A61FF5E8-F912-40A5-A87E-105E5A77D437}" type="presOf" srcId="{DBDA961F-8A14-4468-950D-5ABB425EAD4C}" destId="{6838F4B0-26E0-4843-9A77-7CA8D9E3B57A}" srcOrd="0" destOrd="0" presId="urn:microsoft.com/office/officeart/2008/layout/AlternatingHexagons"/>
    <dgm:cxn modelId="{2AEEF3ED-FDD7-4CEB-921C-DAE21BB46B11}" type="presOf" srcId="{C28A97FB-E81A-4C60-A54C-F0758F49E2BC}" destId="{B8F7A689-535F-4951-BB81-F088F30367B2}" srcOrd="0" destOrd="0" presId="urn:microsoft.com/office/officeart/2008/layout/AlternatingHexagons"/>
    <dgm:cxn modelId="{6C6530F6-10DA-46B2-BF7B-6DFB701D3C30}" type="presOf" srcId="{D32DFD31-F146-4A91-A910-BAD94C56F04F}" destId="{F7807086-D8E3-47EF-BA58-63E9EAE892DE}" srcOrd="0" destOrd="0" presId="urn:microsoft.com/office/officeart/2008/layout/AlternatingHexagons"/>
    <dgm:cxn modelId="{394C55F9-CE5F-4F6D-84A4-CF0DE0382917}" type="presOf" srcId="{C585E60C-5AB9-423C-9B1A-113B7CE4B0D1}" destId="{8591C656-D5EE-419E-A790-4B1C949FFC24}" srcOrd="0" destOrd="0" presId="urn:microsoft.com/office/officeart/2008/layout/AlternatingHexagons"/>
    <dgm:cxn modelId="{A44939FC-3B2D-470F-B396-44E8921B051D}" type="presParOf" srcId="{F7807086-D8E3-47EF-BA58-63E9EAE892DE}" destId="{83A78EE9-BA8A-4BD5-893B-7E76A1EA4DA0}" srcOrd="0" destOrd="0" presId="urn:microsoft.com/office/officeart/2008/layout/AlternatingHexagons"/>
    <dgm:cxn modelId="{2E424DE7-80CC-418D-B44B-3D6890F7585E}" type="presParOf" srcId="{83A78EE9-BA8A-4BD5-893B-7E76A1EA4DA0}" destId="{8C8B2FFD-726E-419D-99D2-8E6ABDF5377C}" srcOrd="0" destOrd="0" presId="urn:microsoft.com/office/officeart/2008/layout/AlternatingHexagons"/>
    <dgm:cxn modelId="{881D834E-DD01-4A60-83A7-7F032A4E64FB}" type="presParOf" srcId="{83A78EE9-BA8A-4BD5-893B-7E76A1EA4DA0}" destId="{B8AEB09F-7BDA-46B5-90C1-FC7E7CBE7DDD}" srcOrd="1" destOrd="0" presId="urn:microsoft.com/office/officeart/2008/layout/AlternatingHexagons"/>
    <dgm:cxn modelId="{6356A02C-D3B3-42C8-ADC7-8282FDA6F8A7}" type="presParOf" srcId="{83A78EE9-BA8A-4BD5-893B-7E76A1EA4DA0}" destId="{F40CF3FC-DF80-4EDA-BE4D-53AB6FE2A5C5}" srcOrd="2" destOrd="0" presId="urn:microsoft.com/office/officeart/2008/layout/AlternatingHexagons"/>
    <dgm:cxn modelId="{55A2764D-0FFA-4495-BFC8-18BFA1ECEAEE}" type="presParOf" srcId="{83A78EE9-BA8A-4BD5-893B-7E76A1EA4DA0}" destId="{630AAE41-6A3A-404A-93F5-05E2AD44D393}" srcOrd="3" destOrd="0" presId="urn:microsoft.com/office/officeart/2008/layout/AlternatingHexagons"/>
    <dgm:cxn modelId="{080E2AE1-5A9F-45D7-88CE-888E57C6A3C9}" type="presParOf" srcId="{83A78EE9-BA8A-4BD5-893B-7E76A1EA4DA0}" destId="{8591C656-D5EE-419E-A790-4B1C949FFC24}" srcOrd="4" destOrd="0" presId="urn:microsoft.com/office/officeart/2008/layout/AlternatingHexagons"/>
    <dgm:cxn modelId="{1F047AC0-52D7-4E90-9F04-F9C8E760A6F5}" type="presParOf" srcId="{F7807086-D8E3-47EF-BA58-63E9EAE892DE}" destId="{229B0F61-11E5-455D-BC16-93D03C20E52D}" srcOrd="1" destOrd="0" presId="urn:microsoft.com/office/officeart/2008/layout/AlternatingHexagons"/>
    <dgm:cxn modelId="{30027318-477B-4A3C-8224-454F83CD55BC}" type="presParOf" srcId="{F7807086-D8E3-47EF-BA58-63E9EAE892DE}" destId="{01BEAA10-141E-4817-A129-07577BEBF6B4}" srcOrd="2" destOrd="0" presId="urn:microsoft.com/office/officeart/2008/layout/AlternatingHexagons"/>
    <dgm:cxn modelId="{C330CD41-5631-423C-A03B-0C23A5168F87}" type="presParOf" srcId="{01BEAA10-141E-4817-A129-07577BEBF6B4}" destId="{6838F4B0-26E0-4843-9A77-7CA8D9E3B57A}" srcOrd="0" destOrd="0" presId="urn:microsoft.com/office/officeart/2008/layout/AlternatingHexagons"/>
    <dgm:cxn modelId="{11F51888-8B73-4601-B7CE-F6FF39B5A956}" type="presParOf" srcId="{01BEAA10-141E-4817-A129-07577BEBF6B4}" destId="{6007AD37-A34A-4D08-BD45-D27B9D41286B}" srcOrd="1" destOrd="0" presId="urn:microsoft.com/office/officeart/2008/layout/AlternatingHexagons"/>
    <dgm:cxn modelId="{240BB4CF-BB85-444C-87DB-6FADD96C09AC}" type="presParOf" srcId="{01BEAA10-141E-4817-A129-07577BEBF6B4}" destId="{64701E2F-7CF3-45AB-8CE5-2189CB7164FC}" srcOrd="2" destOrd="0" presId="urn:microsoft.com/office/officeart/2008/layout/AlternatingHexagons"/>
    <dgm:cxn modelId="{2855208D-82C7-4D11-80F1-2B62630E45B5}" type="presParOf" srcId="{01BEAA10-141E-4817-A129-07577BEBF6B4}" destId="{D13FCAD5-46FE-4872-9683-A43C694D24A6}" srcOrd="3" destOrd="0" presId="urn:microsoft.com/office/officeart/2008/layout/AlternatingHexagons"/>
    <dgm:cxn modelId="{7099E263-2A70-412C-B385-D7790A96E741}" type="presParOf" srcId="{01BEAA10-141E-4817-A129-07577BEBF6B4}" destId="{2BDC35BB-16C9-4AD2-ABB8-57F36D88FFA9}" srcOrd="4" destOrd="0" presId="urn:microsoft.com/office/officeart/2008/layout/AlternatingHexagons"/>
    <dgm:cxn modelId="{9F6D638C-40FB-43D1-90DE-02FB2AD3D105}" type="presParOf" srcId="{F7807086-D8E3-47EF-BA58-63E9EAE892DE}" destId="{D19602D4-9BE8-4A3C-A0B5-EEDE1D4DD160}" srcOrd="3" destOrd="0" presId="urn:microsoft.com/office/officeart/2008/layout/AlternatingHexagons"/>
    <dgm:cxn modelId="{590F2DD6-B1DA-4B98-A8C3-C890A85B8E1C}" type="presParOf" srcId="{F7807086-D8E3-47EF-BA58-63E9EAE892DE}" destId="{3C1BAE0D-59E1-4655-8748-B829EA20147C}" srcOrd="4" destOrd="0" presId="urn:microsoft.com/office/officeart/2008/layout/AlternatingHexagons"/>
    <dgm:cxn modelId="{2A0F5DF8-2143-4E7F-A7FD-BE68D49981D6}" type="presParOf" srcId="{3C1BAE0D-59E1-4655-8748-B829EA20147C}" destId="{B8F7A689-535F-4951-BB81-F088F30367B2}" srcOrd="0" destOrd="0" presId="urn:microsoft.com/office/officeart/2008/layout/AlternatingHexagons"/>
    <dgm:cxn modelId="{A63B9808-DF67-4CDA-B061-E1E10D7345A3}" type="presParOf" srcId="{3C1BAE0D-59E1-4655-8748-B829EA20147C}" destId="{551711AF-0097-413B-BCBA-B67071A7E29E}" srcOrd="1" destOrd="0" presId="urn:microsoft.com/office/officeart/2008/layout/AlternatingHexagons"/>
    <dgm:cxn modelId="{280526E2-107E-4166-9261-3A8B317E7533}" type="presParOf" srcId="{3C1BAE0D-59E1-4655-8748-B829EA20147C}" destId="{D6FA49FA-5065-4308-9E49-4A2FD44345D6}" srcOrd="2" destOrd="0" presId="urn:microsoft.com/office/officeart/2008/layout/AlternatingHexagons"/>
    <dgm:cxn modelId="{7AD13870-74BF-426C-ABC3-A7190E7622EA}" type="presParOf" srcId="{3C1BAE0D-59E1-4655-8748-B829EA20147C}" destId="{D2785B72-5893-4F20-BBF5-42AA7E2023A8}" srcOrd="3" destOrd="0" presId="urn:microsoft.com/office/officeart/2008/layout/AlternatingHexagons"/>
    <dgm:cxn modelId="{127F772C-E304-49FE-86DB-63E2E2F13B39}" type="presParOf" srcId="{3C1BAE0D-59E1-4655-8748-B829EA20147C}" destId="{9D1B5402-9402-4786-9961-640F941A619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B2FFD-726E-419D-99D2-8E6ABDF5377C}">
      <dsp:nvSpPr>
        <dsp:cNvPr id="0" name=""/>
        <dsp:cNvSpPr/>
      </dsp:nvSpPr>
      <dsp:spPr>
        <a:xfrm rot="5400000">
          <a:off x="2218259" y="66632"/>
          <a:ext cx="1025109" cy="89184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2423870" y="159746"/>
        <a:ext cx="613887" cy="705617"/>
      </dsp:txXfrm>
    </dsp:sp>
    <dsp:sp modelId="{B8AEB09F-7BDA-46B5-90C1-FC7E7CBE7DDD}">
      <dsp:nvSpPr>
        <dsp:cNvPr id="0" name=""/>
        <dsp:cNvSpPr/>
      </dsp:nvSpPr>
      <dsp:spPr>
        <a:xfrm>
          <a:off x="3203799" y="206403"/>
          <a:ext cx="1144022" cy="61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3203799" y="206403"/>
        <a:ext cx="1144022" cy="615065"/>
      </dsp:txXfrm>
    </dsp:sp>
    <dsp:sp modelId="{8591C656-D5EE-419E-A790-4B1C949FFC24}">
      <dsp:nvSpPr>
        <dsp:cNvPr id="0" name=""/>
        <dsp:cNvSpPr/>
      </dsp:nvSpPr>
      <dsp:spPr>
        <a:xfrm rot="5400000">
          <a:off x="1255066" y="68013"/>
          <a:ext cx="1025109" cy="89184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460677" y="161127"/>
        <a:ext cx="613887" cy="705617"/>
      </dsp:txXfrm>
    </dsp:sp>
    <dsp:sp modelId="{6838F4B0-26E0-4843-9A77-7CA8D9E3B57A}">
      <dsp:nvSpPr>
        <dsp:cNvPr id="0" name=""/>
        <dsp:cNvSpPr/>
      </dsp:nvSpPr>
      <dsp:spPr>
        <a:xfrm rot="5400000">
          <a:off x="768851" y="951176"/>
          <a:ext cx="1025109" cy="89184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974462" y="1044290"/>
        <a:ext cx="613887" cy="705617"/>
      </dsp:txXfrm>
    </dsp:sp>
    <dsp:sp modelId="{6007AD37-A34A-4D08-BD45-D27B9D41286B}">
      <dsp:nvSpPr>
        <dsp:cNvPr id="0" name=""/>
        <dsp:cNvSpPr/>
      </dsp:nvSpPr>
      <dsp:spPr>
        <a:xfrm>
          <a:off x="657427" y="1076516"/>
          <a:ext cx="1107118" cy="61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DC35BB-16C9-4AD2-ABB8-57F36D88FFA9}">
      <dsp:nvSpPr>
        <dsp:cNvPr id="0" name=""/>
        <dsp:cNvSpPr/>
      </dsp:nvSpPr>
      <dsp:spPr>
        <a:xfrm rot="5400000">
          <a:off x="2698010" y="938126"/>
          <a:ext cx="1025109" cy="89184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2903621" y="1031240"/>
        <a:ext cx="613887" cy="705617"/>
      </dsp:txXfrm>
    </dsp:sp>
    <dsp:sp modelId="{B8F7A689-535F-4951-BB81-F088F30367B2}">
      <dsp:nvSpPr>
        <dsp:cNvPr id="0" name=""/>
        <dsp:cNvSpPr/>
      </dsp:nvSpPr>
      <dsp:spPr>
        <a:xfrm rot="5400000">
          <a:off x="2218259" y="1808239"/>
          <a:ext cx="1025109" cy="89184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2423870" y="1901353"/>
        <a:ext cx="613887" cy="705617"/>
      </dsp:txXfrm>
    </dsp:sp>
    <dsp:sp modelId="{551711AF-0097-413B-BCBA-B67071A7E29E}">
      <dsp:nvSpPr>
        <dsp:cNvPr id="0" name=""/>
        <dsp:cNvSpPr/>
      </dsp:nvSpPr>
      <dsp:spPr>
        <a:xfrm>
          <a:off x="3203799" y="1946629"/>
          <a:ext cx="1144022" cy="61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3203799" y="1946629"/>
        <a:ext cx="1144022" cy="615065"/>
      </dsp:txXfrm>
    </dsp:sp>
    <dsp:sp modelId="{9D1B5402-9402-4786-9961-640F941A6191}">
      <dsp:nvSpPr>
        <dsp:cNvPr id="0" name=""/>
        <dsp:cNvSpPr/>
      </dsp:nvSpPr>
      <dsp:spPr>
        <a:xfrm rot="5400000">
          <a:off x="1255066" y="1808239"/>
          <a:ext cx="1025109" cy="89184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1460677" y="1901353"/>
        <a:ext cx="613887" cy="705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6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9FA59-881E-47DD-8243-04632BA1E0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8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5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61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62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MuKyun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9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457200" y="1282761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330" y="1379891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Who is the end consumer?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7200" y="2351195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330" y="2448325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is the business question?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57200" y="3419629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4330" y="3516759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l"/>
            <a:r>
              <a:rPr lang="en-US" sz="1400" b="1" dirty="0"/>
              <a:t>What triggered the question?</a:t>
            </a:r>
          </a:p>
        </p:txBody>
      </p:sp>
      <p:sp>
        <p:nvSpPr>
          <p:cNvPr id="24" name="Freeform 23"/>
          <p:cNvSpPr/>
          <p:nvPr/>
        </p:nvSpPr>
        <p:spPr>
          <a:xfrm>
            <a:off x="457200" y="4488063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4330" y="4585193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intend to do with the output?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57200" y="5556497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4330" y="5653627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‘expect’ as the outcomes?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351379" y="1311212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who the end consumer of the request would be – in several cases, this may not be the requestor himself/herself</a:t>
            </a:r>
          </a:p>
          <a:p>
            <a:pPr lvl="1"/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351379" y="2379646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request in business terms and not the specific data or refresh request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351379" y="3445029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factors that drove the requestor to ask this question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351379" y="4513463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consumption of this request – important to be aware since there will be a limited opportunity for re-work in such short cycles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351379" y="5581897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expected ‘takeaways’ from this request – this can be used to validate the output and also define the sniff checks that need to be defined</a:t>
            </a:r>
          </a:p>
        </p:txBody>
      </p:sp>
    </p:spTree>
    <p:extLst>
      <p:ext uri="{BB962C8B-B14F-4D97-AF65-F5344CB8AC3E}">
        <p14:creationId xmlns:p14="http://schemas.microsoft.com/office/powerpoint/2010/main" val="26533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QFIRe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1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 userDrawn="1"/>
        </p:nvSpPr>
        <p:spPr>
          <a:xfrm>
            <a:off x="495300" y="1566331"/>
            <a:ext cx="8641080" cy="762001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82880" rtlCol="0">
            <a:noAutofit/>
          </a:bodyPr>
          <a:lstStyle/>
          <a:p>
            <a:pPr marL="0" indent="0" algn="l">
              <a:buFont typeface="Webdings" pitchFamily="18" charset="2"/>
              <a:buNone/>
            </a:pPr>
            <a:endParaRPr lang="en-US" sz="1400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49530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495300" y="5524500"/>
            <a:ext cx="8641080" cy="9525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524500"/>
            <a:ext cx="8622792" cy="9525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566331"/>
            <a:ext cx="8622792" cy="762001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Question</a:t>
            </a:r>
          </a:p>
          <a:p>
            <a:pPr lvl="1"/>
            <a:r>
              <a:rPr lang="en-US" dirty="0"/>
              <a:t>Sub Question</a:t>
            </a:r>
          </a:p>
        </p:txBody>
      </p:sp>
      <p:sp>
        <p:nvSpPr>
          <p:cNvPr id="38" name="Rounded Rectangle 37"/>
          <p:cNvSpPr/>
          <p:nvPr userDrawn="1"/>
        </p:nvSpPr>
        <p:spPr bwMode="auto">
          <a:xfrm>
            <a:off x="590232" y="1308100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</a:t>
            </a:r>
          </a:p>
        </p:txBody>
      </p:sp>
      <p:sp>
        <p:nvSpPr>
          <p:cNvPr id="39" name="Rounded Rectangle 38"/>
          <p:cNvSpPr/>
          <p:nvPr userDrawn="1"/>
        </p:nvSpPr>
        <p:spPr bwMode="auto">
          <a:xfrm>
            <a:off x="59023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 userDrawn="1"/>
        </p:nvSpPr>
        <p:spPr bwMode="auto">
          <a:xfrm>
            <a:off x="590232" y="52451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58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43" name="Rounded Rectangle 42"/>
          <p:cNvSpPr/>
          <p:nvPr userDrawn="1"/>
        </p:nvSpPr>
        <p:spPr bwMode="auto">
          <a:xfrm>
            <a:off x="498951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5587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4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 userDrawn="1"/>
        </p:nvSpPr>
        <p:spPr>
          <a:xfrm>
            <a:off x="49530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95300" y="5067300"/>
            <a:ext cx="8641080" cy="13843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067300"/>
            <a:ext cx="8622792" cy="13843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59023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 userDrawn="1"/>
        </p:nvSpPr>
        <p:spPr bwMode="auto">
          <a:xfrm>
            <a:off x="590232" y="47879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9458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498951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80978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Problem Statement &amp; Approa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2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0187848"/>
              </p:ext>
            </p:extLst>
          </p:nvPr>
        </p:nvGraphicFramePr>
        <p:xfrm>
          <a:off x="443967" y="1431572"/>
          <a:ext cx="4297680" cy="2911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Background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0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975410"/>
              </p:ext>
            </p:extLst>
          </p:nvPr>
        </p:nvGraphicFramePr>
        <p:xfrm>
          <a:off x="443967" y="4466872"/>
          <a:ext cx="4297680" cy="18577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9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2501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relevant facts that serve as the background for this project?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851400"/>
            <a:ext cx="4297680" cy="147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key project objectives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24382110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Approach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approach used by Mu Sigma in this project.  You can insert text or paste graphics in this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2895600"/>
            <a:ext cx="274320" cy="1828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Findings an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5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2896122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Analysis</a:t>
                      </a:r>
                      <a:r>
                        <a:rPr lang="en-US" sz="1400" baseline="0" dirty="0"/>
                        <a:t> Illustrations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Paste charts/graphics that illustrate key analysis outputs and support the key findings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19812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88452680"/>
              </p:ext>
            </p:extLst>
          </p:nvPr>
        </p:nvGraphicFramePr>
        <p:xfrm>
          <a:off x="443967" y="1431572"/>
          <a:ext cx="4297680" cy="2378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8217573"/>
              </p:ext>
            </p:extLst>
          </p:nvPr>
        </p:nvGraphicFramePr>
        <p:xfrm>
          <a:off x="443967" y="3933472"/>
          <a:ext cx="4297680" cy="2391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Business Impact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3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993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findings/insights obtained from the analysis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20066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was the real/projected impact of the project on the business?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ight Arrow 17"/>
          <p:cNvSpPr/>
          <p:nvPr userDrawn="1"/>
        </p:nvSpPr>
        <p:spPr bwMode="auto">
          <a:xfrm rot="10800000">
            <a:off x="4829492" y="44196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87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8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 userDrawn="1"/>
        </p:nvSpPr>
        <p:spPr bwMode="auto">
          <a:xfrm>
            <a:off x="3149600" y="3490815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 userDrawn="1"/>
        </p:nvSpPr>
        <p:spPr bwMode="auto">
          <a:xfrm>
            <a:off x="3149600" y="2440109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 userDrawn="1"/>
        </p:nvSpPr>
        <p:spPr bwMode="auto">
          <a:xfrm rot="5400000">
            <a:off x="1268730" y="749324"/>
            <a:ext cx="100584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hevron 26"/>
          <p:cNvSpPr/>
          <p:nvPr userDrawn="1"/>
        </p:nvSpPr>
        <p:spPr bwMode="auto">
          <a:xfrm rot="5400000">
            <a:off x="1268730" y="1800876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557020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608582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30" name="Rounded Rectangle 29"/>
          <p:cNvSpPr/>
          <p:nvPr userDrawn="1"/>
        </p:nvSpPr>
        <p:spPr bwMode="auto">
          <a:xfrm>
            <a:off x="3149600" y="1389403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716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4257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4798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Chevron 33"/>
          <p:cNvSpPr/>
          <p:nvPr userDrawn="1"/>
        </p:nvSpPr>
        <p:spPr bwMode="auto">
          <a:xfrm rot="5400000">
            <a:off x="1268730" y="2852428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3660144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38" name="Chevron 37"/>
          <p:cNvSpPr/>
          <p:nvPr userDrawn="1"/>
        </p:nvSpPr>
        <p:spPr bwMode="auto">
          <a:xfrm rot="5400000">
            <a:off x="1268730" y="3903980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00" y="4711707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42" name="Rounded Rectangle 41"/>
          <p:cNvSpPr/>
          <p:nvPr userDrawn="1"/>
        </p:nvSpPr>
        <p:spPr bwMode="auto">
          <a:xfrm>
            <a:off x="3149600" y="4541521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225800" y="45339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251937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811768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1131570" y="868681"/>
            <a:ext cx="128016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31570" y="2308849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45917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086085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71600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97000"/>
            <a:ext cx="5852160" cy="118872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837168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277337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6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hevron 18"/>
          <p:cNvSpPr/>
          <p:nvPr userDrawn="1"/>
        </p:nvSpPr>
        <p:spPr bwMode="auto">
          <a:xfrm rot="5400000">
            <a:off x="1131570" y="3749017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526254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3716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27879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415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171546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1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D4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254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3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ou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357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5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9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1827213" y="1295400"/>
            <a:ext cx="6248400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graphicFrame>
        <p:nvGraphicFramePr>
          <p:cNvPr id="113459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8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" y="6583367"/>
            <a:ext cx="374795" cy="274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37E62FB-70C0-40FE-B198-334DCB9EA719}" type="slidenum">
              <a:rPr lang="en-US" smtClean="0">
                <a:solidFill>
                  <a:srgbClr val="838589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38589">
                  <a:lumMod val="75000"/>
                </a:srgbClr>
              </a:solidFill>
            </a:endParaRPr>
          </a:p>
        </p:txBody>
      </p:sp>
      <p:graphicFrame>
        <p:nvGraphicFramePr>
          <p:cNvPr id="4" name="Object 113"/>
          <p:cNvGraphicFramePr>
            <a:graphicFrameLocks noChangeAspect="1"/>
          </p:cNvGraphicFramePr>
          <p:nvPr userDrawn="1"/>
        </p:nvGraphicFramePr>
        <p:xfrm>
          <a:off x="9244225" y="76200"/>
          <a:ext cx="59353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26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4225" y="76200"/>
                        <a:ext cx="59353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568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32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34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36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39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41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1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company in terms of their business presence etc.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How has the company been performing?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Market Situation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Imperatives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state of the market that the company is in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According to the company, what are the key focus areas or strategies for the near and distant future?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MPDNA – 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5560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Situation – Current</a:t>
                      </a:r>
                      <a:r>
                        <a:rPr lang="en-US" sz="1400" baseline="0" dirty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undisputed facts about the client and project?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Desired Future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Where would the client like to be?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Complications – The Gap / Trigger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764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Explain the cause of the gap between the current state and desired future state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730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746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5303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Questions – which</a:t>
                      </a:r>
                      <a:r>
                        <a:rPr lang="en-US" sz="1400" baseline="0" dirty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49022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is the one key question that we should answer to get from current to desired future state?</a:t>
            </a:r>
          </a:p>
          <a:p>
            <a:pPr lvl="1"/>
            <a:r>
              <a:rPr lang="en-US" dirty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38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9" r:id="rId10"/>
    <p:sldLayoutId id="2147483780" r:id="rId11"/>
    <p:sldLayoutId id="2147483781" r:id="rId12"/>
    <p:sldLayoutId id="2147483776" r:id="rId13"/>
    <p:sldLayoutId id="2147483777" r:id="rId14"/>
    <p:sldLayoutId id="2147483770" r:id="rId15"/>
    <p:sldLayoutId id="2147483772" r:id="rId16"/>
    <p:sldLayoutId id="2147483771" r:id="rId17"/>
    <p:sldLayoutId id="2147483773" r:id="rId18"/>
    <p:sldLayoutId id="2147483774" r:id="rId19"/>
    <p:sldLayoutId id="2147483775" r:id="rId20"/>
    <p:sldLayoutId id="2147483803" r:id="rId2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9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chart" Target="../charts/chart2.xml"/><Relationship Id="rId10" Type="http://schemas.openxmlformats.org/officeDocument/2006/relationships/image" Target="../media/image14.png"/><Relationship Id="rId4" Type="http://schemas.openxmlformats.org/officeDocument/2006/relationships/chart" Target="../charts/chart1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gi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13" Type="http://schemas.openxmlformats.org/officeDocument/2006/relationships/chart" Target="../charts/chart8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chart" Target="../charts/chart6.xml"/><Relationship Id="rId5" Type="http://schemas.openxmlformats.org/officeDocument/2006/relationships/diagramQuickStyle" Target="../diagrams/quickStyle1.xml"/><Relationship Id="rId10" Type="http://schemas.openxmlformats.org/officeDocument/2006/relationships/chart" Target="../charts/chart5.xml"/><Relationship Id="rId4" Type="http://schemas.openxmlformats.org/officeDocument/2006/relationships/diagramLayout" Target="../diagrams/layout1.xml"/><Relationship Id="rId9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A framework helped recommend product/ services to customers by leveraging their need states with potential impact of ~$100MM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954024" y="1463276"/>
            <a:ext cx="2675212" cy="261597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82880" rIns="9144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90826" lvl="1" indent="-190826" algn="l">
              <a:spcBef>
                <a:spcPts val="487"/>
              </a:spcBef>
              <a:buClr>
                <a:srgbClr val="120989"/>
              </a:buClr>
              <a:buFont typeface="Marlett" pitchFamily="2" charset="2"/>
              <a:buChar char=""/>
              <a:defRPr/>
            </a:pPr>
            <a:r>
              <a:rPr lang="en-US" dirty="0">
                <a:solidFill>
                  <a:schemeClr val="tx1"/>
                </a:solidFill>
                <a:latin typeface="Henderson BCG Sans"/>
              </a:rPr>
              <a:t>Client was able to realize ~$100MM impact due to the correct targeting of customers</a:t>
            </a:r>
          </a:p>
          <a:p>
            <a:pPr marL="190826" indent="-190826" algn="l">
              <a:spcBef>
                <a:spcPts val="487"/>
              </a:spcBef>
              <a:buClr>
                <a:srgbClr val="120989"/>
              </a:buClr>
              <a:buSzPct val="100000"/>
              <a:buFont typeface="Marlett" pitchFamily="2" charset="2"/>
              <a:buChar char=""/>
            </a:pPr>
            <a:r>
              <a:rPr lang="en-US" dirty="0">
                <a:solidFill>
                  <a:schemeClr val="tx1"/>
                </a:solidFill>
                <a:latin typeface="Henderson BCG Sans"/>
              </a:rPr>
              <a:t>These recommendations can result in up to 3x incremental adoption rate (subject to conversion rates)</a:t>
            </a:r>
          </a:p>
          <a:p>
            <a:pPr marL="285750" lvl="0" indent="-285750" algn="l" eaLnBrk="1" hangingPunct="1">
              <a:spcBef>
                <a:spcPct val="100000"/>
              </a:spcBef>
              <a:buClr>
                <a:srgbClr val="002060"/>
              </a:buClr>
              <a:buSzPct val="100000"/>
              <a:buFont typeface="Wingdings 3" panose="05040102010807070707" pitchFamily="18" charset="2"/>
              <a:buChar char="}"/>
            </a:pPr>
            <a:endParaRPr lang="en-US" kern="0" dirty="0">
              <a:solidFill>
                <a:srgbClr val="000000"/>
              </a:solidFill>
            </a:endParaRPr>
          </a:p>
          <a:p>
            <a:pPr marL="234950" lvl="1" indent="-234950" algn="l">
              <a:spcBef>
                <a:spcPct val="20000"/>
              </a:spcBef>
              <a:buClr>
                <a:srgbClr val="002060"/>
              </a:buClr>
              <a:buFont typeface="Webdings" pitchFamily="18" charset="2"/>
              <a:buChar char="4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4418" y="1458807"/>
            <a:ext cx="6200612" cy="151800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274320" tIns="182880" rIns="91440" bIns="182880" numCol="1" rtlCol="0" anchor="t" anchorCtr="0" compatLnSpc="1">
            <a:prstTxWarp prst="textNoShape">
              <a:avLst/>
            </a:prstTxWarp>
          </a:bodyPr>
          <a:lstStyle/>
          <a:p>
            <a:pPr marL="234950" indent="-234950" algn="l" eaLnBrk="1" hangingPunct="1">
              <a:spcBef>
                <a:spcPts val="600"/>
              </a:spcBef>
              <a:buClrTx/>
              <a:buFont typeface="Webdings" pitchFamily="18" charset="2"/>
              <a:buChar char="4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4418" y="1458807"/>
            <a:ext cx="6200612" cy="151800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9514" tIns="49514" rIns="49514" bIns="49514" rtlCol="0" anchor="t" anchorCtr="0"/>
          <a:lstStyle/>
          <a:p>
            <a:pPr lvl="1" indent="-232086" algn="l" defTabSz="842569">
              <a:lnSpc>
                <a:spcPct val="90000"/>
              </a:lnSpc>
              <a:buSzPts val="1400"/>
              <a:buFont typeface="Webdings"/>
              <a:buChar char="4"/>
              <a:tabLst>
                <a:tab pos="575510" algn="l"/>
              </a:tabLst>
              <a:defRPr/>
            </a:pP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626976" y="1356322"/>
            <a:ext cx="1692111" cy="17033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1994" rIns="0" bIns="81994" rtlCol="0" anchor="ctr" anchorCtr="0"/>
          <a:lstStyle/>
          <a:p>
            <a:r>
              <a:rPr lang="en-US" sz="1300" b="1" dirty="0">
                <a:solidFill>
                  <a:srgbClr val="000000"/>
                </a:solidFill>
                <a:cs typeface="Arial" pitchFamily="34" charset="0"/>
              </a:rPr>
              <a:t>Business problem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54024" y="1468358"/>
            <a:ext cx="2675212" cy="2600002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9514" tIns="148542" rIns="0" bIns="49514" rtlCol="0" anchor="ctr" anchorCtr="0"/>
          <a:lstStyle/>
          <a:p>
            <a:pPr marL="285750" lvl="1" indent="-285750" algn="l">
              <a:buFont typeface="Webdings" pitchFamily="18" charset="2"/>
              <a:buChar char="4"/>
            </a:pPr>
            <a:endParaRPr lang="en-US" sz="1200" b="1" dirty="0"/>
          </a:p>
          <a:p>
            <a:pPr marL="0" lvl="1" algn="l"/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7169473" y="1378126"/>
            <a:ext cx="837356" cy="14852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300" b="1" dirty="0">
                <a:solidFill>
                  <a:srgbClr val="000000"/>
                </a:solidFill>
                <a:cs typeface="Arial" pitchFamily="34" charset="0"/>
              </a:rPr>
              <a:t>Impact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54024" y="4545910"/>
            <a:ext cx="2675212" cy="185488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9514" tIns="148542" rIns="0" bIns="49514" rtlCol="0" anchor="t" anchorCtr="0"/>
          <a:lstStyle/>
          <a:p>
            <a:pPr marL="190826" lvl="1" indent="-190826" algn="l">
              <a:spcBef>
                <a:spcPts val="487"/>
              </a:spcBef>
              <a:buClr>
                <a:srgbClr val="120989"/>
              </a:buClr>
              <a:buSzPct val="100000"/>
              <a:buFont typeface="Marlett" pitchFamily="2" charset="2"/>
              <a:buChar char=""/>
              <a:defRPr/>
            </a:pPr>
            <a:r>
              <a:rPr lang="en-US" dirty="0">
                <a:solidFill>
                  <a:schemeClr val="tx1"/>
                </a:solidFill>
                <a:latin typeface="Henderson BCG Sans"/>
              </a:rPr>
              <a:t>The Global Customer Experience team leveraged the model across geographies to push relevant products based on the need state of the customer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24333" y="4428819"/>
            <a:ext cx="1105644" cy="21142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300" b="1" dirty="0">
                <a:solidFill>
                  <a:srgbClr val="000000"/>
                </a:solidFill>
                <a:cs typeface="Arial" pitchFamily="34" charset="0"/>
              </a:rPr>
              <a:t>Relevance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4418" y="3240498"/>
            <a:ext cx="6200612" cy="3160302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9514" tIns="49514" rIns="49514" bIns="49514" rtlCol="0" anchor="t" anchorCtr="0"/>
          <a:lstStyle/>
          <a:p>
            <a:pPr>
              <a:buClr>
                <a:srgbClr val="000000"/>
              </a:buClr>
              <a:buSzPct val="100000"/>
            </a:pPr>
            <a:endParaRPr lang="en-US" sz="1083" dirty="0">
              <a:solidFill>
                <a:srgbClr val="000000"/>
              </a:solidFill>
              <a:latin typeface="Henderson BCG Sans" pitchFamily="34" charset="0"/>
              <a:cs typeface="Henderson BCG Sans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6977" y="3196427"/>
            <a:ext cx="1048216" cy="17033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1994" rIns="0" bIns="81994" rtlCol="0" anchor="ctr" anchorCtr="0"/>
          <a:lstStyle/>
          <a:p>
            <a:r>
              <a:rPr lang="en-US" sz="1300" b="1" dirty="0">
                <a:solidFill>
                  <a:srgbClr val="000000"/>
                </a:solidFill>
                <a:cs typeface="Arial" pitchFamily="34" charset="0"/>
              </a:rPr>
              <a:t>Approach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954025" y="4545910"/>
            <a:ext cx="2675212" cy="18548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82880" rIns="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34950" indent="-234950" algn="l" eaLnBrk="1" hangingPunct="1">
              <a:spcBef>
                <a:spcPts val="600"/>
              </a:spcBef>
              <a:buClrTx/>
              <a:buChar char="4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0357" y="1588822"/>
            <a:ext cx="6234857" cy="1469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826" indent="-190826" algn="l">
              <a:spcBef>
                <a:spcPts val="487"/>
              </a:spcBef>
              <a:buClr>
                <a:srgbClr val="120989"/>
              </a:buClr>
              <a:buFont typeface="Marlett" pitchFamily="2" charset="2"/>
              <a:buChar char=""/>
            </a:pPr>
            <a:r>
              <a:rPr lang="en-US" dirty="0">
                <a:latin typeface="Henderson BCG Sans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Henderson BCG Sans"/>
                <a:cs typeface="Arial" panose="020B0604020202020204" pitchFamily="34" charset="0"/>
              </a:rPr>
              <a:t>Customer Experience </a:t>
            </a:r>
            <a:r>
              <a:rPr lang="en-US" dirty="0">
                <a:latin typeface="Henderson BCG Sans"/>
                <a:cs typeface="Arial" panose="020B0604020202020204" pitchFamily="34" charset="0"/>
              </a:rPr>
              <a:t>team uses a </a:t>
            </a:r>
            <a:r>
              <a:rPr lang="en-US" b="1" dirty="0">
                <a:latin typeface="Henderson BCG Sans"/>
                <a:cs typeface="Arial" panose="020B0604020202020204" pitchFamily="34" charset="0"/>
              </a:rPr>
              <a:t>'Next Best Offer' (NBO) model </a:t>
            </a:r>
            <a:r>
              <a:rPr lang="en-US" dirty="0">
                <a:latin typeface="Henderson BCG Sans"/>
                <a:cs typeface="Arial" panose="020B0604020202020204" pitchFamily="34" charset="0"/>
              </a:rPr>
              <a:t>for its retail banking customers, which recommends products based on </a:t>
            </a:r>
            <a:r>
              <a:rPr lang="en-US" b="1" dirty="0">
                <a:latin typeface="Henderson BCG Sans"/>
                <a:cs typeface="Arial" panose="020B0604020202020204" pitchFamily="34" charset="0"/>
              </a:rPr>
              <a:t>customer profiles</a:t>
            </a:r>
            <a:r>
              <a:rPr lang="en-US" dirty="0">
                <a:latin typeface="Henderson BCG Sans"/>
                <a:cs typeface="Arial" panose="020B0604020202020204" pitchFamily="34" charset="0"/>
              </a:rPr>
              <a:t> and their </a:t>
            </a:r>
            <a:r>
              <a:rPr lang="en-US" b="1" dirty="0">
                <a:latin typeface="Henderson BCG Sans"/>
                <a:cs typeface="Arial" panose="020B0604020202020204" pitchFamily="34" charset="0"/>
              </a:rPr>
              <a:t>offline spend</a:t>
            </a:r>
          </a:p>
          <a:p>
            <a:pPr marL="190826" lvl="0" indent="-190826" algn="l">
              <a:spcBef>
                <a:spcPts val="487"/>
              </a:spcBef>
              <a:buClr>
                <a:srgbClr val="120989"/>
              </a:buClr>
              <a:buFont typeface="Marlett" pitchFamily="2" charset="2"/>
              <a:buChar char=""/>
            </a:pPr>
            <a:r>
              <a:rPr lang="en-US" dirty="0">
                <a:latin typeface="Henderson BCG Sans"/>
                <a:cs typeface="Arial" panose="020B0604020202020204" pitchFamily="34" charset="0"/>
              </a:rPr>
              <a:t>The client wanted to </a:t>
            </a:r>
            <a:r>
              <a:rPr lang="en-US" b="1" dirty="0">
                <a:latin typeface="Henderson BCG Sans"/>
                <a:cs typeface="Arial" panose="020B0604020202020204" pitchFamily="34" charset="0"/>
              </a:rPr>
              <a:t>leverage the online journey of customers </a:t>
            </a:r>
            <a:r>
              <a:rPr lang="en-US" dirty="0">
                <a:latin typeface="Henderson BCG Sans"/>
                <a:cs typeface="Arial" panose="020B0604020202020204" pitchFamily="34" charset="0"/>
              </a:rPr>
              <a:t>along with their offline behavior and attributes to provide more accurate recommendations</a:t>
            </a:r>
          </a:p>
          <a:p>
            <a:pPr marL="190826" indent="-190826" algn="l">
              <a:spcBef>
                <a:spcPts val="487"/>
              </a:spcBef>
              <a:buClr>
                <a:srgbClr val="120989"/>
              </a:buClr>
              <a:buFont typeface="Marlett" pitchFamily="2" charset="2"/>
              <a:buChar char=""/>
            </a:pPr>
            <a:r>
              <a:rPr lang="en-US" dirty="0">
                <a:latin typeface="Henderson BCG Sans"/>
                <a:cs typeface="Arial" panose="020B0604020202020204" pitchFamily="34" charset="0"/>
              </a:rPr>
              <a:t>There is a need to recommend products/services by </a:t>
            </a:r>
            <a:r>
              <a:rPr lang="en-US" b="1" dirty="0">
                <a:latin typeface="Henderson BCG Sans"/>
                <a:cs typeface="Arial" panose="020B0604020202020204" pitchFamily="34" charset="0"/>
              </a:rPr>
              <a:t>creating a 360 degree view </a:t>
            </a:r>
            <a:r>
              <a:rPr lang="en-US" dirty="0">
                <a:latin typeface="Henderson BCG Sans"/>
                <a:cs typeface="Arial" panose="020B0604020202020204" pitchFamily="34" charset="0"/>
              </a:rPr>
              <a:t>of the customer</a:t>
            </a:r>
            <a:endParaRPr lang="en-GB" b="1" dirty="0">
              <a:latin typeface="Henderson BCG Sans"/>
              <a:cs typeface="Arial" panose="020B0604020202020204" pitchFamily="34" charset="0"/>
            </a:endParaRPr>
          </a:p>
          <a:p>
            <a:pPr algn="l">
              <a:spcBef>
                <a:spcPts val="487"/>
              </a:spcBef>
              <a:buClr>
                <a:srgbClr val="120989"/>
              </a:buClr>
            </a:pPr>
            <a:endParaRPr lang="en-US" b="1" dirty="0">
              <a:latin typeface="Henderson BCG Sans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3427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eaLnBrk="1" hangingPunct="1">
              <a:spcBef>
                <a:spcPct val="0"/>
              </a:spcBef>
              <a:buClrTx/>
              <a:buFontTx/>
              <a:buNone/>
              <a:defRPr kumimoji="1" sz="1050" b="1" i="1">
                <a:solidFill>
                  <a:srgbClr val="FFFFFF">
                    <a:lumMod val="50000"/>
                  </a:srgbClr>
                </a:solidFill>
                <a:ea typeface="ＭＳ Ｐゴシック" charset="-128"/>
                <a:cs typeface="Arial" charset="0"/>
              </a:defRPr>
            </a:lvl1pPr>
          </a:lstStyle>
          <a:p>
            <a:r>
              <a:rPr lang="en-US" dirty="0"/>
              <a:t>Product Recommendation case study summary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8" y="3428077"/>
            <a:ext cx="6018212" cy="2852969"/>
          </a:xfrm>
          <a:prstGeom prst="rect">
            <a:avLst/>
          </a:prstGeom>
        </p:spPr>
      </p:pic>
      <p:pic>
        <p:nvPicPr>
          <p:cNvPr id="1144834" name="Picture 2" descr="Image result for selling to customer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508" y="5495566"/>
            <a:ext cx="708923" cy="7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8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 wanted to recommend product/ services to its customers by segmenting them &amp; understanding their need states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3501" y="1840752"/>
            <a:ext cx="4812444" cy="3721848"/>
          </a:xfrm>
          <a:prstGeom prst="roundRect">
            <a:avLst>
              <a:gd name="adj" fmla="val 849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1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13126" y="2236300"/>
            <a:ext cx="4517639" cy="3173900"/>
          </a:xfrm>
          <a:prstGeom prst="rect">
            <a:avLst/>
          </a:prstGeom>
          <a:solidFill>
            <a:srgbClr val="F7F7ED"/>
          </a:solidFill>
          <a:ln>
            <a:solidFill>
              <a:schemeClr val="accent3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31980" y="3108221"/>
            <a:ext cx="1171644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NBO Model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7530" y="4031267"/>
            <a:ext cx="3931061" cy="1029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ebdings" panose="05030102010509060703" pitchFamily="18" charset="2"/>
              <a:buChar char="4"/>
            </a:pPr>
            <a:r>
              <a:rPr lang="en-US" sz="1000" dirty="0"/>
              <a:t>The customer experience team uses a 'Next Best Offer' (NBO) model for its retail banking customers, which recommends products based on customer profiles and their offline spend</a:t>
            </a:r>
          </a:p>
          <a:p>
            <a:pPr marL="171450" indent="-171450" algn="l">
              <a:buFont typeface="Webdings" panose="05030102010509060703" pitchFamily="18" charset="2"/>
              <a:buChar char="4"/>
            </a:pPr>
            <a:r>
              <a:rPr lang="en-US" sz="1000" dirty="0"/>
              <a:t>They wanted to leverage the online journey of customers along with their offline behavior and attributes</a:t>
            </a:r>
          </a:p>
          <a:p>
            <a:pPr algn="l"/>
            <a:endParaRPr lang="en-US" sz="900" dirty="0"/>
          </a:p>
        </p:txBody>
      </p:sp>
      <p:sp>
        <p:nvSpPr>
          <p:cNvPr id="6" name="AutoShape 2" descr="Image result for Aster data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ounded Rectangle 39"/>
          <p:cNvSpPr/>
          <p:nvPr/>
        </p:nvSpPr>
        <p:spPr bwMode="auto">
          <a:xfrm>
            <a:off x="5561012" y="1840752"/>
            <a:ext cx="4214872" cy="3721848"/>
          </a:xfrm>
          <a:prstGeom prst="roundRect">
            <a:avLst>
              <a:gd name="adj" fmla="val 527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1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943193" y="2236300"/>
            <a:ext cx="3500438" cy="31739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90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790770" y="3725857"/>
            <a:ext cx="3805285" cy="31373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lvl="1">
              <a:spcAft>
                <a:spcPts val="0"/>
              </a:spcAft>
            </a:pPr>
            <a:r>
              <a:rPr lang="en-US" sz="1000" dirty="0"/>
              <a:t>Prioritize the right products/services to recommend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793006" y="4800600"/>
            <a:ext cx="3807600" cy="28313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0"/>
              </a:spcBef>
              <a:buClrTx/>
            </a:pPr>
            <a:r>
              <a:rPr lang="en-US" sz="1000" dirty="0"/>
              <a:t>Identify the right manner of recommending these products/services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790770" y="2669450"/>
            <a:ext cx="3805285" cy="2954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lvl="1">
              <a:spcAft>
                <a:spcPts val="0"/>
              </a:spcAft>
            </a:pPr>
            <a:r>
              <a:rPr lang="en-US" sz="1000" dirty="0"/>
              <a:t>Identify the needs states of the customer</a:t>
            </a:r>
          </a:p>
        </p:txBody>
      </p:sp>
      <p:sp>
        <p:nvSpPr>
          <p:cNvPr id="13" name="Isosceles Triangle 12"/>
          <p:cNvSpPr/>
          <p:nvPr/>
        </p:nvSpPr>
        <p:spPr bwMode="auto">
          <a:xfrm rot="5400000">
            <a:off x="3959470" y="3286677"/>
            <a:ext cx="2437866" cy="308018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64294" name="Picture 6" descr="Image result for customer profi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755" y="2691207"/>
            <a:ext cx="974166" cy="97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4296" name="Picture 8" descr="Image result for offline spend of custom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76" y="2657391"/>
            <a:ext cx="1330470" cy="114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Plus 22"/>
          <p:cNvSpPr/>
          <p:nvPr/>
        </p:nvSpPr>
        <p:spPr bwMode="auto">
          <a:xfrm>
            <a:off x="1837353" y="3061406"/>
            <a:ext cx="348109" cy="360217"/>
          </a:xfrm>
          <a:prstGeom prst="mathPlus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Curved Down Arrow 23"/>
          <p:cNvSpPr/>
          <p:nvPr/>
        </p:nvSpPr>
        <p:spPr bwMode="auto">
          <a:xfrm>
            <a:off x="3015709" y="2448121"/>
            <a:ext cx="780127" cy="209270"/>
          </a:xfrm>
          <a:prstGeom prst="curved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Curved Down Arrow 48"/>
          <p:cNvSpPr/>
          <p:nvPr/>
        </p:nvSpPr>
        <p:spPr bwMode="auto">
          <a:xfrm rot="10800000" flipH="1">
            <a:off x="3015709" y="3691305"/>
            <a:ext cx="694967" cy="206024"/>
          </a:xfrm>
          <a:prstGeom prst="curved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0" y="7937"/>
            <a:ext cx="33517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eaLnBrk="1" hangingPunct="1">
              <a:spcBef>
                <a:spcPct val="0"/>
              </a:spcBef>
              <a:buClrTx/>
              <a:buFontTx/>
              <a:buNone/>
              <a:defRPr kumimoji="1" sz="1050" b="1" i="1">
                <a:solidFill>
                  <a:srgbClr val="FFFFFF">
                    <a:lumMod val="50000"/>
                  </a:srgbClr>
                </a:solidFill>
                <a:ea typeface="ＭＳ Ｐゴシック" charset="-128"/>
                <a:cs typeface="Arial" charset="0"/>
              </a:defRPr>
            </a:lvl1pPr>
          </a:lstStyle>
          <a:p>
            <a:r>
              <a:rPr lang="en-US" dirty="0"/>
              <a:t>Product Recommendation – Problem Background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13990" y="2386263"/>
            <a:ext cx="101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  Profile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1040" y="2367212"/>
            <a:ext cx="1016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Offline Spend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1054625" y="1905000"/>
            <a:ext cx="2834640" cy="274320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2060"/>
              </a:buClr>
              <a:defRPr/>
            </a:pPr>
            <a:r>
              <a:rPr lang="en-US" sz="1400" b="1" dirty="0">
                <a:solidFill>
                  <a:schemeClr val="bg1"/>
                </a:solidFill>
              </a:rPr>
              <a:t>Current State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6276092" y="1905000"/>
            <a:ext cx="2834640" cy="274320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2060"/>
              </a:buClr>
              <a:defRPr/>
            </a:pPr>
            <a:r>
              <a:rPr lang="en-US" sz="1400" b="1" dirty="0">
                <a:solidFill>
                  <a:schemeClr val="bg1"/>
                </a:solidFill>
              </a:rPr>
              <a:t>Objectives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 Sigma’s framework looked at over 800 different dimensions (</a:t>
            </a:r>
            <a:r>
              <a:rPr lang="en-US" i="1" dirty="0"/>
              <a:t>Inc. digital</a:t>
            </a:r>
            <a:r>
              <a:rPr lang="en-US" dirty="0"/>
              <a:t>) and leveraged a strong, micro-segmentation approach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65643" y="1280849"/>
            <a:ext cx="9140307" cy="914107"/>
          </a:xfrm>
          <a:prstGeom prst="roundRect">
            <a:avLst>
              <a:gd name="adj" fmla="val 909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defTabSz="914126" eaLnBrk="1" hangingPunct="1">
              <a:spcBef>
                <a:spcPct val="0"/>
              </a:spcBef>
              <a:buClrTx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74795" y="2304336"/>
            <a:ext cx="9140307" cy="914107"/>
          </a:xfrm>
          <a:prstGeom prst="roundRect">
            <a:avLst>
              <a:gd name="adj" fmla="val 909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defTabSz="914126" eaLnBrk="1" hangingPunct="1">
              <a:spcBef>
                <a:spcPct val="0"/>
              </a:spcBef>
              <a:buClrTx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5643" y="3323535"/>
            <a:ext cx="9140307" cy="914107"/>
          </a:xfrm>
          <a:prstGeom prst="roundRect">
            <a:avLst>
              <a:gd name="adj" fmla="val 909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defTabSz="914126" eaLnBrk="1" hangingPunct="1">
              <a:spcBef>
                <a:spcPct val="0"/>
              </a:spcBef>
              <a:buClrTx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86211" y="4342734"/>
            <a:ext cx="9140307" cy="914107"/>
          </a:xfrm>
          <a:prstGeom prst="roundRect">
            <a:avLst>
              <a:gd name="adj" fmla="val 909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defTabSz="914126" eaLnBrk="1" hangingPunct="1">
              <a:spcBef>
                <a:spcPct val="0"/>
              </a:spcBef>
              <a:buClrTx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86211" y="5361560"/>
            <a:ext cx="9140307" cy="914107"/>
          </a:xfrm>
          <a:prstGeom prst="roundRect">
            <a:avLst>
              <a:gd name="adj" fmla="val 909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defTabSz="914126" eaLnBrk="1" hangingPunct="1">
              <a:spcBef>
                <a:spcPct val="0"/>
              </a:spcBef>
              <a:buClrTx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4692" y="1276092"/>
            <a:ext cx="559980" cy="91410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200" b="1" dirty="0">
                <a:solidFill>
                  <a:prstClr val="white"/>
                </a:solidFill>
              </a:rPr>
              <a:t>Feature Extraction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4692" y="2308835"/>
            <a:ext cx="559980" cy="91410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200" b="1" dirty="0">
                <a:solidFill>
                  <a:prstClr val="white"/>
                </a:solidFill>
              </a:rPr>
              <a:t>Behavioral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692" y="3323535"/>
            <a:ext cx="559980" cy="91410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200" b="1" dirty="0">
                <a:solidFill>
                  <a:prstClr val="white"/>
                </a:solidFill>
              </a:rPr>
              <a:t>Pattern Detection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4692" y="4338234"/>
            <a:ext cx="559980" cy="91410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200" b="1" dirty="0">
                <a:solidFill>
                  <a:prstClr val="white"/>
                </a:solidFill>
              </a:rPr>
              <a:t>Product Back-testing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4692" y="5361560"/>
            <a:ext cx="559980" cy="91410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1200" b="1" dirty="0">
                <a:solidFill>
                  <a:prstClr val="white"/>
                </a:solidFill>
              </a:rPr>
              <a:t>Test &amp; Learn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144671" y="1280849"/>
            <a:ext cx="2742321" cy="9141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defTabSz="914126" eaLnBrk="1" hangingPunct="1">
              <a:spcBef>
                <a:spcPct val="0"/>
              </a:spcBef>
              <a:buClrTx/>
            </a:pPr>
            <a:r>
              <a:rPr lang="en-US" sz="1200" dirty="0">
                <a:solidFill>
                  <a:srgbClr val="000000"/>
                </a:solidFill>
              </a:rPr>
              <a:t>Using Hypothesis and Factor Buckets in the muPDNA to identify features that need to be extracted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84" y="1358906"/>
            <a:ext cx="1862098" cy="7372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970" y="1448032"/>
            <a:ext cx="2945487" cy="57974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1144671" y="2304336"/>
            <a:ext cx="2742321" cy="9141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defTabSz="914126" eaLnBrk="1" hangingPunct="1">
              <a:spcBef>
                <a:spcPct val="0"/>
              </a:spcBef>
              <a:buClrTx/>
            </a:pPr>
            <a:r>
              <a:rPr lang="en-US" sz="1200" dirty="0">
                <a:solidFill>
                  <a:srgbClr val="000000"/>
                </a:solidFill>
              </a:rPr>
              <a:t>Creating Behavioral Segment by leveraging the significant list of variables</a:t>
            </a:r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/>
          </p:nvPr>
        </p:nvGraphicFramePr>
        <p:xfrm>
          <a:off x="3900042" y="2138165"/>
          <a:ext cx="1531207" cy="1076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/>
          </p:nvPr>
        </p:nvGraphicFramePr>
        <p:xfrm>
          <a:off x="6019475" y="2138165"/>
          <a:ext cx="1531207" cy="1076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Rectangle 28"/>
          <p:cNvSpPr/>
          <p:nvPr/>
        </p:nvSpPr>
        <p:spPr bwMode="auto">
          <a:xfrm>
            <a:off x="1144671" y="3328034"/>
            <a:ext cx="2742321" cy="9141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defTabSz="914126" eaLnBrk="1" hangingPunct="1">
              <a:spcBef>
                <a:spcPct val="0"/>
              </a:spcBef>
              <a:buClrTx/>
            </a:pPr>
            <a:r>
              <a:rPr lang="en-US" sz="1200" dirty="0">
                <a:solidFill>
                  <a:srgbClr val="000000"/>
                </a:solidFill>
              </a:rPr>
              <a:t>Based on data exploration and hypothesis in the muPDNA, we have identified distinct patterns with significant population in the data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144671" y="4338234"/>
            <a:ext cx="2742321" cy="9141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defTabSz="914126" eaLnBrk="1" hangingPunct="1">
              <a:spcBef>
                <a:spcPct val="0"/>
              </a:spcBef>
              <a:buClrTx/>
            </a:pPr>
            <a:r>
              <a:rPr lang="en-US" sz="1200" dirty="0">
                <a:solidFill>
                  <a:srgbClr val="000000"/>
                </a:solidFill>
              </a:rPr>
              <a:t>For each of these patterns, identified adoption rate across different product lines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1144671" y="5366221"/>
            <a:ext cx="2742321" cy="9141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defTabSz="914126" eaLnBrk="1" hangingPunct="1">
              <a:spcBef>
                <a:spcPct val="0"/>
              </a:spcBef>
              <a:buClrTx/>
            </a:pPr>
            <a:r>
              <a:rPr lang="en-US" sz="1200" dirty="0">
                <a:solidFill>
                  <a:srgbClr val="000000"/>
                </a:solidFill>
              </a:rPr>
              <a:t>Setup Test &amp; Control sets to roll-out offers and establish feedback loop which goes in as an input to the framework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/>
          <a:srcRect l="833" t="22021" r="32024" b="7376"/>
          <a:stretch/>
        </p:blipFill>
        <p:spPr>
          <a:xfrm>
            <a:off x="4089984" y="3359317"/>
            <a:ext cx="2259742" cy="822696"/>
          </a:xfrm>
          <a:prstGeom prst="rect">
            <a:avLst/>
          </a:prstGeom>
        </p:spPr>
      </p:pic>
      <p:pic>
        <p:nvPicPr>
          <p:cNvPr id="33" name="Picture 10" descr="http://latinlink.usmediaconsulting.com/wp-content/uploads/2014/10/Analysis-mkt-trends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64" y="3368173"/>
            <a:ext cx="1012549" cy="82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http://www.smartinsights.com/wp-content/uploads/2012/05/social-network-communities-image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907" y="2345566"/>
            <a:ext cx="1012549" cy="82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datasetgo.co/wp-content/uploads/2014/07/slider_images.png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" t="6040" b="6998"/>
          <a:stretch/>
        </p:blipFill>
        <p:spPr bwMode="auto">
          <a:xfrm>
            <a:off x="8051753" y="3368173"/>
            <a:ext cx="1099704" cy="8226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/>
          <p:cNvCxnSpPr/>
          <p:nvPr/>
        </p:nvCxnSpPr>
        <p:spPr bwMode="auto">
          <a:xfrm>
            <a:off x="4618258" y="4429803"/>
            <a:ext cx="4525053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5444487" y="5132563"/>
            <a:ext cx="3656428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43"/>
          <p:cNvSpPr/>
          <p:nvPr/>
        </p:nvSpPr>
        <p:spPr bwMode="auto">
          <a:xfrm>
            <a:off x="8559366" y="4486362"/>
            <a:ext cx="592091" cy="5920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05" rIns="0" bIns="45705" numCol="1" rtlCol="0" anchor="ctr" anchorCtr="0" compatLnSpc="1">
            <a:prstTxWarp prst="textNoShape">
              <a:avLst/>
            </a:prstTxWarp>
          </a:bodyPr>
          <a:lstStyle/>
          <a:p>
            <a:pPr defTabSz="914126" eaLnBrk="1" hangingPunct="1">
              <a:spcBef>
                <a:spcPct val="0"/>
              </a:spcBef>
              <a:buClrTx/>
            </a:pPr>
            <a:r>
              <a:rPr lang="en-US" sz="800" b="1" dirty="0">
                <a:solidFill>
                  <a:srgbClr val="000000"/>
                </a:solidFill>
              </a:rPr>
              <a:t>HELOC</a:t>
            </a:r>
            <a:br>
              <a:rPr lang="en-US" sz="800" b="1" dirty="0">
                <a:solidFill>
                  <a:srgbClr val="000000"/>
                </a:solidFill>
              </a:rPr>
            </a:br>
            <a:r>
              <a:rPr lang="en-US" sz="800" b="1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5444487" y="4486362"/>
            <a:ext cx="592091" cy="5920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defTabSz="914126" eaLnBrk="1" hangingPunct="1">
              <a:spcBef>
                <a:spcPct val="0"/>
              </a:spcBef>
              <a:buClrTx/>
            </a:pPr>
            <a:r>
              <a:rPr lang="en-US" sz="800" b="1" dirty="0">
                <a:solidFill>
                  <a:srgbClr val="000000"/>
                </a:solidFill>
              </a:rPr>
              <a:t>CHK</a:t>
            </a:r>
            <a:br>
              <a:rPr lang="en-US" sz="800" b="1" dirty="0">
                <a:solidFill>
                  <a:srgbClr val="000000"/>
                </a:solidFill>
              </a:rPr>
            </a:br>
            <a:r>
              <a:rPr lang="en-US" sz="800" b="1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6067463" y="4486362"/>
            <a:ext cx="592091" cy="5920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defTabSz="914126" eaLnBrk="1" hangingPunct="1">
              <a:spcBef>
                <a:spcPct val="0"/>
              </a:spcBef>
              <a:buClrTx/>
            </a:pPr>
            <a:r>
              <a:rPr lang="en-US" sz="800" b="1" dirty="0">
                <a:solidFill>
                  <a:srgbClr val="000000"/>
                </a:solidFill>
              </a:rPr>
              <a:t>SAV</a:t>
            </a:r>
            <a:br>
              <a:rPr lang="en-US" sz="800" b="1" dirty="0">
                <a:solidFill>
                  <a:srgbClr val="000000"/>
                </a:solidFill>
              </a:rPr>
            </a:br>
            <a:r>
              <a:rPr lang="en-US" sz="800" b="1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6690438" y="4486362"/>
            <a:ext cx="592091" cy="5920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defTabSz="914126" eaLnBrk="1" hangingPunct="1">
              <a:spcBef>
                <a:spcPct val="0"/>
              </a:spcBef>
              <a:buClrTx/>
            </a:pPr>
            <a:r>
              <a:rPr lang="en-US" sz="800" b="1" dirty="0">
                <a:solidFill>
                  <a:srgbClr val="000000"/>
                </a:solidFill>
              </a:rPr>
              <a:t>CKP</a:t>
            </a:r>
            <a:br>
              <a:rPr lang="en-US" sz="800" b="1" dirty="0">
                <a:solidFill>
                  <a:srgbClr val="000000"/>
                </a:solidFill>
              </a:rPr>
            </a:br>
            <a:r>
              <a:rPr lang="en-US" sz="800" b="1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7313413" y="4486362"/>
            <a:ext cx="592091" cy="5920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defTabSz="914126" eaLnBrk="1" hangingPunct="1">
              <a:spcBef>
                <a:spcPct val="0"/>
              </a:spcBef>
              <a:buClrTx/>
            </a:pPr>
            <a:r>
              <a:rPr lang="en-US" sz="800" b="1" dirty="0">
                <a:solidFill>
                  <a:srgbClr val="000000"/>
                </a:solidFill>
              </a:rPr>
              <a:t>CCL</a:t>
            </a:r>
            <a:br>
              <a:rPr lang="en-US" sz="800" b="1" dirty="0">
                <a:solidFill>
                  <a:srgbClr val="000000"/>
                </a:solidFill>
              </a:rPr>
            </a:br>
            <a:r>
              <a:rPr lang="en-US" sz="800" b="1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50" name="Oval 49"/>
          <p:cNvSpPr/>
          <p:nvPr/>
        </p:nvSpPr>
        <p:spPr bwMode="auto">
          <a:xfrm>
            <a:off x="7936389" y="4486362"/>
            <a:ext cx="592091" cy="5920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defTabSz="914126" eaLnBrk="1" hangingPunct="1">
              <a:spcBef>
                <a:spcPct val="0"/>
              </a:spcBef>
              <a:buClrTx/>
            </a:pPr>
            <a:r>
              <a:rPr lang="en-US" sz="800" b="1" dirty="0">
                <a:solidFill>
                  <a:srgbClr val="000000"/>
                </a:solidFill>
              </a:rPr>
              <a:t>PL</a:t>
            </a:r>
            <a:br>
              <a:rPr lang="en-US" sz="800" b="1" dirty="0">
                <a:solidFill>
                  <a:srgbClr val="000000"/>
                </a:solidFill>
              </a:rPr>
            </a:br>
            <a:r>
              <a:rPr lang="en-US" sz="800" b="1" dirty="0">
                <a:solidFill>
                  <a:srgbClr val="000000"/>
                </a:solidFill>
              </a:rPr>
              <a:t>?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0092" y="4392198"/>
            <a:ext cx="1404781" cy="914107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 bwMode="auto">
          <a:xfrm>
            <a:off x="4722134" y="4706673"/>
            <a:ext cx="709115" cy="42589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5" name="Picture 4" descr="http://www.integratedresearch.com/images/CntrlStrTstGraph.jpg"/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" t="17357" b="8494"/>
          <a:stretch/>
        </p:blipFill>
        <p:spPr bwMode="auto">
          <a:xfrm>
            <a:off x="5817754" y="5409432"/>
            <a:ext cx="1541109" cy="8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http://static1.squarespace.com/static/50e6cb55e4b0404f376ac3a9/t/51001a3ce4b0479a8076a5da/1358961213093/feedback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407" y="5368341"/>
            <a:ext cx="1013508" cy="91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 descr="http://t1.gstatic.com/images?q=tbn:ANd9GcSar3-KC0aDAtAh3W4JblPAE0jZrC-oYfJYbTWYoproUOGo3ywGaA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983" y="5414047"/>
            <a:ext cx="999226" cy="82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0" y="-1619"/>
            <a:ext cx="33517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sz="1050" b="1" i="1" dirty="0">
                <a:solidFill>
                  <a:srgbClr val="FFFFFF">
                    <a:lumMod val="50000"/>
                  </a:srgbClr>
                </a:solidFill>
                <a:ea typeface="ＭＳ Ｐゴシック" charset="-128"/>
                <a:cs typeface="Arial" charset="0"/>
              </a:rPr>
              <a:t>Product Recommendation – NLP Model</a:t>
            </a:r>
          </a:p>
        </p:txBody>
      </p:sp>
    </p:spTree>
    <p:extLst>
      <p:ext uri="{BB962C8B-B14F-4D97-AF65-F5344CB8AC3E}">
        <p14:creationId xmlns:p14="http://schemas.microsoft.com/office/powerpoint/2010/main" val="311111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8988552" cy="841248"/>
          </a:xfrm>
        </p:spPr>
        <p:txBody>
          <a:bodyPr/>
          <a:lstStyle/>
          <a:p>
            <a:r>
              <a:rPr lang="en-US" dirty="0"/>
              <a:t>Multiple supervised and unsupervised testing helped us narrow down to the most significant variables for segmentation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95678" y="1463670"/>
            <a:ext cx="5667463" cy="4608450"/>
            <a:chOff x="2123314" y="1456702"/>
            <a:chExt cx="5669280" cy="4609928"/>
          </a:xfrm>
        </p:grpSpPr>
        <p:sp>
          <p:nvSpPr>
            <p:cNvPr id="5" name="Oval 4"/>
            <p:cNvSpPr/>
            <p:nvPr/>
          </p:nvSpPr>
          <p:spPr bwMode="auto">
            <a:xfrm>
              <a:off x="3586354" y="4608576"/>
              <a:ext cx="2743200" cy="3657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Multi-Collinearity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123314" y="1828800"/>
              <a:ext cx="5669280" cy="3657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Univariate Logistic Regression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489074" y="2523744"/>
              <a:ext cx="4937761" cy="3657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Remove on Extent of Data Capture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854834" y="3218688"/>
              <a:ext cx="4206240" cy="3657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Principal Component Analysis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220594" y="3913632"/>
              <a:ext cx="3474720" cy="3657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Correlation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952114" y="5303520"/>
              <a:ext cx="2011680" cy="36576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/>
              <a:r>
                <a:rPr lang="en-US" sz="1200" dirty="0">
                  <a:solidFill>
                    <a:schemeClr val="bg1"/>
                  </a:solidFill>
                </a:rPr>
                <a:t>Multi-Logit</a:t>
              </a:r>
            </a:p>
          </p:txBody>
        </p:sp>
        <p:cxnSp>
          <p:nvCxnSpPr>
            <p:cNvPr id="12" name="Straight Connector 11"/>
            <p:cNvCxnSpPr>
              <a:stCxn id="6" idx="2"/>
              <a:endCxn id="10" idx="2"/>
            </p:cNvCxnSpPr>
            <p:nvPr/>
          </p:nvCxnSpPr>
          <p:spPr bwMode="auto">
            <a:xfrm>
              <a:off x="2123314" y="2011680"/>
              <a:ext cx="1828800" cy="347472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6" idx="6"/>
              <a:endCxn id="10" idx="6"/>
            </p:cNvCxnSpPr>
            <p:nvPr/>
          </p:nvCxnSpPr>
          <p:spPr bwMode="auto">
            <a:xfrm flipH="1">
              <a:off x="5963794" y="2011680"/>
              <a:ext cx="1828800" cy="347472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Down Arrow 15"/>
            <p:cNvSpPr/>
            <p:nvPr/>
          </p:nvSpPr>
          <p:spPr bwMode="auto">
            <a:xfrm>
              <a:off x="2717968" y="2249424"/>
              <a:ext cx="457200" cy="274320"/>
            </a:xfrm>
            <a:prstGeom prst="downArrow">
              <a:avLst/>
            </a:prstGeom>
            <a:solidFill>
              <a:schemeClr val="accent3">
                <a:lumMod val="9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endParaRPr lang="en-US" sz="1400" dirty="0"/>
            </a:p>
          </p:txBody>
        </p:sp>
        <p:sp>
          <p:nvSpPr>
            <p:cNvPr id="17" name="Down Arrow 16"/>
            <p:cNvSpPr/>
            <p:nvPr/>
          </p:nvSpPr>
          <p:spPr bwMode="auto">
            <a:xfrm>
              <a:off x="6740740" y="2260646"/>
              <a:ext cx="457200" cy="274320"/>
            </a:xfrm>
            <a:prstGeom prst="downArrow">
              <a:avLst/>
            </a:prstGeom>
            <a:solidFill>
              <a:schemeClr val="accent3">
                <a:lumMod val="9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endParaRPr lang="en-US" sz="1400" dirty="0"/>
            </a:p>
          </p:txBody>
        </p:sp>
        <p:sp>
          <p:nvSpPr>
            <p:cNvPr id="18" name="Down Arrow 17"/>
            <p:cNvSpPr/>
            <p:nvPr/>
          </p:nvSpPr>
          <p:spPr bwMode="auto">
            <a:xfrm>
              <a:off x="6434655" y="2916936"/>
              <a:ext cx="457200" cy="274320"/>
            </a:xfrm>
            <a:prstGeom prst="downArrow">
              <a:avLst/>
            </a:prstGeom>
            <a:solidFill>
              <a:schemeClr val="accent3">
                <a:lumMod val="9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endParaRPr lang="en-US" sz="1400" dirty="0"/>
            </a:p>
          </p:txBody>
        </p:sp>
        <p:sp>
          <p:nvSpPr>
            <p:cNvPr id="19" name="Down Arrow 18"/>
            <p:cNvSpPr/>
            <p:nvPr/>
          </p:nvSpPr>
          <p:spPr bwMode="auto">
            <a:xfrm>
              <a:off x="5516397" y="5044994"/>
              <a:ext cx="457200" cy="274320"/>
            </a:xfrm>
            <a:prstGeom prst="downArrow">
              <a:avLst/>
            </a:prstGeom>
            <a:solidFill>
              <a:schemeClr val="accent3">
                <a:lumMod val="9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endParaRPr lang="en-US" sz="1400" dirty="0"/>
            </a:p>
          </p:txBody>
        </p:sp>
        <p:sp>
          <p:nvSpPr>
            <p:cNvPr id="20" name="Down Arrow 19"/>
            <p:cNvSpPr/>
            <p:nvPr/>
          </p:nvSpPr>
          <p:spPr bwMode="auto">
            <a:xfrm>
              <a:off x="3961917" y="5044994"/>
              <a:ext cx="457200" cy="274320"/>
            </a:xfrm>
            <a:prstGeom prst="downArrow">
              <a:avLst/>
            </a:prstGeom>
            <a:solidFill>
              <a:schemeClr val="accent3">
                <a:lumMod val="9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endParaRPr lang="en-US" sz="1400" dirty="0"/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>
              <a:off x="6877606" y="1463040"/>
              <a:ext cx="0" cy="36576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2882753" y="1463040"/>
              <a:ext cx="0" cy="36576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Down Arrow 34"/>
            <p:cNvSpPr/>
            <p:nvPr/>
          </p:nvSpPr>
          <p:spPr bwMode="auto">
            <a:xfrm>
              <a:off x="3028955" y="2929613"/>
              <a:ext cx="457200" cy="274320"/>
            </a:xfrm>
            <a:prstGeom prst="downArrow">
              <a:avLst/>
            </a:prstGeom>
            <a:solidFill>
              <a:schemeClr val="accent3">
                <a:lumMod val="9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endParaRPr lang="en-US" sz="1400" dirty="0"/>
            </a:p>
          </p:txBody>
        </p:sp>
        <p:sp>
          <p:nvSpPr>
            <p:cNvPr id="39" name="Down Arrow 38"/>
            <p:cNvSpPr/>
            <p:nvPr/>
          </p:nvSpPr>
          <p:spPr bwMode="auto">
            <a:xfrm>
              <a:off x="5822483" y="4305993"/>
              <a:ext cx="457200" cy="274320"/>
            </a:xfrm>
            <a:prstGeom prst="downArrow">
              <a:avLst/>
            </a:prstGeom>
            <a:solidFill>
              <a:schemeClr val="accent3">
                <a:lumMod val="9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endParaRPr lang="en-US" sz="1400" dirty="0"/>
            </a:p>
          </p:txBody>
        </p:sp>
        <p:sp>
          <p:nvSpPr>
            <p:cNvPr id="40" name="Down Arrow 39"/>
            <p:cNvSpPr/>
            <p:nvPr/>
          </p:nvSpPr>
          <p:spPr bwMode="auto">
            <a:xfrm>
              <a:off x="3339942" y="3642635"/>
              <a:ext cx="457200" cy="274320"/>
            </a:xfrm>
            <a:prstGeom prst="downArrow">
              <a:avLst/>
            </a:prstGeom>
            <a:solidFill>
              <a:schemeClr val="accent3">
                <a:lumMod val="9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endParaRPr lang="en-US" sz="1400" dirty="0"/>
            </a:p>
          </p:txBody>
        </p:sp>
        <p:sp>
          <p:nvSpPr>
            <p:cNvPr id="41" name="Down Arrow 40"/>
            <p:cNvSpPr/>
            <p:nvPr/>
          </p:nvSpPr>
          <p:spPr bwMode="auto">
            <a:xfrm>
              <a:off x="3650929" y="4334256"/>
              <a:ext cx="457200" cy="274320"/>
            </a:xfrm>
            <a:prstGeom prst="downArrow">
              <a:avLst/>
            </a:prstGeom>
            <a:solidFill>
              <a:schemeClr val="accent3">
                <a:lumMod val="9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endParaRPr lang="en-US" sz="1400" dirty="0"/>
            </a:p>
          </p:txBody>
        </p:sp>
        <p:sp>
          <p:nvSpPr>
            <p:cNvPr id="42" name="Down Arrow 41"/>
            <p:cNvSpPr/>
            <p:nvPr/>
          </p:nvSpPr>
          <p:spPr bwMode="auto">
            <a:xfrm>
              <a:off x="6128569" y="3639312"/>
              <a:ext cx="457200" cy="274320"/>
            </a:xfrm>
            <a:prstGeom prst="downArrow">
              <a:avLst/>
            </a:prstGeom>
            <a:solidFill>
              <a:schemeClr val="accent3">
                <a:lumMod val="9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endParaRPr lang="en-US" sz="1400" dirty="0"/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419117" y="1456702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1200 variables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419117" y="2194560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217 variables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4409314" y="2878282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83 variables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419117" y="3591514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 variables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4405099" y="4273989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27 variables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399511" y="5005926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24 variables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4419117" y="5700870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r>
                <a:rPr lang="en-US" sz="1200" b="1" dirty="0">
                  <a:solidFill>
                    <a:schemeClr val="accent2">
                      <a:lumMod val="75000"/>
                    </a:schemeClr>
                  </a:solidFill>
                </a:rPr>
                <a:t>13 variables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-12517" y="17638"/>
            <a:ext cx="51662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eaLnBrk="1" hangingPunct="1">
              <a:spcBef>
                <a:spcPct val="0"/>
              </a:spcBef>
              <a:buClrTx/>
              <a:buFontTx/>
              <a:buNone/>
              <a:defRPr kumimoji="1" sz="1050" b="1" i="1">
                <a:solidFill>
                  <a:srgbClr val="FFFFFF">
                    <a:lumMod val="50000"/>
                  </a:srgbClr>
                </a:solidFill>
                <a:ea typeface="ＭＳ Ｐゴシック" charset="-128"/>
                <a:cs typeface="Arial" charset="0"/>
              </a:defRPr>
            </a:lvl1pPr>
          </a:lstStyle>
          <a:p>
            <a:r>
              <a:rPr lang="en-US" dirty="0"/>
              <a:t>Product Recommendation – Variable Reduction Techniques Complexity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150265" y="1746004"/>
            <a:ext cx="3212250" cy="548464"/>
            <a:chOff x="6113600" y="1745464"/>
            <a:chExt cx="3213280" cy="548640"/>
          </a:xfrm>
        </p:grpSpPr>
        <p:sp>
          <p:nvSpPr>
            <p:cNvPr id="4" name="Rectangle 3"/>
            <p:cNvSpPr/>
            <p:nvPr/>
          </p:nvSpPr>
          <p:spPr bwMode="auto">
            <a:xfrm>
              <a:off x="6583680" y="1745464"/>
              <a:ext cx="274320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r>
                <a:rPr lang="en-US" sz="1000" dirty="0"/>
                <a:t>Check which variables from the ADS are independently significant in explaining variance in Debit | Credit Purchase</a:t>
              </a:r>
            </a:p>
          </p:txBody>
        </p:sp>
        <p:cxnSp>
          <p:nvCxnSpPr>
            <p:cNvPr id="13" name="Straight Connector 12"/>
            <p:cNvCxnSpPr>
              <a:stCxn id="6" idx="6"/>
              <a:endCxn id="4" idx="1"/>
            </p:cNvCxnSpPr>
            <p:nvPr/>
          </p:nvCxnSpPr>
          <p:spPr bwMode="auto">
            <a:xfrm>
              <a:off x="6113601" y="2018018"/>
              <a:ext cx="470079" cy="176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Group 33"/>
          <p:cNvGrpSpPr/>
          <p:nvPr/>
        </p:nvGrpSpPr>
        <p:grpSpPr>
          <a:xfrm>
            <a:off x="5791619" y="2438959"/>
            <a:ext cx="3209174" cy="548464"/>
            <a:chOff x="6116677" y="2438642"/>
            <a:chExt cx="3210203" cy="54864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6583680" y="2438642"/>
              <a:ext cx="274320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r>
                <a:rPr lang="en-US" sz="1000" dirty="0"/>
                <a:t>Remove Variables (Only Retail Data Related Variables) that capture non-zero values for less than 50% of the data</a:t>
              </a: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>
              <a:off x="6116677" y="2711196"/>
              <a:ext cx="457200" cy="176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Group 47"/>
          <p:cNvGrpSpPr/>
          <p:nvPr/>
        </p:nvGrpSpPr>
        <p:grpSpPr>
          <a:xfrm>
            <a:off x="5429896" y="3142303"/>
            <a:ext cx="3199374" cy="548464"/>
            <a:chOff x="6126480" y="3131820"/>
            <a:chExt cx="3200400" cy="548640"/>
          </a:xfrm>
        </p:grpSpPr>
        <p:sp>
          <p:nvSpPr>
            <p:cNvPr id="38" name="Rectangle 37"/>
            <p:cNvSpPr/>
            <p:nvPr/>
          </p:nvSpPr>
          <p:spPr bwMode="auto">
            <a:xfrm>
              <a:off x="6583680" y="3131820"/>
              <a:ext cx="274320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r>
                <a:rPr lang="en-US" sz="1000" dirty="0"/>
                <a:t>PCA to identify Principal Components that explain the maximum variance in the data</a:t>
              </a: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>
              <a:off x="6126480" y="3402608"/>
              <a:ext cx="457200" cy="176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5058373" y="3832731"/>
            <a:ext cx="3209174" cy="548464"/>
            <a:chOff x="6116677" y="3832860"/>
            <a:chExt cx="3210203" cy="54864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6583680" y="3832860"/>
              <a:ext cx="274320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r>
                <a:rPr lang="en-US" sz="1000" dirty="0"/>
                <a:t>Remove Correlated Pairs based on Heuristics &amp; variation captured in each of the variables</a:t>
              </a:r>
            </a:p>
          </p:txBody>
        </p:sp>
        <p:cxnSp>
          <p:nvCxnSpPr>
            <p:cNvPr id="59" name="Straight Connector 58"/>
            <p:cNvCxnSpPr/>
            <p:nvPr/>
          </p:nvCxnSpPr>
          <p:spPr bwMode="auto">
            <a:xfrm>
              <a:off x="6116677" y="4103284"/>
              <a:ext cx="457200" cy="176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Group 62"/>
          <p:cNvGrpSpPr/>
          <p:nvPr/>
        </p:nvGrpSpPr>
        <p:grpSpPr>
          <a:xfrm>
            <a:off x="4696650" y="4523123"/>
            <a:ext cx="3199374" cy="548464"/>
            <a:chOff x="6126480" y="4523474"/>
            <a:chExt cx="3200400" cy="548640"/>
          </a:xfrm>
        </p:grpSpPr>
        <p:sp>
          <p:nvSpPr>
            <p:cNvPr id="45" name="Rectangle 44"/>
            <p:cNvSpPr/>
            <p:nvPr/>
          </p:nvSpPr>
          <p:spPr bwMode="auto">
            <a:xfrm>
              <a:off x="6583680" y="4523474"/>
              <a:ext cx="274320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r>
                <a:rPr lang="en-US" sz="1000" dirty="0"/>
                <a:t>Multi-variate testing to remove effect of Multi-Collinearity using Variance Inflation Factor (VIF)</a:t>
              </a: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>
              <a:off x="6126480" y="4785432"/>
              <a:ext cx="457200" cy="176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4334927" y="5223938"/>
            <a:ext cx="3199374" cy="731286"/>
            <a:chOff x="4297680" y="5224514"/>
            <a:chExt cx="3200400" cy="73152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4754880" y="5224514"/>
              <a:ext cx="2743200" cy="731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r>
                <a:rPr lang="en-US" sz="1000" dirty="0"/>
                <a:t>Multivariate Logistic Regression to identify combination of variables that are significant in demarcating Credit | Debit Need</a:t>
              </a:r>
            </a:p>
          </p:txBody>
        </p:sp>
        <p:cxnSp>
          <p:nvCxnSpPr>
            <p:cNvPr id="61" name="Straight Connector 60"/>
            <p:cNvCxnSpPr/>
            <p:nvPr/>
          </p:nvCxnSpPr>
          <p:spPr bwMode="auto">
            <a:xfrm>
              <a:off x="4297680" y="5510818"/>
              <a:ext cx="457200" cy="1766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7" name="TextBox 66"/>
          <p:cNvSpPr txBox="1"/>
          <p:nvPr/>
        </p:nvSpPr>
        <p:spPr>
          <a:xfrm>
            <a:off x="365643" y="6217026"/>
            <a:ext cx="8536512" cy="26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a) These 13 variables that remain have been used across iterations to create segments to identify Need States</a:t>
            </a:r>
          </a:p>
        </p:txBody>
      </p:sp>
    </p:spTree>
    <p:extLst>
      <p:ext uri="{BB962C8B-B14F-4D97-AF65-F5344CB8AC3E}">
        <p14:creationId xmlns:p14="http://schemas.microsoft.com/office/powerpoint/2010/main" val="164020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discover-and-learn synergies (Using muPDNA &amp; Machine Learning) where leveraged to build highly rich need state patterns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35850" y="1372259"/>
            <a:ext cx="9031124" cy="1142634"/>
          </a:xfrm>
          <a:prstGeom prst="roundRect">
            <a:avLst>
              <a:gd name="adj" fmla="val 5973"/>
            </a:avLst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none" lIns="45705" tIns="0" rIns="45705" bIns="45705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0"/>
              </a:spcBef>
              <a:defRPr/>
            </a:pPr>
            <a:r>
              <a:rPr lang="en-US" sz="1600" b="1" kern="0" dirty="0">
                <a:solidFill>
                  <a:srgbClr val="000000"/>
                </a:solidFill>
              </a:rPr>
              <a:t>Pattern Development Cycle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458636" y="1685677"/>
            <a:ext cx="2833731" cy="731286"/>
          </a:xfrm>
          <a:prstGeom prst="roundRect">
            <a:avLst>
              <a:gd name="adj" fmla="val 7050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63500" algn="ctr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vert="horz" wrap="none" lIns="45705" tIns="0" rIns="45705" bIns="45705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0"/>
              </a:spcBef>
              <a:defRPr/>
            </a:pPr>
            <a:r>
              <a:rPr lang="en-US" sz="1799" b="1" kern="0" dirty="0">
                <a:solidFill>
                  <a:prstClr val="white"/>
                </a:solidFill>
              </a:rPr>
              <a:t>Relevant States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519317" y="1685677"/>
            <a:ext cx="2836236" cy="731286"/>
          </a:xfrm>
          <a:prstGeom prst="roundRect">
            <a:avLst>
              <a:gd name="adj" fmla="val 7050"/>
            </a:avLst>
          </a:prstGeom>
          <a:solidFill>
            <a:schemeClr val="accent1"/>
          </a:solidFill>
          <a:ln w="254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63500" algn="ctr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vert="horz" wrap="none" lIns="45705" tIns="0" rIns="45705" bIns="45705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0"/>
              </a:spcBef>
              <a:defRPr/>
            </a:pPr>
            <a:r>
              <a:rPr lang="en-US" sz="1799" b="1" kern="0" dirty="0">
                <a:solidFill>
                  <a:prstClr val="white"/>
                </a:solidFill>
              </a:rPr>
              <a:t>Hypothesize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97840" y="2666758"/>
            <a:ext cx="2833731" cy="274232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0"/>
              </a:spcBef>
              <a:defRPr/>
            </a:pPr>
            <a:r>
              <a:rPr lang="en-US" sz="1400" b="1" kern="0" dirty="0">
                <a:solidFill>
                  <a:prstClr val="white"/>
                </a:solidFill>
              </a:rPr>
              <a:t>Unsupervised Approaches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97840" y="1685677"/>
            <a:ext cx="2833731" cy="731286"/>
          </a:xfrm>
          <a:prstGeom prst="roundRect">
            <a:avLst>
              <a:gd name="adj" fmla="val 7050"/>
            </a:avLst>
          </a:prstGeom>
          <a:solidFill>
            <a:schemeClr val="accent1"/>
          </a:solidFill>
          <a:ln w="254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63500" algn="ctr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vert="horz" wrap="none" lIns="45705" tIns="0" rIns="45705" bIns="45705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0"/>
              </a:spcBef>
              <a:defRPr/>
            </a:pPr>
            <a:r>
              <a:rPr lang="en-US" sz="1799" b="1" kern="0" dirty="0">
                <a:solidFill>
                  <a:prstClr val="white"/>
                </a:solidFill>
              </a:rPr>
              <a:t>Discover</a:t>
            </a:r>
          </a:p>
        </p:txBody>
      </p:sp>
      <p:sp>
        <p:nvSpPr>
          <p:cNvPr id="10" name="Striped Right Arrow 9"/>
          <p:cNvSpPr/>
          <p:nvPr/>
        </p:nvSpPr>
        <p:spPr bwMode="auto">
          <a:xfrm>
            <a:off x="3199831" y="1887873"/>
            <a:ext cx="712466" cy="349511"/>
          </a:xfrm>
          <a:prstGeom prst="stripedRightArrow">
            <a:avLst/>
          </a:prstGeom>
          <a:solidFill>
            <a:srgbClr val="00000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45705" tIns="45705" rIns="45705" bIns="45705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880" indent="-234880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kern="0" dirty="0" err="1">
              <a:solidFill>
                <a:srgbClr val="000000"/>
              </a:solidFill>
            </a:endParaRPr>
          </a:p>
        </p:txBody>
      </p:sp>
      <p:sp>
        <p:nvSpPr>
          <p:cNvPr id="11" name="Striped Right Arrow 10"/>
          <p:cNvSpPr/>
          <p:nvPr/>
        </p:nvSpPr>
        <p:spPr bwMode="auto">
          <a:xfrm rot="10800000">
            <a:off x="6009282" y="1884656"/>
            <a:ext cx="712466" cy="349511"/>
          </a:xfrm>
          <a:prstGeom prst="stripedRightArrow">
            <a:avLst/>
          </a:prstGeom>
          <a:solidFill>
            <a:srgbClr val="00000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45705" tIns="45705" rIns="45705" bIns="45705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880" indent="-234880">
              <a:spcBef>
                <a:spcPct val="100000"/>
              </a:spcBef>
              <a:buFont typeface="Webdings" pitchFamily="18" charset="2"/>
              <a:buChar char="4"/>
              <a:defRPr/>
            </a:pPr>
            <a:endParaRPr lang="en-US" sz="1600" kern="0" dirty="0" err="1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519317" y="2729977"/>
            <a:ext cx="2836235" cy="274232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45705" tIns="45705" rIns="45705" bIns="45705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0"/>
              </a:spcBef>
              <a:defRPr/>
            </a:pPr>
            <a:r>
              <a:rPr lang="en-US" sz="1400" b="1" kern="0" dirty="0">
                <a:solidFill>
                  <a:prstClr val="white"/>
                </a:solidFill>
              </a:rPr>
              <a:t>Business Inputs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7840" y="2983434"/>
            <a:ext cx="2833731" cy="32907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defTabSz="914126" eaLnBrk="1" hangingPunct="1">
              <a:spcBef>
                <a:spcPct val="0"/>
              </a:spcBef>
              <a:buClrTx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519317" y="3724720"/>
            <a:ext cx="2833731" cy="25933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defTabSz="914126" eaLnBrk="1" hangingPunct="1">
              <a:spcBef>
                <a:spcPct val="0"/>
              </a:spcBef>
              <a:buClrTx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503612" y="2666759"/>
            <a:ext cx="2833731" cy="2833731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05" rIns="0" bIns="45705" numCol="1" rtlCol="0" anchor="ctr" anchorCtr="0" compatLnSpc="1">
            <a:prstTxWarp prst="textNoShape">
              <a:avLst/>
            </a:prstTxWarp>
          </a:bodyPr>
          <a:lstStyle/>
          <a:p>
            <a:pPr marL="171399" indent="-171399" algn="l">
              <a:buFont typeface="Webdings" pitchFamily="18" charset="2"/>
              <a:buChar char="4"/>
              <a:defRPr/>
            </a:pPr>
            <a:r>
              <a:rPr lang="en-US" sz="1400" kern="0" dirty="0">
                <a:solidFill>
                  <a:prstClr val="white"/>
                </a:solidFill>
              </a:rPr>
              <a:t>Anomaly Detection</a:t>
            </a:r>
          </a:p>
          <a:p>
            <a:pPr marL="171399" indent="-171399" algn="l">
              <a:buFont typeface="Webdings" pitchFamily="18" charset="2"/>
              <a:buChar char="4"/>
              <a:defRPr/>
            </a:pPr>
            <a:r>
              <a:rPr lang="en-US" sz="1400" kern="0" dirty="0">
                <a:solidFill>
                  <a:prstClr val="white"/>
                </a:solidFill>
              </a:rPr>
              <a:t>Unsupervised Growth</a:t>
            </a:r>
          </a:p>
          <a:p>
            <a:pPr marL="171399" indent="-171399" algn="l">
              <a:buFont typeface="Webdings" pitchFamily="18" charset="2"/>
              <a:buChar char="4"/>
              <a:defRPr/>
            </a:pPr>
            <a:r>
              <a:rPr lang="en-US" sz="1400" kern="0" dirty="0">
                <a:solidFill>
                  <a:prstClr val="white"/>
                </a:solidFill>
              </a:rPr>
              <a:t>Threshold Identification</a:t>
            </a:r>
          </a:p>
          <a:p>
            <a:pPr marL="171399" indent="-171399" algn="l">
              <a:buFont typeface="Webdings" pitchFamily="18" charset="2"/>
              <a:buChar char="4"/>
              <a:defRPr/>
            </a:pPr>
            <a:r>
              <a:rPr lang="en-US" sz="1400" kern="0" dirty="0">
                <a:solidFill>
                  <a:prstClr val="white"/>
                </a:solidFill>
              </a:rPr>
              <a:t>SAX/ DTW</a:t>
            </a:r>
          </a:p>
          <a:p>
            <a:pPr defTabSz="914126" eaLnBrk="1" hangingPunct="1">
              <a:spcBef>
                <a:spcPct val="0"/>
              </a:spcBef>
              <a:buClrTx/>
            </a:pPr>
            <a:endParaRPr lang="en-US" sz="1400" dirty="0">
              <a:solidFill>
                <a:prstClr val="white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97840" y="2983434"/>
            <a:ext cx="2833731" cy="1096929"/>
            <a:chOff x="498000" y="2983290"/>
            <a:chExt cx="2834640" cy="1097281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98000" y="2983290"/>
              <a:ext cx="1417320" cy="1097280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t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r>
                <a:rPr lang="en-US" sz="1000" b="1" dirty="0">
                  <a:solidFill>
                    <a:srgbClr val="000000"/>
                  </a:solidFill>
                </a:rPr>
                <a:t>Dynamic Time Warping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915320" y="2983291"/>
              <a:ext cx="1417320" cy="1097280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t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r>
                <a:rPr lang="en-US" sz="1000" b="1" dirty="0">
                  <a:solidFill>
                    <a:srgbClr val="000000"/>
                  </a:solidFill>
                </a:rPr>
                <a:t>SAX Patterns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97840" y="4080360"/>
            <a:ext cx="2833731" cy="1096929"/>
            <a:chOff x="498000" y="2983290"/>
            <a:chExt cx="2834640" cy="1097281"/>
          </a:xfrm>
        </p:grpSpPr>
        <p:sp>
          <p:nvSpPr>
            <p:cNvPr id="44" name="Rectangle 43"/>
            <p:cNvSpPr/>
            <p:nvPr/>
          </p:nvSpPr>
          <p:spPr bwMode="auto">
            <a:xfrm>
              <a:off x="498000" y="2983290"/>
              <a:ext cx="1417320" cy="1097280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t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r>
                <a:rPr lang="en-US" sz="1000" b="1" dirty="0">
                  <a:solidFill>
                    <a:srgbClr val="000000"/>
                  </a:solidFill>
                </a:rPr>
                <a:t>Time Series Clustering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1915320" y="2983291"/>
              <a:ext cx="1417320" cy="1097280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t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r>
                <a:rPr lang="en-US" sz="1000" b="1" dirty="0">
                  <a:solidFill>
                    <a:srgbClr val="000000"/>
                  </a:solidFill>
                </a:rPr>
                <a:t>K-means + LDA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96159" y="5177284"/>
            <a:ext cx="2833731" cy="1096929"/>
            <a:chOff x="498000" y="2983290"/>
            <a:chExt cx="2834640" cy="1097281"/>
          </a:xfrm>
        </p:grpSpPr>
        <p:sp>
          <p:nvSpPr>
            <p:cNvPr id="47" name="Rectangle 46"/>
            <p:cNvSpPr/>
            <p:nvPr/>
          </p:nvSpPr>
          <p:spPr bwMode="auto">
            <a:xfrm>
              <a:off x="498000" y="2983290"/>
              <a:ext cx="1417320" cy="1097280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t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r>
                <a:rPr lang="en-US" sz="1000" b="1" dirty="0">
                  <a:solidFill>
                    <a:srgbClr val="000000"/>
                  </a:solidFill>
                </a:rPr>
                <a:t>K-means + SVM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915320" y="2983291"/>
              <a:ext cx="1417320" cy="1097280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t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r>
                <a:rPr lang="en-US" sz="1000" b="1" dirty="0">
                  <a:solidFill>
                    <a:srgbClr val="000000"/>
                  </a:solidFill>
                </a:rPr>
                <a:t>K-means + SAX</a:t>
              </a:r>
            </a:p>
          </p:txBody>
        </p:sp>
      </p:grpSp>
      <p:pic>
        <p:nvPicPr>
          <p:cNvPr id="49" name="Picture 2" descr="http://www.psb.ugent.be/cbd/papers/gentxwarper/images/dtw_algorithm/aligned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73" y="3418148"/>
            <a:ext cx="1279750" cy="54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http://images.slideplayer.com/5/1507304/slides/slide_18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2" t="52682" b="19893"/>
          <a:stretch/>
        </p:blipFill>
        <p:spPr bwMode="auto">
          <a:xfrm>
            <a:off x="1980988" y="3456704"/>
            <a:ext cx="1279750" cy="46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https://lh3.googleusercontent.com/-AcP-ebNF0iY/UBA-dwCHv9I/AAAAAAACqXI/TSLOOKWVGjk/s800/dendrogram%2520time%2520series%2520currency%2520plot.pn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6" t="62442"/>
          <a:stretch/>
        </p:blipFill>
        <p:spPr bwMode="auto">
          <a:xfrm>
            <a:off x="570750" y="4467758"/>
            <a:ext cx="1279750" cy="63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http://mlpy.sourceforge.net/docs/3.5/_images/lda_binary.png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9" t="11692" r="14415" b="11321"/>
          <a:stretch/>
        </p:blipFill>
        <p:spPr bwMode="auto">
          <a:xfrm>
            <a:off x="1977229" y="4187161"/>
            <a:ext cx="1279750" cy="10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2" descr="http://www.statsoft.com/textbook/graphics/SVMIntro3.gif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50" y="5522695"/>
            <a:ext cx="1279750" cy="58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487" t="13185" r="7201" b="16594"/>
          <a:stretch/>
        </p:blipFill>
        <p:spPr>
          <a:xfrm>
            <a:off x="1983532" y="5404062"/>
            <a:ext cx="1279750" cy="763351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 bwMode="auto">
          <a:xfrm>
            <a:off x="6516813" y="3064842"/>
            <a:ext cx="2836235" cy="274232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45705" tIns="45705" rIns="45705" bIns="45705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0"/>
              </a:spcBef>
              <a:defRPr/>
            </a:pPr>
            <a:r>
              <a:rPr lang="en-US" sz="1400" b="1" kern="0" dirty="0">
                <a:solidFill>
                  <a:prstClr val="white"/>
                </a:solidFill>
              </a:rPr>
              <a:t>muPDNA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516813" y="3394781"/>
            <a:ext cx="2836235" cy="274232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45705" tIns="45705" rIns="45705" bIns="45705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0"/>
              </a:spcBef>
              <a:defRPr/>
            </a:pPr>
            <a:r>
              <a:rPr lang="en-US" sz="1400" b="1" kern="0" dirty="0">
                <a:solidFill>
                  <a:prstClr val="white"/>
                </a:solidFill>
              </a:rPr>
              <a:t>Cross Industry Experience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3770" y="4143664"/>
            <a:ext cx="2742321" cy="175546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0" y="-1619"/>
            <a:ext cx="35345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sz="1050" b="1" i="1" dirty="0">
                <a:solidFill>
                  <a:srgbClr val="FFFFFF">
                    <a:lumMod val="50000"/>
                  </a:srgbClr>
                </a:solidFill>
                <a:ea typeface="ＭＳ Ｐゴシック" charset="-128"/>
                <a:cs typeface="Arial" charset="0"/>
              </a:rPr>
              <a:t>Product Recommendation – Discovery + Hypothesis</a:t>
            </a:r>
          </a:p>
        </p:txBody>
      </p:sp>
    </p:spTree>
    <p:extLst>
      <p:ext uri="{BB962C8B-B14F-4D97-AF65-F5344CB8AC3E}">
        <p14:creationId xmlns:p14="http://schemas.microsoft.com/office/powerpoint/2010/main" val="66556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453372" y="1304365"/>
            <a:ext cx="8996082" cy="5029200"/>
          </a:xfrm>
          <a:prstGeom prst="roundRect">
            <a:avLst>
              <a:gd name="adj" fmla="val 551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5419161" y="3805516"/>
            <a:ext cx="1210239" cy="10488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0" name="Curved Connector 99"/>
          <p:cNvCxnSpPr/>
          <p:nvPr/>
        </p:nvCxnSpPr>
        <p:spPr bwMode="auto">
          <a:xfrm flipH="1">
            <a:off x="6865593" y="3019258"/>
            <a:ext cx="785100" cy="2495834"/>
          </a:xfrm>
          <a:prstGeom prst="curvedConnector3">
            <a:avLst>
              <a:gd name="adj1" fmla="val -186693"/>
            </a:avLst>
          </a:prstGeom>
          <a:pattFill prst="pct50">
            <a:fgClr>
              <a:schemeClr val="hlink"/>
            </a:fgClr>
            <a:bgClr>
              <a:srgbClr val="FFFFFF"/>
            </a:bgClr>
          </a:patt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2" y="381000"/>
            <a:ext cx="8985250" cy="838200"/>
          </a:xfrm>
        </p:spPr>
        <p:txBody>
          <a:bodyPr/>
          <a:lstStyle/>
          <a:p>
            <a:r>
              <a:rPr lang="en-US" dirty="0"/>
              <a:t>The engine forms the core trigger for the business’ Customer Experience framework and provides inputs to multiple levers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413816" y="3262100"/>
            <a:ext cx="1442078" cy="779396"/>
            <a:chOff x="1524505" y="2878207"/>
            <a:chExt cx="1442078" cy="779396"/>
          </a:xfrm>
        </p:grpSpPr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1645783" y="3023561"/>
              <a:ext cx="1320800" cy="634042"/>
            </a:xfrm>
            <a:prstGeom prst="round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45720" rIns="45720" anchor="ctr"/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Trigger-based Marketing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524505" y="2878207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algn="ctr">
              <a:noFill/>
              <a:round/>
              <a:headEnd/>
              <a:tailE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234950" indent="-234950"/>
              <a:r>
                <a:rPr lang="en-US" b="1" dirty="0"/>
                <a:t>3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06026" y="2459337"/>
            <a:ext cx="1448114" cy="657769"/>
            <a:chOff x="1516715" y="2213673"/>
            <a:chExt cx="1448114" cy="657769"/>
          </a:xfrm>
        </p:grpSpPr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644029" y="2346905"/>
              <a:ext cx="1320800" cy="524537"/>
            </a:xfrm>
            <a:prstGeom prst="round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45720" rIns="45720" anchor="ctr"/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Banner/ Targeting Design Engine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516715" y="2213673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algn="ctr">
              <a:noFill/>
              <a:round/>
              <a:headEnd/>
              <a:tailE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234950" indent="-234950"/>
              <a:r>
                <a:rPr lang="en-US" b="1" dirty="0"/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08093" y="1648044"/>
            <a:ext cx="1446047" cy="707065"/>
            <a:chOff x="1518782" y="1476811"/>
            <a:chExt cx="1446047" cy="707065"/>
          </a:xfrm>
        </p:grpSpPr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1644029" y="1615401"/>
              <a:ext cx="1320800" cy="568475"/>
            </a:xfrm>
            <a:prstGeom prst="round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45720" rIns="45720" anchor="ctr"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chemeClr val="bg1"/>
                  </a:solidFill>
                </a:rPr>
                <a:t>Need State Engine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518782" y="1476811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algn="ctr">
              <a:noFill/>
              <a:round/>
              <a:headEnd/>
              <a:tailE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234950" indent="-234950" algn="ctr" eaLnBrk="0" hangingPunct="0">
                <a:spcBef>
                  <a:spcPct val="10000"/>
                </a:spcBef>
                <a:buClr>
                  <a:srgbClr val="0B1F65"/>
                </a:buClr>
                <a:buFont typeface="Webdings" pitchFamily="18" charset="2"/>
                <a:buNone/>
              </a:pPr>
              <a:r>
                <a:rPr lang="en-US" sz="1050" b="1" dirty="0"/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02116" y="4339531"/>
            <a:ext cx="1452711" cy="768763"/>
            <a:chOff x="599472" y="3955638"/>
            <a:chExt cx="1452711" cy="768763"/>
          </a:xfrm>
        </p:grpSpPr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731383" y="4090359"/>
              <a:ext cx="1320800" cy="634042"/>
            </a:xfrm>
            <a:prstGeom prst="round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45720" rIns="45720" anchor="ctr"/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Feedback/ Active learning Engine</a:t>
              </a: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99472" y="3955638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algn="ctr">
              <a:noFill/>
              <a:round/>
              <a:headEnd/>
              <a:tailE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234950" indent="-234950"/>
              <a:r>
                <a:rPr lang="en-US" b="1" dirty="0"/>
                <a:t>4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08801" y="4189300"/>
            <a:ext cx="1452711" cy="773237"/>
            <a:chOff x="2736702" y="5073187"/>
            <a:chExt cx="1452711" cy="773237"/>
          </a:xfrm>
        </p:grpSpPr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868613" y="5212383"/>
              <a:ext cx="1320800" cy="634041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45720" rIns="45720" anchor="ctr"/>
            <a:lstStyle/>
            <a:p>
              <a:r>
                <a:rPr lang="en-US" b="1" dirty="0"/>
                <a:t>Chat Optimization Engine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736702" y="5073187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algn="ctr">
              <a:noFill/>
              <a:round/>
              <a:headEnd/>
              <a:tailE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234950" indent="-234950"/>
              <a:r>
                <a:rPr lang="en-US" b="1" dirty="0"/>
                <a:t>8</a:t>
              </a:r>
            </a:p>
          </p:txBody>
        </p:sp>
      </p:grpSp>
      <p:cxnSp>
        <p:nvCxnSpPr>
          <p:cNvPr id="36" name="Straight Arrow Connector 35"/>
          <p:cNvCxnSpPr>
            <a:endCxn id="10" idx="0"/>
          </p:cNvCxnSpPr>
          <p:nvPr/>
        </p:nvCxnSpPr>
        <p:spPr bwMode="auto">
          <a:xfrm>
            <a:off x="3193740" y="2355109"/>
            <a:ext cx="0" cy="237460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1905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7" name="Straight Arrow Connector 36"/>
          <p:cNvCxnSpPr>
            <a:stCxn id="10" idx="2"/>
            <a:endCxn id="7" idx="0"/>
          </p:cNvCxnSpPr>
          <p:nvPr/>
        </p:nvCxnSpPr>
        <p:spPr bwMode="auto">
          <a:xfrm>
            <a:off x="3193740" y="3117106"/>
            <a:ext cx="1754" cy="290348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1905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8" name="Elbow Connector 37"/>
          <p:cNvCxnSpPr>
            <a:stCxn id="16" idx="1"/>
            <a:endCxn id="10" idx="1"/>
          </p:cNvCxnSpPr>
          <p:nvPr/>
        </p:nvCxnSpPr>
        <p:spPr bwMode="auto">
          <a:xfrm rot="10800000" flipH="1">
            <a:off x="2234026" y="2854839"/>
            <a:ext cx="299313" cy="1936435"/>
          </a:xfrm>
          <a:prstGeom prst="bentConnector3">
            <a:avLst>
              <a:gd name="adj1" fmla="val -76375"/>
            </a:avLst>
          </a:prstGeom>
          <a:pattFill prst="pct50">
            <a:fgClr>
              <a:schemeClr val="hlink"/>
            </a:fgClr>
            <a:bgClr>
              <a:srgbClr val="FFFFFF"/>
            </a:bgClr>
          </a:pattFill>
          <a:ln w="1905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9" name="Elbow Connector 38"/>
          <p:cNvCxnSpPr>
            <a:stCxn id="7" idx="2"/>
            <a:endCxn id="16" idx="0"/>
          </p:cNvCxnSpPr>
          <p:nvPr/>
        </p:nvCxnSpPr>
        <p:spPr bwMode="auto">
          <a:xfrm rot="5400000">
            <a:off x="2828583" y="4107341"/>
            <a:ext cx="432756" cy="301067"/>
          </a:xfrm>
          <a:prstGeom prst="bentConnector3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1905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0" name="Elbow Connector 39"/>
          <p:cNvCxnSpPr/>
          <p:nvPr/>
        </p:nvCxnSpPr>
        <p:spPr bwMode="auto">
          <a:xfrm rot="16200000" flipH="1">
            <a:off x="4270675" y="3073891"/>
            <a:ext cx="221222" cy="2156432"/>
          </a:xfrm>
          <a:prstGeom prst="bentConnector2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1905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4" name="Elbow Connector 43"/>
          <p:cNvCxnSpPr>
            <a:stCxn id="16" idx="1"/>
            <a:endCxn id="13" idx="1"/>
          </p:cNvCxnSpPr>
          <p:nvPr/>
        </p:nvCxnSpPr>
        <p:spPr bwMode="auto">
          <a:xfrm rot="10800000" flipH="1">
            <a:off x="2234026" y="2070873"/>
            <a:ext cx="299313" cy="2720401"/>
          </a:xfrm>
          <a:prstGeom prst="bentConnector3">
            <a:avLst>
              <a:gd name="adj1" fmla="val -76375"/>
            </a:avLst>
          </a:prstGeom>
          <a:pattFill prst="pct50">
            <a:fgClr>
              <a:schemeClr val="hlink"/>
            </a:fgClr>
            <a:bgClr>
              <a:srgbClr val="FFFFFF"/>
            </a:bgClr>
          </a:pattFill>
          <a:ln w="1905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grpSp>
        <p:nvGrpSpPr>
          <p:cNvPr id="48" name="Group 47"/>
          <p:cNvGrpSpPr/>
          <p:nvPr/>
        </p:nvGrpSpPr>
        <p:grpSpPr>
          <a:xfrm>
            <a:off x="4371365" y="1648044"/>
            <a:ext cx="1446047" cy="707065"/>
            <a:chOff x="1518782" y="1476811"/>
            <a:chExt cx="1446047" cy="707065"/>
          </a:xfrm>
        </p:grpSpPr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1644029" y="1615401"/>
              <a:ext cx="1320800" cy="568475"/>
            </a:xfrm>
            <a:prstGeom prst="round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45720" rIns="45720" anchor="ctr"/>
            <a:lstStyle/>
            <a:p>
              <a:pPr algn="ctr" eaLnBrk="0" hangingPunct="0">
                <a:defRPr/>
              </a:pPr>
              <a:r>
                <a:rPr lang="en-US" sz="1050" b="1" dirty="0">
                  <a:solidFill>
                    <a:schemeClr val="bg1"/>
                  </a:solidFill>
                </a:rPr>
                <a:t>EMOB Engine</a:t>
              </a: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1518782" y="1476811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algn="ctr">
              <a:noFill/>
              <a:round/>
              <a:headEnd/>
              <a:tailE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234950" indent="-234950" algn="ctr" eaLnBrk="0" hangingPunct="0">
                <a:spcBef>
                  <a:spcPct val="10000"/>
                </a:spcBef>
                <a:buClr>
                  <a:srgbClr val="0B1F65"/>
                </a:buClr>
                <a:buFont typeface="Webdings" pitchFamily="18" charset="2"/>
                <a:buNone/>
              </a:pPr>
              <a:r>
                <a:rPr lang="en-US" sz="1050" b="1" dirty="0"/>
                <a:t>5</a:t>
              </a:r>
            </a:p>
          </p:txBody>
        </p:sp>
      </p:grpSp>
      <p:cxnSp>
        <p:nvCxnSpPr>
          <p:cNvPr id="51" name="Elbow Connector 50"/>
          <p:cNvCxnSpPr>
            <a:stCxn id="49" idx="2"/>
            <a:endCxn id="10" idx="3"/>
          </p:cNvCxnSpPr>
          <p:nvPr/>
        </p:nvCxnSpPr>
        <p:spPr bwMode="auto">
          <a:xfrm rot="5400000">
            <a:off x="4255712" y="1953537"/>
            <a:ext cx="499729" cy="1302872"/>
          </a:xfrm>
          <a:prstGeom prst="bentConnector2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1905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6204646" y="2596430"/>
            <a:ext cx="1446047" cy="707065"/>
            <a:chOff x="1518782" y="1476811"/>
            <a:chExt cx="1446047" cy="707065"/>
          </a:xfrm>
        </p:grpSpPr>
        <p:sp>
          <p:nvSpPr>
            <p:cNvPr id="55" name="Rectangle 20"/>
            <p:cNvSpPr>
              <a:spLocks noChangeArrowheads="1"/>
            </p:cNvSpPr>
            <p:nvPr/>
          </p:nvSpPr>
          <p:spPr bwMode="auto">
            <a:xfrm>
              <a:off x="1644029" y="1615401"/>
              <a:ext cx="1320800" cy="56847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45720" rIns="45720" anchor="ctr"/>
            <a:lstStyle/>
            <a:p>
              <a:pPr algn="ctr" eaLnBrk="0" hangingPunct="0">
                <a:defRPr/>
              </a:pPr>
              <a:r>
                <a:rPr lang="en-US" sz="1050" b="1" dirty="0"/>
                <a:t>CX Cockpit</a:t>
              </a: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1518782" y="1476811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algn="ctr">
              <a:noFill/>
              <a:round/>
              <a:headEnd/>
              <a:tailE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234950" indent="-234950" algn="ctr" eaLnBrk="0" hangingPunct="0">
                <a:spcBef>
                  <a:spcPct val="10000"/>
                </a:spcBef>
                <a:buClr>
                  <a:srgbClr val="0B1F65"/>
                </a:buClr>
                <a:buFont typeface="Webdings" pitchFamily="18" charset="2"/>
                <a:buNone/>
              </a:pPr>
              <a:r>
                <a:rPr lang="en-US" sz="1050" b="1" dirty="0"/>
                <a:t>6</a:t>
              </a:r>
            </a:p>
          </p:txBody>
        </p:sp>
      </p:grpSp>
      <p:cxnSp>
        <p:nvCxnSpPr>
          <p:cNvPr id="57" name="Elbow Connector 56"/>
          <p:cNvCxnSpPr/>
          <p:nvPr/>
        </p:nvCxnSpPr>
        <p:spPr bwMode="auto">
          <a:xfrm rot="10800000">
            <a:off x="3854141" y="2922073"/>
            <a:ext cx="2475753" cy="164420"/>
          </a:xfrm>
          <a:prstGeom prst="bentConnector3">
            <a:avLst>
              <a:gd name="adj1" fmla="val 50000"/>
            </a:avLst>
          </a:prstGeom>
          <a:pattFill prst="pct50">
            <a:fgClr>
              <a:schemeClr val="hlink"/>
            </a:fgClr>
            <a:bgClr>
              <a:srgbClr val="FFFFFF"/>
            </a:bgClr>
          </a:pattFill>
          <a:ln w="1905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0" name="Elbow Connector 59"/>
          <p:cNvCxnSpPr/>
          <p:nvPr/>
        </p:nvCxnSpPr>
        <p:spPr bwMode="auto">
          <a:xfrm rot="10800000" flipV="1">
            <a:off x="3855895" y="3153728"/>
            <a:ext cx="2473999" cy="503512"/>
          </a:xfrm>
          <a:prstGeom prst="bentConnector3">
            <a:avLst>
              <a:gd name="adj1" fmla="val 50000"/>
            </a:avLst>
          </a:prstGeom>
          <a:pattFill prst="pct50">
            <a:fgClr>
              <a:schemeClr val="hlink"/>
            </a:fgClr>
            <a:bgClr>
              <a:srgbClr val="FFFFFF"/>
            </a:bgClr>
          </a:pattFill>
          <a:ln w="1905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332" y="4066049"/>
            <a:ext cx="388204" cy="463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6" name="Elbow Connector 65"/>
          <p:cNvCxnSpPr>
            <a:stCxn id="64" idx="6"/>
            <a:endCxn id="55" idx="2"/>
          </p:cNvCxnSpPr>
          <p:nvPr/>
        </p:nvCxnSpPr>
        <p:spPr bwMode="auto">
          <a:xfrm flipV="1">
            <a:off x="6629400" y="3303495"/>
            <a:ext cx="360893" cy="1026456"/>
          </a:xfrm>
          <a:prstGeom prst="bentConnector2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1905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grpSp>
        <p:nvGrpSpPr>
          <p:cNvPr id="69" name="Group 68"/>
          <p:cNvGrpSpPr/>
          <p:nvPr/>
        </p:nvGrpSpPr>
        <p:grpSpPr>
          <a:xfrm>
            <a:off x="484188" y="3151667"/>
            <a:ext cx="1446047" cy="707065"/>
            <a:chOff x="1518782" y="1476811"/>
            <a:chExt cx="1446047" cy="707065"/>
          </a:xfrm>
        </p:grpSpPr>
        <p:sp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1644029" y="1615401"/>
              <a:ext cx="1320800" cy="568475"/>
            </a:xfrm>
            <a:prstGeom prst="round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45720" rIns="45720" anchor="ctr"/>
            <a:lstStyle/>
            <a:p>
              <a:pPr algn="ctr" eaLnBrk="0" hangingPunct="0">
                <a:defRPr/>
              </a:pPr>
              <a:r>
                <a:rPr lang="en-US" sz="1050" b="1" dirty="0">
                  <a:solidFill>
                    <a:schemeClr val="bg1"/>
                  </a:solidFill>
                </a:rPr>
                <a:t>Image Processing Engine</a:t>
              </a: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1518782" y="1476811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algn="ctr">
              <a:noFill/>
              <a:round/>
              <a:headEnd/>
              <a:tailE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234950" indent="-234950" algn="ctr" eaLnBrk="0" hangingPunct="0">
                <a:spcBef>
                  <a:spcPct val="10000"/>
                </a:spcBef>
                <a:buClr>
                  <a:srgbClr val="0B1F65"/>
                </a:buClr>
                <a:buFont typeface="Webdings" pitchFamily="18" charset="2"/>
                <a:buNone/>
              </a:pPr>
              <a:r>
                <a:rPr lang="en-US" sz="1050" b="1" dirty="0"/>
                <a:t>7</a:t>
              </a:r>
            </a:p>
          </p:txBody>
        </p:sp>
      </p:grpSp>
      <p:cxnSp>
        <p:nvCxnSpPr>
          <p:cNvPr id="72" name="Elbow Connector 71"/>
          <p:cNvCxnSpPr/>
          <p:nvPr/>
        </p:nvCxnSpPr>
        <p:spPr bwMode="auto">
          <a:xfrm flipV="1">
            <a:off x="1930235" y="2948967"/>
            <a:ext cx="603105" cy="719657"/>
          </a:xfrm>
          <a:prstGeom prst="bentConnector3">
            <a:avLst>
              <a:gd name="adj1" fmla="val 50000"/>
            </a:avLst>
          </a:prstGeom>
          <a:pattFill prst="pct50">
            <a:fgClr>
              <a:schemeClr val="hlink"/>
            </a:fgClr>
            <a:bgClr>
              <a:srgbClr val="FFFFFF"/>
            </a:bgClr>
          </a:pattFill>
          <a:ln w="1905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pic>
        <p:nvPicPr>
          <p:cNvPr id="1134594" name="Picture 2" descr="http://simpleicon.com/wp-content/uploads/laptop-1-256x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622" y="4132916"/>
            <a:ext cx="355414" cy="35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Elbow Connector 80"/>
          <p:cNvCxnSpPr>
            <a:stCxn id="22" idx="1"/>
          </p:cNvCxnSpPr>
          <p:nvPr/>
        </p:nvCxnSpPr>
        <p:spPr bwMode="auto">
          <a:xfrm rot="10800000">
            <a:off x="6656294" y="4397189"/>
            <a:ext cx="584418" cy="248329"/>
          </a:xfrm>
          <a:prstGeom prst="bentConnector3">
            <a:avLst>
              <a:gd name="adj1" fmla="val 50000"/>
            </a:avLst>
          </a:prstGeom>
          <a:pattFill prst="pct50">
            <a:fgClr>
              <a:schemeClr val="hlink"/>
            </a:fgClr>
            <a:bgClr>
              <a:srgbClr val="FFFFFF"/>
            </a:bgClr>
          </a:pattFill>
          <a:ln w="1905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2" name="Elbow Connector 81"/>
          <p:cNvCxnSpPr>
            <a:endCxn id="22" idx="0"/>
          </p:cNvCxnSpPr>
          <p:nvPr/>
        </p:nvCxnSpPr>
        <p:spPr bwMode="auto">
          <a:xfrm rot="16200000" flipH="1">
            <a:off x="7000436" y="3427820"/>
            <a:ext cx="1025002" cy="776349"/>
          </a:xfrm>
          <a:prstGeom prst="bentConnector3">
            <a:avLst>
              <a:gd name="adj1" fmla="val 50000"/>
            </a:avLst>
          </a:prstGeom>
          <a:pattFill prst="pct50">
            <a:fgClr>
              <a:schemeClr val="hlink"/>
            </a:fgClr>
            <a:bgClr>
              <a:srgbClr val="FFFFFF"/>
            </a:bgClr>
          </a:pattFill>
          <a:ln w="1905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grpSp>
        <p:nvGrpSpPr>
          <p:cNvPr id="85" name="Group 84"/>
          <p:cNvGrpSpPr/>
          <p:nvPr/>
        </p:nvGrpSpPr>
        <p:grpSpPr>
          <a:xfrm>
            <a:off x="7600272" y="1692629"/>
            <a:ext cx="1452711" cy="773237"/>
            <a:chOff x="2736702" y="5073187"/>
            <a:chExt cx="1452711" cy="773237"/>
          </a:xfrm>
        </p:grpSpPr>
        <p:sp>
          <p:nvSpPr>
            <p:cNvPr id="86" name="Rectangle 20"/>
            <p:cNvSpPr>
              <a:spLocks noChangeArrowheads="1"/>
            </p:cNvSpPr>
            <p:nvPr/>
          </p:nvSpPr>
          <p:spPr bwMode="auto">
            <a:xfrm>
              <a:off x="2868613" y="5212383"/>
              <a:ext cx="1320800" cy="634041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45720" rIns="45720" anchor="ctr"/>
            <a:lstStyle/>
            <a:p>
              <a:r>
                <a:rPr lang="en-US" b="1" dirty="0"/>
                <a:t>Landing Page Optimizer</a:t>
              </a: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2736702" y="5073187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algn="ctr">
              <a:noFill/>
              <a:round/>
              <a:headEnd/>
              <a:tailE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234950" indent="-234950"/>
              <a:r>
                <a:rPr lang="en-US" b="1" dirty="0"/>
                <a:t>7</a:t>
              </a:r>
            </a:p>
          </p:txBody>
        </p:sp>
      </p:grpSp>
      <p:cxnSp>
        <p:nvCxnSpPr>
          <p:cNvPr id="89" name="Elbow Connector 88"/>
          <p:cNvCxnSpPr>
            <a:stCxn id="86" idx="1"/>
            <a:endCxn id="64" idx="0"/>
          </p:cNvCxnSpPr>
          <p:nvPr/>
        </p:nvCxnSpPr>
        <p:spPr bwMode="auto">
          <a:xfrm rot="10800000" flipV="1">
            <a:off x="6024281" y="2148846"/>
            <a:ext cx="1707902" cy="1656670"/>
          </a:xfrm>
          <a:prstGeom prst="bentConnector2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1905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grpSp>
        <p:nvGrpSpPr>
          <p:cNvPr id="94" name="Group 93"/>
          <p:cNvGrpSpPr/>
          <p:nvPr/>
        </p:nvGrpSpPr>
        <p:grpSpPr>
          <a:xfrm>
            <a:off x="5412882" y="5058875"/>
            <a:ext cx="1452711" cy="773237"/>
            <a:chOff x="2736702" y="5073187"/>
            <a:chExt cx="1452711" cy="773237"/>
          </a:xfrm>
        </p:grpSpPr>
        <p:sp>
          <p:nvSpPr>
            <p:cNvPr id="95" name="Rectangle 20"/>
            <p:cNvSpPr>
              <a:spLocks noChangeArrowheads="1"/>
            </p:cNvSpPr>
            <p:nvPr/>
          </p:nvSpPr>
          <p:spPr bwMode="auto">
            <a:xfrm>
              <a:off x="2868613" y="5212383"/>
              <a:ext cx="1320800" cy="634041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45720" rIns="45720" anchor="ctr"/>
            <a:lstStyle/>
            <a:p>
              <a:r>
                <a:rPr lang="en-US" b="1" dirty="0"/>
                <a:t>Internal Site Search Optimizer</a:t>
              </a:r>
            </a:p>
          </p:txBody>
        </p:sp>
        <p:sp>
          <p:nvSpPr>
            <p:cNvPr id="96" name="Oval 95"/>
            <p:cNvSpPr>
              <a:spLocks noChangeArrowheads="1"/>
            </p:cNvSpPr>
            <p:nvPr/>
          </p:nvSpPr>
          <p:spPr bwMode="auto">
            <a:xfrm>
              <a:off x="2736702" y="5073187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algn="ctr">
              <a:noFill/>
              <a:round/>
              <a:headEnd/>
              <a:tailE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234950" indent="-234950"/>
              <a:r>
                <a:rPr lang="en-US" b="1" dirty="0"/>
                <a:t>9</a:t>
              </a:r>
            </a:p>
          </p:txBody>
        </p:sp>
      </p:grpSp>
      <p:cxnSp>
        <p:nvCxnSpPr>
          <p:cNvPr id="97" name="Elbow Connector 96"/>
          <p:cNvCxnSpPr>
            <a:stCxn id="95" idx="0"/>
            <a:endCxn id="64" idx="4"/>
          </p:cNvCxnSpPr>
          <p:nvPr/>
        </p:nvCxnSpPr>
        <p:spPr bwMode="auto">
          <a:xfrm rot="16200000" flipV="1">
            <a:off x="5942895" y="4935773"/>
            <a:ext cx="343685" cy="180912"/>
          </a:xfrm>
          <a:prstGeom prst="bentConnector3">
            <a:avLst>
              <a:gd name="adj1" fmla="val 50000"/>
            </a:avLst>
          </a:prstGeom>
          <a:pattFill prst="pct50">
            <a:fgClr>
              <a:schemeClr val="hlink"/>
            </a:fgClr>
            <a:bgClr>
              <a:srgbClr val="FFFFFF"/>
            </a:bgClr>
          </a:pattFill>
          <a:ln w="1905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12" name="Curved Connector 111"/>
          <p:cNvCxnSpPr>
            <a:stCxn id="55" idx="3"/>
            <a:endCxn id="86" idx="2"/>
          </p:cNvCxnSpPr>
          <p:nvPr/>
        </p:nvCxnSpPr>
        <p:spPr bwMode="auto">
          <a:xfrm flipV="1">
            <a:off x="7650693" y="2465866"/>
            <a:ext cx="741890" cy="553392"/>
          </a:xfrm>
          <a:prstGeom prst="curvedConnector2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4" name="Group 123"/>
          <p:cNvGrpSpPr/>
          <p:nvPr/>
        </p:nvGrpSpPr>
        <p:grpSpPr>
          <a:xfrm>
            <a:off x="3776823" y="5076804"/>
            <a:ext cx="1452711" cy="773237"/>
            <a:chOff x="2736702" y="5073187"/>
            <a:chExt cx="1452711" cy="773237"/>
          </a:xfrm>
        </p:grpSpPr>
        <p:sp>
          <p:nvSpPr>
            <p:cNvPr id="125" name="Rectangle 20"/>
            <p:cNvSpPr>
              <a:spLocks noChangeArrowheads="1"/>
            </p:cNvSpPr>
            <p:nvPr/>
          </p:nvSpPr>
          <p:spPr bwMode="auto">
            <a:xfrm>
              <a:off x="2868613" y="5212383"/>
              <a:ext cx="1320800" cy="634041"/>
            </a:xfrm>
            <a:prstGeom prst="round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45720" rIns="45720" anchor="ctr"/>
            <a:lstStyle/>
            <a:p>
              <a:r>
                <a:rPr lang="en-US" b="1" dirty="0">
                  <a:solidFill>
                    <a:schemeClr val="bg1"/>
                  </a:solidFill>
                </a:rPr>
                <a:t>Digital Listening Engine</a:t>
              </a: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736702" y="5073187"/>
              <a:ext cx="274320" cy="274320"/>
            </a:xfrm>
            <a:prstGeom prst="ellipse">
              <a:avLst/>
            </a:prstGeom>
            <a:solidFill>
              <a:srgbClr val="FFC000"/>
            </a:solidFill>
            <a:ln w="12700" algn="ctr">
              <a:noFill/>
              <a:round/>
              <a:headEnd/>
              <a:tailE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234950" indent="-234950"/>
              <a:r>
                <a:rPr lang="en-US" b="1" dirty="0"/>
                <a:t>9</a:t>
              </a:r>
            </a:p>
          </p:txBody>
        </p:sp>
      </p:grpSp>
      <p:cxnSp>
        <p:nvCxnSpPr>
          <p:cNvPr id="127" name="Elbow Connector 126"/>
          <p:cNvCxnSpPr/>
          <p:nvPr/>
        </p:nvCxnSpPr>
        <p:spPr bwMode="auto">
          <a:xfrm rot="10800000" flipV="1">
            <a:off x="4569135" y="4343397"/>
            <a:ext cx="850027" cy="886049"/>
          </a:xfrm>
          <a:prstGeom prst="bentConnector2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1905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33" name="Elbow Connector 132"/>
          <p:cNvCxnSpPr>
            <a:stCxn id="125" idx="0"/>
            <a:endCxn id="55" idx="1"/>
          </p:cNvCxnSpPr>
          <p:nvPr/>
        </p:nvCxnSpPr>
        <p:spPr bwMode="auto">
          <a:xfrm rot="5400000" flipH="1" flipV="1">
            <a:off x="4351142" y="3237250"/>
            <a:ext cx="2196742" cy="1760759"/>
          </a:xfrm>
          <a:prstGeom prst="bentConnector2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1905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36" name="Elbow Connector 135"/>
          <p:cNvCxnSpPr>
            <a:stCxn id="125" idx="2"/>
            <a:endCxn id="86" idx="3"/>
          </p:cNvCxnSpPr>
          <p:nvPr/>
        </p:nvCxnSpPr>
        <p:spPr bwMode="auto">
          <a:xfrm rot="5400000" flipH="1" flipV="1">
            <a:off x="4960460" y="1757519"/>
            <a:ext cx="3701195" cy="4483849"/>
          </a:xfrm>
          <a:prstGeom prst="bentConnector4">
            <a:avLst>
              <a:gd name="adj1" fmla="val -6176"/>
              <a:gd name="adj2" fmla="val 105098"/>
            </a:avLst>
          </a:prstGeom>
          <a:pattFill prst="pct50">
            <a:fgClr>
              <a:schemeClr val="hlink"/>
            </a:fgClr>
            <a:bgClr>
              <a:srgbClr val="FFFFFF"/>
            </a:bgClr>
          </a:pattFill>
          <a:ln w="19050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0" y="0"/>
            <a:ext cx="36822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sz="1050" b="1" i="1" dirty="0">
                <a:solidFill>
                  <a:srgbClr val="FFFFFF">
                    <a:lumMod val="50000"/>
                  </a:srgbClr>
                </a:solidFill>
                <a:ea typeface="ＭＳ Ｐゴシック" charset="-128"/>
                <a:cs typeface="Arial" charset="0"/>
              </a:rPr>
              <a:t>Product Recommendation – </a:t>
            </a:r>
            <a:r>
              <a:rPr lang="en-US" sz="1050" b="1" i="1" dirty="0">
                <a:solidFill>
                  <a:schemeClr val="bg1">
                    <a:lumMod val="50000"/>
                  </a:schemeClr>
                </a:solidFill>
              </a:rPr>
              <a:t>Deployment &amp; Integration</a:t>
            </a:r>
          </a:p>
        </p:txBody>
      </p:sp>
    </p:spTree>
    <p:extLst>
      <p:ext uri="{BB962C8B-B14F-4D97-AF65-F5344CB8AC3E}">
        <p14:creationId xmlns:p14="http://schemas.microsoft.com/office/powerpoint/2010/main" val="423627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27012" y="1478280"/>
            <a:ext cx="5005250" cy="3174698"/>
            <a:chOff x="132996" y="1169278"/>
            <a:chExt cx="6601882" cy="5047748"/>
          </a:xfrm>
        </p:grpSpPr>
        <p:sp>
          <p:nvSpPr>
            <p:cNvPr id="31" name="Rectangle 30"/>
            <p:cNvSpPr/>
            <p:nvPr/>
          </p:nvSpPr>
          <p:spPr bwMode="auto">
            <a:xfrm>
              <a:off x="365642" y="1555081"/>
              <a:ext cx="5484642" cy="4661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endParaRPr lang="en-US" sz="1400" dirty="0"/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332127" y="1169278"/>
              <a:ext cx="5518158" cy="436167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defTabSz="914126" eaLnBrk="1" hangingPunct="1">
                <a:spcBef>
                  <a:spcPct val="0"/>
                </a:spcBef>
                <a:buClrTx/>
              </a:pPr>
              <a:r>
                <a:rPr lang="en-US" sz="1400" b="1" dirty="0">
                  <a:solidFill>
                    <a:schemeClr val="bg1"/>
                  </a:solidFill>
                  <a:latin typeface="+mn-lt"/>
                  <a:cs typeface="+mn-cs"/>
                </a:rPr>
                <a:t>Behaviors Defining the Need State</a:t>
              </a:r>
            </a:p>
          </p:txBody>
        </p:sp>
        <p:graphicFrame>
          <p:nvGraphicFramePr>
            <p:cNvPr id="33" name="Diagram 32"/>
            <p:cNvGraphicFramePr/>
            <p:nvPr>
              <p:extLst>
                <p:ext uri="{D42A27DB-BD31-4B8C-83A1-F6EECF244321}">
                  <p14:modId xmlns:p14="http://schemas.microsoft.com/office/powerpoint/2010/main" val="3832029492"/>
                </p:ext>
              </p:extLst>
            </p:nvPr>
          </p:nvGraphicFramePr>
          <p:xfrm>
            <a:off x="132996" y="1725893"/>
            <a:ext cx="6601882" cy="44012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4" name="Oval 33"/>
            <p:cNvSpPr/>
            <p:nvPr/>
          </p:nvSpPr>
          <p:spPr bwMode="auto">
            <a:xfrm>
              <a:off x="2391665" y="3140969"/>
              <a:ext cx="1386210" cy="1608242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1" tIns="45705" rIns="91411" bIns="45705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91555" y="3145518"/>
              <a:ext cx="1403617" cy="13702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2">
                      <a:lumMod val="75000"/>
                    </a:schemeClr>
                  </a:solidFill>
                </a:rPr>
                <a:t>Better Regulation of money through debt consolidation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66328" y="1653043"/>
              <a:ext cx="1209848" cy="760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26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endParaRPr lang="en-US" sz="1200" kern="0" dirty="0">
                <a:solidFill>
                  <a:schemeClr val="bg1"/>
                </a:solidFill>
              </a:endParaRPr>
            </a:p>
            <a:p>
              <a:pPr defTabSz="914126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r>
                <a:rPr lang="en-US" sz="800" kern="0" dirty="0">
                  <a:solidFill>
                    <a:schemeClr val="bg1"/>
                  </a:solidFill>
                </a:rPr>
                <a:t>% Hits on PL Pages</a:t>
              </a:r>
            </a:p>
          </p:txBody>
        </p:sp>
        <p:graphicFrame>
          <p:nvGraphicFramePr>
            <p:cNvPr id="37" name="Chart 36"/>
            <p:cNvGraphicFramePr/>
            <p:nvPr>
              <p:extLst>
                <p:ext uri="{D42A27DB-BD31-4B8C-83A1-F6EECF244321}">
                  <p14:modId xmlns:p14="http://schemas.microsoft.com/office/powerpoint/2010/main" val="3501879157"/>
                </p:ext>
              </p:extLst>
            </p:nvPr>
          </p:nvGraphicFramePr>
          <p:xfrm>
            <a:off x="1997965" y="2467867"/>
            <a:ext cx="941060" cy="4208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38" name="TextBox 37"/>
            <p:cNvSpPr txBox="1"/>
            <p:nvPr/>
          </p:nvSpPr>
          <p:spPr>
            <a:xfrm>
              <a:off x="3183699" y="1914511"/>
              <a:ext cx="1209848" cy="49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800" kern="0" dirty="0">
                  <a:solidFill>
                    <a:schemeClr val="bg1"/>
                  </a:solidFill>
                </a:rPr>
                <a:t>Product Page Hits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99005" y="3344514"/>
              <a:ext cx="1209848" cy="313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800" kern="0" dirty="0">
                  <a:solidFill>
                    <a:schemeClr val="bg1"/>
                  </a:solidFill>
                </a:rPr>
                <a:t>Debit Amount</a:t>
              </a:r>
            </a:p>
          </p:txBody>
        </p:sp>
        <p:graphicFrame>
          <p:nvGraphicFramePr>
            <p:cNvPr id="40" name="Chart 39"/>
            <p:cNvGraphicFramePr/>
            <p:nvPr>
              <p:extLst>
                <p:ext uri="{D42A27DB-BD31-4B8C-83A1-F6EECF244321}">
                  <p14:modId xmlns:p14="http://schemas.microsoft.com/office/powerpoint/2010/main" val="2741192544"/>
                </p:ext>
              </p:extLst>
            </p:nvPr>
          </p:nvGraphicFramePr>
          <p:xfrm>
            <a:off x="1385334" y="3737719"/>
            <a:ext cx="807453" cy="4344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41" name="TextBox 40"/>
            <p:cNvSpPr txBox="1"/>
            <p:nvPr/>
          </p:nvSpPr>
          <p:spPr>
            <a:xfrm>
              <a:off x="3777874" y="3010112"/>
              <a:ext cx="1199323" cy="59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endParaRPr lang="en-US" sz="1200" dirty="0">
                <a:solidFill>
                  <a:schemeClr val="bg1"/>
                </a:solidFill>
              </a:endParaRPr>
            </a:p>
            <a:p>
              <a:r>
                <a:rPr lang="en-US" sz="800" kern="0" dirty="0">
                  <a:solidFill>
                    <a:schemeClr val="bg1"/>
                  </a:solidFill>
                </a:rPr>
                <a:t>Credit Amount</a:t>
              </a:r>
            </a:p>
          </p:txBody>
        </p:sp>
        <p:graphicFrame>
          <p:nvGraphicFramePr>
            <p:cNvPr id="42" name="Chart 41"/>
            <p:cNvGraphicFramePr/>
            <p:nvPr>
              <p:extLst>
                <p:ext uri="{D42A27DB-BD31-4B8C-83A1-F6EECF244321}">
                  <p14:modId xmlns:p14="http://schemas.microsoft.com/office/powerpoint/2010/main" val="4041549576"/>
                </p:ext>
              </p:extLst>
            </p:nvPr>
          </p:nvGraphicFramePr>
          <p:xfrm>
            <a:off x="4002213" y="3850637"/>
            <a:ext cx="816508" cy="261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43" name="TextBox 42"/>
            <p:cNvSpPr txBox="1"/>
            <p:nvPr/>
          </p:nvSpPr>
          <p:spPr>
            <a:xfrm>
              <a:off x="1822415" y="4389844"/>
              <a:ext cx="1297672" cy="59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endParaRPr lang="en-US" sz="1200" dirty="0">
                <a:solidFill>
                  <a:schemeClr val="bg1"/>
                </a:solidFill>
              </a:endParaRPr>
            </a:p>
            <a:p>
              <a:r>
                <a:rPr lang="en-US" sz="800" kern="0" dirty="0">
                  <a:solidFill>
                    <a:schemeClr val="bg1"/>
                  </a:solidFill>
                </a:rPr>
                <a:t>Checking Balance</a:t>
              </a:r>
            </a:p>
          </p:txBody>
        </p:sp>
        <p:graphicFrame>
          <p:nvGraphicFramePr>
            <p:cNvPr id="44" name="Chart 43"/>
            <p:cNvGraphicFramePr/>
            <p:nvPr>
              <p:extLst>
                <p:ext uri="{D42A27DB-BD31-4B8C-83A1-F6EECF244321}">
                  <p14:modId xmlns:p14="http://schemas.microsoft.com/office/powerpoint/2010/main" val="3870184148"/>
                </p:ext>
              </p:extLst>
            </p:nvPr>
          </p:nvGraphicFramePr>
          <p:xfrm>
            <a:off x="1947357" y="5282035"/>
            <a:ext cx="941059" cy="3852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66" name="TextBox 65"/>
            <p:cNvSpPr txBox="1"/>
            <p:nvPr/>
          </p:nvSpPr>
          <p:spPr>
            <a:xfrm>
              <a:off x="3120088" y="4749211"/>
              <a:ext cx="1209848" cy="313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800" kern="0" dirty="0">
                  <a:solidFill>
                    <a:schemeClr val="bg1"/>
                  </a:solidFill>
                </a:rPr>
                <a:t>Overall Balance</a:t>
              </a:r>
            </a:p>
          </p:txBody>
        </p:sp>
        <p:graphicFrame>
          <p:nvGraphicFramePr>
            <p:cNvPr id="67" name="Chart 66"/>
            <p:cNvGraphicFramePr/>
            <p:nvPr>
              <p:extLst>
                <p:ext uri="{D42A27DB-BD31-4B8C-83A1-F6EECF244321}">
                  <p14:modId xmlns:p14="http://schemas.microsoft.com/office/powerpoint/2010/main" val="514488184"/>
                </p:ext>
              </p:extLst>
            </p:nvPr>
          </p:nvGraphicFramePr>
          <p:xfrm>
            <a:off x="3361317" y="5216563"/>
            <a:ext cx="984947" cy="4245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graphicFrame>
          <p:nvGraphicFramePr>
            <p:cNvPr id="68" name="Chart 67"/>
            <p:cNvGraphicFramePr/>
            <p:nvPr>
              <p:extLst>
                <p:ext uri="{D42A27DB-BD31-4B8C-83A1-F6EECF244321}">
                  <p14:modId xmlns:p14="http://schemas.microsoft.com/office/powerpoint/2010/main" val="730226838"/>
                </p:ext>
              </p:extLst>
            </p:nvPr>
          </p:nvGraphicFramePr>
          <p:xfrm>
            <a:off x="3311400" y="2392635"/>
            <a:ext cx="917303" cy="51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4048"/>
            <a:ext cx="8988552" cy="837931"/>
          </a:xfrm>
        </p:spPr>
        <p:txBody>
          <a:bodyPr/>
          <a:lstStyle/>
          <a:p>
            <a:r>
              <a:rPr lang="en-US" dirty="0"/>
              <a:t>The Next Best Offer framework holds the potential to yield a 3x incremental adoption rate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blackWhite">
          <a:xfrm>
            <a:off x="403394" y="4742917"/>
            <a:ext cx="9298002" cy="17969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91411" anchor="t"/>
          <a:lstStyle/>
          <a:p>
            <a:pPr>
              <a:spcBef>
                <a:spcPct val="20000"/>
              </a:spcBef>
              <a:buClr>
                <a:srgbClr val="002060"/>
              </a:buClr>
              <a:defRPr/>
            </a:pP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pPr marL="234880" indent="-234880" algn="l">
              <a:spcBef>
                <a:spcPct val="20000"/>
              </a:spcBef>
              <a:buClr>
                <a:srgbClr val="002060"/>
              </a:buClr>
              <a:buFont typeface="Webdings" pitchFamily="18" charset="2"/>
              <a:buChar char="4"/>
              <a:defRPr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The framework leverages the micro-segments in conjunction with customers’ digital footprints and delivers recommendations based on their need states</a:t>
            </a:r>
          </a:p>
          <a:p>
            <a:pPr marL="234880" indent="-234880" algn="l">
              <a:spcBef>
                <a:spcPct val="20000"/>
              </a:spcBef>
              <a:buClr>
                <a:srgbClr val="002060"/>
              </a:buClr>
              <a:buFont typeface="Webdings" pitchFamily="18" charset="2"/>
              <a:buChar char="4"/>
              <a:defRPr/>
            </a:pPr>
            <a:r>
              <a:rPr lang="en-US" sz="1200" dirty="0">
                <a:solidFill>
                  <a:srgbClr val="000000"/>
                </a:solidFill>
                <a:latin typeface="+mj-lt"/>
                <a:cs typeface="Helvetica" panose="020B0604020202020204" pitchFamily="34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ll these recommendations can result in up to 3x incremental adoption rate (subject to conversion rates)</a:t>
            </a:r>
          </a:p>
          <a:p>
            <a:pPr marL="234880" indent="-234880" algn="l">
              <a:spcBef>
                <a:spcPct val="20000"/>
              </a:spcBef>
              <a:buClr>
                <a:srgbClr val="002060"/>
              </a:buClr>
              <a:buFont typeface="Webdings" pitchFamily="18" charset="2"/>
              <a:buChar char="4"/>
              <a:defRPr/>
            </a:pPr>
            <a:r>
              <a:rPr lang="en-US" sz="1200" dirty="0">
                <a:solidFill>
                  <a:srgbClr val="000000"/>
                </a:solidFill>
                <a:latin typeface="+mj-lt"/>
                <a:cs typeface="Helvetica" panose="020B0604020202020204" pitchFamily="34" charset="0"/>
              </a:rPr>
              <a:t> combination of hypotheses and discovery driven approach has been leveraged to extract patterns which indicate a need state footprint</a:t>
            </a:r>
          </a:p>
          <a:p>
            <a:pPr marL="234880" lvl="1" indent="-234880" algn="l">
              <a:spcBef>
                <a:spcPct val="20000"/>
              </a:spcBef>
              <a:buClr>
                <a:srgbClr val="002060"/>
              </a:buClr>
              <a:buFont typeface="Webdings" pitchFamily="18" charset="2"/>
              <a:buChar char="4"/>
              <a:defRPr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Out of the 2.2 MM customer base, 7% are eligible with 53% of them with a digital footprint</a:t>
            </a:r>
          </a:p>
          <a:p>
            <a:pPr marL="234880" lvl="1" indent="-234880" algn="l">
              <a:spcBef>
                <a:spcPct val="20000"/>
              </a:spcBef>
              <a:buClr>
                <a:srgbClr val="002060"/>
              </a:buClr>
              <a:buFont typeface="Webdings" pitchFamily="18" charset="2"/>
              <a:buChar char="4"/>
              <a:defRPr/>
            </a:pPr>
            <a:r>
              <a:rPr lang="en-US" sz="1200" b="1" dirty="0"/>
              <a:t>~$100MM</a:t>
            </a:r>
            <a:r>
              <a:rPr lang="en-US" sz="1200" dirty="0"/>
              <a:t> impact can be realized due to the correct targeting of customers</a:t>
            </a:r>
          </a:p>
          <a:p>
            <a:pPr marL="234880" lvl="1" indent="-234880" algn="l">
              <a:spcBef>
                <a:spcPct val="20000"/>
              </a:spcBef>
              <a:buClr>
                <a:srgbClr val="002060"/>
              </a:buClr>
              <a:buFont typeface="Webdings" pitchFamily="18" charset="2"/>
              <a:buChar char="4"/>
              <a:defRPr/>
            </a:pPr>
            <a:endParaRPr lang="en-US" altLang="en-US" sz="1200" dirty="0">
              <a:solidFill>
                <a:srgbClr val="000000"/>
              </a:solidFill>
              <a:latin typeface="+mj-lt"/>
            </a:endParaRPr>
          </a:p>
          <a:p>
            <a:pPr marL="0" lvl="1" algn="l">
              <a:spcBef>
                <a:spcPct val="20000"/>
              </a:spcBef>
              <a:buClr>
                <a:srgbClr val="002060"/>
              </a:buClr>
              <a:defRPr/>
            </a:pPr>
            <a:endParaRPr lang="en-US" sz="12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584427" y="1749477"/>
            <a:ext cx="5116969" cy="29231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91411" rIns="182821" bIns="182821" numCol="1" rtlCol="0" anchor="t" anchorCtr="0" compatLnSpc="1">
            <a:prstTxWarp prst="textNoShape">
              <a:avLst/>
            </a:prstTxWarp>
          </a:bodyPr>
          <a:lstStyle/>
          <a:p>
            <a:pPr marL="285664" indent="-285664" algn="l" defTabSz="914126" eaLnBrk="1" hangingPunct="1">
              <a:spcBef>
                <a:spcPct val="0"/>
              </a:spcBef>
              <a:buClr>
                <a:srgbClr val="002060"/>
              </a:buClr>
              <a:buFont typeface="Webdings" pitchFamily="18" charset="2"/>
              <a:buChar char="4"/>
            </a:pPr>
            <a:r>
              <a:rPr kumimoji="1" lang="en-US" sz="1200" dirty="0">
                <a:solidFill>
                  <a:srgbClr val="000000"/>
                </a:solidFill>
                <a:ea typeface="ＭＳ Ｐゴシック" charset="-128"/>
                <a:cs typeface="Arial" charset="0"/>
              </a:rPr>
              <a:t>Customers belonging to one of three higher value wealth segments</a:t>
            </a:r>
          </a:p>
          <a:p>
            <a:pPr marL="628512" lvl="1" indent="-171450" algn="l">
              <a:spcAft>
                <a:spcPts val="1200"/>
              </a:spcAft>
              <a:buFont typeface="Arial" panose="020B0604020202020204" pitchFamily="34" charset="0"/>
              <a:buChar char="−"/>
            </a:pPr>
            <a:r>
              <a:rPr lang="en-US" sz="1000" dirty="0"/>
              <a:t>Fluctuation of transactional activity over time forces customers to traverse across wealth segments in the last six month</a:t>
            </a:r>
          </a:p>
          <a:p>
            <a:pPr marL="285664" indent="-285664" algn="l" defTabSz="914126" eaLnBrk="1" hangingPunct="1">
              <a:spcBef>
                <a:spcPct val="0"/>
              </a:spcBef>
              <a:buClr>
                <a:srgbClr val="002060"/>
              </a:buClr>
              <a:buFont typeface="Webdings" pitchFamily="18" charset="2"/>
              <a:buChar char="4"/>
            </a:pPr>
            <a:r>
              <a:rPr kumimoji="1" lang="en-US" sz="1200" dirty="0">
                <a:solidFill>
                  <a:srgbClr val="000000"/>
                </a:solidFill>
                <a:ea typeface="ＭＳ Ｐゴシック" charset="-128"/>
                <a:cs typeface="Arial" charset="0"/>
              </a:rPr>
              <a:t>Overall balance decreased by over 20% in the last 2-3 months</a:t>
            </a:r>
          </a:p>
          <a:p>
            <a:pPr marL="628512" lvl="1" indent="-171450" algn="l">
              <a:spcAft>
                <a:spcPts val="1200"/>
              </a:spcAft>
              <a:buFont typeface="Arial" panose="020B0604020202020204" pitchFamily="34" charset="0"/>
              <a:buChar char="−"/>
            </a:pPr>
            <a:r>
              <a:rPr lang="en-US" sz="1000" dirty="0"/>
              <a:t>Overall signs of customers struggling with low balance</a:t>
            </a:r>
          </a:p>
          <a:p>
            <a:pPr marL="285664" indent="-285664" algn="l" defTabSz="914126" eaLnBrk="1" hangingPunct="1">
              <a:spcBef>
                <a:spcPct val="0"/>
              </a:spcBef>
              <a:buClr>
                <a:srgbClr val="002060"/>
              </a:buClr>
              <a:buFont typeface="Webdings" pitchFamily="18" charset="2"/>
              <a:buChar char="4"/>
            </a:pPr>
            <a:r>
              <a:rPr kumimoji="1" lang="en-US" sz="1200" dirty="0">
                <a:solidFill>
                  <a:srgbClr val="000000"/>
                </a:solidFill>
                <a:ea typeface="ＭＳ Ｐゴシック" charset="-128"/>
                <a:cs typeface="Arial" charset="0"/>
              </a:rPr>
              <a:t>Customers have shown presence in digital platform, with inclination shown for credit lines</a:t>
            </a:r>
          </a:p>
          <a:p>
            <a:pPr defTabSz="914126" eaLnBrk="1" hangingPunct="1">
              <a:spcBef>
                <a:spcPct val="0"/>
              </a:spcBef>
              <a:spcAft>
                <a:spcPts val="200"/>
              </a:spcAft>
              <a:buClrTx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defTabSz="914126" eaLnBrk="1" hangingPunct="1">
              <a:spcBef>
                <a:spcPct val="0"/>
              </a:spcBef>
              <a:spcAft>
                <a:spcPts val="200"/>
              </a:spcAft>
              <a:buClrTx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defTabSz="914126" eaLnBrk="1" hangingPunct="1">
              <a:spcBef>
                <a:spcPct val="0"/>
              </a:spcBef>
              <a:spcAft>
                <a:spcPts val="200"/>
              </a:spcAft>
              <a:buClrTx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4575327" y="1478280"/>
            <a:ext cx="5126070" cy="27432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defTabSz="914126" eaLnBrk="1" hangingPunct="1">
              <a:spcBef>
                <a:spcPct val="0"/>
              </a:spcBef>
              <a:buClrTx/>
            </a:pPr>
            <a:r>
              <a:rPr lang="en-US" sz="1400" b="1" dirty="0">
                <a:solidFill>
                  <a:schemeClr val="bg1"/>
                </a:solidFill>
                <a:latin typeface="+mn-lt"/>
                <a:cs typeface="+mn-cs"/>
              </a:rPr>
              <a:t>Need State Behavior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4575326" y="4405918"/>
            <a:ext cx="5126070" cy="26673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1" tIns="45705" rIns="91411" bIns="45705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Suggested Service Line: </a:t>
            </a:r>
            <a:r>
              <a:rPr lang="en-US" sz="1200" b="1" dirty="0">
                <a:solidFill>
                  <a:schemeClr val="bg1"/>
                </a:solidFill>
              </a:rPr>
              <a:t>Personal Loan</a:t>
            </a:r>
          </a:p>
        </p:txBody>
      </p:sp>
      <p:sp>
        <p:nvSpPr>
          <p:cNvPr id="69" name="Rounded Rectangle 68"/>
          <p:cNvSpPr/>
          <p:nvPr/>
        </p:nvSpPr>
        <p:spPr bwMode="auto">
          <a:xfrm>
            <a:off x="377984" y="4724400"/>
            <a:ext cx="2834640" cy="274320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2060"/>
              </a:buClr>
              <a:defRPr/>
            </a:pPr>
            <a:r>
              <a:rPr lang="en-US" sz="1400" b="1" dirty="0">
                <a:solidFill>
                  <a:schemeClr val="bg1"/>
                </a:solidFill>
              </a:rPr>
              <a:t>Insights &amp; Recommendations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 rot="19774490">
            <a:off x="-78403" y="2075498"/>
            <a:ext cx="1166376" cy="1976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Illustrative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-29684" y="4819"/>
            <a:ext cx="32431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sz="1050" b="1" i="1" dirty="0">
                <a:solidFill>
                  <a:srgbClr val="FFFFFF">
                    <a:lumMod val="50000"/>
                  </a:srgbClr>
                </a:solidFill>
                <a:ea typeface="ＭＳ Ｐゴシック" charset="-128"/>
                <a:cs typeface="Arial" charset="0"/>
              </a:rPr>
              <a:t>Product Recommendation – Results and Impact</a:t>
            </a:r>
          </a:p>
        </p:txBody>
      </p:sp>
    </p:spTree>
    <p:extLst>
      <p:ext uri="{BB962C8B-B14F-4D97-AF65-F5344CB8AC3E}">
        <p14:creationId xmlns:p14="http://schemas.microsoft.com/office/powerpoint/2010/main" val="407297784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38261E73C88439BB98AF91E7C8BB9" ma:contentTypeVersion="12" ma:contentTypeDescription="Create a new document." ma:contentTypeScope="" ma:versionID="ce24275585ad6faa1994631f599f0ad0">
  <xsd:schema xmlns:xsd="http://www.w3.org/2001/XMLSchema" xmlns:xs="http://www.w3.org/2001/XMLSchema" xmlns:p="http://schemas.microsoft.com/office/2006/metadata/properties" xmlns:ns2="df96cac6-5edc-4d96-a14f-21dec8cebb64" xmlns:ns3="e6f9aa0a-a4db-4c69-b1fa-f7c559ce6762" targetNamespace="http://schemas.microsoft.com/office/2006/metadata/properties" ma:root="true" ma:fieldsID="e48c4e51891a7ad7a9848e84a11e2199" ns2:_="" ns3:_="">
    <xsd:import namespace="df96cac6-5edc-4d96-a14f-21dec8cebb64"/>
    <xsd:import namespace="e6f9aa0a-a4db-4c69-b1fa-f7c559ce6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6cac6-5edc-4d96-a14f-21dec8ceb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9aa0a-a4db-4c69-b1fa-f7c559ce6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C5DBD4-924D-44CB-83C3-AEAC3FDBB746}"/>
</file>

<file path=customXml/itemProps2.xml><?xml version="1.0" encoding="utf-8"?>
<ds:datastoreItem xmlns:ds="http://schemas.openxmlformats.org/officeDocument/2006/customXml" ds:itemID="{43C3E518-6BB5-43C1-88F2-AF42DC27D403}"/>
</file>

<file path=customXml/itemProps3.xml><?xml version="1.0" encoding="utf-8"?>
<ds:datastoreItem xmlns:ds="http://schemas.openxmlformats.org/officeDocument/2006/customXml" ds:itemID="{9BF09BDC-BE32-405B-8E1C-79B59A0A9F23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4677</TotalTime>
  <Pages>8</Pages>
  <Words>842</Words>
  <Application>Microsoft Office PowerPoint</Application>
  <PresentationFormat>Custom</PresentationFormat>
  <Paragraphs>141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Henderson BCG Sans</vt:lpstr>
      <vt:lpstr>Marlett</vt:lpstr>
      <vt:lpstr>Webdings</vt:lpstr>
      <vt:lpstr>Wingdings 3</vt:lpstr>
      <vt:lpstr>blank</vt:lpstr>
      <vt:lpstr>  A framework helped recommend product/ services to customers by leveraging their need states with potential impact of ~$100MM</vt:lpstr>
      <vt:lpstr>The client wanted to recommend product/ services to its customers by segmenting them &amp; understanding their need states</vt:lpstr>
      <vt:lpstr>Mu Sigma’s framework looked at over 800 different dimensions (Inc. digital) and leveraged a strong, micro-segmentation approach</vt:lpstr>
      <vt:lpstr>Multiple supervised and unsupervised testing helped us narrow down to the most significant variables for segmentation</vt:lpstr>
      <vt:lpstr>Strong discover-and-learn synergies (Using muPDNA &amp; Machine Learning) where leveraged to build highly rich need state patterns</vt:lpstr>
      <vt:lpstr>The engine forms the core trigger for the business’ Customer Experience framework and provides inputs to multiple levers</vt:lpstr>
      <vt:lpstr>The Next Best Offer framework holds the potential to yield a 3x incremental adoption 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 Sigma Case Studies</dc:title>
  <dc:creator>Nitha.Benny@mu-sigma.com</dc:creator>
  <cp:lastModifiedBy>Adam Alfred Zweig</cp:lastModifiedBy>
  <cp:revision>103</cp:revision>
  <cp:lastPrinted>2001-09-28T15:01:44Z</cp:lastPrinted>
  <dcterms:created xsi:type="dcterms:W3CDTF">2016-11-24T15:22:42Z</dcterms:created>
  <dcterms:modified xsi:type="dcterms:W3CDTF">2020-01-13T10:22:15Z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0x01010080238261E73C88439BB98AF91E7C8BB9</vt:lpwstr>
  </property>
</Properties>
</file>