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3"/>
  </p:notesMasterIdLst>
  <p:handoutMasterIdLst>
    <p:handoutMasterId r:id="rId4"/>
  </p:handoutMasterIdLst>
  <p:sldIdLst>
    <p:sldId id="280" r:id="rId2"/>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BCB"/>
    <a:srgbClr val="EDE7E7"/>
    <a:srgbClr val="CBD3D3"/>
    <a:srgbClr val="FF0000"/>
    <a:srgbClr val="D40000"/>
    <a:srgbClr val="AA0000"/>
    <a:srgbClr val="006666"/>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810" autoAdjust="0"/>
  </p:normalViewPr>
  <p:slideViewPr>
    <p:cSldViewPr snapToObjects="1">
      <p:cViewPr varScale="1">
        <p:scale>
          <a:sx n="61" d="100"/>
          <a:sy n="61" d="100"/>
        </p:scale>
        <p:origin x="84" y="714"/>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commentAuthors" Target="commentAuthors.xml"/><Relationship Id="rId10" Type="http://schemas.openxmlformats.org/officeDocument/2006/relationships/customXml" Target="../customXml/item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3254250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07"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08"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976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Who is the end consumer?</a:t>
            </a:r>
            <a:endParaRPr lang="en-US" sz="1400" b="1" dirty="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is the business question?</a:t>
            </a:r>
            <a:endParaRPr lang="en-US" sz="1400" b="1" dirty="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intend to do with the output?</a:t>
            </a:r>
            <a:endParaRPr lang="en-US" sz="1400" b="1" dirty="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‘expect’ as the outcomes?</a:t>
            </a:r>
            <a:endParaRPr lang="en-US" sz="1400"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78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813"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6702"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Background</a:t>
                      </a:r>
                    </a:p>
                  </a:txBody>
                  <a:tcPr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Objectives</a:t>
                      </a:r>
                    </a:p>
                  </a:txBody>
                  <a:tcPr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Approach</a:t>
                      </a:r>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72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Findings</a:t>
                      </a:r>
                    </a:p>
                  </a:txBody>
                  <a:tcPr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55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53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58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60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363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27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1827213" y="1295400"/>
            <a:ext cx="6248400" cy="3962400"/>
          </a:xfrm>
        </p:spPr>
        <p:txBody>
          <a:bodyPr/>
          <a:lstStyle/>
          <a:p>
            <a:r>
              <a:rPr lang="en-US"/>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65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29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31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34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36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39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48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11"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485068" y="4314696"/>
            <a:ext cx="4114800" cy="2240280"/>
          </a:xfrm>
          <a:prstGeom prst="rect">
            <a:avLst/>
          </a:prstGeom>
          <a:noFill/>
          <a:ln w="3175">
            <a:solidFill>
              <a:schemeClr val="bg1">
                <a:lumMod val="85000"/>
              </a:schemeClr>
            </a:solidFill>
            <a:prstDash val="solid"/>
            <a:miter lim="800000"/>
            <a:headEnd/>
            <a:tailEnd/>
          </a:ln>
        </p:spPr>
        <p:txBody>
          <a:bodyPr lIns="0" tIns="91440" rIns="45720" bIns="91440"/>
          <a:lstStyle/>
          <a:p>
            <a:pPr marL="114300" eaLnBrk="0" hangingPunct="0">
              <a:spcBef>
                <a:spcPct val="10000"/>
              </a:spcBef>
              <a:buClr>
                <a:srgbClr val="120989"/>
              </a:buClr>
              <a:buSzPct val="120000"/>
              <a:defRPr/>
            </a:pPr>
            <a:endParaRPr lang="en-US" sz="1050" kern="0" dirty="0">
              <a:solidFill>
                <a:srgbClr val="000000"/>
              </a:solidFill>
              <a:latin typeface="Arial"/>
            </a:endParaRPr>
          </a:p>
        </p:txBody>
      </p:sp>
      <p:sp>
        <p:nvSpPr>
          <p:cNvPr id="32" name="Rectangle 31"/>
          <p:cNvSpPr/>
          <p:nvPr/>
        </p:nvSpPr>
        <p:spPr bwMode="auto">
          <a:xfrm>
            <a:off x="1945864" y="5238750"/>
            <a:ext cx="1520904" cy="1225657"/>
          </a:xfrm>
          <a:prstGeom prst="rect">
            <a:avLst/>
          </a:prstGeom>
          <a:solidFill>
            <a:schemeClr val="bg1"/>
          </a:solidFill>
          <a:ln>
            <a:solidFill>
              <a:srgbClr val="800000"/>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endParaRPr lang="en-US" sz="1600" b="1" dirty="0">
              <a:solidFill>
                <a:schemeClr val="bg1"/>
              </a:solidFill>
            </a:endParaRPr>
          </a:p>
        </p:txBody>
      </p:sp>
      <p:sp>
        <p:nvSpPr>
          <p:cNvPr id="4" name="Title 1"/>
          <p:cNvSpPr>
            <a:spLocks noGrp="1"/>
          </p:cNvSpPr>
          <p:nvPr>
            <p:ph type="title"/>
          </p:nvPr>
        </p:nvSpPr>
        <p:spPr>
          <a:xfrm>
            <a:off x="482686" y="215900"/>
            <a:ext cx="8712201" cy="838200"/>
          </a:xfrm>
        </p:spPr>
        <p:txBody>
          <a:bodyPr/>
          <a:lstStyle/>
          <a:p>
            <a:r>
              <a:rPr lang="en-US" dirty="0"/>
              <a:t>Mu Sigma helped a social networking technology client deliver business insights based on audience’s sentiment analysis  </a:t>
            </a:r>
          </a:p>
        </p:txBody>
      </p:sp>
      <p:sp>
        <p:nvSpPr>
          <p:cNvPr id="6" name="Content Placeholder 3"/>
          <p:cNvSpPr txBox="1">
            <a:spLocks/>
          </p:cNvSpPr>
          <p:nvPr/>
        </p:nvSpPr>
        <p:spPr>
          <a:xfrm>
            <a:off x="482687" y="1278841"/>
            <a:ext cx="4114800" cy="320675"/>
          </a:xfrm>
          <a:prstGeom prst="rect">
            <a:avLst/>
          </a:prstGeom>
          <a:solidFill>
            <a:schemeClr val="accent1"/>
          </a:solidFill>
          <a:ln w="12700" algn="ctr">
            <a:noFill/>
            <a:round/>
            <a:headEnd type="none" w="sm" len="sm"/>
            <a:tailEnd type="none" w="sm" len="sm"/>
          </a:ln>
        </p:spPr>
        <p:txBody>
          <a:bodyPr anchor="ctr"/>
          <a:lstStyle/>
          <a:p>
            <a:pPr marL="234950" indent="-234950" algn="ctr" eaLnBrk="0" hangingPunct="0">
              <a:spcBef>
                <a:spcPct val="10000"/>
              </a:spcBef>
              <a:buClr>
                <a:srgbClr val="0B1F65"/>
              </a:buClr>
              <a:buFont typeface="Webdings" pitchFamily="18" charset="2"/>
              <a:buNone/>
              <a:defRPr/>
            </a:pPr>
            <a:r>
              <a:rPr lang="en-US" sz="1600" b="1" dirty="0">
                <a:solidFill>
                  <a:prstClr val="white"/>
                </a:solidFill>
              </a:rPr>
              <a:t>Business Case</a:t>
            </a:r>
          </a:p>
        </p:txBody>
      </p:sp>
      <p:sp>
        <p:nvSpPr>
          <p:cNvPr id="7" name="Content Placeholder 3"/>
          <p:cNvSpPr txBox="1">
            <a:spLocks/>
          </p:cNvSpPr>
          <p:nvPr/>
        </p:nvSpPr>
        <p:spPr>
          <a:xfrm>
            <a:off x="5080087" y="1291541"/>
            <a:ext cx="4114800" cy="320675"/>
          </a:xfrm>
          <a:prstGeom prst="rect">
            <a:avLst/>
          </a:prstGeom>
          <a:solidFill>
            <a:schemeClr val="accent1"/>
          </a:solidFill>
          <a:ln w="12700" algn="ctr">
            <a:noFill/>
            <a:round/>
            <a:headEnd type="none" w="sm" len="sm"/>
            <a:tailEnd type="none" w="sm" len="sm"/>
          </a:ln>
        </p:spPr>
        <p:txBody>
          <a:bodyPr anchor="ctr"/>
          <a:lstStyle/>
          <a:p>
            <a:pPr marL="234950" indent="-234950" algn="ctr" eaLnBrk="0" hangingPunct="0">
              <a:spcBef>
                <a:spcPct val="100000"/>
              </a:spcBef>
              <a:buClr>
                <a:srgbClr val="003399"/>
              </a:buClr>
              <a:buFont typeface="Webdings" pitchFamily="18" charset="2"/>
              <a:buNone/>
              <a:defRPr/>
            </a:pPr>
            <a:r>
              <a:rPr lang="en-US" sz="1600" b="1" kern="0" dirty="0">
                <a:solidFill>
                  <a:prstClr val="white"/>
                </a:solidFill>
                <a:cs typeface="Arial" pitchFamily="34" charset="0"/>
              </a:rPr>
              <a:t>Methodology</a:t>
            </a:r>
          </a:p>
        </p:txBody>
      </p:sp>
      <p:sp>
        <p:nvSpPr>
          <p:cNvPr id="9" name="Rectangle 3"/>
          <p:cNvSpPr txBox="1">
            <a:spLocks noChangeArrowheads="1"/>
          </p:cNvSpPr>
          <p:nvPr/>
        </p:nvSpPr>
        <p:spPr bwMode="auto">
          <a:xfrm>
            <a:off x="485068" y="1597927"/>
            <a:ext cx="4114800" cy="2346275"/>
          </a:xfrm>
          <a:prstGeom prst="rect">
            <a:avLst/>
          </a:prstGeom>
          <a:noFill/>
          <a:ln w="3175">
            <a:solidFill>
              <a:schemeClr val="bg1">
                <a:lumMod val="85000"/>
              </a:schemeClr>
            </a:solidFill>
            <a:prstDash val="solid"/>
            <a:miter lim="800000"/>
            <a:headEnd/>
            <a:tailEnd/>
          </a:ln>
        </p:spPr>
        <p:txBody>
          <a:bodyPr lIns="0" tIns="91440" rIns="45720" bIns="91440">
            <a:noAutofit/>
          </a:bodyPr>
          <a:lstStyle/>
          <a:p>
            <a:pPr marL="287338" indent="-173038" algn="l" eaLnBrk="0" hangingPunct="0">
              <a:spcBef>
                <a:spcPts val="600"/>
              </a:spcBef>
              <a:buClr>
                <a:srgbClr val="120989"/>
              </a:buClr>
              <a:buSzPct val="120000"/>
              <a:buFont typeface="Wingdings 3" pitchFamily="18" charset="2"/>
              <a:buChar char="}"/>
              <a:defRPr/>
            </a:pPr>
            <a:r>
              <a:rPr lang="en-US" kern="0" dirty="0">
                <a:solidFill>
                  <a:srgbClr val="000000"/>
                </a:solidFill>
                <a:latin typeface="Arial"/>
              </a:rPr>
              <a:t>Mu Sigma worked with one of the leading social networking clients</a:t>
            </a:r>
          </a:p>
          <a:p>
            <a:pPr marL="287338" indent="-173038" algn="l">
              <a:spcBef>
                <a:spcPts val="600"/>
              </a:spcBef>
              <a:buClr>
                <a:srgbClr val="120989"/>
              </a:buClr>
              <a:buSzPct val="120000"/>
              <a:buFont typeface="Wingdings 3" pitchFamily="18" charset="2"/>
              <a:buChar char="}"/>
              <a:defRPr/>
            </a:pPr>
            <a:r>
              <a:rPr lang="en-US" dirty="0"/>
              <a:t>The client updated its product portfolio with a new offering designed to enhance audience experience during events. The product provides insights based on analytical information to venue owners and sponsors.</a:t>
            </a:r>
            <a:endParaRPr lang="en-US" kern="0" dirty="0">
              <a:solidFill>
                <a:srgbClr val="000000"/>
              </a:solidFill>
              <a:latin typeface="Arial"/>
            </a:endParaRPr>
          </a:p>
          <a:p>
            <a:pPr marL="287338" indent="-173038" algn="l" eaLnBrk="0" hangingPunct="0">
              <a:spcBef>
                <a:spcPct val="10000"/>
              </a:spcBef>
              <a:buClr>
                <a:srgbClr val="120989"/>
              </a:buClr>
              <a:buSzPct val="120000"/>
              <a:buFont typeface="Wingdings 3" pitchFamily="18" charset="2"/>
              <a:buChar char="}"/>
              <a:defRPr/>
            </a:pPr>
            <a:r>
              <a:rPr lang="en-US" dirty="0"/>
              <a:t>Requirements: The client needed to </a:t>
            </a:r>
          </a:p>
          <a:p>
            <a:pPr marL="723900" lvl="1" indent="-266700" algn="l">
              <a:lnSpc>
                <a:spcPct val="90000"/>
              </a:lnSpc>
              <a:spcBef>
                <a:spcPts val="600"/>
              </a:spcBef>
              <a:buSzPct val="120000"/>
              <a:buFont typeface="Arial" charset="0"/>
              <a:buChar char="–"/>
              <a:defRPr/>
            </a:pPr>
            <a:r>
              <a:rPr lang="en-US" sz="1050" dirty="0"/>
              <a:t>Analyze social media sentiment generated by audience</a:t>
            </a:r>
          </a:p>
          <a:p>
            <a:pPr marL="723900" lvl="1" indent="-266700" algn="l">
              <a:lnSpc>
                <a:spcPct val="90000"/>
              </a:lnSpc>
              <a:spcBef>
                <a:spcPts val="600"/>
              </a:spcBef>
              <a:buSzPct val="120000"/>
              <a:buFont typeface="Arial" charset="0"/>
              <a:buChar char="–"/>
              <a:defRPr/>
            </a:pPr>
            <a:r>
              <a:rPr lang="en-US" sz="1050" dirty="0"/>
              <a:t>Understand conversation trends during the event</a:t>
            </a:r>
          </a:p>
          <a:p>
            <a:pPr marL="723900" lvl="1" indent="-266700" algn="l">
              <a:lnSpc>
                <a:spcPct val="90000"/>
              </a:lnSpc>
              <a:spcBef>
                <a:spcPts val="600"/>
              </a:spcBef>
              <a:buSzPct val="120000"/>
              <a:buFont typeface="Arial" charset="0"/>
              <a:buChar char="–"/>
              <a:defRPr/>
            </a:pPr>
            <a:r>
              <a:rPr lang="en-US" sz="1050" dirty="0"/>
              <a:t>Pick up key interest areas of audiences</a:t>
            </a:r>
          </a:p>
          <a:p>
            <a:pPr marL="723900" lvl="1" indent="-266700" algn="l">
              <a:lnSpc>
                <a:spcPct val="90000"/>
              </a:lnSpc>
              <a:spcBef>
                <a:spcPts val="600"/>
              </a:spcBef>
              <a:buSzPct val="120000"/>
              <a:buFont typeface="Arial" charset="0"/>
              <a:buChar char="–"/>
              <a:defRPr/>
            </a:pPr>
            <a:r>
              <a:rPr lang="en-US" sz="1050" dirty="0"/>
              <a:t>Provide feedback on infrastructure to stadiums</a:t>
            </a:r>
          </a:p>
        </p:txBody>
      </p:sp>
      <p:sp>
        <p:nvSpPr>
          <p:cNvPr id="10" name="Content Placeholder 3"/>
          <p:cNvSpPr txBox="1">
            <a:spLocks/>
          </p:cNvSpPr>
          <p:nvPr/>
        </p:nvSpPr>
        <p:spPr>
          <a:xfrm>
            <a:off x="482687" y="4010123"/>
            <a:ext cx="4114800" cy="320675"/>
          </a:xfrm>
          <a:prstGeom prst="rect">
            <a:avLst/>
          </a:prstGeom>
          <a:solidFill>
            <a:schemeClr val="accent1"/>
          </a:solidFill>
          <a:ln w="12700" algn="ctr">
            <a:noFill/>
            <a:round/>
            <a:headEnd type="none" w="sm" len="sm"/>
            <a:tailEnd type="none" w="sm" len="sm"/>
          </a:ln>
        </p:spPr>
        <p:txBody>
          <a:bodyPr anchor="ctr"/>
          <a:lstStyle/>
          <a:p>
            <a:pPr marL="234950" indent="-234950" algn="ctr" eaLnBrk="0" hangingPunct="0">
              <a:spcBef>
                <a:spcPct val="10000"/>
              </a:spcBef>
              <a:buClr>
                <a:srgbClr val="0B1F65"/>
              </a:buClr>
              <a:buFont typeface="Webdings" pitchFamily="18" charset="2"/>
              <a:buNone/>
              <a:defRPr/>
            </a:pPr>
            <a:r>
              <a:rPr lang="en-US" sz="1600" b="1" dirty="0">
                <a:solidFill>
                  <a:prstClr val="white"/>
                </a:solidFill>
              </a:rPr>
              <a:t>Analytical Framework</a:t>
            </a:r>
          </a:p>
        </p:txBody>
      </p:sp>
      <p:sp>
        <p:nvSpPr>
          <p:cNvPr id="13" name="Rectangle 3"/>
          <p:cNvSpPr txBox="1">
            <a:spLocks noChangeArrowheads="1"/>
          </p:cNvSpPr>
          <p:nvPr/>
        </p:nvSpPr>
        <p:spPr bwMode="auto">
          <a:xfrm>
            <a:off x="5080087" y="1597927"/>
            <a:ext cx="4114800" cy="2346275"/>
          </a:xfrm>
          <a:prstGeom prst="rect">
            <a:avLst/>
          </a:prstGeom>
          <a:noFill/>
          <a:ln w="3175">
            <a:solidFill>
              <a:schemeClr val="bg1">
                <a:lumMod val="85000"/>
              </a:schemeClr>
            </a:solidFill>
            <a:prstDash val="solid"/>
            <a:miter lim="800000"/>
            <a:headEnd/>
            <a:tailEnd/>
          </a:ln>
        </p:spPr>
        <p:txBody>
          <a:bodyPr lIns="0" tIns="91440" rIns="0" bIns="91440">
            <a:noAutofit/>
          </a:bodyPr>
          <a:lstStyle/>
          <a:p>
            <a:pPr marL="287338" indent="-173038" algn="l" eaLnBrk="0" hangingPunct="0">
              <a:spcBef>
                <a:spcPct val="10000"/>
              </a:spcBef>
              <a:buClr>
                <a:srgbClr val="120989"/>
              </a:buClr>
              <a:buSzPct val="120000"/>
              <a:buFont typeface="Wingdings 3" pitchFamily="18" charset="2"/>
              <a:buChar char="}"/>
              <a:defRPr/>
            </a:pPr>
            <a:endParaRPr lang="en-US" sz="1050" kern="0" dirty="0">
              <a:solidFill>
                <a:srgbClr val="000000"/>
              </a:solidFill>
            </a:endParaRPr>
          </a:p>
        </p:txBody>
      </p:sp>
      <p:sp>
        <p:nvSpPr>
          <p:cNvPr id="14" name="Content Placeholder 3"/>
          <p:cNvSpPr txBox="1">
            <a:spLocks/>
          </p:cNvSpPr>
          <p:nvPr/>
        </p:nvSpPr>
        <p:spPr>
          <a:xfrm>
            <a:off x="5080087" y="4010123"/>
            <a:ext cx="4114800" cy="320675"/>
          </a:xfrm>
          <a:prstGeom prst="rect">
            <a:avLst/>
          </a:prstGeom>
          <a:solidFill>
            <a:schemeClr val="accent1"/>
          </a:solidFill>
          <a:ln w="12700" algn="ctr">
            <a:noFill/>
            <a:round/>
            <a:headEnd type="none" w="sm" len="sm"/>
            <a:tailEnd type="none" w="sm" len="sm"/>
          </a:ln>
        </p:spPr>
        <p:txBody>
          <a:bodyPr anchor="ctr"/>
          <a:lstStyle/>
          <a:p>
            <a:pPr marL="234950" indent="-234950" algn="ctr" eaLnBrk="0" hangingPunct="0">
              <a:spcBef>
                <a:spcPct val="10000"/>
              </a:spcBef>
              <a:buClr>
                <a:srgbClr val="0B1F65"/>
              </a:buClr>
              <a:buFont typeface="Webdings" pitchFamily="18" charset="2"/>
              <a:buNone/>
              <a:defRPr/>
            </a:pPr>
            <a:r>
              <a:rPr lang="en-US" sz="1600" b="1" dirty="0">
                <a:solidFill>
                  <a:prstClr val="white"/>
                </a:solidFill>
              </a:rPr>
              <a:t>Business Impact</a:t>
            </a:r>
          </a:p>
        </p:txBody>
      </p:sp>
      <p:sp>
        <p:nvSpPr>
          <p:cNvPr id="15" name="Rectangle 3"/>
          <p:cNvSpPr txBox="1">
            <a:spLocks noChangeArrowheads="1"/>
          </p:cNvSpPr>
          <p:nvPr/>
        </p:nvSpPr>
        <p:spPr bwMode="auto">
          <a:xfrm>
            <a:off x="5080087" y="4329210"/>
            <a:ext cx="4114800" cy="2240280"/>
          </a:xfrm>
          <a:prstGeom prst="rect">
            <a:avLst/>
          </a:prstGeom>
          <a:noFill/>
          <a:ln w="3175">
            <a:solidFill>
              <a:schemeClr val="bg1">
                <a:lumMod val="85000"/>
              </a:schemeClr>
            </a:solidFill>
            <a:prstDash val="solid"/>
            <a:miter lim="800000"/>
            <a:headEnd/>
            <a:tailEnd/>
          </a:ln>
        </p:spPr>
        <p:txBody>
          <a:bodyPr lIns="0" tIns="91440" rIns="45720" bIns="91440"/>
          <a:lstStyle/>
          <a:p>
            <a:pPr marL="287338" indent="-173038" algn="l">
              <a:buClr>
                <a:srgbClr val="120989"/>
              </a:buClr>
              <a:buSzPct val="120000"/>
              <a:buFont typeface="Wingdings 3" pitchFamily="18" charset="2"/>
              <a:buChar char="}"/>
              <a:defRPr/>
            </a:pPr>
            <a:r>
              <a:rPr lang="en-US" kern="0" dirty="0">
                <a:solidFill>
                  <a:srgbClr val="000000"/>
                </a:solidFill>
                <a:latin typeface="Arial"/>
              </a:rPr>
              <a:t>The insights generated helped client identify areas for product enhancement and key end-user requirements</a:t>
            </a:r>
          </a:p>
          <a:p>
            <a:pPr marL="287338" indent="-173038" algn="l">
              <a:buClr>
                <a:srgbClr val="120989"/>
              </a:buClr>
              <a:buSzPct val="120000"/>
              <a:buFont typeface="Wingdings 3" pitchFamily="18" charset="2"/>
              <a:buChar char="}"/>
              <a:defRPr/>
            </a:pPr>
            <a:r>
              <a:rPr lang="en-US" kern="0" dirty="0">
                <a:solidFill>
                  <a:srgbClr val="000000"/>
                </a:solidFill>
                <a:latin typeface="Arial"/>
              </a:rPr>
              <a:t>The real-time audience comments helped the stadiums address infrastructure issues immediately </a:t>
            </a:r>
          </a:p>
          <a:p>
            <a:pPr marL="287338" indent="-173038" algn="l">
              <a:buClr>
                <a:srgbClr val="120989"/>
              </a:buClr>
              <a:buSzPct val="120000"/>
              <a:buFont typeface="Wingdings 3" pitchFamily="18" charset="2"/>
              <a:buChar char="}"/>
              <a:defRPr/>
            </a:pPr>
            <a:r>
              <a:rPr lang="en-US" kern="0" dirty="0">
                <a:solidFill>
                  <a:srgbClr val="000000"/>
                </a:solidFill>
                <a:latin typeface="Arial"/>
              </a:rPr>
              <a:t>Direct access to fan feedback allowed the event organizers to better match the audience’s culinary preferences, pushing in-stadium F&amp;B sales </a:t>
            </a:r>
          </a:p>
          <a:p>
            <a:pPr marL="287338" indent="-173038" algn="l">
              <a:buClr>
                <a:srgbClr val="120989"/>
              </a:buClr>
              <a:buSzPct val="120000"/>
              <a:buFont typeface="Wingdings 3" pitchFamily="18" charset="2"/>
              <a:buChar char="}"/>
              <a:defRPr/>
            </a:pPr>
            <a:r>
              <a:rPr lang="en-US" kern="0" dirty="0">
                <a:solidFill>
                  <a:srgbClr val="000000"/>
                </a:solidFill>
                <a:latin typeface="Arial"/>
              </a:rPr>
              <a:t>Stadiums saw better social media engagement during the event</a:t>
            </a:r>
          </a:p>
          <a:p>
            <a:pPr marL="287338" indent="-173038" algn="l">
              <a:buClr>
                <a:srgbClr val="120989"/>
              </a:buClr>
              <a:buSzPct val="120000"/>
              <a:buFont typeface="Wingdings 3" pitchFamily="18" charset="2"/>
              <a:buChar char="}"/>
              <a:defRPr/>
            </a:pPr>
            <a:endParaRPr lang="en-US" kern="0" dirty="0">
              <a:solidFill>
                <a:srgbClr val="000000"/>
              </a:solidFill>
              <a:latin typeface="Arial"/>
            </a:endParaRPr>
          </a:p>
          <a:p>
            <a:pPr marL="114300" algn="l">
              <a:buClr>
                <a:srgbClr val="120989"/>
              </a:buClr>
              <a:buSzPct val="120000"/>
              <a:defRPr/>
            </a:pPr>
            <a:endParaRPr lang="en-US" kern="0" dirty="0">
              <a:solidFill>
                <a:srgbClr val="000000"/>
              </a:solidFill>
              <a:latin typeface="Arial"/>
            </a:endParaRPr>
          </a:p>
        </p:txBody>
      </p:sp>
      <p:sp>
        <p:nvSpPr>
          <p:cNvPr id="17" name="Rectangle 3"/>
          <p:cNvSpPr txBox="1">
            <a:spLocks noChangeArrowheads="1"/>
          </p:cNvSpPr>
          <p:nvPr/>
        </p:nvSpPr>
        <p:spPr bwMode="auto">
          <a:xfrm>
            <a:off x="5080087" y="1591800"/>
            <a:ext cx="4114800" cy="2346275"/>
          </a:xfrm>
          <a:prstGeom prst="rect">
            <a:avLst/>
          </a:prstGeom>
          <a:noFill/>
          <a:ln w="3175">
            <a:solidFill>
              <a:schemeClr val="bg1">
                <a:lumMod val="85000"/>
              </a:schemeClr>
            </a:solidFill>
            <a:prstDash val="solid"/>
            <a:miter lim="800000"/>
            <a:headEnd/>
            <a:tailEnd/>
          </a:ln>
        </p:spPr>
        <p:txBody>
          <a:bodyPr lIns="0" tIns="91440" rIns="45720" bIns="91440">
            <a:noAutofit/>
          </a:bodyPr>
          <a:lstStyle/>
          <a:p>
            <a:pPr marL="114300" algn="l">
              <a:spcBef>
                <a:spcPts val="600"/>
              </a:spcBef>
              <a:buClr>
                <a:srgbClr val="120989"/>
              </a:buClr>
              <a:buSzPct val="120000"/>
              <a:defRPr/>
            </a:pPr>
            <a:endParaRPr lang="en-US" sz="1050" dirty="0"/>
          </a:p>
        </p:txBody>
      </p:sp>
      <p:sp>
        <p:nvSpPr>
          <p:cNvPr id="2" name="Rectangle 1"/>
          <p:cNvSpPr/>
          <p:nvPr/>
        </p:nvSpPr>
        <p:spPr bwMode="auto">
          <a:xfrm>
            <a:off x="561940" y="4575737"/>
            <a:ext cx="1001486" cy="816305"/>
          </a:xfrm>
          <a:prstGeom prst="rect">
            <a:avLst/>
          </a:prstGeom>
          <a:solidFill>
            <a:srgbClr val="00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1" dirty="0">
                <a:solidFill>
                  <a:schemeClr val="bg1"/>
                </a:solidFill>
              </a:rPr>
              <a:t>User request</a:t>
            </a:r>
            <a:br>
              <a:rPr lang="en-US" sz="1200" b="1" dirty="0">
                <a:solidFill>
                  <a:schemeClr val="bg1"/>
                </a:solidFill>
              </a:rPr>
            </a:br>
            <a:r>
              <a:rPr lang="en-US" sz="1200" b="1" dirty="0">
                <a:solidFill>
                  <a:schemeClr val="bg1"/>
                </a:solidFill>
              </a:rPr>
              <a:t>for data</a:t>
            </a:r>
          </a:p>
        </p:txBody>
      </p:sp>
      <p:sp>
        <p:nvSpPr>
          <p:cNvPr id="18" name="Rectangle 17"/>
          <p:cNvSpPr/>
          <p:nvPr/>
        </p:nvSpPr>
        <p:spPr bwMode="auto">
          <a:xfrm>
            <a:off x="561940" y="5631025"/>
            <a:ext cx="1001486" cy="833382"/>
          </a:xfrm>
          <a:prstGeom prst="rect">
            <a:avLst/>
          </a:prstGeom>
          <a:solidFill>
            <a:srgbClr val="00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1" dirty="0">
                <a:solidFill>
                  <a:schemeClr val="bg1"/>
                </a:solidFill>
              </a:rPr>
              <a:t>User </a:t>
            </a:r>
            <a:br>
              <a:rPr lang="en-US" sz="1200" b="1" dirty="0">
                <a:solidFill>
                  <a:schemeClr val="bg1"/>
                </a:solidFill>
              </a:rPr>
            </a:br>
            <a:r>
              <a:rPr lang="en-US" sz="1200" b="1" dirty="0">
                <a:solidFill>
                  <a:schemeClr val="bg1"/>
                </a:solidFill>
              </a:rPr>
              <a:t>dashboard </a:t>
            </a:r>
          </a:p>
        </p:txBody>
      </p:sp>
      <p:sp>
        <p:nvSpPr>
          <p:cNvPr id="19" name="Right Arrow 18"/>
          <p:cNvSpPr/>
          <p:nvPr/>
        </p:nvSpPr>
        <p:spPr bwMode="auto">
          <a:xfrm>
            <a:off x="1563426" y="4839336"/>
            <a:ext cx="368880" cy="302054"/>
          </a:xfrm>
          <a:prstGeom prst="rightArrow">
            <a:avLst/>
          </a:prstGeom>
          <a:solidFill>
            <a:schemeClr val="bg1"/>
          </a:solidFill>
          <a:ln w="3175">
            <a:solidFill>
              <a:srgbClr val="800000"/>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bg1"/>
              </a:solidFill>
              <a:latin typeface="+mn-lt"/>
              <a:ea typeface="+mn-ea"/>
              <a:cs typeface="+mn-cs"/>
            </a:endParaRPr>
          </a:p>
        </p:txBody>
      </p:sp>
      <p:sp>
        <p:nvSpPr>
          <p:cNvPr id="20" name="Rectangle 19"/>
          <p:cNvSpPr/>
          <p:nvPr/>
        </p:nvSpPr>
        <p:spPr bwMode="auto">
          <a:xfrm>
            <a:off x="1949203" y="5384801"/>
            <a:ext cx="486070" cy="1079606"/>
          </a:xfrm>
          <a:prstGeom prst="rect">
            <a:avLst/>
          </a:prstGeom>
          <a:solidFill>
            <a:srgbClr val="E2E1C0"/>
          </a:solidFill>
          <a:ln>
            <a:solidFill>
              <a:srgbClr val="800000"/>
            </a:solidFill>
            <a:headEnd type="none" w="med" len="med"/>
            <a:tailEnd type="none" w="med" len="med"/>
          </a:ln>
          <a:effectLst>
            <a:innerShdw blurRad="63500" dist="50800" dir="27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algn="r" eaLnBrk="1" hangingPunct="1">
              <a:spcBef>
                <a:spcPct val="100000"/>
              </a:spcBef>
              <a:buClrTx/>
            </a:pPr>
            <a:r>
              <a:rPr lang="en-US" sz="900" b="1" dirty="0" err="1">
                <a:solidFill>
                  <a:srgbClr val="800000"/>
                </a:solidFill>
              </a:rPr>
              <a:t>Senti</a:t>
            </a:r>
            <a:r>
              <a:rPr lang="en-US" sz="900" b="1" dirty="0">
                <a:solidFill>
                  <a:srgbClr val="800000"/>
                </a:solidFill>
              </a:rPr>
              <a:t>-</a:t>
            </a:r>
            <a:br>
              <a:rPr lang="en-US" sz="900" b="1" dirty="0">
                <a:solidFill>
                  <a:srgbClr val="800000"/>
                </a:solidFill>
              </a:rPr>
            </a:br>
            <a:r>
              <a:rPr lang="en-US" sz="900" b="1" dirty="0" err="1">
                <a:solidFill>
                  <a:srgbClr val="800000"/>
                </a:solidFill>
              </a:rPr>
              <a:t>ment</a:t>
            </a:r>
            <a:br>
              <a:rPr lang="en-US" sz="900" b="1" dirty="0">
                <a:solidFill>
                  <a:srgbClr val="800000"/>
                </a:solidFill>
              </a:rPr>
            </a:br>
            <a:r>
              <a:rPr lang="en-US" sz="900" b="1" dirty="0">
                <a:solidFill>
                  <a:srgbClr val="800000"/>
                </a:solidFill>
              </a:rPr>
              <a:t>Engine</a:t>
            </a:r>
          </a:p>
        </p:txBody>
      </p:sp>
      <p:sp>
        <p:nvSpPr>
          <p:cNvPr id="22" name="Rectangle 21"/>
          <p:cNvSpPr/>
          <p:nvPr/>
        </p:nvSpPr>
        <p:spPr bwMode="auto">
          <a:xfrm>
            <a:off x="3081801" y="5384801"/>
            <a:ext cx="387002" cy="1079606"/>
          </a:xfrm>
          <a:prstGeom prst="rect">
            <a:avLst/>
          </a:prstGeom>
          <a:solidFill>
            <a:srgbClr val="E2E1C0"/>
          </a:solidFill>
          <a:ln>
            <a:solidFill>
              <a:srgbClr val="800000"/>
            </a:solidFill>
            <a:headEnd type="none" w="med" len="med"/>
            <a:tailEnd type="none" w="med" len="med"/>
          </a:ln>
          <a:effectLst>
            <a:innerShdw blurRad="63500" dist="50800" dir="27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algn="r" eaLnBrk="1" hangingPunct="1">
              <a:spcBef>
                <a:spcPct val="100000"/>
              </a:spcBef>
              <a:buClrTx/>
            </a:pPr>
            <a:r>
              <a:rPr lang="en-US" sz="900" b="1" dirty="0">
                <a:solidFill>
                  <a:srgbClr val="800000"/>
                </a:solidFill>
              </a:rPr>
              <a:t>Clean</a:t>
            </a:r>
            <a:br>
              <a:rPr lang="en-US" sz="900" b="1" dirty="0">
                <a:solidFill>
                  <a:srgbClr val="800000"/>
                </a:solidFill>
              </a:rPr>
            </a:br>
            <a:r>
              <a:rPr lang="en-US" sz="900" b="1" dirty="0">
                <a:solidFill>
                  <a:srgbClr val="800000"/>
                </a:solidFill>
              </a:rPr>
              <a:t>Data</a:t>
            </a:r>
          </a:p>
        </p:txBody>
      </p:sp>
      <p:sp>
        <p:nvSpPr>
          <p:cNvPr id="21" name="Rectangle 20"/>
          <p:cNvSpPr/>
          <p:nvPr/>
        </p:nvSpPr>
        <p:spPr bwMode="auto">
          <a:xfrm>
            <a:off x="2534157" y="5384801"/>
            <a:ext cx="451281" cy="1079606"/>
          </a:xfrm>
          <a:prstGeom prst="rect">
            <a:avLst/>
          </a:prstGeom>
          <a:solidFill>
            <a:srgbClr val="E2E1C0"/>
          </a:solidFill>
          <a:ln>
            <a:solidFill>
              <a:srgbClr val="800000"/>
            </a:solidFill>
            <a:headEnd type="none" w="med" len="med"/>
            <a:tailEnd type="none" w="med" len="med"/>
          </a:ln>
          <a:effectLst>
            <a:innerShdw blurRad="63500" dist="50800" dir="27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algn="r" eaLnBrk="1" hangingPunct="1">
              <a:spcBef>
                <a:spcPct val="100000"/>
              </a:spcBef>
              <a:buClrTx/>
            </a:pPr>
            <a:r>
              <a:rPr lang="en-US" sz="900" b="1" dirty="0">
                <a:solidFill>
                  <a:srgbClr val="800000"/>
                </a:solidFill>
              </a:rPr>
              <a:t>Parse</a:t>
            </a:r>
            <a:br>
              <a:rPr lang="en-US" sz="900" b="1" dirty="0">
                <a:solidFill>
                  <a:srgbClr val="800000"/>
                </a:solidFill>
              </a:rPr>
            </a:br>
            <a:r>
              <a:rPr lang="en-US" sz="900" b="1" dirty="0">
                <a:solidFill>
                  <a:srgbClr val="800000"/>
                </a:solidFill>
              </a:rPr>
              <a:t>into</a:t>
            </a:r>
            <a:br>
              <a:rPr lang="en-US" sz="900" b="1" dirty="0">
                <a:solidFill>
                  <a:srgbClr val="800000"/>
                </a:solidFill>
              </a:rPr>
            </a:br>
            <a:r>
              <a:rPr lang="en-US" sz="900" b="1" dirty="0">
                <a:solidFill>
                  <a:srgbClr val="800000"/>
                </a:solidFill>
              </a:rPr>
              <a:t>Parts</a:t>
            </a:r>
            <a:br>
              <a:rPr lang="en-US" sz="900" b="1" dirty="0">
                <a:solidFill>
                  <a:srgbClr val="800000"/>
                </a:solidFill>
              </a:rPr>
            </a:br>
            <a:r>
              <a:rPr lang="en-US" sz="900" b="1" dirty="0">
                <a:solidFill>
                  <a:srgbClr val="800000"/>
                </a:solidFill>
              </a:rPr>
              <a:t>of</a:t>
            </a:r>
            <a:br>
              <a:rPr lang="en-US" sz="900" b="1" dirty="0">
                <a:solidFill>
                  <a:srgbClr val="800000"/>
                </a:solidFill>
              </a:rPr>
            </a:br>
            <a:r>
              <a:rPr lang="en-US" sz="900" b="1" dirty="0">
                <a:solidFill>
                  <a:srgbClr val="800000"/>
                </a:solidFill>
              </a:rPr>
              <a:t>Speech</a:t>
            </a:r>
          </a:p>
        </p:txBody>
      </p:sp>
      <p:sp>
        <p:nvSpPr>
          <p:cNvPr id="28" name="Rectangle 27"/>
          <p:cNvSpPr/>
          <p:nvPr/>
        </p:nvSpPr>
        <p:spPr bwMode="auto">
          <a:xfrm>
            <a:off x="3783245" y="4563291"/>
            <a:ext cx="707732" cy="1901116"/>
          </a:xfrm>
          <a:prstGeom prst="rect">
            <a:avLst/>
          </a:prstGeom>
          <a:solidFill>
            <a:srgbClr val="00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dirty="0">
                <a:solidFill>
                  <a:schemeClr val="bg1"/>
                </a:solidFill>
              </a:rPr>
              <a:t>Crawl</a:t>
            </a:r>
            <a:br>
              <a:rPr lang="en-US" sz="1600" dirty="0">
                <a:solidFill>
                  <a:schemeClr val="bg1"/>
                </a:solidFill>
              </a:rPr>
            </a:br>
            <a:r>
              <a:rPr lang="en-US" sz="1600" dirty="0">
                <a:solidFill>
                  <a:schemeClr val="bg1"/>
                </a:solidFill>
              </a:rPr>
              <a:t>Social</a:t>
            </a:r>
            <a:br>
              <a:rPr lang="en-US" sz="1600" dirty="0">
                <a:solidFill>
                  <a:schemeClr val="bg1"/>
                </a:solidFill>
              </a:rPr>
            </a:br>
            <a:r>
              <a:rPr lang="en-US" sz="1600" dirty="0">
                <a:solidFill>
                  <a:schemeClr val="bg1"/>
                </a:solidFill>
              </a:rPr>
              <a:t>Media</a:t>
            </a:r>
            <a:br>
              <a:rPr lang="en-US" sz="1600" dirty="0">
                <a:solidFill>
                  <a:schemeClr val="bg1"/>
                </a:solidFill>
              </a:rPr>
            </a:br>
            <a:r>
              <a:rPr lang="en-US" sz="1600" dirty="0">
                <a:solidFill>
                  <a:schemeClr val="bg1"/>
                </a:solidFill>
              </a:rPr>
              <a:t>Data</a:t>
            </a:r>
          </a:p>
        </p:txBody>
      </p:sp>
      <p:sp>
        <p:nvSpPr>
          <p:cNvPr id="29" name="Right Arrow 28"/>
          <p:cNvSpPr/>
          <p:nvPr/>
        </p:nvSpPr>
        <p:spPr bwMode="auto">
          <a:xfrm>
            <a:off x="3466768" y="4839336"/>
            <a:ext cx="321760" cy="302054"/>
          </a:xfrm>
          <a:prstGeom prst="rightArrow">
            <a:avLst/>
          </a:prstGeom>
          <a:solidFill>
            <a:schemeClr val="bg1"/>
          </a:solidFill>
          <a:ln w="3175">
            <a:solidFill>
              <a:srgbClr val="800000"/>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bg1"/>
              </a:solidFill>
              <a:latin typeface="+mn-lt"/>
              <a:ea typeface="+mn-ea"/>
              <a:cs typeface="+mn-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170" y="5586851"/>
            <a:ext cx="254466" cy="25446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298" y="5586851"/>
            <a:ext cx="254466" cy="254466"/>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8170" y="5862644"/>
            <a:ext cx="254466" cy="254466"/>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50749" y="5855095"/>
            <a:ext cx="262015" cy="262015"/>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8170" y="6150757"/>
            <a:ext cx="241481" cy="241481"/>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7636" y="6117110"/>
            <a:ext cx="275128" cy="275128"/>
          </a:xfrm>
          <a:prstGeom prst="rect">
            <a:avLst/>
          </a:prstGeom>
        </p:spPr>
      </p:pic>
      <p:sp>
        <p:nvSpPr>
          <p:cNvPr id="31" name="Right Arrow 30"/>
          <p:cNvSpPr/>
          <p:nvPr/>
        </p:nvSpPr>
        <p:spPr bwMode="auto">
          <a:xfrm flipH="1">
            <a:off x="1950427" y="6091336"/>
            <a:ext cx="1827817" cy="302054"/>
          </a:xfrm>
          <a:prstGeom prst="rightArrow">
            <a:avLst/>
          </a:prstGeom>
          <a:solidFill>
            <a:schemeClr val="bg1"/>
          </a:solidFill>
          <a:ln w="3175">
            <a:solidFill>
              <a:srgbClr val="800000"/>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bg1"/>
              </a:solidFill>
              <a:latin typeface="+mn-lt"/>
              <a:ea typeface="+mn-ea"/>
              <a:cs typeface="+mn-cs"/>
            </a:endParaRPr>
          </a:p>
        </p:txBody>
      </p:sp>
      <p:pic>
        <p:nvPicPr>
          <p:cNvPr id="34" name="Picture 33"/>
          <p:cNvPicPr>
            <a:picLocks noChangeAspect="1"/>
          </p:cNvPicPr>
          <p:nvPr/>
        </p:nvPicPr>
        <p:blipFill rotWithShape="1">
          <a:blip r:embed="rId9" cstate="print">
            <a:lum bright="70000" contrast="-70000"/>
            <a:extLst>
              <a:ext uri="{28A0092B-C50C-407E-A947-70E740481C1C}">
                <a14:useLocalDpi xmlns:a14="http://schemas.microsoft.com/office/drawing/2010/main" val="0"/>
              </a:ext>
            </a:extLst>
          </a:blip>
          <a:srcRect l="18847" t="19582" r="17756" b="20984"/>
          <a:stretch/>
        </p:blipFill>
        <p:spPr>
          <a:xfrm flipH="1">
            <a:off x="608909" y="5000776"/>
            <a:ext cx="366717" cy="343797"/>
          </a:xfrm>
          <a:prstGeom prst="rect">
            <a:avLst/>
          </a:prstGeom>
        </p:spPr>
      </p:pic>
      <p:pic>
        <p:nvPicPr>
          <p:cNvPr id="35" name="Picture 34"/>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624317" y="6073751"/>
            <a:ext cx="319639" cy="319639"/>
          </a:xfrm>
          <a:prstGeom prst="rect">
            <a:avLst/>
          </a:prstGeom>
        </p:spPr>
      </p:pic>
      <p:sp>
        <p:nvSpPr>
          <p:cNvPr id="36" name="Right Arrow 35"/>
          <p:cNvSpPr/>
          <p:nvPr/>
        </p:nvSpPr>
        <p:spPr bwMode="auto">
          <a:xfrm flipH="1">
            <a:off x="1424175" y="6091336"/>
            <a:ext cx="524217" cy="302054"/>
          </a:xfrm>
          <a:prstGeom prst="rightArrow">
            <a:avLst/>
          </a:prstGeom>
          <a:solidFill>
            <a:schemeClr val="bg1"/>
          </a:solidFill>
          <a:ln w="3175">
            <a:solidFill>
              <a:srgbClr val="800000"/>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1" dirty="0">
                <a:solidFill>
                  <a:srgbClr val="800000"/>
                </a:solidFill>
                <a:latin typeface="+mn-lt"/>
                <a:ea typeface="+mn-ea"/>
                <a:cs typeface="+mn-cs"/>
              </a:rPr>
              <a:t>  API</a:t>
            </a:r>
          </a:p>
        </p:txBody>
      </p:sp>
      <p:pic>
        <p:nvPicPr>
          <p:cNvPr id="33" name="Picture 3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40791" y="4778641"/>
            <a:ext cx="1539625" cy="465076"/>
          </a:xfrm>
          <a:prstGeom prst="rect">
            <a:avLst/>
          </a:prstGeom>
        </p:spPr>
      </p:pic>
      <p:sp>
        <p:nvSpPr>
          <p:cNvPr id="37" name="TextBox 36"/>
          <p:cNvSpPr txBox="1"/>
          <p:nvPr/>
        </p:nvSpPr>
        <p:spPr>
          <a:xfrm>
            <a:off x="0" y="-3"/>
            <a:ext cx="1563426" cy="261610"/>
          </a:xfrm>
          <a:prstGeom prst="rect">
            <a:avLst/>
          </a:prstGeom>
          <a:solidFill>
            <a:schemeClr val="accent5">
              <a:lumMod val="20000"/>
              <a:lumOff val="80000"/>
            </a:schemeClr>
          </a:solidFill>
          <a:ln>
            <a:noFill/>
          </a:ln>
        </p:spPr>
        <p:txBody>
          <a:bodyPr wrap="square" rtlCol="0">
            <a:spAutoFit/>
          </a:bodyPr>
          <a:lstStyle/>
          <a:p>
            <a:pPr algn="l"/>
            <a:r>
              <a:rPr lang="en-US" b="1" dirty="0">
                <a:solidFill>
                  <a:schemeClr val="bg1">
                    <a:lumMod val="50000"/>
                  </a:schemeClr>
                </a:solidFill>
                <a:latin typeface="+mj-lt"/>
              </a:rPr>
              <a:t>Sentiment Analysis</a:t>
            </a:r>
          </a:p>
        </p:txBody>
      </p:sp>
      <p:sp>
        <p:nvSpPr>
          <p:cNvPr id="5" name="TextBox 4"/>
          <p:cNvSpPr txBox="1"/>
          <p:nvPr/>
        </p:nvSpPr>
        <p:spPr>
          <a:xfrm>
            <a:off x="5111639" y="1624081"/>
            <a:ext cx="4041255" cy="2540696"/>
          </a:xfrm>
          <a:prstGeom prst="rect">
            <a:avLst/>
          </a:prstGeom>
          <a:noFill/>
        </p:spPr>
        <p:txBody>
          <a:bodyPr wrap="square" rtlCol="0">
            <a:spAutoFit/>
          </a:bodyPr>
          <a:lstStyle/>
          <a:p>
            <a:pPr marL="287338" indent="-173038" algn="l">
              <a:spcBef>
                <a:spcPts val="600"/>
              </a:spcBef>
              <a:buClr>
                <a:srgbClr val="120989"/>
              </a:buClr>
              <a:buSzPct val="120000"/>
              <a:buFont typeface="Wingdings 3" pitchFamily="18" charset="2"/>
              <a:buChar char="}"/>
              <a:defRPr/>
            </a:pPr>
            <a:r>
              <a:rPr lang="en-US" dirty="0"/>
              <a:t>Mu Sigma leverage its social media intelligence platform – muFusion Social for performing the analysis</a:t>
            </a:r>
          </a:p>
          <a:p>
            <a:pPr marL="287338" indent="-173038" algn="l">
              <a:spcBef>
                <a:spcPts val="600"/>
              </a:spcBef>
              <a:buClr>
                <a:srgbClr val="120989"/>
              </a:buClr>
              <a:buSzPct val="120000"/>
              <a:buFont typeface="Wingdings 3" pitchFamily="18" charset="2"/>
              <a:buChar char="}"/>
              <a:defRPr/>
            </a:pPr>
            <a:r>
              <a:rPr lang="en-US" dirty="0"/>
              <a:t>muFusion Social</a:t>
            </a:r>
            <a:r>
              <a:rPr lang="en-US" baseline="30000" dirty="0"/>
              <a:t> </a:t>
            </a:r>
            <a:r>
              <a:rPr lang="en-US" dirty="0"/>
              <a:t>provided a social intelligence API that could be easily integrated into the client app and provide sentiment classification for all user generated mentions about the event in all the major languages through social media</a:t>
            </a:r>
          </a:p>
          <a:p>
            <a:pPr marL="287338" indent="-173038" algn="l">
              <a:spcBef>
                <a:spcPts val="600"/>
              </a:spcBef>
              <a:buClr>
                <a:srgbClr val="120989"/>
              </a:buClr>
              <a:buSzPct val="120000"/>
              <a:buFont typeface="Wingdings 3" pitchFamily="18" charset="2"/>
              <a:buChar char="}"/>
              <a:defRPr/>
            </a:pPr>
            <a:r>
              <a:rPr lang="en-US" dirty="0"/>
              <a:t>The platform enabled the client</a:t>
            </a:r>
            <a:r>
              <a:rPr lang="en-US" kern="0" dirty="0">
                <a:latin typeface="Arial"/>
              </a:rPr>
              <a:t> to monitor social media activity in the build up to the event’s audience reaction during the event and conversations post the event</a:t>
            </a:r>
          </a:p>
          <a:p>
            <a:pPr marL="287338" indent="-173038" algn="l">
              <a:spcBef>
                <a:spcPts val="600"/>
              </a:spcBef>
              <a:buClr>
                <a:srgbClr val="120989"/>
              </a:buClr>
              <a:buSzPct val="120000"/>
              <a:buFont typeface="Wingdings 3" pitchFamily="18" charset="2"/>
              <a:buChar char="}"/>
              <a:defRPr/>
            </a:pPr>
            <a:r>
              <a:rPr lang="en-US" dirty="0"/>
              <a:t>The platform was able to handle social media volume fluctuations during the event </a:t>
            </a:r>
          </a:p>
          <a:p>
            <a:endParaRPr lang="en-US" dirty="0"/>
          </a:p>
        </p:txBody>
      </p:sp>
      <p:sp>
        <p:nvSpPr>
          <p:cNvPr id="39" name="Action Button: Home 38">
            <a:hlinkClick r:id="" action="ppaction://noaction" highlightClick="1"/>
          </p:cNvPr>
          <p:cNvSpPr/>
          <p:nvPr/>
        </p:nvSpPr>
        <p:spPr bwMode="auto">
          <a:xfrm>
            <a:off x="9247188" y="6530937"/>
            <a:ext cx="238752" cy="298449"/>
          </a:xfrm>
          <a:prstGeom prst="actionButtonHome">
            <a:avLst/>
          </a:prstGeom>
          <a:solidFill>
            <a:srgbClr val="AA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Tree>
    <p:extLst>
      <p:ext uri="{BB962C8B-B14F-4D97-AF65-F5344CB8AC3E}">
        <p14:creationId xmlns:p14="http://schemas.microsoft.com/office/powerpoint/2010/main" val="1362150103"/>
      </p:ext>
    </p:extLst>
  </p:cSld>
  <p:clrMapOvr>
    <a:masterClrMapping/>
  </p:clrMapOvr>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238261E73C88439BB98AF91E7C8BB9" ma:contentTypeVersion="12" ma:contentTypeDescription="Create a new document." ma:contentTypeScope="" ma:versionID="ce24275585ad6faa1994631f599f0ad0">
  <xsd:schema xmlns:xsd="http://www.w3.org/2001/XMLSchema" xmlns:xs="http://www.w3.org/2001/XMLSchema" xmlns:p="http://schemas.microsoft.com/office/2006/metadata/properties" xmlns:ns2="df96cac6-5edc-4d96-a14f-21dec8cebb64" xmlns:ns3="e6f9aa0a-a4db-4c69-b1fa-f7c559ce6762" targetNamespace="http://schemas.microsoft.com/office/2006/metadata/properties" ma:root="true" ma:fieldsID="e48c4e51891a7ad7a9848e84a11e2199" ns2:_="" ns3:_="">
    <xsd:import namespace="df96cac6-5edc-4d96-a14f-21dec8cebb64"/>
    <xsd:import namespace="e6f9aa0a-a4db-4c69-b1fa-f7c559ce67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6cac6-5edc-4d96-a14f-21dec8ceb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9aa0a-a4db-4c69-b1fa-f7c559ce676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A15CC6-674A-4198-B6AD-92CA04942DDD}"/>
</file>

<file path=customXml/itemProps2.xml><?xml version="1.0" encoding="utf-8"?>
<ds:datastoreItem xmlns:ds="http://schemas.openxmlformats.org/officeDocument/2006/customXml" ds:itemID="{4FA2F957-8F14-41F3-BAEF-9E2A367EF736}"/>
</file>

<file path=customXml/itemProps3.xml><?xml version="1.0" encoding="utf-8"?>
<ds:datastoreItem xmlns:ds="http://schemas.openxmlformats.org/officeDocument/2006/customXml" ds:itemID="{A99A3870-0CD7-4DA8-ACA3-9195393AF4C2}"/>
</file>

<file path=docProps/app.xml><?xml version="1.0" encoding="utf-8"?>
<Properties xmlns="http://schemas.openxmlformats.org/officeDocument/2006/extended-properties" xmlns:vt="http://schemas.openxmlformats.org/officeDocument/2006/docPropsVTypes">
  <Template>blank</Template>
  <TotalTime>255</TotalTime>
  <Pages>8</Pages>
  <Words>258</Words>
  <Application>Microsoft Office PowerPoint</Application>
  <PresentationFormat>Custom</PresentationFormat>
  <Paragraphs>29</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vt:i4>
      </vt:variant>
    </vt:vector>
  </HeadingPairs>
  <TitlesOfParts>
    <vt:vector size="7" baseType="lpstr">
      <vt:lpstr>Arial</vt:lpstr>
      <vt:lpstr>Arial Unicode MS</vt:lpstr>
      <vt:lpstr>Times New Roman</vt:lpstr>
      <vt:lpstr>Webdings</vt:lpstr>
      <vt:lpstr>Wingdings 3</vt:lpstr>
      <vt:lpstr>blank</vt:lpstr>
      <vt:lpstr>Mu Sigma helped a social networking technology client deliver business insights based on audience’s sentiment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Yuvraj Krishan Pandotra</dc:creator>
  <cp:lastModifiedBy>Partha Pratim Dutta</cp:lastModifiedBy>
  <cp:revision>31</cp:revision>
  <cp:lastPrinted>2001-09-28T15:01:44Z</cp:lastPrinted>
  <dcterms:created xsi:type="dcterms:W3CDTF">2015-09-16T18:41:03Z</dcterms:created>
  <dcterms:modified xsi:type="dcterms:W3CDTF">2018-02-10T08:37:16Z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0x01010080238261E73C88439BB98AF91E7C8BB9</vt:lpwstr>
  </property>
</Properties>
</file>