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1"/>
  </p:sldMasterIdLst>
  <p:notesMasterIdLst>
    <p:notesMasterId r:id="rId3"/>
  </p:notesMasterIdLst>
  <p:handoutMasterIdLst>
    <p:handoutMasterId r:id="rId4"/>
  </p:handoutMasterIdLst>
  <p:sldIdLst>
    <p:sldId id="268" r:id="rId2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BCB"/>
    <a:srgbClr val="EDE7E7"/>
    <a:srgbClr val="CBD3D3"/>
    <a:srgbClr val="FF0000"/>
    <a:srgbClr val="D40000"/>
    <a:srgbClr val="AA0000"/>
    <a:srgbClr val="006666"/>
    <a:srgbClr val="016666"/>
    <a:srgbClr val="0B1F65"/>
    <a:srgbClr val="360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810" autoAdjust="0"/>
  </p:normalViewPr>
  <p:slideViewPr>
    <p:cSldViewPr snapToObjects="1">
      <p:cViewPr varScale="1">
        <p:scale>
          <a:sx n="61" d="100"/>
          <a:sy n="61" d="100"/>
        </p:scale>
        <p:origin x="84" y="714"/>
      </p:cViewPr>
      <p:guideLst>
        <p:guide orient="horz" pos="2160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commentAuthors" Target="commentAuthors.xml"/><Relationship Id="rId10" Type="http://schemas.openxmlformats.org/officeDocument/2006/relationships/customXml" Target="../customXml/item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6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1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77863" y="220663"/>
            <a:ext cx="5908675" cy="4092575"/>
          </a:xfr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453B0C-D1D2-4867-8D42-CDD72AC92C5A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7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11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12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MuKyun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7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>
            <a:off x="457200" y="1282761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4330" y="1379891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Who is the end consumer?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57200" y="2351195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4330" y="2448325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is the business question?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57200" y="3419629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4330" y="3516759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l"/>
            <a:r>
              <a:rPr lang="en-US" sz="1400" b="1" dirty="0"/>
              <a:t>What triggered the question?</a:t>
            </a:r>
          </a:p>
        </p:txBody>
      </p:sp>
      <p:sp>
        <p:nvSpPr>
          <p:cNvPr id="24" name="Freeform 23"/>
          <p:cNvSpPr/>
          <p:nvPr/>
        </p:nvSpPr>
        <p:spPr>
          <a:xfrm>
            <a:off x="457200" y="4488063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54330" y="4585193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do you intend to do with the output?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57200" y="5556497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54330" y="5653627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do you ‘expect’ as the outcomes?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351379" y="1311212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who the end consumer of the request would be – in several cases, this may not be the requestor himself/herself</a:t>
            </a:r>
          </a:p>
          <a:p>
            <a:pPr lvl="1"/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351379" y="2379646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request in business terms and not the specific data or refresh request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351379" y="3445029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factors that drove the requestor to ask this question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351379" y="4513463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consumption of this request – important to be aware since there will be a limited opportunity for re-work in such short cycles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2351379" y="5581897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expected ‘takeaways’ from this request – this can be used to validate the output and also define the sniff checks that need to be defined</a:t>
            </a:r>
          </a:p>
        </p:txBody>
      </p:sp>
    </p:spTree>
    <p:extLst>
      <p:ext uri="{BB962C8B-B14F-4D97-AF65-F5344CB8AC3E}">
        <p14:creationId xmlns:p14="http://schemas.microsoft.com/office/powerpoint/2010/main" val="26533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QFIRe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9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 userDrawn="1"/>
        </p:nvSpPr>
        <p:spPr>
          <a:xfrm>
            <a:off x="495300" y="1566331"/>
            <a:ext cx="8641080" cy="762001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82880" rtlCol="0">
            <a:noAutofit/>
          </a:bodyPr>
          <a:lstStyle/>
          <a:p>
            <a:pPr marL="0" indent="0" algn="l">
              <a:buFont typeface="Webdings" pitchFamily="18" charset="2"/>
              <a:buNone/>
            </a:pPr>
            <a:endParaRPr lang="en-US" sz="1400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49530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495300" y="5524500"/>
            <a:ext cx="8641080" cy="9525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524500"/>
            <a:ext cx="8622792" cy="9525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566331"/>
            <a:ext cx="8622792" cy="762001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Question</a:t>
            </a:r>
          </a:p>
          <a:p>
            <a:pPr lvl="1"/>
            <a:r>
              <a:rPr lang="en-US" dirty="0"/>
              <a:t>Sub Question</a:t>
            </a:r>
          </a:p>
        </p:txBody>
      </p:sp>
      <p:sp>
        <p:nvSpPr>
          <p:cNvPr id="38" name="Rounded Rectangle 37"/>
          <p:cNvSpPr/>
          <p:nvPr userDrawn="1"/>
        </p:nvSpPr>
        <p:spPr bwMode="auto">
          <a:xfrm>
            <a:off x="590232" y="1308100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Questions</a:t>
            </a:r>
          </a:p>
        </p:txBody>
      </p:sp>
      <p:sp>
        <p:nvSpPr>
          <p:cNvPr id="39" name="Rounded Rectangle 38"/>
          <p:cNvSpPr/>
          <p:nvPr userDrawn="1"/>
        </p:nvSpPr>
        <p:spPr bwMode="auto">
          <a:xfrm>
            <a:off x="59023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Findings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 userDrawn="1"/>
        </p:nvSpPr>
        <p:spPr bwMode="auto">
          <a:xfrm>
            <a:off x="590232" y="52451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Recommendations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58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43" name="Rounded Rectangle 42"/>
          <p:cNvSpPr/>
          <p:nvPr userDrawn="1"/>
        </p:nvSpPr>
        <p:spPr bwMode="auto">
          <a:xfrm>
            <a:off x="498951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35587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1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 userDrawn="1"/>
        </p:nvSpPr>
        <p:spPr>
          <a:xfrm>
            <a:off x="49530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95300" y="5067300"/>
            <a:ext cx="8641080" cy="13843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067300"/>
            <a:ext cx="8622792" cy="13843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59023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Findings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 userDrawn="1"/>
        </p:nvSpPr>
        <p:spPr bwMode="auto">
          <a:xfrm>
            <a:off x="590232" y="47879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Recommendations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489458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498951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80978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Problem Statement &amp; Approa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0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90187848"/>
              </p:ext>
            </p:extLst>
          </p:nvPr>
        </p:nvGraphicFramePr>
        <p:xfrm>
          <a:off x="443967" y="1431572"/>
          <a:ext cx="4297680" cy="2911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Background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0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5975410"/>
              </p:ext>
            </p:extLst>
          </p:nvPr>
        </p:nvGraphicFramePr>
        <p:xfrm>
          <a:off x="443967" y="4466872"/>
          <a:ext cx="4297680" cy="18577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Objectives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19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2501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relevant facts that serve as the background for this project?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851400"/>
            <a:ext cx="4297680" cy="14732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key project objectives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24382110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Approach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approach used by Mu Sigma in this project.  You can insert text or paste graphics in this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2895600"/>
            <a:ext cx="274320" cy="1828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14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Findings and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2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2896122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Analysis</a:t>
                      </a:r>
                      <a:r>
                        <a:rPr lang="en-US" sz="1400" baseline="0" dirty="0"/>
                        <a:t> Illustrations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Paste charts/graphics that illustrate key analysis outputs and support the key findings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19812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88452680"/>
              </p:ext>
            </p:extLst>
          </p:nvPr>
        </p:nvGraphicFramePr>
        <p:xfrm>
          <a:off x="443967" y="1431572"/>
          <a:ext cx="4297680" cy="23784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Findings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6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8217573"/>
              </p:ext>
            </p:extLst>
          </p:nvPr>
        </p:nvGraphicFramePr>
        <p:xfrm>
          <a:off x="443967" y="3933472"/>
          <a:ext cx="4297680" cy="2391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Business Impact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3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993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findings/insights obtained from the analysis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20066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was the real/projected impact of the project on the business?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ight Arrow 17"/>
          <p:cNvSpPr/>
          <p:nvPr userDrawn="1"/>
        </p:nvSpPr>
        <p:spPr bwMode="auto">
          <a:xfrm rot="10800000">
            <a:off x="4829492" y="44196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87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6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ounded Rectangle 19"/>
          <p:cNvSpPr/>
          <p:nvPr userDrawn="1"/>
        </p:nvSpPr>
        <p:spPr bwMode="auto">
          <a:xfrm>
            <a:off x="3149600" y="3490815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 userDrawn="1"/>
        </p:nvSpPr>
        <p:spPr bwMode="auto">
          <a:xfrm>
            <a:off x="3149600" y="2440109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entagon 25"/>
          <p:cNvSpPr/>
          <p:nvPr userDrawn="1"/>
        </p:nvSpPr>
        <p:spPr bwMode="auto">
          <a:xfrm rot="5400000">
            <a:off x="1268730" y="749324"/>
            <a:ext cx="100584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Chevron 26"/>
          <p:cNvSpPr/>
          <p:nvPr userDrawn="1"/>
        </p:nvSpPr>
        <p:spPr bwMode="auto">
          <a:xfrm rot="5400000">
            <a:off x="1268730" y="1800876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557020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2608582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30" name="Rounded Rectangle 29"/>
          <p:cNvSpPr/>
          <p:nvPr userDrawn="1"/>
        </p:nvSpPr>
        <p:spPr bwMode="auto">
          <a:xfrm>
            <a:off x="3149600" y="1389403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716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4257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34798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Chevron 33"/>
          <p:cNvSpPr/>
          <p:nvPr userDrawn="1"/>
        </p:nvSpPr>
        <p:spPr bwMode="auto">
          <a:xfrm rot="5400000">
            <a:off x="1268730" y="2852428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3660144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sp>
        <p:nvSpPr>
          <p:cNvPr id="38" name="Chevron 37"/>
          <p:cNvSpPr/>
          <p:nvPr userDrawn="1"/>
        </p:nvSpPr>
        <p:spPr bwMode="auto">
          <a:xfrm rot="5400000">
            <a:off x="1268730" y="3903980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2300" y="4711707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42" name="Rounded Rectangle 41"/>
          <p:cNvSpPr/>
          <p:nvPr userDrawn="1"/>
        </p:nvSpPr>
        <p:spPr bwMode="auto">
          <a:xfrm>
            <a:off x="3149600" y="4541521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225800" y="45339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149600" y="4251937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149600" y="2811768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1131570" y="868681"/>
            <a:ext cx="128016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131570" y="2308849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645917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3086085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1371600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97000"/>
            <a:ext cx="5852160" cy="118872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837168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4277337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3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hevron 18"/>
          <p:cNvSpPr/>
          <p:nvPr userDrawn="1"/>
        </p:nvSpPr>
        <p:spPr bwMode="auto">
          <a:xfrm rot="5400000">
            <a:off x="1131570" y="3749017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4526254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457200" y="13716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2696633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4936066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7175500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4318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2683933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6633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4936066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48766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71882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9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927879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84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415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171546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8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D4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AA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254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0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ou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357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3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7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1827213" y="1295400"/>
            <a:ext cx="6248400" cy="39624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graphicFrame>
        <p:nvGraphicFramePr>
          <p:cNvPr id="113459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5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29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32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34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36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39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8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4439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Facts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4439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company in terms of their business presence etc.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How has the company been performing?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51810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Market Situation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51810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Imperatives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state of the market that the company is in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According to the company, what are the key focus areas or strategies for the near and distant future?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MPDNA – What is the Key Takeaway from the Slide?</a:t>
            </a:r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0" y="35560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Situation – Current</a:t>
                      </a:r>
                      <a:r>
                        <a:rPr lang="en-US" sz="1400" baseline="0" dirty="0"/>
                        <a:t> State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undisputed facts about the client and project?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Desired Future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Where would the client like to be?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0" y="13045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Complications – The Gap / Trigger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764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Explain the cause of the gap between the current state and desired future state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730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746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0" y="45303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Questions – which</a:t>
                      </a:r>
                      <a:r>
                        <a:rPr lang="en-US" sz="1400" baseline="0" dirty="0"/>
                        <a:t> need answers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49022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is the one key question that we should answer to get from current to desired future state?</a:t>
            </a:r>
          </a:p>
          <a:p>
            <a:pPr lvl="1"/>
            <a:r>
              <a:rPr lang="en-US" dirty="0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13" r:id="rId4" imgW="971686" imgH="895238" progId="PBrush">
                  <p:embed/>
                </p:oleObj>
              </mc:Choice>
              <mc:Fallback>
                <p:oleObj r:id="rId4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  <p:sldLayoutId id="2147483769" r:id="rId9"/>
    <p:sldLayoutId id="2147483779" r:id="rId10"/>
    <p:sldLayoutId id="2147483780" r:id="rId11"/>
    <p:sldLayoutId id="2147483781" r:id="rId12"/>
    <p:sldLayoutId id="2147483776" r:id="rId13"/>
    <p:sldLayoutId id="2147483777" r:id="rId14"/>
    <p:sldLayoutId id="2147483770" r:id="rId15"/>
    <p:sldLayoutId id="2147483772" r:id="rId16"/>
    <p:sldLayoutId id="2147483771" r:id="rId17"/>
    <p:sldLayoutId id="2147483773" r:id="rId18"/>
    <p:sldLayoutId id="2147483774" r:id="rId19"/>
    <p:sldLayoutId id="2147483775" r:id="rId2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 Sigma determined the ROI of Social Media efforts for a large technology retailer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450850" y="1409700"/>
            <a:ext cx="4076700" cy="349250"/>
          </a:xfrm>
          <a:prstGeom prst="rect">
            <a:avLst/>
          </a:prstGeom>
          <a:solidFill>
            <a:srgbClr val="8E22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 anchorCtr="1"/>
          <a:lstStyle/>
          <a:p>
            <a:pPr algn="ctr" eaLnBrk="0" hangingPunct="0"/>
            <a:r>
              <a:rPr lang="en-US" sz="1600" b="1" dirty="0">
                <a:solidFill>
                  <a:srgbClr val="FFFFFF"/>
                </a:solidFill>
              </a:rPr>
              <a:t>Background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4580" name="Rectangle 10"/>
          <p:cNvSpPr>
            <a:spLocks noChangeArrowheads="1"/>
          </p:cNvSpPr>
          <p:nvPr/>
        </p:nvSpPr>
        <p:spPr bwMode="blackWhite">
          <a:xfrm>
            <a:off x="450850" y="4353873"/>
            <a:ext cx="4076700" cy="2117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tIns="91440"/>
          <a:lstStyle/>
          <a:p>
            <a:pPr marL="234950" indent="-234950">
              <a:spcBef>
                <a:spcPct val="20000"/>
              </a:spcBef>
              <a:buClr>
                <a:srgbClr val="002060"/>
              </a:buClr>
              <a:buFont typeface="Webdings" pitchFamily="18" charset="2"/>
              <a:buChar char="4"/>
            </a:pPr>
            <a:endParaRPr lang="en-US" sz="1200" dirty="0">
              <a:solidFill>
                <a:srgbClr val="000000"/>
              </a:solidFill>
            </a:endParaRPr>
          </a:p>
          <a:p>
            <a:pPr marL="234950" indent="-234950"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450850" y="3975100"/>
            <a:ext cx="4076700" cy="349250"/>
          </a:xfrm>
          <a:prstGeom prst="rect">
            <a:avLst/>
          </a:prstGeom>
          <a:solidFill>
            <a:srgbClr val="8E22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 anchorCtr="1"/>
          <a:lstStyle/>
          <a:p>
            <a:pPr algn="ctr" eaLnBrk="0" hangingPunct="0"/>
            <a:r>
              <a:rPr lang="en-US" sz="1600" b="1" dirty="0">
                <a:solidFill>
                  <a:srgbClr val="FFFFFF"/>
                </a:solidFill>
              </a:rPr>
              <a:t>Analytical Approach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4582" name="Rectangle 20"/>
          <p:cNvSpPr>
            <a:spLocks noChangeArrowheads="1"/>
          </p:cNvSpPr>
          <p:nvPr/>
        </p:nvSpPr>
        <p:spPr bwMode="auto">
          <a:xfrm>
            <a:off x="5269759" y="1409700"/>
            <a:ext cx="4078224" cy="349250"/>
          </a:xfrm>
          <a:prstGeom prst="rect">
            <a:avLst/>
          </a:prstGeom>
          <a:solidFill>
            <a:srgbClr val="8E22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 anchorCtr="1"/>
          <a:lstStyle/>
          <a:p>
            <a:pPr algn="ctr" eaLnBrk="0" hangingPunct="0"/>
            <a:r>
              <a:rPr lang="en-US" sz="1600" b="1" dirty="0">
                <a:solidFill>
                  <a:srgbClr val="FFFFFF"/>
                </a:solidFill>
              </a:rPr>
              <a:t>Insights/Recommendations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264150" y="3975100"/>
            <a:ext cx="4076700" cy="2496498"/>
            <a:chOff x="457200" y="1403350"/>
            <a:chExt cx="4076700" cy="2496497"/>
          </a:xfrm>
        </p:grpSpPr>
        <p:sp>
          <p:nvSpPr>
            <p:cNvPr id="24597" name="Rectangle 22"/>
            <p:cNvSpPr>
              <a:spLocks noChangeArrowheads="1"/>
            </p:cNvSpPr>
            <p:nvPr/>
          </p:nvSpPr>
          <p:spPr bwMode="blackWhite">
            <a:xfrm>
              <a:off x="457200" y="1782122"/>
              <a:ext cx="4076700" cy="21177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/>
            <a:lstStyle/>
            <a:p>
              <a:pPr marL="692150" lvl="1" indent="-234950">
                <a:spcBef>
                  <a:spcPct val="20000"/>
                </a:spcBef>
                <a:buClr>
                  <a:srgbClr val="002060"/>
                </a:buClr>
                <a:buFont typeface="Arial" charset="0"/>
                <a:buChar char="–"/>
              </a:pPr>
              <a:endParaRPr lang="en-US" dirty="0">
                <a:solidFill>
                  <a:srgbClr val="000000"/>
                </a:solidFill>
              </a:endParaRPr>
            </a:p>
            <a:p>
              <a:pPr marL="234950" indent="-234950">
                <a:spcBef>
                  <a:spcPct val="20000"/>
                </a:spcBef>
                <a:buClr>
                  <a:srgbClr val="000000"/>
                </a:buClr>
                <a:buFont typeface="Arial" charset="0"/>
                <a:buChar char="•"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598" name="Rectangle 23"/>
            <p:cNvSpPr>
              <a:spLocks noChangeArrowheads="1"/>
            </p:cNvSpPr>
            <p:nvPr/>
          </p:nvSpPr>
          <p:spPr bwMode="auto">
            <a:xfrm>
              <a:off x="457200" y="1403350"/>
              <a:ext cx="4076700" cy="349250"/>
            </a:xfrm>
            <a:prstGeom prst="rect">
              <a:avLst/>
            </a:prstGeom>
            <a:solidFill>
              <a:srgbClr val="8E22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 anchor="ctr" anchorCtr="1"/>
            <a:lstStyle/>
            <a:p>
              <a:pPr algn="ctr" eaLnBrk="0" hangingPunct="0"/>
              <a:r>
                <a:rPr lang="en-US" sz="1600" b="1" dirty="0">
                  <a:solidFill>
                    <a:srgbClr val="FFFFFF"/>
                  </a:solidFill>
                </a:rPr>
                <a:t>Business Impact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24584" name="AutoShape 9"/>
          <p:cNvSpPr>
            <a:spLocks noChangeArrowheads="1"/>
          </p:cNvSpPr>
          <p:nvPr/>
        </p:nvSpPr>
        <p:spPr bwMode="blackWhite">
          <a:xfrm rot="5400000">
            <a:off x="3852862" y="3767138"/>
            <a:ext cx="2073275" cy="330200"/>
          </a:xfrm>
          <a:prstGeom prst="triangle">
            <a:avLst>
              <a:gd name="adj" fmla="val 50000"/>
            </a:avLst>
          </a:prstGeom>
          <a:solidFill>
            <a:srgbClr val="0066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10000"/>
              </a:spcBef>
              <a:buClr>
                <a:srgbClr val="0B1F65"/>
              </a:buClr>
              <a:buFont typeface="Webdings" pitchFamily="18" charset="2"/>
              <a:buChar char="4"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0"/>
            <a:ext cx="2037737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234950" indent="-234950"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Social Media Analytics- ROI</a:t>
            </a:r>
            <a:endParaRPr lang="en-US" sz="105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0850" y="1788473"/>
            <a:ext cx="4079875" cy="21288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/>
          <a:p>
            <a:pPr marL="234950" indent="-234950" algn="l">
              <a:spcBef>
                <a:spcPct val="20000"/>
              </a:spcBef>
              <a:buClr>
                <a:srgbClr val="000000"/>
              </a:buClr>
              <a:buFont typeface="Webdings" pitchFamily="18" charset="2"/>
              <a:buChar char="4"/>
              <a:defRPr/>
            </a:pPr>
            <a:r>
              <a:rPr lang="en-US" dirty="0">
                <a:latin typeface="Arial" pitchFamily="34" charset="0"/>
              </a:rPr>
              <a:t>The Client is a Fortune 500 IT solutions company</a:t>
            </a:r>
            <a:endParaRPr lang="en-US" kern="0" dirty="0">
              <a:latin typeface="Arial" pitchFamily="34" charset="0"/>
              <a:cs typeface="Arial" pitchFamily="34" charset="0"/>
            </a:endParaRPr>
          </a:p>
          <a:p>
            <a:pPr marL="234950" indent="-234950" algn="l">
              <a:spcBef>
                <a:spcPct val="20000"/>
              </a:spcBef>
              <a:buClr>
                <a:srgbClr val="000000"/>
              </a:buClr>
              <a:buFont typeface="Webdings" pitchFamily="18" charset="2"/>
              <a:buChar char="4"/>
              <a:defRPr/>
            </a:pPr>
            <a:r>
              <a:rPr lang="en-US" kern="0" dirty="0">
                <a:latin typeface="Arial" pitchFamily="34" charset="0"/>
                <a:cs typeface="Arial" pitchFamily="34" charset="0"/>
              </a:rPr>
              <a:t>The Client has active social media presence in various online communities (internal, external)  where they engage with members,  participate in discussions, post downloadable content, address queries etc.</a:t>
            </a:r>
          </a:p>
          <a:p>
            <a:pPr marL="234950" indent="-234950" algn="l">
              <a:spcBef>
                <a:spcPct val="20000"/>
              </a:spcBef>
              <a:buClr>
                <a:srgbClr val="000000"/>
              </a:buClr>
              <a:buFont typeface="Webdings" pitchFamily="18" charset="2"/>
              <a:buChar char="4"/>
              <a:defRPr/>
            </a:pPr>
            <a:r>
              <a:rPr lang="en-US" kern="0" dirty="0">
                <a:latin typeface="Arial" pitchFamily="34" charset="0"/>
                <a:cs typeface="Arial" pitchFamily="34" charset="0"/>
              </a:rPr>
              <a:t>The Client wants Mu Sigma to determine the ROI of their social media investments</a:t>
            </a:r>
          </a:p>
          <a:p>
            <a:pPr marL="692150" lvl="1" indent="-234950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en-US" kern="0" dirty="0">
              <a:latin typeface="Arial" pitchFamily="34" charset="0"/>
              <a:cs typeface="Arial" pitchFamily="34" charset="0"/>
            </a:endParaRPr>
          </a:p>
          <a:p>
            <a:pPr marL="234950" indent="-234950">
              <a:spcBef>
                <a:spcPct val="20000"/>
              </a:spcBef>
              <a:buClr>
                <a:srgbClr val="000000"/>
              </a:buClr>
              <a:defRPr/>
            </a:pPr>
            <a:endParaRPr lang="en-US" sz="1200" kern="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220956" y="1785298"/>
            <a:ext cx="4142232" cy="2132013"/>
            <a:chOff x="5114884" y="1593850"/>
            <a:chExt cx="10151447" cy="2664251"/>
          </a:xfrm>
        </p:grpSpPr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5234118" y="1593850"/>
              <a:ext cx="10032213" cy="26642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266700" indent="-266700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lang="en-US" altLang="ja-JP" kern="0" dirty="0">
                <a:solidFill>
                  <a:sysClr val="windowText" lastClr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27" name="Content Placeholder 4"/>
            <p:cNvSpPr txBox="1">
              <a:spLocks/>
            </p:cNvSpPr>
            <p:nvPr/>
          </p:nvSpPr>
          <p:spPr>
            <a:xfrm>
              <a:off x="5114884" y="1659316"/>
              <a:ext cx="5026545" cy="2565059"/>
            </a:xfrm>
            <a:prstGeom prst="rect">
              <a:avLst/>
            </a:prstGeom>
            <a:ln>
              <a:noFill/>
            </a:ln>
          </p:spPr>
          <p:txBody>
            <a:bodyPr anchor="ctr"/>
            <a:lstStyle/>
            <a:p>
              <a:pPr marL="234950" indent="-234950" algn="l">
                <a:spcBef>
                  <a:spcPct val="20000"/>
                </a:spcBef>
                <a:buClr>
                  <a:srgbClr val="000000"/>
                </a:buClr>
                <a:buFont typeface="Webdings" pitchFamily="18" charset="2"/>
                <a:buChar char="4"/>
                <a:defRPr/>
              </a:pPr>
              <a:r>
                <a:rPr lang="en-US" kern="0" dirty="0">
                  <a:latin typeface="Arial" pitchFamily="34" charset="0"/>
                  <a:cs typeface="Arial" pitchFamily="34" charset="0"/>
                </a:rPr>
                <a:t>Strong correlation was observed between KPIs and revenue obtained from the properties</a:t>
              </a:r>
            </a:p>
            <a:p>
              <a:pPr marL="234950" indent="-234950" algn="l">
                <a:spcBef>
                  <a:spcPct val="20000"/>
                </a:spcBef>
                <a:buClr>
                  <a:srgbClr val="000000"/>
                </a:buClr>
                <a:buFont typeface="Webdings" pitchFamily="18" charset="2"/>
                <a:buChar char="4"/>
                <a:defRPr/>
              </a:pPr>
              <a:r>
                <a:rPr lang="en-US" kern="0" dirty="0">
                  <a:latin typeface="Arial" pitchFamily="34" charset="0"/>
                  <a:cs typeface="Arial" pitchFamily="34" charset="0"/>
                </a:rPr>
                <a:t>Average revenue &amp; repurchase rate from customers present in social media is higher than that of customers not present in social media vehicles</a:t>
              </a:r>
            </a:p>
            <a:p>
              <a:pPr marL="234950" indent="-234950" algn="l">
                <a:spcBef>
                  <a:spcPct val="20000"/>
                </a:spcBef>
                <a:buClr>
                  <a:srgbClr val="000000"/>
                </a:buClr>
                <a:buFont typeface="Webdings" pitchFamily="18" charset="2"/>
                <a:buChar char="4"/>
                <a:defRPr/>
              </a:pPr>
              <a:endParaRPr lang="en-US" kern="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5219700" y="3851411"/>
            <a:ext cx="4115370" cy="31547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34950" indent="-234950">
              <a:spcBef>
                <a:spcPct val="20000"/>
              </a:spcBef>
              <a:buClr>
                <a:srgbClr val="000000"/>
              </a:buClr>
              <a:defRPr/>
            </a:pPr>
            <a:endParaRPr lang="en-US" sz="1000" kern="0" dirty="0">
              <a:latin typeface="Arial" pitchFamily="34" charset="0"/>
              <a:cs typeface="Arial" pitchFamily="34" charset="0"/>
            </a:endParaRPr>
          </a:p>
          <a:p>
            <a:pPr marL="234950" indent="-234950" algn="l">
              <a:spcBef>
                <a:spcPct val="20000"/>
              </a:spcBef>
              <a:buClr>
                <a:srgbClr val="000000"/>
              </a:buClr>
              <a:buFont typeface="Webdings" pitchFamily="18" charset="2"/>
              <a:buChar char="4"/>
              <a:defRPr/>
            </a:pPr>
            <a:endParaRPr lang="en-US" dirty="0">
              <a:latin typeface="Arial" pitchFamily="34" charset="0"/>
            </a:endParaRPr>
          </a:p>
          <a:p>
            <a:pPr marL="234950" indent="-234950" algn="l">
              <a:spcBef>
                <a:spcPct val="20000"/>
              </a:spcBef>
              <a:buClr>
                <a:srgbClr val="000000"/>
              </a:buClr>
              <a:buFont typeface="Webdings" pitchFamily="18" charset="2"/>
              <a:buChar char="4"/>
              <a:defRPr/>
            </a:pPr>
            <a:endParaRPr lang="en-US" dirty="0">
              <a:latin typeface="Arial" pitchFamily="34" charset="0"/>
            </a:endParaRPr>
          </a:p>
          <a:p>
            <a:pPr marL="234950" indent="-234950" algn="l">
              <a:spcBef>
                <a:spcPct val="20000"/>
              </a:spcBef>
              <a:buClr>
                <a:srgbClr val="000000"/>
              </a:buClr>
              <a:buFont typeface="Webdings" pitchFamily="18" charset="2"/>
              <a:buChar char="4"/>
              <a:defRPr/>
            </a:pPr>
            <a:endParaRPr lang="en-US" dirty="0">
              <a:latin typeface="Arial" pitchFamily="34" charset="0"/>
            </a:endParaRPr>
          </a:p>
          <a:p>
            <a:pPr marL="234950" indent="-234950" algn="l">
              <a:spcBef>
                <a:spcPct val="20000"/>
              </a:spcBef>
              <a:buClr>
                <a:srgbClr val="000000"/>
              </a:buClr>
              <a:buFont typeface="Webdings" pitchFamily="18" charset="2"/>
              <a:buChar char="4"/>
              <a:defRPr/>
            </a:pPr>
            <a:endParaRPr lang="en-US" dirty="0">
              <a:latin typeface="Arial" pitchFamily="34" charset="0"/>
            </a:endParaRPr>
          </a:p>
          <a:p>
            <a:pPr marL="234950" indent="-234950" algn="l">
              <a:spcBef>
                <a:spcPct val="20000"/>
              </a:spcBef>
              <a:buClr>
                <a:srgbClr val="000000"/>
              </a:buClr>
              <a:buFont typeface="Webdings" pitchFamily="18" charset="2"/>
              <a:buChar char="4"/>
              <a:defRPr/>
            </a:pPr>
            <a:r>
              <a:rPr lang="en-US" dirty="0">
                <a:latin typeface="Arial" pitchFamily="34" charset="0"/>
              </a:rPr>
              <a:t>Improved marketing efforts and corresponding ROI by investing in the right social media properties</a:t>
            </a:r>
          </a:p>
          <a:p>
            <a:pPr marL="234950" indent="-234950" algn="l">
              <a:spcBef>
                <a:spcPct val="20000"/>
              </a:spcBef>
              <a:buClr>
                <a:srgbClr val="000000"/>
              </a:buClr>
              <a:buFont typeface="Webdings" pitchFamily="18" charset="2"/>
              <a:buChar char="4"/>
              <a:defRPr/>
            </a:pPr>
            <a:r>
              <a:rPr lang="en-US" kern="0" dirty="0"/>
              <a:t>The statistical model helped in identifying sub drivers of revenue within each community, thereby helping business develop strategies for specific communities as well</a:t>
            </a:r>
          </a:p>
          <a:p>
            <a:pPr marL="234950" indent="-234950" algn="l">
              <a:spcBef>
                <a:spcPct val="20000"/>
              </a:spcBef>
              <a:buClr>
                <a:srgbClr val="000000"/>
              </a:buClr>
              <a:buFont typeface="Webdings" pitchFamily="18" charset="2"/>
              <a:buChar char="4"/>
              <a:defRPr/>
            </a:pPr>
            <a:endParaRPr lang="en-US" sz="1200" kern="0" dirty="0"/>
          </a:p>
          <a:p>
            <a:pPr marL="234950" indent="-234950" algn="l">
              <a:spcBef>
                <a:spcPct val="20000"/>
              </a:spcBef>
              <a:buClr>
                <a:srgbClr val="000000"/>
              </a:buClr>
              <a:buFont typeface="Webdings" pitchFamily="18" charset="2"/>
              <a:buChar char="4"/>
              <a:defRPr/>
            </a:pPr>
            <a:endParaRPr lang="en-US" sz="1200" dirty="0">
              <a:latin typeface="Arial" pitchFamily="34" charset="0"/>
            </a:endParaRPr>
          </a:p>
          <a:p>
            <a:pPr marL="692150" lvl="1" indent="-234950">
              <a:spcBef>
                <a:spcPct val="20000"/>
              </a:spcBef>
              <a:buClr>
                <a:srgbClr val="000000"/>
              </a:buClr>
              <a:defRPr/>
            </a:pPr>
            <a:endParaRPr lang="en-US" sz="1000" kern="0" dirty="0">
              <a:latin typeface="Arial" pitchFamily="34" charset="0"/>
              <a:cs typeface="Arial" pitchFamily="34" charset="0"/>
            </a:endParaRPr>
          </a:p>
          <a:p>
            <a:pPr marL="692150" lvl="1" indent="-234950">
              <a:spcBef>
                <a:spcPct val="20000"/>
              </a:spcBef>
              <a:buClr>
                <a:srgbClr val="000000"/>
              </a:buClr>
              <a:defRPr/>
            </a:pPr>
            <a:endParaRPr lang="en-US" sz="1000" dirty="0">
              <a:latin typeface="Arial" pitchFamily="34" charset="0"/>
            </a:endParaRPr>
          </a:p>
          <a:p>
            <a:pPr marL="692150" lvl="1" indent="-234950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/>
            </a:pPr>
            <a:endParaRPr lang="en-US" sz="1000" dirty="0">
              <a:latin typeface="Arial" pitchFamily="34" charset="0"/>
            </a:endParaRPr>
          </a:p>
          <a:p>
            <a:pPr marL="234950" indent="-234950">
              <a:spcBef>
                <a:spcPct val="20000"/>
              </a:spcBef>
              <a:buClr>
                <a:srgbClr val="000000"/>
              </a:buClr>
              <a:defRPr/>
            </a:pPr>
            <a:endParaRPr lang="en-US" sz="1000" dirty="0">
              <a:latin typeface="Arial" pitchFamily="34" charset="0"/>
            </a:endParaRPr>
          </a:p>
        </p:txBody>
      </p:sp>
      <p:pic>
        <p:nvPicPr>
          <p:cNvPr id="11356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571" y="4419600"/>
            <a:ext cx="4052121" cy="1965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56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5973" y="1824038"/>
            <a:ext cx="2148839" cy="1991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WordArt 8"/>
          <p:cNvSpPr>
            <a:spLocks noChangeArrowheads="1" noChangeShapeType="1" noTextEdit="1"/>
          </p:cNvSpPr>
          <p:nvPr/>
        </p:nvSpPr>
        <p:spPr bwMode="auto">
          <a:xfrm>
            <a:off x="8873810" y="3535680"/>
            <a:ext cx="421002" cy="27432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Illustration</a:t>
            </a: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 bwMode="auto">
          <a:xfrm>
            <a:off x="9247188" y="6530937"/>
            <a:ext cx="238752" cy="298449"/>
          </a:xfrm>
          <a:prstGeom prst="actionButtonHome">
            <a:avLst/>
          </a:prstGeom>
          <a:solidFill>
            <a:srgbClr val="AA000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2577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238261E73C88439BB98AF91E7C8BB9" ma:contentTypeVersion="12" ma:contentTypeDescription="Create a new document." ma:contentTypeScope="" ma:versionID="ce24275585ad6faa1994631f599f0ad0">
  <xsd:schema xmlns:xsd="http://www.w3.org/2001/XMLSchema" xmlns:xs="http://www.w3.org/2001/XMLSchema" xmlns:p="http://schemas.microsoft.com/office/2006/metadata/properties" xmlns:ns2="df96cac6-5edc-4d96-a14f-21dec8cebb64" xmlns:ns3="e6f9aa0a-a4db-4c69-b1fa-f7c559ce6762" targetNamespace="http://schemas.microsoft.com/office/2006/metadata/properties" ma:root="true" ma:fieldsID="e48c4e51891a7ad7a9848e84a11e2199" ns2:_="" ns3:_="">
    <xsd:import namespace="df96cac6-5edc-4d96-a14f-21dec8cebb64"/>
    <xsd:import namespace="e6f9aa0a-a4db-4c69-b1fa-f7c559ce67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6cac6-5edc-4d96-a14f-21dec8ceb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9aa0a-a4db-4c69-b1fa-f7c559ce6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BD2600-2172-427B-BD3F-79AAC4E784A7}"/>
</file>

<file path=customXml/itemProps2.xml><?xml version="1.0" encoding="utf-8"?>
<ds:datastoreItem xmlns:ds="http://schemas.openxmlformats.org/officeDocument/2006/customXml" ds:itemID="{F08FF147-4876-411A-AE65-222F5E8F223C}"/>
</file>

<file path=customXml/itemProps3.xml><?xml version="1.0" encoding="utf-8"?>
<ds:datastoreItem xmlns:ds="http://schemas.openxmlformats.org/officeDocument/2006/customXml" ds:itemID="{EDD7A47C-AA01-47D9-B8C5-FADD94B6F19B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258</TotalTime>
  <Pages>8</Pages>
  <Words>158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Arial Unicode MS</vt:lpstr>
      <vt:lpstr>Times New Roman</vt:lpstr>
      <vt:lpstr>Webdings</vt:lpstr>
      <vt:lpstr>blank</vt:lpstr>
      <vt:lpstr>Mu Sigma determined the ROI of Social Media efforts for a large technology retailer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Yuvraj Krishan Pandotra</dc:creator>
  <cp:lastModifiedBy>Partha Pratim Dutta</cp:lastModifiedBy>
  <cp:revision>33</cp:revision>
  <cp:lastPrinted>2001-09-28T15:01:44Z</cp:lastPrinted>
  <dcterms:created xsi:type="dcterms:W3CDTF">2015-09-16T18:41:03Z</dcterms:created>
  <dcterms:modified xsi:type="dcterms:W3CDTF">2018-02-10T08:40:06Z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0x01010080238261E73C88439BB98AF91E7C8BB9</vt:lpwstr>
  </property>
</Properties>
</file>