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EDE7E7"/>
    <a:srgbClr val="FF0000"/>
    <a:srgbClr val="D40000"/>
    <a:srgbClr val="AA0000"/>
    <a:srgbClr val="D8CBCB"/>
    <a:srgbClr val="006666"/>
    <a:srgbClr val="016666"/>
    <a:srgbClr val="0B1F65"/>
    <a:srgbClr val="360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7" autoAdjust="0"/>
    <p:restoredTop sz="95810" autoAdjust="0"/>
  </p:normalViewPr>
  <p:slideViewPr>
    <p:cSldViewPr snapToObjects="1">
      <p:cViewPr varScale="1">
        <p:scale>
          <a:sx n="61" d="100"/>
          <a:sy n="61" d="100"/>
        </p:scale>
        <p:origin x="84" y="714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commentAuthors" Target="commentAuthors.xml"/><Relationship Id="rId10" Type="http://schemas.openxmlformats.org/officeDocument/2006/relationships/customXml" Target="../customXml/item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A2F688-2909-4FDC-AB38-3311C84AD8BC}" type="doc">
      <dgm:prSet loTypeId="urn:microsoft.com/office/officeart/2005/8/layout/pyramid3" loCatId="pyramid" qsTypeId="urn:microsoft.com/office/officeart/2005/8/quickstyle/simple3" qsCatId="simple" csTypeId="urn:microsoft.com/office/officeart/2005/8/colors/accent0_3" csCatId="mainScheme" phldr="1"/>
      <dgm:spPr/>
    </dgm:pt>
    <dgm:pt modelId="{CD4AD686-C931-46F4-A66A-97A42BC62CC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200" dirty="0">
              <a:solidFill>
                <a:schemeClr val="bg1"/>
              </a:solidFill>
            </a:rPr>
            <a:t>220</a:t>
          </a:r>
        </a:p>
      </dgm:t>
    </dgm:pt>
    <dgm:pt modelId="{0E25DE21-26EF-422A-94AE-259AEF8DEFA9}" type="parTrans" cxnId="{922340EE-67F8-4954-AC9D-AE46B078F537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7F185CC9-181B-4ACD-AD8E-DB329BCBF383}" type="sibTrans" cxnId="{922340EE-67F8-4954-AC9D-AE46B078F537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A05F58F9-6B6C-4D4B-81E1-90AE0F2C9C64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200" dirty="0">
              <a:solidFill>
                <a:schemeClr val="bg1"/>
              </a:solidFill>
            </a:rPr>
            <a:t>39</a:t>
          </a:r>
        </a:p>
      </dgm:t>
    </dgm:pt>
    <dgm:pt modelId="{8DA94DC6-1C94-47EB-8CC2-15988825C870}" type="parTrans" cxnId="{B86702B6-EACB-4FF6-A86A-3832BF4D5B37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ABD76FB1-0D82-42B9-81D8-CE66E13B59A5}" type="sibTrans" cxnId="{B86702B6-EACB-4FF6-A86A-3832BF4D5B37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5B68CD7C-3B4D-4D09-A313-337CC7CDB824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200" dirty="0">
              <a:solidFill>
                <a:schemeClr val="bg1"/>
              </a:solidFill>
            </a:rPr>
            <a:t>10</a:t>
          </a:r>
          <a:endParaRPr lang="en-US" sz="1400" dirty="0">
            <a:solidFill>
              <a:schemeClr val="bg1"/>
            </a:solidFill>
          </a:endParaRPr>
        </a:p>
      </dgm:t>
    </dgm:pt>
    <dgm:pt modelId="{D86482DC-A929-4458-85D0-53949442F41C}" type="parTrans" cxnId="{F752AABB-365E-4AC4-A149-4E783A9CA978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9DBE6AFA-A723-4FC3-831D-FFF79B5810E7}" type="sibTrans" cxnId="{F752AABB-365E-4AC4-A149-4E783A9CA978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0CA01873-4638-4FD3-848C-E18888964658}" type="pres">
      <dgm:prSet presAssocID="{8DA2F688-2909-4FDC-AB38-3311C84AD8BC}" presName="Name0" presStyleCnt="0">
        <dgm:presLayoutVars>
          <dgm:dir/>
          <dgm:animLvl val="lvl"/>
          <dgm:resizeHandles val="exact"/>
        </dgm:presLayoutVars>
      </dgm:prSet>
      <dgm:spPr/>
    </dgm:pt>
    <dgm:pt modelId="{0A728104-73C7-4489-ADAE-B588EEB27B96}" type="pres">
      <dgm:prSet presAssocID="{CD4AD686-C931-46F4-A66A-97A42BC62CCC}" presName="Name8" presStyleCnt="0"/>
      <dgm:spPr/>
    </dgm:pt>
    <dgm:pt modelId="{BD1CE0DD-2D07-413E-91FE-1DD050811B1D}" type="pres">
      <dgm:prSet presAssocID="{CD4AD686-C931-46F4-A66A-97A42BC62CCC}" presName="level" presStyleLbl="node1" presStyleIdx="0" presStyleCnt="3" custLinFactNeighborX="-1406">
        <dgm:presLayoutVars>
          <dgm:chMax val="1"/>
          <dgm:bulletEnabled val="1"/>
        </dgm:presLayoutVars>
      </dgm:prSet>
      <dgm:spPr/>
    </dgm:pt>
    <dgm:pt modelId="{4DF65673-7468-4D90-8B05-70A6AD9CC094}" type="pres">
      <dgm:prSet presAssocID="{CD4AD686-C931-46F4-A66A-97A42BC62CC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B4F884E-0947-4EEF-B21A-04FEFB7A8F13}" type="pres">
      <dgm:prSet presAssocID="{A05F58F9-6B6C-4D4B-81E1-90AE0F2C9C64}" presName="Name8" presStyleCnt="0"/>
      <dgm:spPr/>
    </dgm:pt>
    <dgm:pt modelId="{CDEEC773-F775-4FA4-94BF-77E7F36B92A1}" type="pres">
      <dgm:prSet presAssocID="{A05F58F9-6B6C-4D4B-81E1-90AE0F2C9C64}" presName="level" presStyleLbl="node1" presStyleIdx="1" presStyleCnt="3" custLinFactNeighborX="67" custLinFactNeighborY="1007">
        <dgm:presLayoutVars>
          <dgm:chMax val="1"/>
          <dgm:bulletEnabled val="1"/>
        </dgm:presLayoutVars>
      </dgm:prSet>
      <dgm:spPr/>
    </dgm:pt>
    <dgm:pt modelId="{868C2D66-53A3-40D4-A8DA-1C23DB648F53}" type="pres">
      <dgm:prSet presAssocID="{A05F58F9-6B6C-4D4B-81E1-90AE0F2C9C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42565B2-91DB-4BA5-94A6-332C18296083}" type="pres">
      <dgm:prSet presAssocID="{5B68CD7C-3B4D-4D09-A313-337CC7CDB824}" presName="Name8" presStyleCnt="0"/>
      <dgm:spPr/>
    </dgm:pt>
    <dgm:pt modelId="{E045D3E7-63E9-4684-95E6-7549BAF1A515}" type="pres">
      <dgm:prSet presAssocID="{5B68CD7C-3B4D-4D09-A313-337CC7CDB824}" presName="level" presStyleLbl="node1" presStyleIdx="2" presStyleCnt="3" custLinFactNeighborX="717">
        <dgm:presLayoutVars>
          <dgm:chMax val="1"/>
          <dgm:bulletEnabled val="1"/>
        </dgm:presLayoutVars>
      </dgm:prSet>
      <dgm:spPr/>
    </dgm:pt>
    <dgm:pt modelId="{D3896133-0B96-42C4-B4CE-7A676546FBF3}" type="pres">
      <dgm:prSet presAssocID="{5B68CD7C-3B4D-4D09-A313-337CC7CDB82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BB7E26-ABB3-4B55-A7A2-EEBDD7709797}" type="presOf" srcId="{CD4AD686-C931-46F4-A66A-97A42BC62CCC}" destId="{4DF65673-7468-4D90-8B05-70A6AD9CC094}" srcOrd="1" destOrd="0" presId="urn:microsoft.com/office/officeart/2005/8/layout/pyramid3"/>
    <dgm:cxn modelId="{60B8554C-C2C2-44E5-9BD8-640B10A7A22C}" type="presOf" srcId="{CD4AD686-C931-46F4-A66A-97A42BC62CCC}" destId="{BD1CE0DD-2D07-413E-91FE-1DD050811B1D}" srcOrd="0" destOrd="0" presId="urn:microsoft.com/office/officeart/2005/8/layout/pyramid3"/>
    <dgm:cxn modelId="{FE1DC154-B725-4EB8-BC04-ECF635E2FBFC}" type="presOf" srcId="{A05F58F9-6B6C-4D4B-81E1-90AE0F2C9C64}" destId="{CDEEC773-F775-4FA4-94BF-77E7F36B92A1}" srcOrd="0" destOrd="0" presId="urn:microsoft.com/office/officeart/2005/8/layout/pyramid3"/>
    <dgm:cxn modelId="{BD91C07C-F1FF-4F45-B418-D557CF94408C}" type="presOf" srcId="{5B68CD7C-3B4D-4D09-A313-337CC7CDB824}" destId="{D3896133-0B96-42C4-B4CE-7A676546FBF3}" srcOrd="1" destOrd="0" presId="urn:microsoft.com/office/officeart/2005/8/layout/pyramid3"/>
    <dgm:cxn modelId="{332079A5-2420-4B39-949C-2FEE12010568}" type="presOf" srcId="{8DA2F688-2909-4FDC-AB38-3311C84AD8BC}" destId="{0CA01873-4638-4FD3-848C-E18888964658}" srcOrd="0" destOrd="0" presId="urn:microsoft.com/office/officeart/2005/8/layout/pyramid3"/>
    <dgm:cxn modelId="{88AC18B0-B863-4EFB-826A-97FE70084A4C}" type="presOf" srcId="{5B68CD7C-3B4D-4D09-A313-337CC7CDB824}" destId="{E045D3E7-63E9-4684-95E6-7549BAF1A515}" srcOrd="0" destOrd="0" presId="urn:microsoft.com/office/officeart/2005/8/layout/pyramid3"/>
    <dgm:cxn modelId="{B86702B6-EACB-4FF6-A86A-3832BF4D5B37}" srcId="{8DA2F688-2909-4FDC-AB38-3311C84AD8BC}" destId="{A05F58F9-6B6C-4D4B-81E1-90AE0F2C9C64}" srcOrd="1" destOrd="0" parTransId="{8DA94DC6-1C94-47EB-8CC2-15988825C870}" sibTransId="{ABD76FB1-0D82-42B9-81D8-CE66E13B59A5}"/>
    <dgm:cxn modelId="{F752AABB-365E-4AC4-A149-4E783A9CA978}" srcId="{8DA2F688-2909-4FDC-AB38-3311C84AD8BC}" destId="{5B68CD7C-3B4D-4D09-A313-337CC7CDB824}" srcOrd="2" destOrd="0" parTransId="{D86482DC-A929-4458-85D0-53949442F41C}" sibTransId="{9DBE6AFA-A723-4FC3-831D-FFF79B5810E7}"/>
    <dgm:cxn modelId="{488FD9DA-8F3D-48A4-9CC0-F74DC23F2E5A}" type="presOf" srcId="{A05F58F9-6B6C-4D4B-81E1-90AE0F2C9C64}" destId="{868C2D66-53A3-40D4-A8DA-1C23DB648F53}" srcOrd="1" destOrd="0" presId="urn:microsoft.com/office/officeart/2005/8/layout/pyramid3"/>
    <dgm:cxn modelId="{922340EE-67F8-4954-AC9D-AE46B078F537}" srcId="{8DA2F688-2909-4FDC-AB38-3311C84AD8BC}" destId="{CD4AD686-C931-46F4-A66A-97A42BC62CCC}" srcOrd="0" destOrd="0" parTransId="{0E25DE21-26EF-422A-94AE-259AEF8DEFA9}" sibTransId="{7F185CC9-181B-4ACD-AD8E-DB329BCBF383}"/>
    <dgm:cxn modelId="{94887AA3-C94B-4835-AE86-FF443CCDFDBD}" type="presParOf" srcId="{0CA01873-4638-4FD3-848C-E18888964658}" destId="{0A728104-73C7-4489-ADAE-B588EEB27B96}" srcOrd="0" destOrd="0" presId="urn:microsoft.com/office/officeart/2005/8/layout/pyramid3"/>
    <dgm:cxn modelId="{92ED4664-2A94-43FA-AAB9-D693DD3BA52C}" type="presParOf" srcId="{0A728104-73C7-4489-ADAE-B588EEB27B96}" destId="{BD1CE0DD-2D07-413E-91FE-1DD050811B1D}" srcOrd="0" destOrd="0" presId="urn:microsoft.com/office/officeart/2005/8/layout/pyramid3"/>
    <dgm:cxn modelId="{EEFCF181-1B0F-4317-9F96-103E9013CEDF}" type="presParOf" srcId="{0A728104-73C7-4489-ADAE-B588EEB27B96}" destId="{4DF65673-7468-4D90-8B05-70A6AD9CC094}" srcOrd="1" destOrd="0" presId="urn:microsoft.com/office/officeart/2005/8/layout/pyramid3"/>
    <dgm:cxn modelId="{06848C51-4012-4C69-AC06-C4D14206DBFE}" type="presParOf" srcId="{0CA01873-4638-4FD3-848C-E18888964658}" destId="{7B4F884E-0947-4EEF-B21A-04FEFB7A8F13}" srcOrd="1" destOrd="0" presId="urn:microsoft.com/office/officeart/2005/8/layout/pyramid3"/>
    <dgm:cxn modelId="{1668B9F9-72EB-4303-9B0E-0414D7F73BC4}" type="presParOf" srcId="{7B4F884E-0947-4EEF-B21A-04FEFB7A8F13}" destId="{CDEEC773-F775-4FA4-94BF-77E7F36B92A1}" srcOrd="0" destOrd="0" presId="urn:microsoft.com/office/officeart/2005/8/layout/pyramid3"/>
    <dgm:cxn modelId="{F450F703-1234-4C2B-B515-3E890D108EC7}" type="presParOf" srcId="{7B4F884E-0947-4EEF-B21A-04FEFB7A8F13}" destId="{868C2D66-53A3-40D4-A8DA-1C23DB648F53}" srcOrd="1" destOrd="0" presId="urn:microsoft.com/office/officeart/2005/8/layout/pyramid3"/>
    <dgm:cxn modelId="{86A19B1C-85C0-42B0-AD58-27307E6737C3}" type="presParOf" srcId="{0CA01873-4638-4FD3-848C-E18888964658}" destId="{342565B2-91DB-4BA5-94A6-332C18296083}" srcOrd="2" destOrd="0" presId="urn:microsoft.com/office/officeart/2005/8/layout/pyramid3"/>
    <dgm:cxn modelId="{BB2730AD-3434-487D-AA50-5822DDE35B91}" type="presParOf" srcId="{342565B2-91DB-4BA5-94A6-332C18296083}" destId="{E045D3E7-63E9-4684-95E6-7549BAF1A515}" srcOrd="0" destOrd="0" presId="urn:microsoft.com/office/officeart/2005/8/layout/pyramid3"/>
    <dgm:cxn modelId="{D74E6534-4E1E-4F89-95CB-6B64276AAAA5}" type="presParOf" srcId="{342565B2-91DB-4BA5-94A6-332C18296083}" destId="{D3896133-0B96-42C4-B4CE-7A676546FBF3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CE0DD-2D07-413E-91FE-1DD050811B1D}">
      <dsp:nvSpPr>
        <dsp:cNvPr id="0" name=""/>
        <dsp:cNvSpPr/>
      </dsp:nvSpPr>
      <dsp:spPr>
        <a:xfrm rot="10800000">
          <a:off x="0" y="0"/>
          <a:ext cx="970671" cy="464023"/>
        </a:xfrm>
        <a:prstGeom prst="trapezoid">
          <a:avLst>
            <a:gd name="adj" fmla="val 34864"/>
          </a:avLst>
        </a:prstGeom>
        <a:solidFill>
          <a:schemeClr val="accent2"/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220</a:t>
          </a:r>
        </a:p>
      </dsp:txBody>
      <dsp:txXfrm rot="-10800000">
        <a:off x="169867" y="0"/>
        <a:ext cx="630936" cy="464023"/>
      </dsp:txXfrm>
    </dsp:sp>
    <dsp:sp modelId="{CDEEC773-F775-4FA4-94BF-77E7F36B92A1}">
      <dsp:nvSpPr>
        <dsp:cNvPr id="0" name=""/>
        <dsp:cNvSpPr/>
      </dsp:nvSpPr>
      <dsp:spPr>
        <a:xfrm rot="10800000">
          <a:off x="162212" y="468696"/>
          <a:ext cx="647114" cy="464023"/>
        </a:xfrm>
        <a:prstGeom prst="trapezoid">
          <a:avLst>
            <a:gd name="adj" fmla="val 34864"/>
          </a:avLst>
        </a:prstGeom>
        <a:solidFill>
          <a:schemeClr val="accent2"/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39</a:t>
          </a:r>
        </a:p>
      </dsp:txBody>
      <dsp:txXfrm rot="-10800000">
        <a:off x="275457" y="468696"/>
        <a:ext cx="420624" cy="464023"/>
      </dsp:txXfrm>
    </dsp:sp>
    <dsp:sp modelId="{E045D3E7-63E9-4684-95E6-7549BAF1A515}">
      <dsp:nvSpPr>
        <dsp:cNvPr id="0" name=""/>
        <dsp:cNvSpPr/>
      </dsp:nvSpPr>
      <dsp:spPr>
        <a:xfrm rot="10800000">
          <a:off x="325876" y="928047"/>
          <a:ext cx="323557" cy="464023"/>
        </a:xfrm>
        <a:prstGeom prst="trapezoid">
          <a:avLst>
            <a:gd name="adj" fmla="val 50000"/>
          </a:avLst>
        </a:prstGeom>
        <a:solidFill>
          <a:schemeClr val="accent2"/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10</a:t>
          </a:r>
          <a:endParaRPr lang="en-US" sz="1400" kern="1200" dirty="0">
            <a:solidFill>
              <a:schemeClr val="bg1"/>
            </a:solidFill>
          </a:endParaRPr>
        </a:p>
      </dsp:txBody>
      <dsp:txXfrm rot="-10800000">
        <a:off x="325876" y="928047"/>
        <a:ext cx="323557" cy="464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3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7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>
                <a:solidFill>
                  <a:prstClr val="black"/>
                </a:solidFill>
              </a:rPr>
              <a:pPr/>
              <a:t>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7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07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08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0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8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3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5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7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0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2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4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/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26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29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1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4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3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59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0" r:id="rId10"/>
    <p:sldLayoutId id="2147483772" r:id="rId11"/>
    <p:sldLayoutId id="2147483771" r:id="rId12"/>
    <p:sldLayoutId id="2147483773" r:id="rId13"/>
    <p:sldLayoutId id="2147483774" r:id="rId14"/>
    <p:sldLayoutId id="2147483775" r:id="rId1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e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 Sigma estimated the impact of social media activity on sales and improved customer engagement through customized content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850" y="1409700"/>
            <a:ext cx="4076700" cy="384048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FFFFFF"/>
                </a:solidFill>
              </a:rPr>
              <a:t>Background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450850" y="4340224"/>
            <a:ext cx="4076700" cy="2117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91440" anchor="t"/>
          <a:lstStyle/>
          <a:p>
            <a:pPr marL="234950" indent="-234950" algn="l" eaLnBrk="1" hangingPunct="1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234950" indent="-234950" algn="l" eaLnBrk="1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850" y="3975100"/>
            <a:ext cx="4076700" cy="384048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FFFFFF"/>
                </a:solidFill>
              </a:rPr>
              <a:t>Analytical Approach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264150" y="1409700"/>
            <a:ext cx="4076700" cy="384048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FFFFFF"/>
                </a:solidFill>
              </a:rPr>
              <a:t>Insights &amp; Recommendations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5264150" y="3975100"/>
            <a:ext cx="4076700" cy="2456501"/>
            <a:chOff x="457200" y="1403350"/>
            <a:chExt cx="4076700" cy="2456501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blackWhite">
            <a:xfrm>
              <a:off x="457200" y="1742126"/>
              <a:ext cx="4076700" cy="21177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anchor="t"/>
            <a:lstStyle/>
            <a:p>
              <a:pPr marL="692150" lvl="1" indent="-234950" algn="l" eaLnBrk="1" hangingPunct="1">
                <a:spcBef>
                  <a:spcPct val="20000"/>
                </a:spcBef>
                <a:buClr>
                  <a:srgbClr val="002060"/>
                </a:buClr>
                <a:buFont typeface="Arial" pitchFamily="34" charset="0"/>
                <a:buChar char="–"/>
                <a:defRPr/>
              </a:pPr>
              <a:endParaRPr lang="en-US" sz="1200" dirty="0">
                <a:solidFill>
                  <a:srgbClr val="000000"/>
                </a:solidFill>
              </a:endParaRPr>
            </a:p>
            <a:p>
              <a:pPr marL="234950" indent="-234950" algn="l" eaLnBrk="1" hangingPunct="1">
                <a:spcBef>
                  <a:spcPct val="20000"/>
                </a:spcBef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57200" y="1403350"/>
              <a:ext cx="4076700" cy="384048"/>
            </a:xfrm>
            <a:prstGeom prst="rect">
              <a:avLst/>
            </a:prstGeom>
            <a:solidFill>
              <a:srgbClr val="80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anchor="ctr" anchorCtr="1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FFFFFF"/>
                  </a:solidFill>
                </a:rPr>
                <a:t>Business Impact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AutoShape 9"/>
          <p:cNvSpPr>
            <a:spLocks noChangeArrowheads="1"/>
          </p:cNvSpPr>
          <p:nvPr/>
        </p:nvSpPr>
        <p:spPr bwMode="blackWhite">
          <a:xfrm rot="5400000">
            <a:off x="3852862" y="3767139"/>
            <a:ext cx="2073276" cy="330200"/>
          </a:xfrm>
          <a:prstGeom prst="triangle">
            <a:avLst>
              <a:gd name="adj" fmla="val 50000"/>
            </a:avLst>
          </a:prstGeom>
          <a:solidFill>
            <a:srgbClr val="0066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Font typeface="Webdings" pitchFamily="18" charset="2"/>
              <a:buChar char="4"/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0376" y="1787857"/>
            <a:ext cx="4080681" cy="21027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/>
          <a:p>
            <a:pPr marL="234950" indent="-234950" algn="l" eaLnBrk="1" hangingPunct="1">
              <a:spcBef>
                <a:spcPct val="20000"/>
              </a:spcBef>
              <a:buClr>
                <a:srgbClr val="000000"/>
              </a:buClr>
              <a:buFontTx/>
              <a:buNone/>
            </a:pPr>
            <a:endParaRPr lang="en-US" sz="12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34950" indent="-234950" algn="l" eaLnBrk="1" hangingPunct="1">
              <a:spcBef>
                <a:spcPct val="20000"/>
              </a:spcBef>
              <a:buClr>
                <a:srgbClr val="000000"/>
              </a:buClr>
              <a:buFont typeface="Webdings" pitchFamily="18" charset="2"/>
              <a:buChar char="4"/>
            </a:pPr>
            <a:endParaRPr lang="en-US" sz="1200" dirty="0">
              <a:solidFill>
                <a:srgbClr val="000000"/>
              </a:solidFill>
            </a:endParaRPr>
          </a:p>
          <a:p>
            <a:pPr marL="234950" indent="-234950" algn="l" eaLnBrk="1" hangingPunct="1">
              <a:spcBef>
                <a:spcPct val="20000"/>
              </a:spcBef>
              <a:buClr>
                <a:srgbClr val="000000"/>
              </a:buClr>
              <a:buFont typeface="Webdings" pitchFamily="18" charset="2"/>
              <a:buChar char="4"/>
            </a:pPr>
            <a:r>
              <a:rPr lang="en-US" sz="1200" dirty="0">
                <a:solidFill>
                  <a:srgbClr val="000000"/>
                </a:solidFill>
              </a:rPr>
              <a:t>The Client is a Fortune 500 IT solutions company</a:t>
            </a:r>
            <a:endParaRPr lang="en-US" sz="12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34950" indent="-234950" algn="l" eaLnBrk="1" hangingPunct="1">
              <a:spcBef>
                <a:spcPct val="20000"/>
              </a:spcBef>
              <a:buClr>
                <a:srgbClr val="000000"/>
              </a:buClr>
              <a:buFont typeface="Webdings" pitchFamily="18" charset="2"/>
              <a:buChar char="4"/>
            </a:pPr>
            <a:r>
              <a:rPr lang="en-US" sz="12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Client has a collaborative online community where visitors can get in-depth technical information about the products,  participate in discussions, download content, post queries, etc.</a:t>
            </a:r>
          </a:p>
          <a:p>
            <a:pPr marL="234950" indent="-234950" algn="l" eaLnBrk="1" hangingPunct="1">
              <a:spcBef>
                <a:spcPct val="20000"/>
              </a:spcBef>
              <a:buClr>
                <a:srgbClr val="000000"/>
              </a:buClr>
              <a:buFont typeface="Webdings" pitchFamily="18" charset="2"/>
              <a:buChar char="4"/>
            </a:pPr>
            <a:r>
              <a:rPr lang="en-US" sz="12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Client wants Mu Sigma to:</a:t>
            </a:r>
          </a:p>
          <a:p>
            <a:pPr marL="692150" lvl="1" indent="-234950" algn="l" eaLnBrk="1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</a:pPr>
            <a:r>
              <a:rPr lang="en-US" sz="12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Determine the impact of the website on the business</a:t>
            </a:r>
          </a:p>
          <a:p>
            <a:pPr marL="692150" lvl="1" indent="-234950" algn="l" eaLnBrk="1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</a:pPr>
            <a:r>
              <a:rPr lang="en-US" sz="12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 Social Media for targeting its business customers better</a:t>
            </a:r>
          </a:p>
          <a:p>
            <a:pPr marL="692150" lvl="1" indent="-234950" algn="l" eaLnBrk="1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</a:pPr>
            <a:endParaRPr lang="en-US" sz="12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34950" indent="-234950" algn="l" eaLnBrk="1" hangingPunct="1">
              <a:spcBef>
                <a:spcPct val="20000"/>
              </a:spcBef>
              <a:buClr>
                <a:srgbClr val="000000"/>
              </a:buClr>
              <a:buFontTx/>
              <a:buNone/>
            </a:pPr>
            <a:endParaRPr lang="en-US" sz="12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024" y="4462818"/>
            <a:ext cx="4039738" cy="193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29"/>
          <p:cNvGrpSpPr/>
          <p:nvPr/>
        </p:nvGrpSpPr>
        <p:grpSpPr>
          <a:xfrm>
            <a:off x="5201728" y="1758571"/>
            <a:ext cx="4133341" cy="2131989"/>
            <a:chOff x="5169186" y="1593850"/>
            <a:chExt cx="4447781" cy="2664251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5234153" y="1593850"/>
              <a:ext cx="4382814" cy="26642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266700" indent="-266700" algn="l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US" altLang="ja-JP" sz="1200" kern="0" dirty="0">
                <a:solidFill>
                  <a:sysClr val="windowText" lastClr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7" name="Content Placeholder 4"/>
            <p:cNvSpPr txBox="1">
              <a:spLocks/>
            </p:cNvSpPr>
            <p:nvPr/>
          </p:nvSpPr>
          <p:spPr>
            <a:xfrm>
              <a:off x="5169186" y="1659988"/>
              <a:ext cx="2223975" cy="2565172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/>
            <a:p>
              <a:pPr marL="234950" indent="-234950" algn="l" eaLnBrk="1" hangingPunct="1">
                <a:spcBef>
                  <a:spcPct val="20000"/>
                </a:spcBef>
                <a:buClr>
                  <a:srgbClr val="000000"/>
                </a:buClr>
                <a:buFont typeface="Webdings" pitchFamily="18" charset="2"/>
                <a:buChar char="4"/>
              </a:pPr>
              <a:r>
                <a:rPr lang="en-US" sz="1200" kern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Strong correlation was observed between visits and revenue generated</a:t>
              </a:r>
            </a:p>
            <a:p>
              <a:pPr marL="234950" indent="-234950" algn="l" eaLnBrk="1" hangingPunct="1">
                <a:spcBef>
                  <a:spcPct val="20000"/>
                </a:spcBef>
                <a:buClr>
                  <a:srgbClr val="000000"/>
                </a:buClr>
                <a:buFont typeface="Webdings" pitchFamily="18" charset="2"/>
                <a:buChar char="4"/>
              </a:pPr>
              <a:r>
                <a:rPr lang="en-US" sz="1200" kern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Visitors to the site showed a higher product penetration and incremental revenues</a:t>
              </a:r>
            </a:p>
            <a:p>
              <a:pPr marL="234950" indent="-234950" algn="l" eaLnBrk="1" hangingPunct="1">
                <a:spcBef>
                  <a:spcPct val="20000"/>
                </a:spcBef>
                <a:buClr>
                  <a:srgbClr val="000000"/>
                </a:buClr>
                <a:buFont typeface="Webdings" pitchFamily="18" charset="2"/>
                <a:buChar char="4"/>
              </a:pPr>
              <a:r>
                <a:rPr lang="en-US" sz="1200" dirty="0">
                  <a:solidFill>
                    <a:srgbClr val="000000"/>
                  </a:solidFill>
                </a:rPr>
                <a:t>Leads generated from the website were prioritized for targeting</a:t>
              </a:r>
              <a:endParaRPr lang="en-US" sz="12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37435" y="1702189"/>
              <a:ext cx="2228595" cy="1327614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93161" y="3054091"/>
              <a:ext cx="2214864" cy="1176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oup 34"/>
          <p:cNvGrpSpPr/>
          <p:nvPr/>
        </p:nvGrpSpPr>
        <p:grpSpPr>
          <a:xfrm>
            <a:off x="5219702" y="4258095"/>
            <a:ext cx="4060560" cy="2474524"/>
            <a:chOff x="5219702" y="4544703"/>
            <a:chExt cx="4060560" cy="2474524"/>
          </a:xfrm>
        </p:grpSpPr>
        <p:sp>
          <p:nvSpPr>
            <p:cNvPr id="32" name="Rectangle 31"/>
            <p:cNvSpPr/>
            <p:nvPr/>
          </p:nvSpPr>
          <p:spPr>
            <a:xfrm>
              <a:off x="5219702" y="4544703"/>
              <a:ext cx="3091785" cy="2474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34950" indent="-234950" algn="l" eaLnBrk="1" hangingPunct="1">
                <a:spcBef>
                  <a:spcPct val="20000"/>
                </a:spcBef>
                <a:buClr>
                  <a:srgbClr val="000000"/>
                </a:buClr>
                <a:buFontTx/>
                <a:buNone/>
              </a:pPr>
              <a:endParaRPr lang="en-U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marL="234950" indent="-234950" algn="l" eaLnBrk="1" hangingPunct="1">
                <a:spcBef>
                  <a:spcPct val="20000"/>
                </a:spcBef>
                <a:buClr>
                  <a:srgbClr val="000000"/>
                </a:buClr>
                <a:buFont typeface="Webdings" pitchFamily="18" charset="2"/>
                <a:buChar char="4"/>
              </a:pPr>
              <a:r>
                <a:rPr lang="en-US" sz="1200" dirty="0">
                  <a:solidFill>
                    <a:srgbClr val="000000"/>
                  </a:solidFill>
                </a:rPr>
                <a:t>Improved engagement on the website by improving content</a:t>
              </a:r>
            </a:p>
            <a:p>
              <a:pPr marL="234950" indent="-234950" algn="l" eaLnBrk="1" hangingPunct="1">
                <a:spcBef>
                  <a:spcPct val="20000"/>
                </a:spcBef>
                <a:buClr>
                  <a:srgbClr val="000000"/>
                </a:buClr>
                <a:buFont typeface="Webdings" pitchFamily="18" charset="2"/>
                <a:buChar char="4"/>
              </a:pPr>
              <a:r>
                <a:rPr lang="en-US" sz="1200" dirty="0">
                  <a:solidFill>
                    <a:srgbClr val="000000"/>
                  </a:solidFill>
                </a:rPr>
                <a:t>Identified potential customers</a:t>
              </a:r>
            </a:p>
            <a:p>
              <a:pPr marL="692150" lvl="1" indent="-234950" algn="l" eaLnBrk="1" hangingPunct="1">
                <a:spcBef>
                  <a:spcPct val="20000"/>
                </a:spcBef>
                <a:buClr>
                  <a:srgbClr val="000000"/>
                </a:buClr>
                <a:buFont typeface="Arial" pitchFamily="34" charset="0"/>
                <a:buChar char="–"/>
              </a:pPr>
              <a:r>
                <a:rPr lang="en-US" sz="1200" kern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Results indicated that significant sales opportunity was generated </a:t>
              </a:r>
            </a:p>
            <a:p>
              <a:pPr marL="234950" indent="-234950" algn="l" eaLnBrk="1" hangingPunct="1">
                <a:spcBef>
                  <a:spcPct val="20000"/>
                </a:spcBef>
                <a:buClr>
                  <a:srgbClr val="000000"/>
                </a:buClr>
                <a:buFont typeface="Webdings" pitchFamily="18" charset="2"/>
                <a:buChar char="4"/>
              </a:pPr>
              <a:r>
                <a:rPr lang="en-US" sz="1200" dirty="0">
                  <a:solidFill>
                    <a:srgbClr val="000000"/>
                  </a:solidFill>
                </a:rPr>
                <a:t>Integrate the community websites into their customer acquisition and retention strategies</a:t>
              </a:r>
            </a:p>
            <a:p>
              <a:pPr marL="692150" lvl="1" indent="-234950" algn="l" eaLnBrk="1" hangingPunct="1">
                <a:spcBef>
                  <a:spcPct val="20000"/>
                </a:spcBef>
                <a:buClr>
                  <a:srgbClr val="000000"/>
                </a:buClr>
                <a:buFontTx/>
                <a:buNone/>
              </a:pPr>
              <a:endParaRPr lang="en-U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marL="692150" lvl="1" indent="-234950" algn="l" eaLnBrk="1" hangingPunct="1">
                <a:spcBef>
                  <a:spcPct val="20000"/>
                </a:spcBef>
                <a:buClr>
                  <a:srgbClr val="000000"/>
                </a:buClr>
                <a:buFontTx/>
                <a:buNone/>
              </a:pPr>
              <a:endParaRPr lang="en-US" sz="1000" dirty="0">
                <a:solidFill>
                  <a:srgbClr val="000000"/>
                </a:solidFill>
              </a:endParaRPr>
            </a:p>
            <a:p>
              <a:pPr marL="692150" lvl="1" indent="-234950" algn="l" eaLnBrk="1" hangingPunct="1">
                <a:spcBef>
                  <a:spcPct val="20000"/>
                </a:spcBef>
                <a:buClr>
                  <a:srgbClr val="000000"/>
                </a:buClr>
                <a:buFont typeface="Arial" pitchFamily="34" charset="0"/>
                <a:buChar char="–"/>
              </a:pPr>
              <a:endParaRPr lang="en-US" sz="1000" dirty="0">
                <a:solidFill>
                  <a:srgbClr val="000000"/>
                </a:solidFill>
              </a:endParaRPr>
            </a:p>
            <a:p>
              <a:pPr marL="234950" indent="-234950" algn="l" eaLnBrk="1" hangingPunct="1">
                <a:spcBef>
                  <a:spcPct val="20000"/>
                </a:spcBef>
                <a:buClr>
                  <a:srgbClr val="000000"/>
                </a:buClr>
                <a:buFontTx/>
                <a:buNone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33" name="Diagram 32"/>
            <p:cNvGraphicFramePr/>
            <p:nvPr/>
          </p:nvGraphicFramePr>
          <p:xfrm>
            <a:off x="8309591" y="5104264"/>
            <a:ext cx="970671" cy="139207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34" name="Rounded Rectangle 33"/>
            <p:cNvSpPr/>
            <p:nvPr/>
          </p:nvSpPr>
          <p:spPr bwMode="auto">
            <a:xfrm>
              <a:off x="8270538" y="4763071"/>
              <a:ext cx="996287" cy="272955"/>
            </a:xfrm>
            <a:prstGeom prst="round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indent="-234950" algn="l" eaLnBrk="1" hangingPunct="1">
                <a:spcBef>
                  <a:spcPts val="0"/>
                </a:spcBef>
                <a:buClrTx/>
                <a:buFontTx/>
                <a:buNone/>
              </a:pPr>
              <a:r>
                <a:rPr lang="en-US" sz="950" dirty="0">
                  <a:solidFill>
                    <a:srgbClr val="000000"/>
                  </a:solidFill>
                </a:rPr>
                <a:t>Sales leads </a:t>
              </a:r>
            </a:p>
            <a:p>
              <a:pPr indent="-234950" algn="l" eaLnBrk="1" hangingPunct="1">
                <a:spcBef>
                  <a:spcPts val="0"/>
                </a:spcBef>
                <a:buClrTx/>
                <a:buFontTx/>
                <a:buNone/>
              </a:pPr>
              <a:r>
                <a:rPr lang="en-US" sz="950" dirty="0">
                  <a:solidFill>
                    <a:srgbClr val="000000"/>
                  </a:solidFill>
                </a:rPr>
                <a:t>funnel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8FE32D-F77A-4198-B4DE-470C9252FB28}"/>
</file>

<file path=customXml/itemProps2.xml><?xml version="1.0" encoding="utf-8"?>
<ds:datastoreItem xmlns:ds="http://schemas.openxmlformats.org/officeDocument/2006/customXml" ds:itemID="{D023B904-9B68-4068-B596-F48D10D35BF4}"/>
</file>

<file path=customXml/itemProps3.xml><?xml version="1.0" encoding="utf-8"?>
<ds:datastoreItem xmlns:ds="http://schemas.openxmlformats.org/officeDocument/2006/customXml" ds:itemID="{4BD5498E-6428-46A7-AA74-0505F3BCF391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241</TotalTime>
  <Pages>8</Pages>
  <Words>157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Arial Unicode MS</vt:lpstr>
      <vt:lpstr>Times New Roman</vt:lpstr>
      <vt:lpstr>Webdings</vt:lpstr>
      <vt:lpstr>Blank</vt:lpstr>
      <vt:lpstr>Mu Sigma estimated the impact of social media activity on sales and improved customer engagement through customized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Zerxes Khodadad Rustom Irani</dc:creator>
  <cp:lastModifiedBy>Partha Pratim Dutta</cp:lastModifiedBy>
  <cp:revision>18</cp:revision>
  <cp:lastPrinted>2001-09-28T15:01:44Z</cp:lastPrinted>
  <dcterms:created xsi:type="dcterms:W3CDTF">2011-10-25T10:09:20Z</dcterms:created>
  <dcterms:modified xsi:type="dcterms:W3CDTF">2018-02-10T10:15:29Z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