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59" r:id="rId1"/>
  </p:sldMasterIdLst>
  <p:notesMasterIdLst>
    <p:notesMasterId r:id="rId3"/>
  </p:notesMasterIdLst>
  <p:handoutMasterIdLst>
    <p:handoutMasterId r:id="rId4"/>
  </p:handoutMasterIdLst>
  <p:sldIdLst>
    <p:sldId id="270" r:id="rId2"/>
  </p:sldIdLst>
  <p:sldSz cx="9902825" cy="68580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iram Thiagarajan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CBCB"/>
    <a:srgbClr val="EDE7E7"/>
    <a:srgbClr val="CBD3D3"/>
    <a:srgbClr val="FF0000"/>
    <a:srgbClr val="D40000"/>
    <a:srgbClr val="AA0000"/>
    <a:srgbClr val="006666"/>
    <a:srgbClr val="016666"/>
    <a:srgbClr val="0B1F65"/>
    <a:srgbClr val="360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810" autoAdjust="0"/>
  </p:normalViewPr>
  <p:slideViewPr>
    <p:cSldViewPr snapToObjects="1">
      <p:cViewPr varScale="1">
        <p:scale>
          <a:sx n="61" d="100"/>
          <a:sy n="61" d="100"/>
        </p:scale>
        <p:origin x="84" y="714"/>
      </p:cViewPr>
      <p:guideLst>
        <p:guide orient="horz" pos="2160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commentAuthors" Target="commentAuthors.xml"/><Relationship Id="rId10" Type="http://schemas.openxmlformats.org/officeDocument/2006/relationships/customXml" Target="../customXml/item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872288" y="9398000"/>
            <a:ext cx="395287" cy="163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0930B7C4-A07F-45E8-A56F-A23132B9C82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6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8175" y="4562475"/>
            <a:ext cx="5986463" cy="473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18" tIns="47461" rIns="96618" bIns="47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6275" y="220663"/>
            <a:ext cx="5911850" cy="409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027863" y="9417050"/>
            <a:ext cx="239712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62DCC290-FBB5-460F-B5AA-0FCBA6852F2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1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itchFamily="18" charset="2"/>
      <a:buChar char="4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20700" indent="-176213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858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7863" y="220663"/>
            <a:ext cx="5908675" cy="4092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CC290-FBB5-460F-B5AA-0FCBA6852F29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15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13" r:id="rId3" imgW="1085714" imgH="1286055" progId="PBrush">
                  <p:embed/>
                </p:oleObj>
              </mc:Choice>
              <mc:Fallback>
                <p:oleObj r:id="rId3" imgW="1085714" imgH="1286055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5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872343" y="2467429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Project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98863" y="5108573"/>
            <a:ext cx="2671762" cy="522288"/>
          </a:xfrm>
        </p:spPr>
        <p:txBody>
          <a:bodyPr anchor="ctr">
            <a:normAutofit/>
          </a:bodyPr>
          <a:lstStyle>
            <a:lvl1pPr algn="ctr">
              <a:buNone/>
              <a:defRPr sz="18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73250" y="2971800"/>
            <a:ext cx="6858000" cy="457200"/>
          </a:xfrm>
        </p:spPr>
        <p:txBody>
          <a:bodyPr anchor="ctr"/>
          <a:lstStyle>
            <a:lvl1pPr marL="234950" indent="-1206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Meeting Title</a:t>
            </a: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 userDrawn="1"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14" r:id="rId5" imgW="1085714" imgH="1286055" progId="PBrush">
                  <p:embed/>
                </p:oleObj>
              </mc:Choice>
              <mc:Fallback>
                <p:oleObj r:id="rId5" imgW="1085714" imgH="1286055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13"/>
          <p:cNvSpPr>
            <a:spLocks noChangeArrowheads="1"/>
          </p:cNvSpPr>
          <p:nvPr userDrawn="1"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3"/>
          <p:cNvSpPr txBox="1">
            <a:spLocks noChangeArrowheads="1"/>
          </p:cNvSpPr>
          <p:nvPr userDrawn="1"/>
        </p:nvSpPr>
        <p:spPr bwMode="auto">
          <a:xfrm>
            <a:off x="3241675" y="3556000"/>
            <a:ext cx="340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Do The Math</a:t>
            </a:r>
          </a:p>
        </p:txBody>
      </p:sp>
      <p:cxnSp>
        <p:nvCxnSpPr>
          <p:cNvPr id="22" name="Straight Connector 25"/>
          <p:cNvCxnSpPr>
            <a:cxnSpLocks noChangeShapeType="1"/>
          </p:cNvCxnSpPr>
          <p:nvPr userDrawn="1"/>
        </p:nvCxnSpPr>
        <p:spPr bwMode="auto">
          <a:xfrm flipV="1">
            <a:off x="4157663" y="3951288"/>
            <a:ext cx="15541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MuKyun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7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8"/>
          <p:cNvSpPr/>
          <p:nvPr/>
        </p:nvSpPr>
        <p:spPr>
          <a:xfrm>
            <a:off x="457200" y="1282761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4330" y="1379891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Who is the end consumer?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57200" y="2351195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4330" y="2448325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is the business question?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457200" y="3419629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4330" y="3516759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l"/>
            <a:r>
              <a:rPr lang="en-US" sz="1400" b="1" dirty="0"/>
              <a:t>What triggered the question?</a:t>
            </a:r>
          </a:p>
        </p:txBody>
      </p:sp>
      <p:sp>
        <p:nvSpPr>
          <p:cNvPr id="24" name="Freeform 23"/>
          <p:cNvSpPr/>
          <p:nvPr/>
        </p:nvSpPr>
        <p:spPr>
          <a:xfrm>
            <a:off x="457200" y="4488063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54330" y="4585193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do you intend to do with the output?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457200" y="5556497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54330" y="5653627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do you ‘expect’ as the outcomes?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351379" y="1311212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who the end consumer of the request would be – in several cases, this may not be the requestor himself/herself</a:t>
            </a:r>
          </a:p>
          <a:p>
            <a:pPr lvl="1"/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351379" y="2379646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request in business terms and not the specific data or refresh request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351379" y="3445029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factors that drove the requestor to ask this question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351379" y="4513463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consumption of this request – important to be aware since there will be a limited opportunity for re-work in such short cycles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2351379" y="5581897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expected ‘takeaways’ from this request – this can be used to validate the output and also define the sniff checks that need to be defined</a:t>
            </a:r>
          </a:p>
        </p:txBody>
      </p:sp>
    </p:spTree>
    <p:extLst>
      <p:ext uri="{BB962C8B-B14F-4D97-AF65-F5344CB8AC3E}">
        <p14:creationId xmlns:p14="http://schemas.microsoft.com/office/powerpoint/2010/main" val="26533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QFIRe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79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 userDrawn="1"/>
        </p:nvSpPr>
        <p:spPr>
          <a:xfrm>
            <a:off x="495300" y="1566331"/>
            <a:ext cx="8641080" cy="762001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182880" rtlCol="0">
            <a:noAutofit/>
          </a:bodyPr>
          <a:lstStyle/>
          <a:p>
            <a:pPr marL="0" indent="0" algn="l">
              <a:buFont typeface="Webdings" pitchFamily="18" charset="2"/>
              <a:buNone/>
            </a:pPr>
            <a:endParaRPr lang="en-US" sz="1400" dirty="0"/>
          </a:p>
        </p:txBody>
      </p:sp>
      <p:sp>
        <p:nvSpPr>
          <p:cNvPr id="33" name="TextBox 32"/>
          <p:cNvSpPr txBox="1"/>
          <p:nvPr userDrawn="1"/>
        </p:nvSpPr>
        <p:spPr>
          <a:xfrm>
            <a:off x="495300" y="2662763"/>
            <a:ext cx="4236720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495300" y="5524500"/>
            <a:ext cx="8641080" cy="9525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5524500"/>
            <a:ext cx="8622792" cy="952500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Recommendation 1</a:t>
            </a:r>
          </a:p>
          <a:p>
            <a:pPr lvl="1"/>
            <a:r>
              <a:rPr lang="en-US" dirty="0"/>
              <a:t>Sub-recommendation 1</a:t>
            </a:r>
          </a:p>
          <a:p>
            <a:pPr lvl="0"/>
            <a:r>
              <a:rPr lang="en-US" dirty="0"/>
              <a:t>Recommendation 2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2662763"/>
            <a:ext cx="4236720" cy="252306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Finding 1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2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3</a:t>
            </a:r>
          </a:p>
          <a:p>
            <a:pPr lvl="0"/>
            <a:r>
              <a:rPr lang="en-US" dirty="0"/>
              <a:t>Finding 4</a:t>
            </a:r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566331"/>
            <a:ext cx="8622792" cy="762001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Question</a:t>
            </a:r>
          </a:p>
          <a:p>
            <a:pPr lvl="1"/>
            <a:r>
              <a:rPr lang="en-US" dirty="0"/>
              <a:t>Sub Question</a:t>
            </a:r>
          </a:p>
        </p:txBody>
      </p:sp>
      <p:sp>
        <p:nvSpPr>
          <p:cNvPr id="38" name="Rounded Rectangle 37"/>
          <p:cNvSpPr/>
          <p:nvPr userDrawn="1"/>
        </p:nvSpPr>
        <p:spPr bwMode="auto">
          <a:xfrm>
            <a:off x="590232" y="1308100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Questions</a:t>
            </a:r>
          </a:p>
        </p:txBody>
      </p:sp>
      <p:sp>
        <p:nvSpPr>
          <p:cNvPr id="39" name="Rounded Rectangle 38"/>
          <p:cNvSpPr/>
          <p:nvPr userDrawn="1"/>
        </p:nvSpPr>
        <p:spPr bwMode="auto">
          <a:xfrm>
            <a:off x="590232" y="2396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Findings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 userDrawn="1"/>
        </p:nvSpPr>
        <p:spPr bwMode="auto">
          <a:xfrm>
            <a:off x="590232" y="5245100"/>
            <a:ext cx="194310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Recommendations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4894580" y="2662763"/>
            <a:ext cx="4236720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894580" y="2662763"/>
            <a:ext cx="4236720" cy="252306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Insight 1</a:t>
            </a:r>
          </a:p>
          <a:p>
            <a:pPr lvl="1"/>
            <a:r>
              <a:rPr lang="en-US" dirty="0"/>
              <a:t>Sub-insight</a:t>
            </a:r>
          </a:p>
          <a:p>
            <a:pPr lvl="1"/>
            <a:r>
              <a:rPr lang="en-US" dirty="0"/>
              <a:t>Sub-insight</a:t>
            </a:r>
          </a:p>
          <a:p>
            <a:pPr lvl="0"/>
            <a:r>
              <a:rPr lang="en-US" dirty="0"/>
              <a:t>Insight 2</a:t>
            </a:r>
          </a:p>
          <a:p>
            <a:pPr lvl="0"/>
            <a:r>
              <a:rPr lang="en-US" dirty="0"/>
              <a:t>Insight 3</a:t>
            </a:r>
          </a:p>
          <a:p>
            <a:pPr lvl="0"/>
            <a:r>
              <a:rPr lang="en-US" dirty="0"/>
              <a:t>Insight 4</a:t>
            </a:r>
          </a:p>
        </p:txBody>
      </p:sp>
      <p:sp>
        <p:nvSpPr>
          <p:cNvPr id="43" name="Rounded Rectangle 42"/>
          <p:cNvSpPr/>
          <p:nvPr userDrawn="1"/>
        </p:nvSpPr>
        <p:spPr bwMode="auto">
          <a:xfrm>
            <a:off x="4989512" y="2396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355875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FIRe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81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 userDrawn="1"/>
        </p:nvSpPr>
        <p:spPr>
          <a:xfrm>
            <a:off x="495300" y="1646763"/>
            <a:ext cx="4236720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95300" y="5067300"/>
            <a:ext cx="8641080" cy="13843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5067300"/>
            <a:ext cx="8622792" cy="1384300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Recommendation 1</a:t>
            </a:r>
          </a:p>
          <a:p>
            <a:pPr lvl="1"/>
            <a:r>
              <a:rPr lang="en-US" dirty="0"/>
              <a:t>Sub-recommendation 1</a:t>
            </a:r>
          </a:p>
          <a:p>
            <a:pPr lvl="0"/>
            <a:r>
              <a:rPr lang="en-US" dirty="0"/>
              <a:t>Recommendation 2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1646763"/>
            <a:ext cx="4236720" cy="300143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Finding 1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2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3</a:t>
            </a:r>
          </a:p>
          <a:p>
            <a:pPr lvl="0"/>
            <a:r>
              <a:rPr lang="en-US" dirty="0"/>
              <a:t>Finding 4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590232" y="1380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Findings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 userDrawn="1"/>
        </p:nvSpPr>
        <p:spPr bwMode="auto">
          <a:xfrm>
            <a:off x="590232" y="4787900"/>
            <a:ext cx="194310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Recommendations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4894580" y="1646763"/>
            <a:ext cx="4236720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894580" y="1646763"/>
            <a:ext cx="4236720" cy="300143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Insight 1</a:t>
            </a:r>
          </a:p>
          <a:p>
            <a:pPr lvl="1"/>
            <a:r>
              <a:rPr lang="en-US" dirty="0"/>
              <a:t>Sub-insight</a:t>
            </a:r>
          </a:p>
          <a:p>
            <a:pPr lvl="1"/>
            <a:r>
              <a:rPr lang="en-US" dirty="0"/>
              <a:t>Sub-insight</a:t>
            </a:r>
          </a:p>
          <a:p>
            <a:pPr lvl="0"/>
            <a:r>
              <a:rPr lang="en-US" dirty="0"/>
              <a:t>Insight 2</a:t>
            </a:r>
          </a:p>
          <a:p>
            <a:pPr lvl="0"/>
            <a:r>
              <a:rPr lang="en-US" dirty="0"/>
              <a:t>Insight 3</a:t>
            </a:r>
          </a:p>
          <a:p>
            <a:pPr lvl="0"/>
            <a:r>
              <a:rPr lang="en-US" dirty="0"/>
              <a:t>Insight 4</a:t>
            </a:r>
          </a:p>
        </p:txBody>
      </p:sp>
      <p:sp>
        <p:nvSpPr>
          <p:cNvPr id="24" name="Rounded Rectangle 23"/>
          <p:cNvSpPr/>
          <p:nvPr userDrawn="1"/>
        </p:nvSpPr>
        <p:spPr bwMode="auto">
          <a:xfrm>
            <a:off x="4989512" y="1380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809781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Problem Statement &amp; Approa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0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90187848"/>
              </p:ext>
            </p:extLst>
          </p:nvPr>
        </p:nvGraphicFramePr>
        <p:xfrm>
          <a:off x="443967" y="1431572"/>
          <a:ext cx="4297680" cy="29118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Background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0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5975410"/>
              </p:ext>
            </p:extLst>
          </p:nvPr>
        </p:nvGraphicFramePr>
        <p:xfrm>
          <a:off x="443967" y="4466872"/>
          <a:ext cx="4297680" cy="18577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Objectives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19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25019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are the relevant facts that serve as the background for this project?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851400"/>
            <a:ext cx="4297680" cy="14732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key project objectives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24382110"/>
              </p:ext>
            </p:extLst>
          </p:nvPr>
        </p:nvGraphicFramePr>
        <p:xfrm>
          <a:off x="5181067" y="1431572"/>
          <a:ext cx="4297680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Approach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45085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approach used by Mu Sigma in this project.  You can insert text or paste graphics in this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4829492" y="2895600"/>
            <a:ext cx="274320" cy="1828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149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Findings and Imp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2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82896122"/>
              </p:ext>
            </p:extLst>
          </p:nvPr>
        </p:nvGraphicFramePr>
        <p:xfrm>
          <a:off x="5181067" y="1431572"/>
          <a:ext cx="4297680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Analysis</a:t>
                      </a:r>
                      <a:r>
                        <a:rPr lang="en-US" sz="1400" baseline="0" dirty="0"/>
                        <a:t> Illustrations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45085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Paste charts/graphics that illustrate key analysis outputs and support the key findings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4829492" y="1981200"/>
            <a:ext cx="274320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88452680"/>
              </p:ext>
            </p:extLst>
          </p:nvPr>
        </p:nvGraphicFramePr>
        <p:xfrm>
          <a:off x="443967" y="1431572"/>
          <a:ext cx="4297680" cy="23784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 Findings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6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8217573"/>
              </p:ext>
            </p:extLst>
          </p:nvPr>
        </p:nvGraphicFramePr>
        <p:xfrm>
          <a:off x="443967" y="3933472"/>
          <a:ext cx="4297680" cy="23911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Business Impact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53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9939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findings/insights obtained from the analysis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20066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was the real/projected impact of the project on the business?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ight Arrow 17"/>
          <p:cNvSpPr/>
          <p:nvPr userDrawn="1"/>
        </p:nvSpPr>
        <p:spPr bwMode="auto">
          <a:xfrm rot="10800000">
            <a:off x="4829492" y="4419600"/>
            <a:ext cx="274320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87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3049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6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ounded Rectangle 19"/>
          <p:cNvSpPr/>
          <p:nvPr userDrawn="1"/>
        </p:nvSpPr>
        <p:spPr bwMode="auto">
          <a:xfrm>
            <a:off x="3149600" y="3490815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 userDrawn="1"/>
        </p:nvSpPr>
        <p:spPr bwMode="auto">
          <a:xfrm>
            <a:off x="3149600" y="2440109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entagon 25"/>
          <p:cNvSpPr/>
          <p:nvPr userDrawn="1"/>
        </p:nvSpPr>
        <p:spPr bwMode="auto">
          <a:xfrm rot="5400000">
            <a:off x="1268730" y="749324"/>
            <a:ext cx="1005840" cy="2286000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Chevron 26"/>
          <p:cNvSpPr/>
          <p:nvPr userDrawn="1"/>
        </p:nvSpPr>
        <p:spPr bwMode="auto">
          <a:xfrm rot="5400000">
            <a:off x="1268730" y="1800876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557020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2608582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30" name="Rounded Rectangle 29"/>
          <p:cNvSpPr/>
          <p:nvPr userDrawn="1"/>
        </p:nvSpPr>
        <p:spPr bwMode="auto">
          <a:xfrm>
            <a:off x="3149600" y="1389403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716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4257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34798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4" name="Chevron 33"/>
          <p:cNvSpPr/>
          <p:nvPr userDrawn="1"/>
        </p:nvSpPr>
        <p:spPr bwMode="auto">
          <a:xfrm rot="5400000">
            <a:off x="1268730" y="2852428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3660144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sp>
        <p:nvSpPr>
          <p:cNvPr id="38" name="Chevron 37"/>
          <p:cNvSpPr/>
          <p:nvPr userDrawn="1"/>
        </p:nvSpPr>
        <p:spPr bwMode="auto">
          <a:xfrm rot="5400000">
            <a:off x="1268730" y="3903980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22300" y="4711707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4</a:t>
            </a:r>
          </a:p>
        </p:txBody>
      </p:sp>
      <p:sp>
        <p:nvSpPr>
          <p:cNvPr id="42" name="Rounded Rectangle 41"/>
          <p:cNvSpPr/>
          <p:nvPr userDrawn="1"/>
        </p:nvSpPr>
        <p:spPr bwMode="auto">
          <a:xfrm>
            <a:off x="3149600" y="4541521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225800" y="45339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3149600" y="4251937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>
            <a:off x="3149600" y="2811768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entagon 5"/>
          <p:cNvSpPr/>
          <p:nvPr userDrawn="1"/>
        </p:nvSpPr>
        <p:spPr bwMode="auto">
          <a:xfrm rot="5400000">
            <a:off x="1131570" y="868681"/>
            <a:ext cx="1280160" cy="2286000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1131570" y="2308849"/>
            <a:ext cx="128016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645917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3086085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3149600" y="1371600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97000"/>
            <a:ext cx="5852160" cy="118872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837168"/>
            <a:ext cx="5852160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4277337"/>
            <a:ext cx="5852160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2947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3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hevron 18"/>
          <p:cNvSpPr/>
          <p:nvPr userDrawn="1"/>
        </p:nvSpPr>
        <p:spPr bwMode="auto">
          <a:xfrm rot="5400000">
            <a:off x="1131570" y="3749017"/>
            <a:ext cx="128016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4526254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horizont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Pentagon 2"/>
          <p:cNvSpPr/>
          <p:nvPr userDrawn="1"/>
        </p:nvSpPr>
        <p:spPr bwMode="auto">
          <a:xfrm>
            <a:off x="457200" y="1371600"/>
            <a:ext cx="2209800" cy="889000"/>
          </a:xfrm>
          <a:prstGeom prst="homePlate">
            <a:avLst>
              <a:gd name="adj" fmla="val 30189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>
            <a:off x="2696633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hevron 4"/>
          <p:cNvSpPr/>
          <p:nvPr userDrawn="1"/>
        </p:nvSpPr>
        <p:spPr bwMode="auto">
          <a:xfrm>
            <a:off x="4936066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7175500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431800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2683933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6633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4936066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48766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ounded Rectangle 14"/>
          <p:cNvSpPr/>
          <p:nvPr userDrawn="1"/>
        </p:nvSpPr>
        <p:spPr bwMode="auto">
          <a:xfrm>
            <a:off x="7188200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900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927879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84212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415212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4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171546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graphicFrame>
        <p:nvGraphicFramePr>
          <p:cNvPr id="113152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8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D4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AA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5077037" y="2523118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150975" y="2523117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150975" y="4428119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5077037" y="4449181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55612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2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6619240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631940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455612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6619240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31940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3254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1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out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5077037" y="2523118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150975" y="2523117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150975" y="4428119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5077037" y="4449181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55612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2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6619240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631940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455612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6619240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31940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3357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3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3399"/>
              </a:buClr>
              <a:defRPr/>
            </a:lvl1pPr>
            <a:lvl2pPr>
              <a:buClr>
                <a:srgbClr val="003399"/>
              </a:buClr>
              <a:defRPr/>
            </a:lvl2pPr>
            <a:lvl3pPr>
              <a:buClr>
                <a:srgbClr val="003399"/>
              </a:buClr>
              <a:defRPr/>
            </a:lvl3pPr>
            <a:lvl4pPr>
              <a:buClr>
                <a:srgbClr val="003399"/>
              </a:buClr>
              <a:defRPr/>
            </a:lvl4pPr>
          </a:lstStyle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aphicFrame>
        <p:nvGraphicFramePr>
          <p:cNvPr id="111821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7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0"/>
          </p:nvPr>
        </p:nvSpPr>
        <p:spPr>
          <a:xfrm>
            <a:off x="1827213" y="1295400"/>
            <a:ext cx="6248400" cy="39624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graphicFrame>
        <p:nvGraphicFramePr>
          <p:cNvPr id="113459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5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705600" cy="2971800"/>
          </a:xfrm>
        </p:spPr>
        <p:txBody>
          <a:bodyPr/>
          <a:lstStyle>
            <a:lvl1pPr>
              <a:defRPr/>
            </a:lvl1pPr>
            <a:lvl2pPr marL="452438" lvl="1" indent="-215900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6705600" cy="1143000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8020" name="Line 4"/>
          <p:cNvSpPr>
            <a:spLocks noChangeShapeType="1"/>
          </p:cNvSpPr>
          <p:nvPr/>
        </p:nvSpPr>
        <p:spPr bwMode="auto">
          <a:xfrm>
            <a:off x="1422400" y="1905000"/>
            <a:ext cx="0" cy="457200"/>
          </a:xfrm>
          <a:prstGeom prst="line">
            <a:avLst/>
          </a:prstGeom>
          <a:noFill/>
          <a:ln w="762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graphicFrame>
        <p:nvGraphicFramePr>
          <p:cNvPr id="111923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29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 userDrawn="1"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025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32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lang="en-US" sz="1400" dirty="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300" baseline="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aphicFrame>
        <p:nvGraphicFramePr>
          <p:cNvPr id="112128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34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71337"/>
            <a:ext cx="4375150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8" y="1371337"/>
            <a:ext cx="437673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230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369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39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on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89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4439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 Facts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4439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company in terms of their business presence etc.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How has the company been performing?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/>
        </p:nvGraphicFramePr>
        <p:xfrm>
          <a:off x="51810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Market Situation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 userDrawn="1"/>
        </p:nvGraphicFramePr>
        <p:xfrm>
          <a:off x="51810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 Imperatives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state of the market that the company is in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181600" y="43180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According to the company, what are the key focus areas or strategies for the near and distant future?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Q Future St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MPDNA – What is the Key Takeaway from the Slide?</a:t>
            </a:r>
          </a:p>
        </p:txBody>
      </p:sp>
      <p:pic>
        <p:nvPicPr>
          <p:cNvPr id="3" name="Picture 4" descr="j0188453[1]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6800" y="3556001"/>
            <a:ext cx="2679700" cy="57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 userDrawn="1"/>
        </p:nvGraphicFramePr>
        <p:xfrm>
          <a:off x="443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Situation – Current</a:t>
                      </a:r>
                      <a:r>
                        <a:rPr lang="en-US" sz="1400" baseline="0" dirty="0"/>
                        <a:t> State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are the undisputed facts about the client and project?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6666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Desired Future 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Where would the client like to be?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Right Arrow 9"/>
          <p:cNvSpPr/>
          <p:nvPr userDrawn="1"/>
        </p:nvSpPr>
        <p:spPr bwMode="auto">
          <a:xfrm>
            <a:off x="3291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>
            <a:off x="6339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3378200" y="13045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Complications – The Gap / Trigger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90900" y="16764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Explain the cause of the gap between the current state and desired future state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ight Arrow 14"/>
          <p:cNvSpPr/>
          <p:nvPr userDrawn="1"/>
        </p:nvSpPr>
        <p:spPr bwMode="auto">
          <a:xfrm rot="5400000">
            <a:off x="4815840" y="2730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 userDrawn="1"/>
        </p:nvSpPr>
        <p:spPr bwMode="auto">
          <a:xfrm rot="5400000">
            <a:off x="4815840" y="3746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 userDrawn="1"/>
        </p:nvGraphicFramePr>
        <p:xfrm>
          <a:off x="3378200" y="45303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Questions – which</a:t>
                      </a:r>
                      <a:r>
                        <a:rPr lang="en-US" sz="1400" baseline="0" dirty="0"/>
                        <a:t> need answers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390900" y="49022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is the one key question that we should answer to get from current to desired future state?</a:t>
            </a:r>
          </a:p>
          <a:p>
            <a:pPr lvl="1"/>
            <a:r>
              <a:rPr lang="en-US" dirty="0"/>
              <a:t>What questions will help me answer the one key question?</a:t>
            </a:r>
          </a:p>
        </p:txBody>
      </p:sp>
      <p:graphicFrame>
        <p:nvGraphicFramePr>
          <p:cNvPr id="112845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14" r:id="rId4" imgW="971686" imgH="895238" progId="PBrush">
                  <p:embed/>
                </p:oleObj>
              </mc:Choice>
              <mc:Fallback>
                <p:oleObj r:id="rId4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381125"/>
            <a:ext cx="876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85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What is the Key Takeaway from the Slide?</a:t>
            </a:r>
          </a:p>
        </p:txBody>
      </p:sp>
      <p:sp>
        <p:nvSpPr>
          <p:cNvPr id="597103" name="Rectangle 111"/>
          <p:cNvSpPr>
            <a:spLocks noChangeArrowheads="1"/>
          </p:cNvSpPr>
          <p:nvPr/>
        </p:nvSpPr>
        <p:spPr bwMode="auto">
          <a:xfrm>
            <a:off x="4437063" y="2957513"/>
            <a:ext cx="9902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507496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1" r:id="rId3"/>
    <p:sldLayoutId id="2147483766" r:id="rId4"/>
    <p:sldLayoutId id="2147483763" r:id="rId5"/>
    <p:sldLayoutId id="2147483764" r:id="rId6"/>
    <p:sldLayoutId id="2147483765" r:id="rId7"/>
    <p:sldLayoutId id="2147483768" r:id="rId8"/>
    <p:sldLayoutId id="2147483769" r:id="rId9"/>
    <p:sldLayoutId id="2147483779" r:id="rId10"/>
    <p:sldLayoutId id="2147483780" r:id="rId11"/>
    <p:sldLayoutId id="2147483781" r:id="rId12"/>
    <p:sldLayoutId id="2147483776" r:id="rId13"/>
    <p:sldLayoutId id="2147483777" r:id="rId14"/>
    <p:sldLayoutId id="2147483770" r:id="rId15"/>
    <p:sldLayoutId id="2147483772" r:id="rId16"/>
    <p:sldLayoutId id="2147483771" r:id="rId17"/>
    <p:sldLayoutId id="2147483773" r:id="rId18"/>
    <p:sldLayoutId id="2147483774" r:id="rId19"/>
    <p:sldLayoutId id="2147483775" r:id="rId2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100000"/>
        </a:spcBef>
        <a:spcAft>
          <a:spcPct val="0"/>
        </a:spcAft>
        <a:buClr>
          <a:srgbClr val="003399"/>
        </a:buClr>
        <a:buFont typeface="Webdings" pitchFamily="18" charset="2"/>
        <a:buChar char="4"/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066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623888" indent="-1603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»"/>
        <a:defRPr sz="1300" baseline="0">
          <a:solidFill>
            <a:schemeClr val="tx1"/>
          </a:solidFill>
          <a:latin typeface="+mn-lt"/>
        </a:defRPr>
      </a:lvl3pPr>
      <a:lvl4pPr marL="855663" indent="-1730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•"/>
        <a:defRPr sz="1200">
          <a:solidFill>
            <a:schemeClr val="tx1"/>
          </a:solidFill>
          <a:latin typeface="+mn-lt"/>
        </a:defRPr>
      </a:lvl4pPr>
      <a:lvl5pPr marL="1030288" indent="-11588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itchFamily="34" charset="0"/>
        <a:buChar char="»"/>
        <a:defRPr sz="1200" baseline="0">
          <a:solidFill>
            <a:schemeClr val="tx1"/>
          </a:solidFill>
          <a:latin typeface="+mn-lt"/>
        </a:defRPr>
      </a:lvl5pPr>
      <a:lvl6pPr marL="29749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>
          <a:xfrm>
            <a:off x="455676" y="1781428"/>
            <a:ext cx="4067556" cy="21078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40" tIns="91440" rIns="91440" bIns="91440" anchor="t"/>
          <a:lstStyle/>
          <a:p>
            <a:pPr marL="234950" marR="0" lvl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ts val="0"/>
              </a:spcAft>
              <a:buClr>
                <a:srgbClr val="003399"/>
              </a:buClr>
              <a:buSzTx/>
              <a:buFont typeface="Webdings" pitchFamily="18" charset="2"/>
              <a:buChar char="4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client is a Fortune 500  technology solutions company with a wide portfolio of products and services</a:t>
            </a:r>
          </a:p>
          <a:p>
            <a:pPr marL="234950" indent="-234950" algn="l" eaLnBrk="1" hangingPunct="1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Font typeface="Webdings" pitchFamily="18" charset="2"/>
              <a:buChar char="4"/>
              <a:defRPr/>
            </a:pPr>
            <a:r>
              <a:rPr lang="en-US" sz="1200" kern="0" dirty="0">
                <a:latin typeface="+mn-lt"/>
                <a:cs typeface="+mn-cs"/>
              </a:rPr>
              <a:t>Client has a strong presence on the micro blogging platform Twitter and now wants to explore it for possible sales leads</a:t>
            </a:r>
          </a:p>
          <a:p>
            <a:pPr marL="234950" marR="0" lvl="0" indent="-2349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Tx/>
              <a:buFont typeface="Webdings" pitchFamily="18" charset="2"/>
              <a:buChar char="4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 Sigma developed a framework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that: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-220663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Clr>
                <a:srgbClr val="003399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identifies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posts on Twitter with an intent to purchase </a:t>
            </a:r>
          </a:p>
          <a:p>
            <a:pPr marL="457200" marR="0" lvl="1" indent="-220663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Clr>
                <a:srgbClr val="003399"/>
              </a:buClr>
              <a:buSzTx/>
              <a:buFont typeface="Arial" pitchFamily="34" charset="0"/>
              <a:buChar char="–"/>
              <a:tabLst/>
              <a:defRPr/>
            </a:pPr>
            <a:r>
              <a:rPr lang="en-US" kern="0" dirty="0">
                <a:latin typeface="+mn-lt"/>
              </a:rPr>
              <a:t>prioritizes them to generate maximum conversion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457200" marR="0" lvl="1" indent="-220663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Clr>
                <a:srgbClr val="003399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 Sigma developed a framework that helps the client leverage Twitter for identifying sales leads	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0850" y="1409700"/>
            <a:ext cx="4076700" cy="349250"/>
          </a:xfrm>
          <a:prstGeom prst="rect">
            <a:avLst/>
          </a:prstGeom>
          <a:solidFill>
            <a:srgbClr val="8E22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 anchorCtr="1"/>
          <a:lstStyle/>
          <a:p>
            <a:pPr algn="ctr" eaLnBrk="0" hangingPunct="0"/>
            <a:r>
              <a:rPr lang="en-US" sz="1600" b="1" dirty="0">
                <a:solidFill>
                  <a:srgbClr val="FFFFFF"/>
                </a:solidFill>
              </a:rPr>
              <a:t>Background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850" y="3975100"/>
            <a:ext cx="4076700" cy="349250"/>
          </a:xfrm>
          <a:prstGeom prst="rect">
            <a:avLst/>
          </a:prstGeom>
          <a:solidFill>
            <a:srgbClr val="8E22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 anchorCtr="1"/>
          <a:lstStyle/>
          <a:p>
            <a:pPr algn="ctr" eaLnBrk="0" hangingPunct="0"/>
            <a:r>
              <a:rPr lang="en-US" sz="1600" b="1" dirty="0">
                <a:solidFill>
                  <a:srgbClr val="FFFFFF"/>
                </a:solidFill>
              </a:rPr>
              <a:t>Analytical Approach</a:t>
            </a:r>
            <a:endParaRPr lang="en-US" sz="1400" b="1" dirty="0">
              <a:solidFill>
                <a:srgbClr val="FFFFFF"/>
              </a:solidFill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5264150" y="1409700"/>
            <a:ext cx="4076700" cy="2494724"/>
            <a:chOff x="457200" y="1403350"/>
            <a:chExt cx="4076700" cy="2494724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blackWhite">
            <a:xfrm>
              <a:off x="457200" y="1780349"/>
              <a:ext cx="4076700" cy="21177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91440" anchor="t"/>
            <a:lstStyle/>
            <a:p>
              <a:pPr marL="234950" indent="-234950" algn="l">
                <a:spcBef>
                  <a:spcPct val="20000"/>
                </a:spcBef>
                <a:buClr>
                  <a:srgbClr val="000000"/>
                </a:buClr>
                <a:buFont typeface="Arial" pitchFamily="34" charset="0"/>
                <a:buChar char="•"/>
                <a:defRPr/>
              </a:pPr>
              <a:endParaRPr lang="en-US" b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57200" y="1403350"/>
              <a:ext cx="4076700" cy="349250"/>
            </a:xfrm>
            <a:prstGeom prst="rect">
              <a:avLst/>
            </a:prstGeom>
            <a:solidFill>
              <a:srgbClr val="8E22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5720" rIns="45720" anchor="ctr" anchorCtr="1"/>
            <a:lstStyle/>
            <a:p>
              <a:pPr algn="ctr" eaLnBrk="0" hangingPunct="0"/>
              <a:r>
                <a:rPr lang="en-US" sz="1600" b="1" dirty="0">
                  <a:solidFill>
                    <a:srgbClr val="FFFFFF"/>
                  </a:solidFill>
                </a:rPr>
                <a:t>Insights/Recommendations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Group 21"/>
          <p:cNvGrpSpPr/>
          <p:nvPr/>
        </p:nvGrpSpPr>
        <p:grpSpPr>
          <a:xfrm>
            <a:off x="5264150" y="1799968"/>
            <a:ext cx="4076700" cy="4669856"/>
            <a:chOff x="457200" y="-771782"/>
            <a:chExt cx="4076700" cy="4669856"/>
          </a:xfrm>
        </p:grpSpPr>
        <p:sp>
          <p:nvSpPr>
            <p:cNvPr id="23" name="Rectangle 22"/>
            <p:cNvSpPr>
              <a:spLocks noChangeArrowheads="1"/>
            </p:cNvSpPr>
            <p:nvPr/>
          </p:nvSpPr>
          <p:spPr bwMode="blackWhite">
            <a:xfrm>
              <a:off x="457200" y="1780349"/>
              <a:ext cx="4076700" cy="21177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91440" anchor="t"/>
            <a:lstStyle/>
            <a:p>
              <a:pPr marL="234950" indent="-234950" algn="l" eaLnBrk="1" hangingPunct="1">
                <a:spcBef>
                  <a:spcPct val="100000"/>
                </a:spcBef>
                <a:spcAft>
                  <a:spcPts val="0"/>
                </a:spcAft>
                <a:buClr>
                  <a:srgbClr val="003399"/>
                </a:buClr>
                <a:buFont typeface="Webdings" pitchFamily="18" charset="2"/>
                <a:buChar char="4"/>
                <a:defRPr/>
              </a:pPr>
              <a:r>
                <a:rPr lang="en-US" sz="1200" kern="0" dirty="0"/>
                <a:t>Significant incremental sales were generated for the small business and consumer business units</a:t>
              </a:r>
              <a:endParaRPr lang="en-US" sz="1050" dirty="0"/>
            </a:p>
            <a:p>
              <a:pPr marL="234950" indent="-234950" algn="l" eaLnBrk="1" hangingPunct="1">
                <a:spcBef>
                  <a:spcPct val="100000"/>
                </a:spcBef>
                <a:spcAft>
                  <a:spcPts val="0"/>
                </a:spcAft>
                <a:buClr>
                  <a:srgbClr val="003399"/>
                </a:buClr>
                <a:buFont typeface="Webdings" pitchFamily="18" charset="2"/>
                <a:buChar char="4"/>
                <a:defRPr/>
              </a:pPr>
              <a:r>
                <a:rPr lang="en-US" sz="1200" kern="0" dirty="0"/>
                <a:t>ROI of sales process was 3% higher than other sales channels</a:t>
              </a:r>
            </a:p>
            <a:p>
              <a:pPr marL="234950" indent="-234950" algn="l" eaLnBrk="1" hangingPunct="1">
                <a:spcBef>
                  <a:spcPct val="100000"/>
                </a:spcBef>
                <a:spcAft>
                  <a:spcPts val="0"/>
                </a:spcAft>
                <a:buClr>
                  <a:srgbClr val="003399"/>
                </a:buClr>
                <a:buFont typeface="Webdings" pitchFamily="18" charset="2"/>
                <a:buChar char="4"/>
                <a:defRPr/>
              </a:pPr>
              <a:r>
                <a:rPr lang="en-US" sz="1200" kern="0" dirty="0"/>
                <a:t>The client installed active listening platforms and resources to monitor Twitter on a regular basis</a:t>
              </a:r>
            </a:p>
            <a:p>
              <a:pPr marL="234950" indent="-234950" algn="l" eaLnBrk="1" hangingPunct="1">
                <a:spcBef>
                  <a:spcPct val="100000"/>
                </a:spcBef>
                <a:spcAft>
                  <a:spcPts val="0"/>
                </a:spcAft>
                <a:buClr>
                  <a:srgbClr val="003399"/>
                </a:buClr>
                <a:buFont typeface="Webdings" pitchFamily="18" charset="2"/>
                <a:buChar char="4"/>
                <a:defRPr/>
              </a:pPr>
              <a:endParaRPr lang="en-US" sz="1200" kern="0" dirty="0"/>
            </a:p>
            <a:p>
              <a:pPr marL="234950" indent="-234950" algn="l" eaLnBrk="1" hangingPunct="1">
                <a:spcBef>
                  <a:spcPct val="100000"/>
                </a:spcBef>
                <a:spcAft>
                  <a:spcPts val="0"/>
                </a:spcAft>
                <a:buClr>
                  <a:srgbClr val="003399"/>
                </a:buClr>
                <a:buFont typeface="Webdings" pitchFamily="18" charset="2"/>
                <a:buChar char="4"/>
                <a:defRPr/>
              </a:pPr>
              <a:endParaRPr lang="en-US" dirty="0">
                <a:solidFill>
                  <a:srgbClr val="000000"/>
                </a:solidFill>
              </a:endParaRPr>
            </a:p>
            <a:p>
              <a:pPr marL="234950" indent="-234950" algn="l">
                <a:spcBef>
                  <a:spcPct val="20000"/>
                </a:spcBef>
                <a:buClr>
                  <a:srgbClr val="000000"/>
                </a:buClr>
                <a:buFont typeface="Arial" pitchFamily="34" charset="0"/>
                <a:buChar char="•"/>
                <a:defRPr/>
              </a:pPr>
              <a:endParaRPr lang="en-US" b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57200" y="1403350"/>
              <a:ext cx="4076700" cy="349250"/>
            </a:xfrm>
            <a:prstGeom prst="rect">
              <a:avLst/>
            </a:prstGeom>
            <a:solidFill>
              <a:srgbClr val="8E22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5720" rIns="45720" anchor="ctr" anchorCtr="1"/>
            <a:lstStyle/>
            <a:p>
              <a:pPr algn="ctr" eaLnBrk="0" hangingPunct="0"/>
              <a:r>
                <a:rPr lang="en-US" sz="1600" b="1" dirty="0">
                  <a:solidFill>
                    <a:srgbClr val="FFFFFF"/>
                  </a:solidFill>
                </a:rPr>
                <a:t>Business Impact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blackWhite">
            <a:xfrm>
              <a:off x="457200" y="-771782"/>
              <a:ext cx="4076700" cy="21177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91440" anchor="t"/>
            <a:lstStyle/>
            <a:p>
              <a:pPr marL="234950" indent="-234950" algn="l" eaLnBrk="1" hangingPunct="1">
                <a:spcBef>
                  <a:spcPct val="100000"/>
                </a:spcBef>
                <a:spcAft>
                  <a:spcPts val="0"/>
                </a:spcAft>
                <a:buClr>
                  <a:srgbClr val="003399"/>
                </a:buClr>
                <a:buFont typeface="Webdings" pitchFamily="18" charset="2"/>
                <a:buChar char="4"/>
                <a:defRPr/>
              </a:pPr>
              <a:r>
                <a:rPr lang="en-US" sz="1200" kern="0" dirty="0"/>
                <a:t>Twitter is a good medium to track leads for consumer and medium business for the client’s product portfolio</a:t>
              </a:r>
            </a:p>
            <a:p>
              <a:pPr marL="234950" indent="-234950" algn="l" eaLnBrk="1" hangingPunct="1">
                <a:spcBef>
                  <a:spcPct val="100000"/>
                </a:spcBef>
                <a:spcAft>
                  <a:spcPts val="0"/>
                </a:spcAft>
                <a:buClr>
                  <a:srgbClr val="003399"/>
                </a:buClr>
                <a:buFont typeface="Webdings" pitchFamily="18" charset="2"/>
                <a:buChar char="4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Natural language processing and prioritization model needs to be framed at product line level</a:t>
              </a:r>
            </a:p>
            <a:p>
              <a:pPr lvl="1" indent="-220663" algn="l" eaLnBrk="1" hangingPunct="1">
                <a:lnSpc>
                  <a:spcPct val="90000"/>
                </a:lnSpc>
                <a:spcBef>
                  <a:spcPct val="40000"/>
                </a:spcBef>
                <a:spcAft>
                  <a:spcPts val="0"/>
                </a:spcAft>
                <a:buClr>
                  <a:srgbClr val="003399"/>
                </a:buClr>
                <a:buFont typeface="Arial" pitchFamily="34" charset="0"/>
                <a:buChar char="–"/>
                <a:defRPr/>
              </a:pPr>
              <a:r>
                <a:rPr lang="en-US" kern="0" dirty="0">
                  <a:latin typeface="+mn-lt"/>
                </a:rPr>
                <a:t>Domain specific keywords backed with real time tracking is a key to identify, engage and convert potential leads</a:t>
              </a:r>
            </a:p>
            <a:p>
              <a:pPr lvl="1" indent="-220663" algn="l" eaLnBrk="1" hangingPunct="1">
                <a:lnSpc>
                  <a:spcPct val="90000"/>
                </a:lnSpc>
                <a:spcBef>
                  <a:spcPct val="40000"/>
                </a:spcBef>
                <a:spcAft>
                  <a:spcPts val="0"/>
                </a:spcAft>
                <a:buClr>
                  <a:srgbClr val="003399"/>
                </a:buClr>
                <a:buFont typeface="Arial" pitchFamily="34" charset="0"/>
                <a:buChar char="–"/>
                <a:defRPr/>
              </a:pPr>
              <a:r>
                <a:rPr lang="en-US" kern="0" dirty="0">
                  <a:latin typeface="+mn-lt"/>
                </a:rPr>
                <a:t>Most of the leads generated through Twitter have already crossed the interest stage in AIDA</a:t>
              </a:r>
            </a:p>
            <a:p>
              <a:pPr marL="234950" indent="-234950" algn="l" eaLnBrk="1" hangingPunct="1">
                <a:spcBef>
                  <a:spcPct val="100000"/>
                </a:spcBef>
                <a:spcAft>
                  <a:spcPts val="0"/>
                </a:spcAft>
                <a:buClr>
                  <a:srgbClr val="003399"/>
                </a:buClr>
                <a:buFont typeface="Webdings" pitchFamily="18" charset="2"/>
                <a:buChar char="4"/>
                <a:defRPr/>
              </a:pPr>
              <a:endParaRPr lang="en-US" dirty="0">
                <a:solidFill>
                  <a:srgbClr val="000000"/>
                </a:solidFill>
              </a:endParaRPr>
            </a:p>
            <a:p>
              <a:pPr marL="234950" indent="-234950" algn="l">
                <a:spcBef>
                  <a:spcPct val="20000"/>
                </a:spcBef>
                <a:buClr>
                  <a:srgbClr val="000000"/>
                </a:buClr>
                <a:buFont typeface="Arial" pitchFamily="34" charset="0"/>
                <a:buChar char="•"/>
                <a:defRPr/>
              </a:pPr>
              <a:endParaRPr lang="en-US" b="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5" name="AutoShape 9"/>
          <p:cNvSpPr>
            <a:spLocks noChangeArrowheads="1"/>
          </p:cNvSpPr>
          <p:nvPr/>
        </p:nvSpPr>
        <p:spPr bwMode="blackWhite">
          <a:xfrm rot="5400000">
            <a:off x="3852862" y="3767139"/>
            <a:ext cx="2073276" cy="330200"/>
          </a:xfrm>
          <a:prstGeom prst="triangle">
            <a:avLst>
              <a:gd name="adj" fmla="val 50000"/>
            </a:avLst>
          </a:prstGeom>
          <a:solidFill>
            <a:srgbClr val="00666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Char char="4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13" y="0"/>
            <a:ext cx="2725426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Social Targeting - Twitter Lead Mining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51104" y="4349559"/>
            <a:ext cx="4066305" cy="21362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234950" lvl="1" indent="-234950" algn="l" eaLnBrk="1" hangingPunct="1">
              <a:spcBef>
                <a:spcPct val="100000"/>
              </a:spcBef>
              <a:spcAft>
                <a:spcPts val="0"/>
              </a:spcAft>
              <a:buClr>
                <a:srgbClr val="003399"/>
              </a:buClr>
              <a:buFont typeface="Webdings" pitchFamily="18" charset="2"/>
              <a:buChar char="4"/>
            </a:pPr>
            <a:endParaRPr lang="en-US" sz="1200" dirty="0">
              <a:latin typeface="+mn-lt"/>
              <a:cs typeface="+mn-cs"/>
            </a:endParaRPr>
          </a:p>
        </p:txBody>
      </p:sp>
      <p:grpSp>
        <p:nvGrpSpPr>
          <p:cNvPr id="5" name="Group 17"/>
          <p:cNvGrpSpPr/>
          <p:nvPr/>
        </p:nvGrpSpPr>
        <p:grpSpPr>
          <a:xfrm>
            <a:off x="835761" y="4479378"/>
            <a:ext cx="3634639" cy="1808541"/>
            <a:chOff x="406779" y="3474657"/>
            <a:chExt cx="3634639" cy="1808541"/>
          </a:xfrm>
        </p:grpSpPr>
        <p:sp>
          <p:nvSpPr>
            <p:cNvPr id="22" name="Freeform 21"/>
            <p:cNvSpPr/>
            <p:nvPr/>
          </p:nvSpPr>
          <p:spPr>
            <a:xfrm>
              <a:off x="406779" y="3474657"/>
              <a:ext cx="827778" cy="816723"/>
            </a:xfrm>
            <a:custGeom>
              <a:avLst/>
              <a:gdLst>
                <a:gd name="connsiteX0" fmla="*/ 0 w 827778"/>
                <a:gd name="connsiteY0" fmla="*/ 408362 h 816723"/>
                <a:gd name="connsiteX1" fmla="*/ 123200 w 827778"/>
                <a:gd name="connsiteY1" fmla="*/ 117672 h 816723"/>
                <a:gd name="connsiteX2" fmla="*/ 413890 w 827778"/>
                <a:gd name="connsiteY2" fmla="*/ 0 h 816723"/>
                <a:gd name="connsiteX3" fmla="*/ 704580 w 827778"/>
                <a:gd name="connsiteY3" fmla="*/ 117672 h 816723"/>
                <a:gd name="connsiteX4" fmla="*/ 827779 w 827778"/>
                <a:gd name="connsiteY4" fmla="*/ 408362 h 816723"/>
                <a:gd name="connsiteX5" fmla="*/ 704580 w 827778"/>
                <a:gd name="connsiteY5" fmla="*/ 699052 h 816723"/>
                <a:gd name="connsiteX6" fmla="*/ 413890 w 827778"/>
                <a:gd name="connsiteY6" fmla="*/ 816724 h 816723"/>
                <a:gd name="connsiteX7" fmla="*/ 123200 w 827778"/>
                <a:gd name="connsiteY7" fmla="*/ 699052 h 816723"/>
                <a:gd name="connsiteX8" fmla="*/ 1 w 827778"/>
                <a:gd name="connsiteY8" fmla="*/ 408362 h 816723"/>
                <a:gd name="connsiteX9" fmla="*/ 0 w 827778"/>
                <a:gd name="connsiteY9" fmla="*/ 408362 h 816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7778" h="816723">
                  <a:moveTo>
                    <a:pt x="0" y="408362"/>
                  </a:moveTo>
                  <a:cubicBezTo>
                    <a:pt x="0" y="299106"/>
                    <a:pt x="44374" y="194407"/>
                    <a:pt x="123200" y="117672"/>
                  </a:cubicBezTo>
                  <a:cubicBezTo>
                    <a:pt x="200653" y="42274"/>
                    <a:pt x="305084" y="0"/>
                    <a:pt x="413890" y="0"/>
                  </a:cubicBezTo>
                  <a:cubicBezTo>
                    <a:pt x="522697" y="0"/>
                    <a:pt x="627127" y="42274"/>
                    <a:pt x="704580" y="117672"/>
                  </a:cubicBezTo>
                  <a:cubicBezTo>
                    <a:pt x="783406" y="194407"/>
                    <a:pt x="827779" y="299106"/>
                    <a:pt x="827779" y="408362"/>
                  </a:cubicBezTo>
                  <a:cubicBezTo>
                    <a:pt x="827779" y="517618"/>
                    <a:pt x="783406" y="622318"/>
                    <a:pt x="704580" y="699052"/>
                  </a:cubicBezTo>
                  <a:cubicBezTo>
                    <a:pt x="627127" y="774450"/>
                    <a:pt x="522696" y="816724"/>
                    <a:pt x="413890" y="816724"/>
                  </a:cubicBezTo>
                  <a:cubicBezTo>
                    <a:pt x="305083" y="816724"/>
                    <a:pt x="200653" y="774450"/>
                    <a:pt x="123200" y="699052"/>
                  </a:cubicBezTo>
                  <a:cubicBezTo>
                    <a:pt x="44374" y="622317"/>
                    <a:pt x="1" y="517618"/>
                    <a:pt x="1" y="408362"/>
                  </a:cubicBezTo>
                  <a:lnTo>
                    <a:pt x="0" y="408362"/>
                  </a:lnTo>
                  <a:close/>
                </a:path>
              </a:pathLst>
            </a:custGeom>
            <a:solidFill>
              <a:srgbClr val="8E22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6940" tIns="125321" rIns="126940" bIns="125321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/>
                <a:t>Twitter Universe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1588250" y="3680177"/>
              <a:ext cx="822960" cy="457200"/>
            </a:xfrm>
            <a:custGeom>
              <a:avLst/>
              <a:gdLst>
                <a:gd name="connsiteX0" fmla="*/ 0 w 575771"/>
                <a:gd name="connsiteY0" fmla="*/ 46062 h 460617"/>
                <a:gd name="connsiteX1" fmla="*/ 13491 w 575771"/>
                <a:gd name="connsiteY1" fmla="*/ 13491 h 460617"/>
                <a:gd name="connsiteX2" fmla="*/ 46062 w 575771"/>
                <a:gd name="connsiteY2" fmla="*/ 0 h 460617"/>
                <a:gd name="connsiteX3" fmla="*/ 529709 w 575771"/>
                <a:gd name="connsiteY3" fmla="*/ 0 h 460617"/>
                <a:gd name="connsiteX4" fmla="*/ 562280 w 575771"/>
                <a:gd name="connsiteY4" fmla="*/ 13491 h 460617"/>
                <a:gd name="connsiteX5" fmla="*/ 575771 w 575771"/>
                <a:gd name="connsiteY5" fmla="*/ 46062 h 460617"/>
                <a:gd name="connsiteX6" fmla="*/ 575771 w 575771"/>
                <a:gd name="connsiteY6" fmla="*/ 414555 h 460617"/>
                <a:gd name="connsiteX7" fmla="*/ 562280 w 575771"/>
                <a:gd name="connsiteY7" fmla="*/ 447126 h 460617"/>
                <a:gd name="connsiteX8" fmla="*/ 529709 w 575771"/>
                <a:gd name="connsiteY8" fmla="*/ 460617 h 460617"/>
                <a:gd name="connsiteX9" fmla="*/ 46062 w 575771"/>
                <a:gd name="connsiteY9" fmla="*/ 460617 h 460617"/>
                <a:gd name="connsiteX10" fmla="*/ 13491 w 575771"/>
                <a:gd name="connsiteY10" fmla="*/ 447126 h 460617"/>
                <a:gd name="connsiteX11" fmla="*/ 0 w 575771"/>
                <a:gd name="connsiteY11" fmla="*/ 414555 h 460617"/>
                <a:gd name="connsiteX12" fmla="*/ 0 w 575771"/>
                <a:gd name="connsiteY12" fmla="*/ 46062 h 46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5771" h="460617">
                  <a:moveTo>
                    <a:pt x="0" y="46062"/>
                  </a:moveTo>
                  <a:cubicBezTo>
                    <a:pt x="0" y="33846"/>
                    <a:pt x="4853" y="22130"/>
                    <a:pt x="13491" y="13491"/>
                  </a:cubicBezTo>
                  <a:cubicBezTo>
                    <a:pt x="22129" y="4853"/>
                    <a:pt x="33845" y="0"/>
                    <a:pt x="46062" y="0"/>
                  </a:cubicBezTo>
                  <a:lnTo>
                    <a:pt x="529709" y="0"/>
                  </a:lnTo>
                  <a:cubicBezTo>
                    <a:pt x="541925" y="0"/>
                    <a:pt x="553641" y="4853"/>
                    <a:pt x="562280" y="13491"/>
                  </a:cubicBezTo>
                  <a:cubicBezTo>
                    <a:pt x="570918" y="22129"/>
                    <a:pt x="575771" y="33845"/>
                    <a:pt x="575771" y="46062"/>
                  </a:cubicBezTo>
                  <a:lnTo>
                    <a:pt x="575771" y="414555"/>
                  </a:lnTo>
                  <a:cubicBezTo>
                    <a:pt x="575771" y="426771"/>
                    <a:pt x="570918" y="438487"/>
                    <a:pt x="562280" y="447126"/>
                  </a:cubicBezTo>
                  <a:cubicBezTo>
                    <a:pt x="553642" y="455764"/>
                    <a:pt x="541926" y="460617"/>
                    <a:pt x="529709" y="460617"/>
                  </a:cubicBezTo>
                  <a:lnTo>
                    <a:pt x="46062" y="460617"/>
                  </a:lnTo>
                  <a:cubicBezTo>
                    <a:pt x="33846" y="460617"/>
                    <a:pt x="22130" y="455764"/>
                    <a:pt x="13491" y="447126"/>
                  </a:cubicBezTo>
                  <a:cubicBezTo>
                    <a:pt x="4853" y="438488"/>
                    <a:pt x="0" y="426772"/>
                    <a:pt x="0" y="414555"/>
                  </a:cubicBezTo>
                  <a:lnTo>
                    <a:pt x="0" y="46062"/>
                  </a:lnTo>
                  <a:close/>
                </a:path>
              </a:pathLst>
            </a:custGeom>
            <a:solidFill>
              <a:srgbClr val="8E2200"/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636" tIns="30636" rIns="30636" bIns="30636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/>
                <a:t>Natural language processing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2830111" y="3691457"/>
              <a:ext cx="822960" cy="457200"/>
            </a:xfrm>
            <a:custGeom>
              <a:avLst/>
              <a:gdLst>
                <a:gd name="connsiteX0" fmla="*/ 0 w 575771"/>
                <a:gd name="connsiteY0" fmla="*/ 46062 h 460617"/>
                <a:gd name="connsiteX1" fmla="*/ 13491 w 575771"/>
                <a:gd name="connsiteY1" fmla="*/ 13491 h 460617"/>
                <a:gd name="connsiteX2" fmla="*/ 46062 w 575771"/>
                <a:gd name="connsiteY2" fmla="*/ 0 h 460617"/>
                <a:gd name="connsiteX3" fmla="*/ 529709 w 575771"/>
                <a:gd name="connsiteY3" fmla="*/ 0 h 460617"/>
                <a:gd name="connsiteX4" fmla="*/ 562280 w 575771"/>
                <a:gd name="connsiteY4" fmla="*/ 13491 h 460617"/>
                <a:gd name="connsiteX5" fmla="*/ 575771 w 575771"/>
                <a:gd name="connsiteY5" fmla="*/ 46062 h 460617"/>
                <a:gd name="connsiteX6" fmla="*/ 575771 w 575771"/>
                <a:gd name="connsiteY6" fmla="*/ 414555 h 460617"/>
                <a:gd name="connsiteX7" fmla="*/ 562280 w 575771"/>
                <a:gd name="connsiteY7" fmla="*/ 447126 h 460617"/>
                <a:gd name="connsiteX8" fmla="*/ 529709 w 575771"/>
                <a:gd name="connsiteY8" fmla="*/ 460617 h 460617"/>
                <a:gd name="connsiteX9" fmla="*/ 46062 w 575771"/>
                <a:gd name="connsiteY9" fmla="*/ 460617 h 460617"/>
                <a:gd name="connsiteX10" fmla="*/ 13491 w 575771"/>
                <a:gd name="connsiteY10" fmla="*/ 447126 h 460617"/>
                <a:gd name="connsiteX11" fmla="*/ 0 w 575771"/>
                <a:gd name="connsiteY11" fmla="*/ 414555 h 460617"/>
                <a:gd name="connsiteX12" fmla="*/ 0 w 575771"/>
                <a:gd name="connsiteY12" fmla="*/ 46062 h 46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5771" h="460617">
                  <a:moveTo>
                    <a:pt x="0" y="46062"/>
                  </a:moveTo>
                  <a:cubicBezTo>
                    <a:pt x="0" y="33846"/>
                    <a:pt x="4853" y="22130"/>
                    <a:pt x="13491" y="13491"/>
                  </a:cubicBezTo>
                  <a:cubicBezTo>
                    <a:pt x="22129" y="4853"/>
                    <a:pt x="33845" y="0"/>
                    <a:pt x="46062" y="0"/>
                  </a:cubicBezTo>
                  <a:lnTo>
                    <a:pt x="529709" y="0"/>
                  </a:lnTo>
                  <a:cubicBezTo>
                    <a:pt x="541925" y="0"/>
                    <a:pt x="553641" y="4853"/>
                    <a:pt x="562280" y="13491"/>
                  </a:cubicBezTo>
                  <a:cubicBezTo>
                    <a:pt x="570918" y="22129"/>
                    <a:pt x="575771" y="33845"/>
                    <a:pt x="575771" y="46062"/>
                  </a:cubicBezTo>
                  <a:lnTo>
                    <a:pt x="575771" y="414555"/>
                  </a:lnTo>
                  <a:cubicBezTo>
                    <a:pt x="575771" y="426771"/>
                    <a:pt x="570918" y="438487"/>
                    <a:pt x="562280" y="447126"/>
                  </a:cubicBezTo>
                  <a:cubicBezTo>
                    <a:pt x="553642" y="455764"/>
                    <a:pt x="541926" y="460617"/>
                    <a:pt x="529709" y="460617"/>
                  </a:cubicBezTo>
                  <a:lnTo>
                    <a:pt x="46062" y="460617"/>
                  </a:lnTo>
                  <a:cubicBezTo>
                    <a:pt x="33846" y="460617"/>
                    <a:pt x="22130" y="455764"/>
                    <a:pt x="13491" y="447126"/>
                  </a:cubicBezTo>
                  <a:cubicBezTo>
                    <a:pt x="4853" y="438488"/>
                    <a:pt x="0" y="426772"/>
                    <a:pt x="0" y="414555"/>
                  </a:cubicBezTo>
                  <a:lnTo>
                    <a:pt x="0" y="46062"/>
                  </a:lnTo>
                  <a:close/>
                </a:path>
              </a:pathLst>
            </a:custGeom>
            <a:solidFill>
              <a:srgbClr val="8E2200"/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636" tIns="30636" rIns="30636" bIns="30636" numCol="1" spcCol="1270" anchor="ctr" anchorCtr="0">
              <a:noAutofit/>
            </a:bodyPr>
            <a:lstStyle/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/>
                <a:t>Tweets with intent</a:t>
              </a:r>
            </a:p>
          </p:txBody>
        </p:sp>
        <p:sp>
          <p:nvSpPr>
            <p:cNvPr id="28" name="Right Arrow 27"/>
            <p:cNvSpPr/>
            <p:nvPr/>
          </p:nvSpPr>
          <p:spPr bwMode="auto">
            <a:xfrm>
              <a:off x="1264354" y="3781779"/>
              <a:ext cx="274320" cy="293511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4950" marR="0" indent="-234950" algn="l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buFont typeface="Webdings" pitchFamily="18" charset="2"/>
                <a:buChar char="4"/>
                <a:tabLst/>
              </a:pPr>
              <a:endPara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3298600" y="4559735"/>
              <a:ext cx="742818" cy="460617"/>
            </a:xfrm>
            <a:custGeom>
              <a:avLst/>
              <a:gdLst>
                <a:gd name="connsiteX0" fmla="*/ 0 w 575771"/>
                <a:gd name="connsiteY0" fmla="*/ 46062 h 460617"/>
                <a:gd name="connsiteX1" fmla="*/ 13491 w 575771"/>
                <a:gd name="connsiteY1" fmla="*/ 13491 h 460617"/>
                <a:gd name="connsiteX2" fmla="*/ 46062 w 575771"/>
                <a:gd name="connsiteY2" fmla="*/ 0 h 460617"/>
                <a:gd name="connsiteX3" fmla="*/ 529709 w 575771"/>
                <a:gd name="connsiteY3" fmla="*/ 0 h 460617"/>
                <a:gd name="connsiteX4" fmla="*/ 562280 w 575771"/>
                <a:gd name="connsiteY4" fmla="*/ 13491 h 460617"/>
                <a:gd name="connsiteX5" fmla="*/ 575771 w 575771"/>
                <a:gd name="connsiteY5" fmla="*/ 46062 h 460617"/>
                <a:gd name="connsiteX6" fmla="*/ 575771 w 575771"/>
                <a:gd name="connsiteY6" fmla="*/ 414555 h 460617"/>
                <a:gd name="connsiteX7" fmla="*/ 562280 w 575771"/>
                <a:gd name="connsiteY7" fmla="*/ 447126 h 460617"/>
                <a:gd name="connsiteX8" fmla="*/ 529709 w 575771"/>
                <a:gd name="connsiteY8" fmla="*/ 460617 h 460617"/>
                <a:gd name="connsiteX9" fmla="*/ 46062 w 575771"/>
                <a:gd name="connsiteY9" fmla="*/ 460617 h 460617"/>
                <a:gd name="connsiteX10" fmla="*/ 13491 w 575771"/>
                <a:gd name="connsiteY10" fmla="*/ 447126 h 460617"/>
                <a:gd name="connsiteX11" fmla="*/ 0 w 575771"/>
                <a:gd name="connsiteY11" fmla="*/ 414555 h 460617"/>
                <a:gd name="connsiteX12" fmla="*/ 0 w 575771"/>
                <a:gd name="connsiteY12" fmla="*/ 46062 h 46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5771" h="460617">
                  <a:moveTo>
                    <a:pt x="0" y="46062"/>
                  </a:moveTo>
                  <a:cubicBezTo>
                    <a:pt x="0" y="33846"/>
                    <a:pt x="4853" y="22130"/>
                    <a:pt x="13491" y="13491"/>
                  </a:cubicBezTo>
                  <a:cubicBezTo>
                    <a:pt x="22129" y="4853"/>
                    <a:pt x="33845" y="0"/>
                    <a:pt x="46062" y="0"/>
                  </a:cubicBezTo>
                  <a:lnTo>
                    <a:pt x="529709" y="0"/>
                  </a:lnTo>
                  <a:cubicBezTo>
                    <a:pt x="541925" y="0"/>
                    <a:pt x="553641" y="4853"/>
                    <a:pt x="562280" y="13491"/>
                  </a:cubicBezTo>
                  <a:cubicBezTo>
                    <a:pt x="570918" y="22129"/>
                    <a:pt x="575771" y="33845"/>
                    <a:pt x="575771" y="46062"/>
                  </a:cubicBezTo>
                  <a:lnTo>
                    <a:pt x="575771" y="414555"/>
                  </a:lnTo>
                  <a:cubicBezTo>
                    <a:pt x="575771" y="426771"/>
                    <a:pt x="570918" y="438487"/>
                    <a:pt x="562280" y="447126"/>
                  </a:cubicBezTo>
                  <a:cubicBezTo>
                    <a:pt x="553642" y="455764"/>
                    <a:pt x="541926" y="460617"/>
                    <a:pt x="529709" y="460617"/>
                  </a:cubicBezTo>
                  <a:lnTo>
                    <a:pt x="46062" y="460617"/>
                  </a:lnTo>
                  <a:cubicBezTo>
                    <a:pt x="33846" y="460617"/>
                    <a:pt x="22130" y="455764"/>
                    <a:pt x="13491" y="447126"/>
                  </a:cubicBezTo>
                  <a:cubicBezTo>
                    <a:pt x="4853" y="438488"/>
                    <a:pt x="0" y="426772"/>
                    <a:pt x="0" y="414555"/>
                  </a:cubicBezTo>
                  <a:lnTo>
                    <a:pt x="0" y="46062"/>
                  </a:lnTo>
                  <a:close/>
                </a:path>
              </a:pathLst>
            </a:custGeom>
            <a:no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636" tIns="30636" rIns="30636" bIns="30636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>
                  <a:solidFill>
                    <a:schemeClr val="tx1"/>
                  </a:solidFill>
                </a:rPr>
                <a:t>Prioritization model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442411" y="4504265"/>
              <a:ext cx="1691168" cy="778933"/>
            </a:xfrm>
            <a:custGeom>
              <a:avLst/>
              <a:gdLst>
                <a:gd name="connsiteX0" fmla="*/ 0 w 575771"/>
                <a:gd name="connsiteY0" fmla="*/ 46062 h 460617"/>
                <a:gd name="connsiteX1" fmla="*/ 13491 w 575771"/>
                <a:gd name="connsiteY1" fmla="*/ 13491 h 460617"/>
                <a:gd name="connsiteX2" fmla="*/ 46062 w 575771"/>
                <a:gd name="connsiteY2" fmla="*/ 0 h 460617"/>
                <a:gd name="connsiteX3" fmla="*/ 529709 w 575771"/>
                <a:gd name="connsiteY3" fmla="*/ 0 h 460617"/>
                <a:gd name="connsiteX4" fmla="*/ 562280 w 575771"/>
                <a:gd name="connsiteY4" fmla="*/ 13491 h 460617"/>
                <a:gd name="connsiteX5" fmla="*/ 575771 w 575771"/>
                <a:gd name="connsiteY5" fmla="*/ 46062 h 460617"/>
                <a:gd name="connsiteX6" fmla="*/ 575771 w 575771"/>
                <a:gd name="connsiteY6" fmla="*/ 414555 h 460617"/>
                <a:gd name="connsiteX7" fmla="*/ 562280 w 575771"/>
                <a:gd name="connsiteY7" fmla="*/ 447126 h 460617"/>
                <a:gd name="connsiteX8" fmla="*/ 529709 w 575771"/>
                <a:gd name="connsiteY8" fmla="*/ 460617 h 460617"/>
                <a:gd name="connsiteX9" fmla="*/ 46062 w 575771"/>
                <a:gd name="connsiteY9" fmla="*/ 460617 h 460617"/>
                <a:gd name="connsiteX10" fmla="*/ 13491 w 575771"/>
                <a:gd name="connsiteY10" fmla="*/ 447126 h 460617"/>
                <a:gd name="connsiteX11" fmla="*/ 0 w 575771"/>
                <a:gd name="connsiteY11" fmla="*/ 414555 h 460617"/>
                <a:gd name="connsiteX12" fmla="*/ 0 w 575771"/>
                <a:gd name="connsiteY12" fmla="*/ 46062 h 46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5771" h="460617">
                  <a:moveTo>
                    <a:pt x="0" y="46062"/>
                  </a:moveTo>
                  <a:cubicBezTo>
                    <a:pt x="0" y="33846"/>
                    <a:pt x="4853" y="22130"/>
                    <a:pt x="13491" y="13491"/>
                  </a:cubicBezTo>
                  <a:cubicBezTo>
                    <a:pt x="22129" y="4853"/>
                    <a:pt x="33845" y="0"/>
                    <a:pt x="46062" y="0"/>
                  </a:cubicBezTo>
                  <a:lnTo>
                    <a:pt x="529709" y="0"/>
                  </a:lnTo>
                  <a:cubicBezTo>
                    <a:pt x="541925" y="0"/>
                    <a:pt x="553641" y="4853"/>
                    <a:pt x="562280" y="13491"/>
                  </a:cubicBezTo>
                  <a:cubicBezTo>
                    <a:pt x="570918" y="22129"/>
                    <a:pt x="575771" y="33845"/>
                    <a:pt x="575771" y="46062"/>
                  </a:cubicBezTo>
                  <a:lnTo>
                    <a:pt x="575771" y="414555"/>
                  </a:lnTo>
                  <a:cubicBezTo>
                    <a:pt x="575771" y="426771"/>
                    <a:pt x="570918" y="438487"/>
                    <a:pt x="562280" y="447126"/>
                  </a:cubicBezTo>
                  <a:cubicBezTo>
                    <a:pt x="553642" y="455764"/>
                    <a:pt x="541926" y="460617"/>
                    <a:pt x="529709" y="460617"/>
                  </a:cubicBezTo>
                  <a:lnTo>
                    <a:pt x="46062" y="460617"/>
                  </a:lnTo>
                  <a:cubicBezTo>
                    <a:pt x="33846" y="460617"/>
                    <a:pt x="22130" y="455764"/>
                    <a:pt x="13491" y="447126"/>
                  </a:cubicBezTo>
                  <a:cubicBezTo>
                    <a:pt x="4853" y="438488"/>
                    <a:pt x="0" y="426772"/>
                    <a:pt x="0" y="414555"/>
                  </a:cubicBezTo>
                  <a:lnTo>
                    <a:pt x="0" y="46062"/>
                  </a:lnTo>
                  <a:close/>
                </a:path>
              </a:pathLst>
            </a:custGeom>
            <a:solidFill>
              <a:srgbClr val="8E2200"/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636" tIns="30636" rIns="30636" bIns="30636" numCol="1" spcCol="1270" anchor="ctr" anchorCtr="0">
              <a:noAutofit/>
            </a:bodyPr>
            <a:lstStyle/>
            <a:p>
              <a:pPr lvl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dirty="0"/>
                <a:t>Prioritized leads based on:</a:t>
              </a:r>
            </a:p>
            <a:p>
              <a:pPr marL="182880" indent="-9144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bg1"/>
                </a:buClr>
                <a:buFont typeface="Arial" pitchFamily="34" charset="0"/>
                <a:buChar char="•"/>
              </a:pPr>
              <a:r>
                <a:rPr lang="en-US" sz="800" kern="1200" dirty="0"/>
                <a:t>Frequency of topic post</a:t>
              </a:r>
            </a:p>
            <a:p>
              <a:pPr marL="182880" indent="-9144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bg1"/>
                </a:buClr>
                <a:buFont typeface="Arial" pitchFamily="34" charset="0"/>
                <a:buChar char="•"/>
              </a:pPr>
              <a:r>
                <a:rPr lang="en-US" sz="800" dirty="0"/>
                <a:t>Recency</a:t>
              </a:r>
            </a:p>
            <a:p>
              <a:pPr marL="182880" indent="-9144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bg1"/>
                </a:buClr>
                <a:buFont typeface="Arial" pitchFamily="34" charset="0"/>
                <a:buChar char="•"/>
              </a:pPr>
              <a:r>
                <a:rPr lang="en-US" sz="800" kern="1200" dirty="0"/>
                <a:t>Keywords (Model numbers, urgency)</a:t>
              </a:r>
            </a:p>
          </p:txBody>
        </p:sp>
        <p:sp>
          <p:nvSpPr>
            <p:cNvPr id="32" name="Right Arrow 31"/>
            <p:cNvSpPr/>
            <p:nvPr/>
          </p:nvSpPr>
          <p:spPr bwMode="auto">
            <a:xfrm>
              <a:off x="2489209" y="3787422"/>
              <a:ext cx="274320" cy="293511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4950" marR="0" indent="-234950" algn="l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buFont typeface="Webdings" pitchFamily="18" charset="2"/>
                <a:buChar char="4"/>
                <a:tabLst/>
              </a:pPr>
              <a:endPara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6" name="Bent Arrow 35"/>
          <p:cNvSpPr/>
          <p:nvPr/>
        </p:nvSpPr>
        <p:spPr bwMode="auto">
          <a:xfrm flipH="1" flipV="1">
            <a:off x="3002845" y="5384801"/>
            <a:ext cx="654755" cy="778934"/>
          </a:xfrm>
          <a:prstGeom prst="bent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Action Button: Home 33">
            <a:hlinkClick r:id="" action="ppaction://noaction" highlightClick="1"/>
          </p:cNvPr>
          <p:cNvSpPr/>
          <p:nvPr/>
        </p:nvSpPr>
        <p:spPr bwMode="auto">
          <a:xfrm>
            <a:off x="9247188" y="6530937"/>
            <a:ext cx="238752" cy="298449"/>
          </a:xfrm>
          <a:prstGeom prst="actionButtonHome">
            <a:avLst/>
          </a:prstGeom>
          <a:solidFill>
            <a:srgbClr val="AA000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35332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17">
      <a:dk1>
        <a:srgbClr val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Global Sourcing KickoffSection 4-Project Approach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238261E73C88439BB98AF91E7C8BB9" ma:contentTypeVersion="12" ma:contentTypeDescription="Create a new document." ma:contentTypeScope="" ma:versionID="ce24275585ad6faa1994631f599f0ad0">
  <xsd:schema xmlns:xsd="http://www.w3.org/2001/XMLSchema" xmlns:xs="http://www.w3.org/2001/XMLSchema" xmlns:p="http://schemas.microsoft.com/office/2006/metadata/properties" xmlns:ns2="df96cac6-5edc-4d96-a14f-21dec8cebb64" xmlns:ns3="e6f9aa0a-a4db-4c69-b1fa-f7c559ce6762" targetNamespace="http://schemas.microsoft.com/office/2006/metadata/properties" ma:root="true" ma:fieldsID="e48c4e51891a7ad7a9848e84a11e2199" ns2:_="" ns3:_="">
    <xsd:import namespace="df96cac6-5edc-4d96-a14f-21dec8cebb64"/>
    <xsd:import namespace="e6f9aa0a-a4db-4c69-b1fa-f7c559ce67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6cac6-5edc-4d96-a14f-21dec8cebb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9aa0a-a4db-4c69-b1fa-f7c559ce676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C97F54-212D-4AD1-9B21-2D7F02346CD2}"/>
</file>

<file path=customXml/itemProps2.xml><?xml version="1.0" encoding="utf-8"?>
<ds:datastoreItem xmlns:ds="http://schemas.openxmlformats.org/officeDocument/2006/customXml" ds:itemID="{E401F380-E820-4D73-935D-36F8112B2553}"/>
</file>

<file path=customXml/itemProps3.xml><?xml version="1.0" encoding="utf-8"?>
<ds:datastoreItem xmlns:ds="http://schemas.openxmlformats.org/officeDocument/2006/customXml" ds:itemID="{EBE272F1-AE92-413E-B3A3-6A59453BA0D1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259</TotalTime>
  <Pages>8</Pages>
  <Words>223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Unicode MS</vt:lpstr>
      <vt:lpstr>Times New Roman</vt:lpstr>
      <vt:lpstr>Webdings</vt:lpstr>
      <vt:lpstr>blank</vt:lpstr>
      <vt:lpstr>Mu Sigma developed a framework that helps the client leverage Twitter for identifying sales leads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Yuvraj Krishan Pandotra</dc:creator>
  <cp:lastModifiedBy>Partha Pratim Dutta</cp:lastModifiedBy>
  <cp:revision>34</cp:revision>
  <cp:lastPrinted>2001-09-28T15:01:44Z</cp:lastPrinted>
  <dcterms:created xsi:type="dcterms:W3CDTF">2015-09-16T18:41:03Z</dcterms:created>
  <dcterms:modified xsi:type="dcterms:W3CDTF">2018-02-10T08:41:06Z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0x01010080238261E73C88439BB98AF91E7C8BB9</vt:lpwstr>
  </property>
</Properties>
</file>