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3"/>
  </p:notesMasterIdLst>
  <p:handoutMasterIdLst>
    <p:handoutMasterId r:id="rId4"/>
  </p:handoutMasterIdLst>
  <p:sldIdLst>
    <p:sldId id="286" r:id="rId2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666"/>
    <a:srgbClr val="800000"/>
    <a:srgbClr val="E2E1C0"/>
    <a:srgbClr val="D8CBCB"/>
    <a:srgbClr val="006666"/>
    <a:srgbClr val="0B1F65"/>
    <a:srgbClr val="360157"/>
    <a:srgbClr val="7ECCBD"/>
    <a:srgbClr val="E7C70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0651" autoAdjust="0"/>
  </p:normalViewPr>
  <p:slideViewPr>
    <p:cSldViewPr snapToGrid="0">
      <p:cViewPr varScale="1">
        <p:scale>
          <a:sx n="61" d="100"/>
          <a:sy n="61" d="100"/>
        </p:scale>
        <p:origin x="1348" y="44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50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commentAuthors" Target="commentAuthors.xml"/><Relationship Id="rId10" Type="http://schemas.openxmlformats.org/officeDocument/2006/relationships/customXml" Target="../customXml/item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46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Test</a:t>
            </a:r>
          </a:p>
          <a:p>
            <a:pPr lvl="1"/>
            <a:endParaRPr lang="en-US" dirty="0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 wrap="square"/>
          <a:lstStyle/>
          <a:p>
            <a:pPr>
              <a:defRPr/>
            </a:pPr>
            <a:fld id="{DB52632D-62DF-41BA-8EC1-83DC5F9DC035}" type="slidenum">
              <a:rPr lang="en-US">
                <a:solidFill>
                  <a:prstClr val="black"/>
                </a:solidFill>
                <a:latin typeface="Arial" pitchFamily="34" charset="0"/>
              </a:rPr>
              <a:pPr>
                <a:defRPr/>
              </a:pPr>
              <a:t>0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720725"/>
            <a:ext cx="5197475" cy="36004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7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97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98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594436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935393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994410" y="974089"/>
            <a:ext cx="1554480" cy="228600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994410" y="2569633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 rot="5400000">
            <a:off x="994410" y="4228676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778000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378199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5033434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39849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39849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942167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601634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7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 bwMode="auto">
          <a:xfrm>
            <a:off x="3149600" y="5173980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 userDrawn="1"/>
        </p:nvSpPr>
        <p:spPr bwMode="auto">
          <a:xfrm>
            <a:off x="3149600" y="3895936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 userDrawn="1"/>
        </p:nvSpPr>
        <p:spPr bwMode="auto">
          <a:xfrm>
            <a:off x="3149600" y="2617893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 rot="5400000">
            <a:off x="1186815" y="800735"/>
            <a:ext cx="1188720" cy="226695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 rot="5400000">
            <a:off x="1186815" y="2078778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 rot="5400000">
            <a:off x="1186815" y="3356821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86815" y="4634865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891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967567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258734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2300" y="55245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3149600" y="1339849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46200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617893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903134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225800" y="5181600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0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4859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3767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531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87434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2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1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3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/>
              <a:t>Mu Sigma Confidential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26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Click to edit Master text styles</a:t>
            </a:r>
          </a:p>
          <a:p>
            <a:pPr marL="234950" marR="0" lvl="1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Second level</a:t>
            </a:r>
          </a:p>
          <a:p>
            <a:pPr marL="234950" marR="0" lvl="2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Third level</a:t>
            </a:r>
          </a:p>
          <a:p>
            <a:pPr marL="234950" marR="0" lvl="3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28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1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3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3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7211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891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895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911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7081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50927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55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2" r:id="rId10"/>
    <p:sldLayoutId id="2147483770" r:id="rId11"/>
    <p:sldLayoutId id="2147483771" r:id="rId12"/>
  </p:sldLayoutIdLst>
  <p:transition>
    <p:fade thruBlk="1"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179" name="Rectangle 3"/>
          <p:cNvSpPr>
            <a:spLocks noChangeArrowheads="1"/>
          </p:cNvSpPr>
          <p:nvPr/>
        </p:nvSpPr>
        <p:spPr bwMode="blackWhite">
          <a:xfrm>
            <a:off x="3710301" y="1243584"/>
            <a:ext cx="5997262" cy="237744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400" b="1" dirty="0">
                <a:solidFill>
                  <a:prstClr val="white"/>
                </a:solidFill>
                <a:cs typeface="Arial" pitchFamily="34" charset="0"/>
              </a:rPr>
              <a:t>Findings</a:t>
            </a: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en-US" sz="2200" b="1" dirty="0">
                <a:latin typeface="Arial" charset="0"/>
                <a:cs typeface="Arial" charset="0"/>
              </a:rPr>
              <a:t>We helped a leading insurance company leverage the growth in internet usage by analyzing their online customer penetration</a:t>
            </a:r>
          </a:p>
        </p:txBody>
      </p:sp>
      <p:sp>
        <p:nvSpPr>
          <p:cNvPr id="1714178" name="Rectangle 2"/>
          <p:cNvSpPr>
            <a:spLocks noChangeArrowheads="1"/>
          </p:cNvSpPr>
          <p:nvPr/>
        </p:nvSpPr>
        <p:spPr bwMode="blackWhite">
          <a:xfrm>
            <a:off x="3713560" y="1497365"/>
            <a:ext cx="5998765" cy="49037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14181" name="Rectangle 5"/>
          <p:cNvSpPr>
            <a:spLocks noChangeArrowheads="1"/>
          </p:cNvSpPr>
          <p:nvPr/>
        </p:nvSpPr>
        <p:spPr bwMode="blackWhite">
          <a:xfrm>
            <a:off x="475336" y="1243584"/>
            <a:ext cx="2967036" cy="237744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400" b="1" dirty="0">
                <a:solidFill>
                  <a:prstClr val="white"/>
                </a:solidFill>
                <a:cs typeface="Arial" pitchFamily="34" charset="0"/>
              </a:rPr>
              <a:t>Background</a:t>
            </a:r>
          </a:p>
        </p:txBody>
      </p:sp>
      <p:sp>
        <p:nvSpPr>
          <p:cNvPr id="1714182" name="Rectangle 6"/>
          <p:cNvSpPr>
            <a:spLocks noChangeArrowheads="1"/>
          </p:cNvSpPr>
          <p:nvPr/>
        </p:nvSpPr>
        <p:spPr bwMode="blackWhite">
          <a:xfrm>
            <a:off x="475336" y="1493702"/>
            <a:ext cx="2970213" cy="2392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blackWhite">
          <a:xfrm>
            <a:off x="539641" y="1639888"/>
            <a:ext cx="2825750" cy="221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65100" indent="-165100" algn="l" defTabSz="1019175">
              <a:spcBef>
                <a:spcPct val="10000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Client, is the largest publicly held auto and property insurer in US</a:t>
            </a:r>
          </a:p>
          <a:p>
            <a:pPr marL="165100" indent="-165100" algn="l" defTabSz="1019175">
              <a:spcBef>
                <a:spcPct val="10000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Insurance companies now have  wider and easier access to existing and new customers due to increased usage of internet</a:t>
            </a:r>
          </a:p>
          <a:p>
            <a:pPr marL="165100" indent="-165100" algn="l" defTabSz="1019175">
              <a:spcBef>
                <a:spcPct val="10000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Digital media information was used to analyze the navigation patterns of online customers and how it leads to additional business for the client</a:t>
            </a:r>
          </a:p>
        </p:txBody>
      </p:sp>
      <p:sp>
        <p:nvSpPr>
          <p:cNvPr id="1714184" name="Rectangle 8"/>
          <p:cNvSpPr>
            <a:spLocks noChangeArrowheads="1"/>
          </p:cNvSpPr>
          <p:nvPr/>
        </p:nvSpPr>
        <p:spPr bwMode="blackWhite">
          <a:xfrm>
            <a:off x="475336" y="3962400"/>
            <a:ext cx="2970213" cy="237744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400" b="1" dirty="0">
                <a:solidFill>
                  <a:prstClr val="white"/>
                </a:solidFill>
                <a:cs typeface="Arial" pitchFamily="34" charset="0"/>
              </a:rPr>
              <a:t>Building Blocks</a:t>
            </a:r>
          </a:p>
        </p:txBody>
      </p:sp>
      <p:sp>
        <p:nvSpPr>
          <p:cNvPr id="1714185" name="Rectangle 9"/>
          <p:cNvSpPr>
            <a:spLocks noChangeArrowheads="1"/>
          </p:cNvSpPr>
          <p:nvPr/>
        </p:nvSpPr>
        <p:spPr bwMode="blackWhite">
          <a:xfrm>
            <a:off x="475335" y="4200389"/>
            <a:ext cx="2967038" cy="2197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779" name="Rectangle 10"/>
          <p:cNvSpPr>
            <a:spLocks noChangeArrowheads="1"/>
          </p:cNvSpPr>
          <p:nvPr/>
        </p:nvSpPr>
        <p:spPr bwMode="blackWhite">
          <a:xfrm>
            <a:off x="539640" y="4367213"/>
            <a:ext cx="2824164" cy="203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65100" lvl="1" indent="-165100" algn="l" defTabSz="1019175">
              <a:spcBef>
                <a:spcPct val="10000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Digital media information from varied sources are available at the following level:</a:t>
            </a:r>
          </a:p>
          <a:p>
            <a:pPr marL="622300" lvl="2" indent="-165100" algn="l" defTabSz="1019175">
              <a:spcBef>
                <a:spcPct val="10000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Keyword</a:t>
            </a:r>
          </a:p>
          <a:p>
            <a:pPr marL="622300" lvl="2" indent="-165100" algn="l" defTabSz="1019175">
              <a:spcBef>
                <a:spcPct val="10000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Site/Network (Yahoo, MSN, Google)</a:t>
            </a:r>
          </a:p>
          <a:p>
            <a:pPr marL="622300" lvl="2" indent="-165100" algn="l" defTabSz="1019175">
              <a:spcBef>
                <a:spcPct val="10000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Segments (Car Insurance, Teen Auto Insurance)</a:t>
            </a:r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3961130" y="1676402"/>
            <a:ext cx="55623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5100" indent="-165100" algn="l" defTabSz="1019175">
              <a:spcBef>
                <a:spcPct val="10000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This enables the client to measure the effectiveness of their online ads viewership and how it affects business metrics like quotes, cost and return on investment</a:t>
            </a:r>
          </a:p>
        </p:txBody>
      </p:sp>
      <p:sp>
        <p:nvSpPr>
          <p:cNvPr id="32782" name="Rectangle 16"/>
          <p:cNvSpPr>
            <a:spLocks noChangeArrowheads="1"/>
          </p:cNvSpPr>
          <p:nvPr/>
        </p:nvSpPr>
        <p:spPr bwMode="auto">
          <a:xfrm>
            <a:off x="3961130" y="5486402"/>
            <a:ext cx="564324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5100" indent="-165100" algn="l" defTabSz="1019175">
              <a:spcBef>
                <a:spcPct val="10000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The client has been able to identify sites or networks where the web activity of online customers has maximized their overall business </a:t>
            </a:r>
          </a:p>
        </p:txBody>
      </p:sp>
      <p:sp>
        <p:nvSpPr>
          <p:cNvPr id="32783" name="AutoShape 3"/>
          <p:cNvSpPr>
            <a:spLocks noChangeArrowheads="1"/>
          </p:cNvSpPr>
          <p:nvPr/>
        </p:nvSpPr>
        <p:spPr bwMode="auto">
          <a:xfrm>
            <a:off x="4202113" y="3325815"/>
            <a:ext cx="3073400" cy="5048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39 w 21600"/>
              <a:gd name="T13" fmla="*/ 2839 h 21600"/>
              <a:gd name="T14" fmla="*/ 18761 w 21600"/>
              <a:gd name="T15" fmla="*/ 1876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77" y="21600"/>
                </a:lnTo>
                <a:lnTo>
                  <a:pt x="1952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6666">
              <a:alpha val="81175"/>
            </a:srgbClr>
          </a:solidFill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r>
              <a:rPr lang="en-US" sz="1400">
                <a:solidFill>
                  <a:srgbClr val="FFFFFF"/>
                </a:solidFill>
                <a:cs typeface="Arial" charset="0"/>
              </a:rPr>
              <a:t>Clicks (250)</a:t>
            </a:r>
            <a:endParaRPr lang="en-US" sz="1400" baseline="300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521201" y="3911600"/>
            <a:ext cx="2446338" cy="520700"/>
          </a:xfrm>
          <a:custGeom>
            <a:avLst/>
            <a:gdLst>
              <a:gd name="G0" fmla="+- 2077 0 0"/>
              <a:gd name="G1" fmla="+- 21600 0 2077"/>
              <a:gd name="G2" fmla="*/ 2077 1 2"/>
              <a:gd name="G3" fmla="+- 21600 0 G2"/>
              <a:gd name="G4" fmla="+/ 2077 21600 2"/>
              <a:gd name="G5" fmla="+/ G1 0 2"/>
              <a:gd name="G6" fmla="*/ 21600 21600 2077"/>
              <a:gd name="G7" fmla="*/ G6 1 2"/>
              <a:gd name="G8" fmla="+- 21600 0 G7"/>
              <a:gd name="G9" fmla="*/ 21600 1 2"/>
              <a:gd name="G10" fmla="+- 2077 0 G9"/>
              <a:gd name="G11" fmla="?: G10 G8 0"/>
              <a:gd name="G12" fmla="?: G10 G7 21600"/>
              <a:gd name="T0" fmla="*/ 20561 w 21600"/>
              <a:gd name="T1" fmla="*/ 10800 h 21600"/>
              <a:gd name="T2" fmla="*/ 10800 w 21600"/>
              <a:gd name="T3" fmla="*/ 21600 h 21600"/>
              <a:gd name="T4" fmla="*/ 1039 w 21600"/>
              <a:gd name="T5" fmla="*/ 10800 h 21600"/>
              <a:gd name="T6" fmla="*/ 10800 w 21600"/>
              <a:gd name="T7" fmla="*/ 0 h 21600"/>
              <a:gd name="T8" fmla="*/ 2839 w 21600"/>
              <a:gd name="T9" fmla="*/ 2839 h 21600"/>
              <a:gd name="T10" fmla="*/ 18761 w 21600"/>
              <a:gd name="T11" fmla="*/ 187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077" y="21600"/>
                </a:lnTo>
                <a:lnTo>
                  <a:pt x="19523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en-US" sz="1400" dirty="0">
                <a:solidFill>
                  <a:prstClr val="white"/>
                </a:solidFill>
                <a:cs typeface="Arial" pitchFamily="34" charset="0"/>
              </a:rPr>
              <a:t>Quotes (45)</a:t>
            </a:r>
            <a:endParaRPr lang="en-US" sz="1400" baseline="30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2785" name="AutoShape 85"/>
          <p:cNvSpPr>
            <a:spLocks noChangeArrowheads="1"/>
          </p:cNvSpPr>
          <p:nvPr/>
        </p:nvSpPr>
        <p:spPr bwMode="auto">
          <a:xfrm>
            <a:off x="3860801" y="2716213"/>
            <a:ext cx="3813175" cy="5207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39 w 21600"/>
              <a:gd name="T13" fmla="*/ 2839 h 21600"/>
              <a:gd name="T14" fmla="*/ 18761 w 21600"/>
              <a:gd name="T15" fmla="*/ 1876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77" y="21600"/>
                </a:lnTo>
                <a:lnTo>
                  <a:pt x="19523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cs typeface="Arial" charset="0"/>
              </a:rPr>
              <a:t>Impressions (875)</a:t>
            </a:r>
            <a:endParaRPr lang="en-US" sz="1400" baseline="300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2786" name="AutoShape 91"/>
          <p:cNvSpPr>
            <a:spLocks noChangeArrowheads="1"/>
          </p:cNvSpPr>
          <p:nvPr/>
        </p:nvSpPr>
        <p:spPr bwMode="auto">
          <a:xfrm>
            <a:off x="4786314" y="4497388"/>
            <a:ext cx="1927225" cy="45561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63 w 21600"/>
              <a:gd name="T13" fmla="*/ 2863 h 21600"/>
              <a:gd name="T14" fmla="*/ 18737 w 21600"/>
              <a:gd name="T15" fmla="*/ 187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26" y="21600"/>
                </a:lnTo>
                <a:lnTo>
                  <a:pt x="19474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0000">
              <a:alpha val="59999"/>
            </a:srgbClr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r>
              <a:rPr lang="en-US" sz="1400">
                <a:solidFill>
                  <a:srgbClr val="FFFFFF"/>
                </a:solidFill>
                <a:cs typeface="Arial" charset="0"/>
              </a:rPr>
              <a:t>Policies (3)</a:t>
            </a:r>
            <a:endParaRPr lang="en-US" sz="1400" baseline="300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Curved Left Arrow 19"/>
          <p:cNvSpPr/>
          <p:nvPr/>
        </p:nvSpPr>
        <p:spPr>
          <a:xfrm>
            <a:off x="7508875" y="3048000"/>
            <a:ext cx="330200" cy="533400"/>
          </a:xfrm>
          <a:prstGeom prst="curvedLeftArrow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Curved Left Arrow 24"/>
          <p:cNvSpPr/>
          <p:nvPr/>
        </p:nvSpPr>
        <p:spPr>
          <a:xfrm>
            <a:off x="7180263" y="3657600"/>
            <a:ext cx="328612" cy="533400"/>
          </a:xfrm>
          <a:prstGeom prst="curvedLeftArrow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>
            <a:off x="6850063" y="4267200"/>
            <a:ext cx="330200" cy="533400"/>
          </a:xfrm>
          <a:prstGeom prst="curvedLeftArrow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2790" name="Text Box 104"/>
          <p:cNvSpPr txBox="1">
            <a:spLocks noChangeArrowheads="1"/>
          </p:cNvSpPr>
          <p:nvPr/>
        </p:nvSpPr>
        <p:spPr bwMode="auto">
          <a:xfrm>
            <a:off x="7735009" y="2895600"/>
            <a:ext cx="81945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  <a:cs typeface="Arial" charset="0"/>
              </a:rPr>
              <a:t>Conversion</a:t>
            </a:r>
          </a:p>
        </p:txBody>
      </p:sp>
      <p:sp>
        <p:nvSpPr>
          <p:cNvPr id="32791" name="Text Box 104"/>
          <p:cNvSpPr txBox="1">
            <a:spLocks noChangeArrowheads="1"/>
          </p:cNvSpPr>
          <p:nvPr/>
        </p:nvSpPr>
        <p:spPr bwMode="auto">
          <a:xfrm>
            <a:off x="7569909" y="3657600"/>
            <a:ext cx="81945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  <a:cs typeface="Arial" charset="0"/>
              </a:rPr>
              <a:t>Conversion</a:t>
            </a:r>
          </a:p>
        </p:txBody>
      </p:sp>
      <p:sp>
        <p:nvSpPr>
          <p:cNvPr id="32792" name="Text Box 104"/>
          <p:cNvSpPr txBox="1">
            <a:spLocks noChangeArrowheads="1"/>
          </p:cNvSpPr>
          <p:nvPr/>
        </p:nvSpPr>
        <p:spPr bwMode="auto">
          <a:xfrm>
            <a:off x="7239710" y="4343400"/>
            <a:ext cx="81945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000000"/>
                </a:solidFill>
                <a:cs typeface="Arial" charset="0"/>
              </a:rPr>
              <a:t>Conversion</a:t>
            </a:r>
          </a:p>
        </p:txBody>
      </p:sp>
      <p:sp>
        <p:nvSpPr>
          <p:cNvPr id="32793" name="TextBox 29"/>
          <p:cNvSpPr txBox="1">
            <a:spLocks noChangeArrowheads="1"/>
          </p:cNvSpPr>
          <p:nvPr/>
        </p:nvSpPr>
        <p:spPr bwMode="auto">
          <a:xfrm>
            <a:off x="7921626" y="3124200"/>
            <a:ext cx="20637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cs typeface="Arial" charset="0"/>
              </a:rPr>
              <a:t>Click through rate</a:t>
            </a:r>
          </a:p>
          <a:p>
            <a:pPr marL="109538" lvl="1" algn="l">
              <a:buFont typeface="Arial" charset="0"/>
              <a:buChar char="•"/>
            </a:pPr>
            <a:r>
              <a:rPr lang="en-US" sz="1000">
                <a:solidFill>
                  <a:srgbClr val="000000"/>
                </a:solidFill>
                <a:cs typeface="Arial" charset="0"/>
              </a:rPr>
              <a:t>Clicks/Impressions</a:t>
            </a:r>
          </a:p>
        </p:txBody>
      </p:sp>
      <p:sp>
        <p:nvSpPr>
          <p:cNvPr id="32794" name="TextBox 30"/>
          <p:cNvSpPr txBox="1">
            <a:spLocks noChangeArrowheads="1"/>
          </p:cNvSpPr>
          <p:nvPr/>
        </p:nvSpPr>
        <p:spPr bwMode="auto">
          <a:xfrm>
            <a:off x="7591425" y="3886200"/>
            <a:ext cx="2228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cs typeface="Arial" charset="0"/>
              </a:rPr>
              <a:t>Quote Conversion </a:t>
            </a:r>
          </a:p>
          <a:p>
            <a:pPr marL="109538" lvl="1" algn="l">
              <a:buFont typeface="Arial" charset="0"/>
              <a:buChar char="•"/>
            </a:pPr>
            <a:r>
              <a:rPr lang="en-US" sz="1000">
                <a:solidFill>
                  <a:srgbClr val="000000"/>
                </a:solidFill>
                <a:cs typeface="Arial" charset="0"/>
              </a:rPr>
              <a:t> Quotes/Clicks </a:t>
            </a:r>
          </a:p>
          <a:p>
            <a:pPr marL="109538" lvl="1" algn="l">
              <a:buFont typeface="Arial" charset="0"/>
              <a:buChar char="•"/>
            </a:pPr>
            <a:r>
              <a:rPr lang="en-US" sz="1000">
                <a:solidFill>
                  <a:srgbClr val="000000"/>
                </a:solidFill>
                <a:cs typeface="Arial" charset="0"/>
              </a:rPr>
              <a:t> Quotes/Impressions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62814" y="4572002"/>
            <a:ext cx="2227262" cy="754053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prstClr val="black"/>
                </a:solidFill>
                <a:cs typeface="Arial" pitchFamily="34" charset="0"/>
              </a:rPr>
              <a:t>Policy Conversion </a:t>
            </a:r>
          </a:p>
          <a:p>
            <a:pPr marL="109538" algn="l"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 pitchFamily="34" charset="0"/>
              </a:rPr>
              <a:t> Policy/Quotes</a:t>
            </a:r>
          </a:p>
          <a:p>
            <a:pPr marL="109538" algn="l"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 pitchFamily="34" charset="0"/>
              </a:rPr>
              <a:t> Policy/Clicks</a:t>
            </a:r>
          </a:p>
          <a:p>
            <a:pPr marL="109538" algn="l"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 pitchFamily="34" charset="0"/>
              </a:rPr>
              <a:t> Policy/Impressions</a:t>
            </a:r>
          </a:p>
        </p:txBody>
      </p:sp>
      <p:sp>
        <p:nvSpPr>
          <p:cNvPr id="32796" name="Rectangle 16"/>
          <p:cNvSpPr>
            <a:spLocks noChangeArrowheads="1"/>
          </p:cNvSpPr>
          <p:nvPr/>
        </p:nvSpPr>
        <p:spPr bwMode="auto">
          <a:xfrm>
            <a:off x="4043654" y="6096001"/>
            <a:ext cx="564324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5100" indent="-165100" algn="l" defTabSz="1019175">
              <a:spcBef>
                <a:spcPct val="100000"/>
              </a:spcBef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Note: Figures in brackets are illustrative and do not represent actual data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-2286" y="0"/>
            <a:ext cx="1148070" cy="26161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buNone/>
            </a:pPr>
            <a:r>
              <a:rPr lang="en-US" sz="1100" b="1" dirty="0">
                <a:solidFill>
                  <a:srgbClr val="7F7F7F"/>
                </a:solidFill>
                <a:cs typeface="Times New Roman" pitchFamily="18" charset="0"/>
              </a:rPr>
              <a:t>Web Analytics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05A440-301D-4784-8541-1B0CC3212CBA}"/>
</file>

<file path=customXml/itemProps2.xml><?xml version="1.0" encoding="utf-8"?>
<ds:datastoreItem xmlns:ds="http://schemas.openxmlformats.org/officeDocument/2006/customXml" ds:itemID="{17F17F65-4567-4CA8-90C5-61111DB3AA9B}"/>
</file>

<file path=customXml/itemProps3.xml><?xml version="1.0" encoding="utf-8"?>
<ds:datastoreItem xmlns:ds="http://schemas.openxmlformats.org/officeDocument/2006/customXml" ds:itemID="{64CD4383-3098-41C3-9C85-7778F2B34A6A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2506</TotalTime>
  <Pages>8</Pages>
  <Words>224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Webdings</vt:lpstr>
      <vt:lpstr>blank</vt:lpstr>
      <vt:lpstr>We helped a leading insurance company leverage the growth in internet usage by analyzing their online customer penetration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Suhale.showkat</dc:creator>
  <cp:lastModifiedBy>Adam Alfred Zweig</cp:lastModifiedBy>
  <cp:revision>124</cp:revision>
  <cp:lastPrinted>2001-09-28T15:01:44Z</cp:lastPrinted>
  <dcterms:created xsi:type="dcterms:W3CDTF">2011-12-13T09:42:43Z</dcterms:created>
  <dcterms:modified xsi:type="dcterms:W3CDTF">2020-01-13T14:38:45Z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