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diagrams/colors2.xml" ContentType="application/vnd.openxmlformats-officedocument.drawingml.diagramColors+xml"/>
  <Override PartName="/ppt/diagrams/quickStyle2.xml" ContentType="application/vnd.openxmlformats-officedocument.drawingml.diagramStyle+xml"/>
  <Override PartName="/ppt/commentAuthors.xml" ContentType="application/vnd.openxmlformats-officedocument.presentationml.commentAuthors+xml"/>
  <Override PartName="/ppt/diagrams/drawing1.xml" ContentType="application/vnd.ms-office.drawingml.diagramDrawing+xml"/>
  <Override PartName="/ppt/diagrams/drawing2.xml" ContentType="application/vnd.ms-office.drawingml.diagramDrawing+xml"/>
  <Override PartName="/ppt/diagrams/colors1.xml" ContentType="application/vnd.openxmlformats-officedocument.drawingml.diagramColors+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26"/>
  </p:notesMasterIdLst>
  <p:handoutMasterIdLst>
    <p:handoutMasterId r:id="rId27"/>
  </p:handoutMasterIdLst>
  <p:sldIdLst>
    <p:sldId id="256" r:id="rId2"/>
    <p:sldId id="304" r:id="rId3"/>
    <p:sldId id="290" r:id="rId4"/>
    <p:sldId id="329" r:id="rId5"/>
    <p:sldId id="293" r:id="rId6"/>
    <p:sldId id="292" r:id="rId7"/>
    <p:sldId id="307" r:id="rId8"/>
    <p:sldId id="289" r:id="rId9"/>
    <p:sldId id="309" r:id="rId10"/>
    <p:sldId id="311" r:id="rId11"/>
    <p:sldId id="312" r:id="rId12"/>
    <p:sldId id="313" r:id="rId13"/>
    <p:sldId id="314" r:id="rId14"/>
    <p:sldId id="316" r:id="rId15"/>
    <p:sldId id="320" r:id="rId16"/>
    <p:sldId id="318" r:id="rId17"/>
    <p:sldId id="295" r:id="rId18"/>
    <p:sldId id="321" r:id="rId19"/>
    <p:sldId id="322" r:id="rId20"/>
    <p:sldId id="324" r:id="rId21"/>
    <p:sldId id="326" r:id="rId22"/>
    <p:sldId id="325" r:id="rId23"/>
    <p:sldId id="327" r:id="rId24"/>
    <p:sldId id="328" r:id="rId25"/>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BCB"/>
    <a:srgbClr val="EDE7E7"/>
    <a:srgbClr val="CBD3D3"/>
    <a:srgbClr val="FF0000"/>
    <a:srgbClr val="D40000"/>
    <a:srgbClr val="AA0000"/>
    <a:srgbClr val="006666"/>
    <a:srgbClr val="016666"/>
    <a:srgbClr val="0B1F65"/>
    <a:srgbClr val="360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1" autoAdjust="0"/>
    <p:restoredTop sz="88219" autoAdjust="0"/>
  </p:normalViewPr>
  <p:slideViewPr>
    <p:cSldViewPr snapToObjects="1">
      <p:cViewPr varScale="1">
        <p:scale>
          <a:sx n="80" d="100"/>
          <a:sy n="80" d="100"/>
        </p:scale>
        <p:origin x="1434" y="90"/>
      </p:cViewPr>
      <p:guideLst>
        <p:guide orient="horz" pos="2160"/>
        <p:guide pos="3119"/>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35" Type="http://schemas.openxmlformats.org/officeDocument/2006/relationships/customXml" Target="../customXml/item2.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96289-81E5-4214-B852-D605E435A46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EBB46AB-57D8-450E-8A00-86CC80941096}">
      <dgm:prSet phldrT="[Text]" custT="1"/>
      <dgm:spPr>
        <a:xfrm>
          <a:off x="4706233" y="219799"/>
          <a:ext cx="2057797" cy="1306701"/>
        </a:xfrm>
        <a:prstGeom prst="roundRect">
          <a:avLst>
            <a:gd name="adj" fmla="val 10000"/>
          </a:avLst>
        </a:prstGeom>
        <a:solidFill>
          <a:srgbClr val="FFFFFF">
            <a:alpha val="90000"/>
            <a:hueOff val="0"/>
            <a:satOff val="0"/>
            <a:lumOff val="0"/>
            <a:alphaOff val="0"/>
          </a:srgbClr>
        </a:solidFill>
        <a:ln w="10795" cap="flat" cmpd="sng" algn="ctr">
          <a:solidFill>
            <a:srgbClr val="008272"/>
          </a:solidFill>
          <a:prstDash val="solid"/>
        </a:ln>
        <a:effectLst/>
      </dgm:spPr>
      <dgm:t>
        <a:bodyPr/>
        <a:lstStyle/>
        <a:p>
          <a:pPr algn="ctr" defTabSz="914400" rtl="0" eaLnBrk="1" latinLnBrk="0" hangingPunct="1">
            <a:lnSpc>
              <a:spcPct val="90000"/>
            </a:lnSpc>
            <a:spcBef>
              <a:spcPct val="0"/>
            </a:spcBef>
            <a:buNone/>
          </a:pPr>
          <a:r>
            <a:rPr lang="en-US" sz="1800" kern="1200" dirty="0">
              <a:solidFill>
                <a:srgbClr val="505050"/>
              </a:solidFill>
              <a:latin typeface="+mn-lt"/>
              <a:ea typeface="+mn-ea"/>
              <a:cs typeface="Segoe UI Light" panose="020B0502040204020203" pitchFamily="34" charset="0"/>
            </a:rPr>
            <a:t>Online Advertising</a:t>
          </a:r>
        </a:p>
      </dgm:t>
    </dgm:pt>
    <dgm:pt modelId="{3D51EDA7-58E9-428B-8758-FB8215DF08B7}" type="parTrans" cxnId="{34615B83-7BFE-4456-87BA-E832079D216A}">
      <dgm:prSet/>
      <dgm:spPr/>
      <dgm:t>
        <a:bodyPr/>
        <a:lstStyle/>
        <a:p>
          <a:endParaRPr lang="en-US" sz="1200">
            <a:latin typeface="+mn-lt"/>
          </a:endParaRPr>
        </a:p>
      </dgm:t>
    </dgm:pt>
    <dgm:pt modelId="{2C082746-F940-42E2-99BD-5C6880E28023}" type="sibTrans" cxnId="{34615B83-7BFE-4456-87BA-E832079D216A}">
      <dgm:prSet/>
      <dgm:spPr/>
      <dgm:t>
        <a:bodyPr/>
        <a:lstStyle/>
        <a:p>
          <a:endParaRPr lang="en-US" sz="1200">
            <a:latin typeface="+mn-lt"/>
          </a:endParaRPr>
        </a:p>
      </dgm:t>
    </dgm:pt>
    <dgm:pt modelId="{26D9FBB8-2C12-40DA-9B7C-2914C3CE2BFE}">
      <dgm:prSet phldrT="[Text]" custT="1"/>
      <dgm:spPr>
        <a:xfrm>
          <a:off x="2787672" y="2124976"/>
          <a:ext cx="2057797" cy="1306701"/>
        </a:xfrm>
        <a:prstGeom prst="roundRect">
          <a:avLst>
            <a:gd name="adj" fmla="val 10000"/>
          </a:avLst>
        </a:prstGeom>
        <a:solidFill>
          <a:srgbClr val="FFFFFF">
            <a:alpha val="90000"/>
            <a:hueOff val="0"/>
            <a:satOff val="0"/>
            <a:lumOff val="0"/>
            <a:alphaOff val="0"/>
          </a:srgbClr>
        </a:solidFill>
        <a:ln w="10795" cap="flat" cmpd="sng" algn="ctr">
          <a:solidFill>
            <a:srgbClr val="008272"/>
          </a:solidFill>
          <a:prstDash val="solid"/>
        </a:ln>
        <a:effectLst/>
      </dgm:spPr>
      <dgm:t>
        <a:bodyPr/>
        <a:lstStyle/>
        <a:p>
          <a:pPr algn="ctr"/>
          <a:r>
            <a:rPr lang="en-US" sz="1400" b="1" dirty="0">
              <a:solidFill>
                <a:srgbClr val="505050">
                  <a:hueOff val="0"/>
                  <a:satOff val="0"/>
                  <a:lumOff val="0"/>
                  <a:alphaOff val="0"/>
                </a:srgbClr>
              </a:solidFill>
              <a:latin typeface="+mn-lt"/>
              <a:ea typeface="+mn-ea"/>
              <a:cs typeface="+mn-cs"/>
            </a:rPr>
            <a:t>Textual Advertising</a:t>
          </a:r>
        </a:p>
        <a:p>
          <a:pPr algn="ctr"/>
          <a:r>
            <a:rPr lang="en-US" sz="1100" dirty="0">
              <a:solidFill>
                <a:srgbClr val="505050">
                  <a:hueOff val="0"/>
                  <a:satOff val="0"/>
                  <a:lumOff val="0"/>
                  <a:alphaOff val="0"/>
                </a:srgbClr>
              </a:solidFill>
              <a:latin typeface="+mn-lt"/>
              <a:ea typeface="+mn-ea"/>
              <a:cs typeface="+mn-cs"/>
            </a:rPr>
            <a:t>Ads displayed in a text format with a link to Customer’s landing page</a:t>
          </a:r>
        </a:p>
      </dgm:t>
    </dgm:pt>
    <dgm:pt modelId="{40675E01-B7EC-40D8-BCCD-8BDAB7842313}" type="parTrans" cxnId="{BFF840A6-2042-462D-A3D3-ADD747C4A8F6}">
      <dgm:prSet/>
      <dgm:spPr>
        <a:xfrm>
          <a:off x="3587927" y="1309288"/>
          <a:ext cx="1918560" cy="598476"/>
        </a:xfrm>
        <a:custGeom>
          <a:avLst/>
          <a:gdLst/>
          <a:ahLst/>
          <a:cxnLst/>
          <a:rect l="0" t="0" r="0" b="0"/>
          <a:pathLst>
            <a:path>
              <a:moveTo>
                <a:pt x="1918560" y="0"/>
              </a:moveTo>
              <a:lnTo>
                <a:pt x="1918560" y="407844"/>
              </a:lnTo>
              <a:lnTo>
                <a:pt x="0" y="407844"/>
              </a:lnTo>
              <a:lnTo>
                <a:pt x="0" y="598476"/>
              </a:lnTo>
            </a:path>
          </a:pathLst>
        </a:custGeom>
        <a:noFill/>
        <a:ln w="10795" cap="flat" cmpd="sng" algn="ctr">
          <a:solidFill>
            <a:srgbClr val="008272"/>
          </a:solidFill>
          <a:prstDash val="solid"/>
        </a:ln>
        <a:effectLst/>
      </dgm:spPr>
      <dgm:t>
        <a:bodyPr/>
        <a:lstStyle/>
        <a:p>
          <a:endParaRPr lang="en-US" sz="1200">
            <a:latin typeface="+mn-lt"/>
          </a:endParaRPr>
        </a:p>
      </dgm:t>
    </dgm:pt>
    <dgm:pt modelId="{E0DAEE8E-D4D0-4263-BD16-9D81FDE23FD2}" type="sibTrans" cxnId="{BFF840A6-2042-462D-A3D3-ADD747C4A8F6}">
      <dgm:prSet/>
      <dgm:spPr/>
      <dgm:t>
        <a:bodyPr/>
        <a:lstStyle/>
        <a:p>
          <a:endParaRPr lang="en-US" sz="1200">
            <a:latin typeface="+mn-lt"/>
          </a:endParaRPr>
        </a:p>
      </dgm:t>
    </dgm:pt>
    <dgm:pt modelId="{60583BDC-B250-49C4-9D4F-64CC14DD714F}">
      <dgm:prSet phldrT="[Text]" custT="1"/>
      <dgm:spPr>
        <a:xfrm>
          <a:off x="1530130" y="4030154"/>
          <a:ext cx="2057797" cy="1306701"/>
        </a:xfrm>
        <a:prstGeom prst="roundRect">
          <a:avLst>
            <a:gd name="adj" fmla="val 10000"/>
          </a:avLst>
        </a:prstGeom>
        <a:solidFill>
          <a:srgbClr val="FFFFFF">
            <a:alpha val="90000"/>
            <a:hueOff val="0"/>
            <a:satOff val="0"/>
            <a:lumOff val="0"/>
            <a:alphaOff val="0"/>
          </a:srgbClr>
        </a:solidFill>
        <a:ln w="10795" cap="flat" cmpd="sng" algn="ctr">
          <a:solidFill>
            <a:srgbClr val="008272"/>
          </a:solidFill>
          <a:prstDash val="solid"/>
        </a:ln>
        <a:effectLst/>
      </dgm:spPr>
      <dgm:t>
        <a:bodyPr/>
        <a:lstStyle/>
        <a:p>
          <a:pPr algn="ctr"/>
          <a:r>
            <a:rPr lang="en-US" sz="1100" b="1" dirty="0">
              <a:solidFill>
                <a:srgbClr val="505050">
                  <a:hueOff val="0"/>
                  <a:satOff val="0"/>
                  <a:lumOff val="0"/>
                  <a:alphaOff val="0"/>
                </a:srgbClr>
              </a:solidFill>
              <a:latin typeface="+mn-lt"/>
              <a:ea typeface="+mn-ea"/>
              <a:cs typeface="+mn-cs"/>
            </a:rPr>
            <a:t>Content Based Advertising</a:t>
          </a:r>
        </a:p>
        <a:p>
          <a:pPr algn="ctr"/>
          <a:r>
            <a:rPr lang="en-US" sz="1000" dirty="0">
              <a:solidFill>
                <a:srgbClr val="505050">
                  <a:hueOff val="0"/>
                  <a:satOff val="0"/>
                  <a:lumOff val="0"/>
                  <a:alphaOff val="0"/>
                </a:srgbClr>
              </a:solidFill>
              <a:latin typeface="+mn-lt"/>
              <a:ea typeface="+mn-ea"/>
              <a:cs typeface="+mn-cs"/>
            </a:rPr>
            <a:t>Ads displayed based on the content displayed on a web page</a:t>
          </a:r>
        </a:p>
      </dgm:t>
    </dgm:pt>
    <dgm:pt modelId="{EC8019FA-F8D0-49F5-B75C-136DC3D03C00}" type="parTrans" cxnId="{F7E86BFB-2968-4176-9C39-995B1EE8C3C8}">
      <dgm:prSet/>
      <dgm:spPr>
        <a:xfrm>
          <a:off x="2330384" y="3214466"/>
          <a:ext cx="1257542" cy="598476"/>
        </a:xfrm>
        <a:custGeom>
          <a:avLst/>
          <a:gdLst/>
          <a:ahLst/>
          <a:cxnLst/>
          <a:rect l="0" t="0" r="0" b="0"/>
          <a:pathLst>
            <a:path>
              <a:moveTo>
                <a:pt x="1257542" y="0"/>
              </a:moveTo>
              <a:lnTo>
                <a:pt x="1257542" y="407844"/>
              </a:lnTo>
              <a:lnTo>
                <a:pt x="0" y="407844"/>
              </a:lnTo>
              <a:lnTo>
                <a:pt x="0" y="598476"/>
              </a:lnTo>
            </a:path>
          </a:pathLst>
        </a:custGeom>
        <a:noFill/>
        <a:ln w="10795" cap="flat" cmpd="sng" algn="ctr">
          <a:solidFill>
            <a:srgbClr val="008272"/>
          </a:solidFill>
          <a:prstDash val="solid"/>
        </a:ln>
        <a:effectLst/>
      </dgm:spPr>
      <dgm:t>
        <a:bodyPr/>
        <a:lstStyle/>
        <a:p>
          <a:endParaRPr lang="en-US" sz="1200">
            <a:latin typeface="+mn-lt"/>
          </a:endParaRPr>
        </a:p>
      </dgm:t>
    </dgm:pt>
    <dgm:pt modelId="{07E10919-E8FD-4DAD-AA34-9061DD336CAD}" type="sibTrans" cxnId="{F7E86BFB-2968-4176-9C39-995B1EE8C3C8}">
      <dgm:prSet/>
      <dgm:spPr/>
      <dgm:t>
        <a:bodyPr/>
        <a:lstStyle/>
        <a:p>
          <a:endParaRPr lang="en-US" sz="1200">
            <a:latin typeface="+mn-lt"/>
          </a:endParaRPr>
        </a:p>
      </dgm:t>
    </dgm:pt>
    <dgm:pt modelId="{47B857B1-F080-4E5C-8E45-4373D859E40B}">
      <dgm:prSet phldrT="[Text]" custT="1"/>
      <dgm:spPr>
        <a:xfrm>
          <a:off x="4045215" y="4030154"/>
          <a:ext cx="2057797" cy="1306701"/>
        </a:xfrm>
        <a:prstGeom prst="roundRect">
          <a:avLst>
            <a:gd name="adj" fmla="val 10000"/>
          </a:avLst>
        </a:prstGeom>
        <a:solidFill>
          <a:srgbClr val="FFFFFF">
            <a:alpha val="90000"/>
            <a:hueOff val="0"/>
            <a:satOff val="0"/>
            <a:lumOff val="0"/>
            <a:alphaOff val="0"/>
          </a:srgbClr>
        </a:solidFill>
        <a:ln w="10795" cap="flat" cmpd="sng" algn="ctr">
          <a:solidFill>
            <a:srgbClr val="008272"/>
          </a:solidFill>
          <a:prstDash val="solid"/>
        </a:ln>
        <a:effectLst/>
      </dgm:spPr>
      <dgm:t>
        <a:bodyPr/>
        <a:lstStyle/>
        <a:p>
          <a:pPr algn="ctr"/>
          <a:r>
            <a:rPr lang="en-US" sz="1100" b="1" dirty="0">
              <a:solidFill>
                <a:srgbClr val="505050">
                  <a:hueOff val="0"/>
                  <a:satOff val="0"/>
                  <a:lumOff val="0"/>
                  <a:alphaOff val="0"/>
                </a:srgbClr>
              </a:solidFill>
              <a:latin typeface="+mn-lt"/>
              <a:ea typeface="+mn-ea"/>
              <a:cs typeface="+mn-cs"/>
            </a:rPr>
            <a:t>Search Based Advertising</a:t>
          </a:r>
        </a:p>
        <a:p>
          <a:pPr algn="ctr"/>
          <a:r>
            <a:rPr lang="en-US" sz="1000" dirty="0">
              <a:solidFill>
                <a:srgbClr val="505050">
                  <a:hueOff val="0"/>
                  <a:satOff val="0"/>
                  <a:lumOff val="0"/>
                  <a:alphaOff val="0"/>
                </a:srgbClr>
              </a:solidFill>
              <a:latin typeface="+mn-lt"/>
              <a:ea typeface="+mn-ea"/>
              <a:cs typeface="+mn-cs"/>
            </a:rPr>
            <a:t>Ads displayed based upon keywords searched through an online search bar</a:t>
          </a:r>
        </a:p>
      </dgm:t>
    </dgm:pt>
    <dgm:pt modelId="{3F1CD3AF-79A7-4312-A47B-EFD1422AFF5D}" type="parTrans" cxnId="{B005ACFC-8660-44C4-9C0D-C95D80CA6AC2}">
      <dgm:prSet/>
      <dgm:spPr>
        <a:xfrm>
          <a:off x="3587927" y="3214466"/>
          <a:ext cx="1257542" cy="598476"/>
        </a:xfrm>
        <a:custGeom>
          <a:avLst/>
          <a:gdLst/>
          <a:ahLst/>
          <a:cxnLst/>
          <a:rect l="0" t="0" r="0" b="0"/>
          <a:pathLst>
            <a:path>
              <a:moveTo>
                <a:pt x="0" y="0"/>
              </a:moveTo>
              <a:lnTo>
                <a:pt x="0" y="407844"/>
              </a:lnTo>
              <a:lnTo>
                <a:pt x="1257542" y="407844"/>
              </a:lnTo>
              <a:lnTo>
                <a:pt x="1257542" y="598476"/>
              </a:lnTo>
            </a:path>
          </a:pathLst>
        </a:custGeom>
        <a:noFill/>
        <a:ln w="10795" cap="flat" cmpd="sng" algn="ctr">
          <a:solidFill>
            <a:srgbClr val="008272"/>
          </a:solidFill>
          <a:prstDash val="solid"/>
        </a:ln>
        <a:effectLst/>
      </dgm:spPr>
      <dgm:t>
        <a:bodyPr/>
        <a:lstStyle/>
        <a:p>
          <a:endParaRPr lang="en-US" sz="1200">
            <a:latin typeface="+mn-lt"/>
          </a:endParaRPr>
        </a:p>
      </dgm:t>
    </dgm:pt>
    <dgm:pt modelId="{73CB5CB2-9EDA-478D-A7FD-40FC8922FB93}" type="sibTrans" cxnId="{B005ACFC-8660-44C4-9C0D-C95D80CA6AC2}">
      <dgm:prSet/>
      <dgm:spPr/>
      <dgm:t>
        <a:bodyPr/>
        <a:lstStyle/>
        <a:p>
          <a:endParaRPr lang="en-US" sz="1200">
            <a:latin typeface="+mn-lt"/>
          </a:endParaRPr>
        </a:p>
      </dgm:t>
    </dgm:pt>
    <dgm:pt modelId="{3B156ED0-E9FD-48D9-AFA7-21D521FBFC42}">
      <dgm:prSet phldrT="[Text]" custT="1"/>
      <dgm:spPr>
        <a:xfrm>
          <a:off x="6624793" y="2124976"/>
          <a:ext cx="2057797" cy="1306701"/>
        </a:xfrm>
        <a:prstGeom prst="roundRect">
          <a:avLst>
            <a:gd name="adj" fmla="val 10000"/>
          </a:avLst>
        </a:prstGeom>
        <a:solidFill>
          <a:srgbClr val="FFFFFF">
            <a:alpha val="90000"/>
            <a:hueOff val="0"/>
            <a:satOff val="0"/>
            <a:lumOff val="0"/>
            <a:alphaOff val="0"/>
          </a:srgbClr>
        </a:solidFill>
        <a:ln w="10795" cap="flat" cmpd="sng" algn="ctr">
          <a:solidFill>
            <a:srgbClr val="008272"/>
          </a:solidFill>
          <a:prstDash val="solid"/>
        </a:ln>
        <a:effectLst/>
      </dgm:spPr>
      <dgm:t>
        <a:bodyPr/>
        <a:lstStyle/>
        <a:p>
          <a:pPr algn="ctr"/>
          <a:r>
            <a:rPr lang="en-US" sz="1400" b="1" dirty="0">
              <a:solidFill>
                <a:srgbClr val="505050">
                  <a:hueOff val="0"/>
                  <a:satOff val="0"/>
                  <a:lumOff val="0"/>
                  <a:alphaOff val="0"/>
                </a:srgbClr>
              </a:solidFill>
              <a:latin typeface="+mn-lt"/>
              <a:ea typeface="+mn-ea"/>
              <a:cs typeface="+mn-cs"/>
            </a:rPr>
            <a:t>Multimedia Rich Advertising</a:t>
          </a:r>
        </a:p>
        <a:p>
          <a:pPr algn="ctr"/>
          <a:r>
            <a:rPr lang="en-US" sz="1100" dirty="0">
              <a:solidFill>
                <a:srgbClr val="505050">
                  <a:hueOff val="0"/>
                  <a:satOff val="0"/>
                  <a:lumOff val="0"/>
                  <a:alphaOff val="0"/>
                </a:srgbClr>
              </a:solidFill>
              <a:latin typeface="+mn-lt"/>
              <a:ea typeface="+mn-ea"/>
              <a:cs typeface="+mn-cs"/>
            </a:rPr>
            <a:t>Interactive ads </a:t>
          </a:r>
        </a:p>
      </dgm:t>
    </dgm:pt>
    <dgm:pt modelId="{171F9B0A-C32C-4ECE-8CC3-46E0421CAD25}" type="parTrans" cxnId="{03BECA70-F43C-45E5-998B-29B3B346617F}">
      <dgm:prSet/>
      <dgm:spPr>
        <a:xfrm>
          <a:off x="5506487" y="1309288"/>
          <a:ext cx="1918560" cy="598476"/>
        </a:xfrm>
        <a:custGeom>
          <a:avLst/>
          <a:gdLst/>
          <a:ahLst/>
          <a:cxnLst/>
          <a:rect l="0" t="0" r="0" b="0"/>
          <a:pathLst>
            <a:path>
              <a:moveTo>
                <a:pt x="0" y="0"/>
              </a:moveTo>
              <a:lnTo>
                <a:pt x="0" y="407844"/>
              </a:lnTo>
              <a:lnTo>
                <a:pt x="1918560" y="407844"/>
              </a:lnTo>
              <a:lnTo>
                <a:pt x="1918560" y="598476"/>
              </a:lnTo>
            </a:path>
          </a:pathLst>
        </a:custGeom>
        <a:noFill/>
        <a:ln w="10795" cap="flat" cmpd="sng" algn="ctr">
          <a:solidFill>
            <a:srgbClr val="008272"/>
          </a:solidFill>
          <a:prstDash val="solid"/>
        </a:ln>
        <a:effectLst/>
      </dgm:spPr>
      <dgm:t>
        <a:bodyPr/>
        <a:lstStyle/>
        <a:p>
          <a:endParaRPr lang="en-US" sz="1200">
            <a:latin typeface="+mn-lt"/>
          </a:endParaRPr>
        </a:p>
      </dgm:t>
    </dgm:pt>
    <dgm:pt modelId="{4391722D-1558-447A-874F-5ACA248813C9}" type="sibTrans" cxnId="{03BECA70-F43C-45E5-998B-29B3B346617F}">
      <dgm:prSet/>
      <dgm:spPr/>
      <dgm:t>
        <a:bodyPr/>
        <a:lstStyle/>
        <a:p>
          <a:endParaRPr lang="en-US" sz="1200">
            <a:latin typeface="+mn-lt"/>
          </a:endParaRPr>
        </a:p>
      </dgm:t>
    </dgm:pt>
    <dgm:pt modelId="{C65F4919-D834-415A-8B18-2199446C8F2F}">
      <dgm:prSet phldrT="[Text]" custT="1"/>
      <dgm:spPr>
        <a:xfrm>
          <a:off x="6560301" y="4030154"/>
          <a:ext cx="2186780" cy="1306701"/>
        </a:xfrm>
        <a:prstGeom prst="roundRect">
          <a:avLst>
            <a:gd name="adj" fmla="val 10000"/>
          </a:avLst>
        </a:prstGeom>
        <a:solidFill>
          <a:srgbClr val="FFFFFF">
            <a:alpha val="90000"/>
            <a:hueOff val="0"/>
            <a:satOff val="0"/>
            <a:lumOff val="0"/>
            <a:alphaOff val="0"/>
          </a:srgbClr>
        </a:solidFill>
        <a:ln w="10795" cap="flat" cmpd="sng" algn="ctr">
          <a:solidFill>
            <a:srgbClr val="008272"/>
          </a:solidFill>
          <a:prstDash val="solid"/>
        </a:ln>
        <a:effectLst/>
      </dgm:spPr>
      <dgm:t>
        <a:bodyPr/>
        <a:lstStyle/>
        <a:p>
          <a:pPr algn="ctr"/>
          <a:endParaRPr lang="en-US" sz="1100" dirty="0">
            <a:solidFill>
              <a:srgbClr val="505050">
                <a:hueOff val="0"/>
                <a:satOff val="0"/>
                <a:lumOff val="0"/>
                <a:alphaOff val="0"/>
              </a:srgbClr>
            </a:solidFill>
            <a:latin typeface="+mn-lt"/>
            <a:ea typeface="+mn-ea"/>
            <a:cs typeface="+mn-cs"/>
          </a:endParaRPr>
        </a:p>
        <a:p>
          <a:pPr algn="ctr"/>
          <a:r>
            <a:rPr lang="en-US" sz="1100" b="1" dirty="0">
              <a:solidFill>
                <a:srgbClr val="505050">
                  <a:hueOff val="0"/>
                  <a:satOff val="0"/>
                  <a:lumOff val="0"/>
                  <a:alphaOff val="0"/>
                </a:srgbClr>
              </a:solidFill>
              <a:latin typeface="+mn-lt"/>
              <a:ea typeface="+mn-ea"/>
              <a:cs typeface="+mn-cs"/>
            </a:rPr>
            <a:t>Display Advertising</a:t>
          </a:r>
        </a:p>
        <a:p>
          <a:pPr algn="ctr"/>
          <a:r>
            <a:rPr lang="en-US" sz="800" b="0" dirty="0">
              <a:solidFill>
                <a:srgbClr val="505050">
                  <a:hueOff val="0"/>
                  <a:satOff val="0"/>
                  <a:lumOff val="0"/>
                  <a:alphaOff val="0"/>
                </a:srgbClr>
              </a:solidFill>
              <a:latin typeface="+mn-lt"/>
              <a:ea typeface="+mn-ea"/>
              <a:cs typeface="+mn-cs"/>
            </a:rPr>
            <a:t>(Banner/Flash/Games/Pop-Ups)</a:t>
          </a:r>
          <a:endParaRPr lang="en-US" sz="1100" b="0" dirty="0">
            <a:solidFill>
              <a:srgbClr val="505050">
                <a:hueOff val="0"/>
                <a:satOff val="0"/>
                <a:lumOff val="0"/>
                <a:alphaOff val="0"/>
              </a:srgbClr>
            </a:solidFill>
            <a:latin typeface="+mn-lt"/>
            <a:ea typeface="+mn-ea"/>
            <a:cs typeface="+mn-cs"/>
          </a:endParaRPr>
        </a:p>
        <a:p>
          <a:pPr algn="ctr"/>
          <a:r>
            <a:rPr lang="en-US" sz="1000" dirty="0">
              <a:solidFill>
                <a:srgbClr val="505050">
                  <a:hueOff val="0"/>
                  <a:satOff val="0"/>
                  <a:lumOff val="0"/>
                  <a:alphaOff val="0"/>
                </a:srgbClr>
              </a:solidFill>
              <a:latin typeface="+mn-lt"/>
              <a:ea typeface="+mn-ea"/>
              <a:cs typeface="+mn-cs"/>
            </a:rPr>
            <a:t>Can be a double edged sword- Attractive or Distracting</a:t>
          </a:r>
        </a:p>
        <a:p>
          <a:pPr algn="l"/>
          <a:endParaRPr lang="en-US" sz="1000" dirty="0">
            <a:solidFill>
              <a:srgbClr val="505050">
                <a:hueOff val="0"/>
                <a:satOff val="0"/>
                <a:lumOff val="0"/>
                <a:alphaOff val="0"/>
              </a:srgbClr>
            </a:solidFill>
            <a:latin typeface="+mn-lt"/>
            <a:ea typeface="+mn-ea"/>
            <a:cs typeface="+mn-cs"/>
          </a:endParaRPr>
        </a:p>
      </dgm:t>
    </dgm:pt>
    <dgm:pt modelId="{E1A2CE43-447B-4A5D-BB18-223E7E5DDE68}" type="parTrans" cxnId="{8DC351BD-E0D8-491E-9379-80D6B7B20855}">
      <dgm:prSet/>
      <dgm:spPr>
        <a:xfrm>
          <a:off x="7379327" y="3214466"/>
          <a:ext cx="91440" cy="598476"/>
        </a:xfrm>
        <a:custGeom>
          <a:avLst/>
          <a:gdLst/>
          <a:ahLst/>
          <a:cxnLst/>
          <a:rect l="0" t="0" r="0" b="0"/>
          <a:pathLst>
            <a:path>
              <a:moveTo>
                <a:pt x="45720" y="0"/>
              </a:moveTo>
              <a:lnTo>
                <a:pt x="45720" y="598476"/>
              </a:lnTo>
            </a:path>
          </a:pathLst>
        </a:custGeom>
        <a:noFill/>
        <a:ln w="10795" cap="flat" cmpd="sng" algn="ctr">
          <a:solidFill>
            <a:srgbClr val="008272"/>
          </a:solidFill>
          <a:prstDash val="solid"/>
        </a:ln>
        <a:effectLst/>
      </dgm:spPr>
      <dgm:t>
        <a:bodyPr/>
        <a:lstStyle/>
        <a:p>
          <a:endParaRPr lang="en-US" sz="1200">
            <a:latin typeface="+mn-lt"/>
          </a:endParaRPr>
        </a:p>
      </dgm:t>
    </dgm:pt>
    <dgm:pt modelId="{16C14EC5-08F8-4A14-9295-286074D552AF}" type="sibTrans" cxnId="{8DC351BD-E0D8-491E-9379-80D6B7B20855}">
      <dgm:prSet/>
      <dgm:spPr/>
      <dgm:t>
        <a:bodyPr/>
        <a:lstStyle/>
        <a:p>
          <a:endParaRPr lang="en-US" sz="1200">
            <a:latin typeface="+mn-lt"/>
          </a:endParaRPr>
        </a:p>
      </dgm:t>
    </dgm:pt>
    <dgm:pt modelId="{BFC1E160-1419-4A5F-A07D-FDC8F5B3D9E7}" type="pres">
      <dgm:prSet presAssocID="{E3796289-81E5-4214-B852-D605E435A460}" presName="hierChild1" presStyleCnt="0">
        <dgm:presLayoutVars>
          <dgm:chPref val="1"/>
          <dgm:dir/>
          <dgm:animOne val="branch"/>
          <dgm:animLvl val="lvl"/>
          <dgm:resizeHandles/>
        </dgm:presLayoutVars>
      </dgm:prSet>
      <dgm:spPr/>
      <dgm:t>
        <a:bodyPr/>
        <a:lstStyle/>
        <a:p>
          <a:endParaRPr lang="en-US"/>
        </a:p>
      </dgm:t>
    </dgm:pt>
    <dgm:pt modelId="{9CC957D3-CD16-40AA-9501-D4EEF0A73A86}" type="pres">
      <dgm:prSet presAssocID="{1EBB46AB-57D8-450E-8A00-86CC80941096}" presName="hierRoot1" presStyleCnt="0"/>
      <dgm:spPr/>
    </dgm:pt>
    <dgm:pt modelId="{DCAEA11A-9216-40A8-A76E-6E1F8E8C74E8}" type="pres">
      <dgm:prSet presAssocID="{1EBB46AB-57D8-450E-8A00-86CC80941096}" presName="composite" presStyleCnt="0"/>
      <dgm:spPr/>
    </dgm:pt>
    <dgm:pt modelId="{8C6690B2-CC44-4A33-9214-98E35368244E}" type="pres">
      <dgm:prSet presAssocID="{1EBB46AB-57D8-450E-8A00-86CC80941096}" presName="background" presStyleLbl="node0" presStyleIdx="0" presStyleCnt="1"/>
      <dgm:spPr>
        <a:xfrm>
          <a:off x="4477588" y="2587"/>
          <a:ext cx="2057797" cy="1306701"/>
        </a:xfrm>
        <a:prstGeom prst="roundRect">
          <a:avLst>
            <a:gd name="adj" fmla="val 10000"/>
          </a:avLst>
        </a:prstGeom>
        <a:solidFill>
          <a:srgbClr val="008272"/>
        </a:solidFill>
        <a:ln w="10795" cap="flat" cmpd="sng" algn="ctr">
          <a:solidFill>
            <a:srgbClr val="008272"/>
          </a:solidFill>
          <a:prstDash val="solid"/>
        </a:ln>
        <a:effectLst/>
      </dgm:spPr>
    </dgm:pt>
    <dgm:pt modelId="{9703A63A-1E65-4C62-85EB-B0D6614FF184}" type="pres">
      <dgm:prSet presAssocID="{1EBB46AB-57D8-450E-8A00-86CC80941096}" presName="text" presStyleLbl="fgAcc0" presStyleIdx="0" presStyleCnt="1" custScaleX="116495">
        <dgm:presLayoutVars>
          <dgm:chPref val="3"/>
        </dgm:presLayoutVars>
      </dgm:prSet>
      <dgm:spPr/>
      <dgm:t>
        <a:bodyPr/>
        <a:lstStyle/>
        <a:p>
          <a:endParaRPr lang="en-US"/>
        </a:p>
      </dgm:t>
    </dgm:pt>
    <dgm:pt modelId="{0004A9CA-BC04-4E75-9885-7EB4AE089AAF}" type="pres">
      <dgm:prSet presAssocID="{1EBB46AB-57D8-450E-8A00-86CC80941096}" presName="hierChild2" presStyleCnt="0"/>
      <dgm:spPr/>
    </dgm:pt>
    <dgm:pt modelId="{FF6BE20D-85D3-4408-AA1C-0B77C8055066}" type="pres">
      <dgm:prSet presAssocID="{40675E01-B7EC-40D8-BCCD-8BDAB7842313}" presName="Name10" presStyleLbl="parChTrans1D2" presStyleIdx="0" presStyleCnt="2"/>
      <dgm:spPr/>
      <dgm:t>
        <a:bodyPr/>
        <a:lstStyle/>
        <a:p>
          <a:endParaRPr lang="en-US"/>
        </a:p>
      </dgm:t>
    </dgm:pt>
    <dgm:pt modelId="{71D7876D-C686-4D54-A92B-439DAF04FF2B}" type="pres">
      <dgm:prSet presAssocID="{26D9FBB8-2C12-40DA-9B7C-2914C3CE2BFE}" presName="hierRoot2" presStyleCnt="0"/>
      <dgm:spPr/>
    </dgm:pt>
    <dgm:pt modelId="{D202EB48-2CA8-4EC7-BCE8-358F833C1AE9}" type="pres">
      <dgm:prSet presAssocID="{26D9FBB8-2C12-40DA-9B7C-2914C3CE2BFE}" presName="composite2" presStyleCnt="0"/>
      <dgm:spPr/>
    </dgm:pt>
    <dgm:pt modelId="{B272AB3D-E3A7-43F4-B325-6827DA68967D}" type="pres">
      <dgm:prSet presAssocID="{26D9FBB8-2C12-40DA-9B7C-2914C3CE2BFE}" presName="background2" presStyleLbl="node2" presStyleIdx="0" presStyleCnt="2"/>
      <dgm:spPr>
        <a:xfrm>
          <a:off x="2559028" y="1907764"/>
          <a:ext cx="2057797" cy="1306701"/>
        </a:xfrm>
        <a:prstGeom prst="roundRect">
          <a:avLst>
            <a:gd name="adj" fmla="val 10000"/>
          </a:avLst>
        </a:prstGeom>
        <a:solidFill>
          <a:srgbClr val="008272"/>
        </a:solidFill>
        <a:ln w="10795" cap="flat" cmpd="sng" algn="ctr">
          <a:solidFill>
            <a:srgbClr val="008272"/>
          </a:solidFill>
          <a:prstDash val="solid"/>
        </a:ln>
        <a:effectLst/>
      </dgm:spPr>
    </dgm:pt>
    <dgm:pt modelId="{F854BD0D-8F74-468B-80A4-B3B6421A70F5}" type="pres">
      <dgm:prSet presAssocID="{26D9FBB8-2C12-40DA-9B7C-2914C3CE2BFE}" presName="text2" presStyleLbl="fgAcc2" presStyleIdx="0" presStyleCnt="2">
        <dgm:presLayoutVars>
          <dgm:chPref val="3"/>
        </dgm:presLayoutVars>
      </dgm:prSet>
      <dgm:spPr/>
      <dgm:t>
        <a:bodyPr/>
        <a:lstStyle/>
        <a:p>
          <a:endParaRPr lang="en-US"/>
        </a:p>
      </dgm:t>
    </dgm:pt>
    <dgm:pt modelId="{F0DA1CEB-6E42-4A71-B2E1-4CABDFC3BC29}" type="pres">
      <dgm:prSet presAssocID="{26D9FBB8-2C12-40DA-9B7C-2914C3CE2BFE}" presName="hierChild3" presStyleCnt="0"/>
      <dgm:spPr/>
    </dgm:pt>
    <dgm:pt modelId="{53DE48A8-2F51-47CE-B75C-C2810AD735C1}" type="pres">
      <dgm:prSet presAssocID="{EC8019FA-F8D0-49F5-B75C-136DC3D03C00}" presName="Name17" presStyleLbl="parChTrans1D3" presStyleIdx="0" presStyleCnt="3"/>
      <dgm:spPr/>
      <dgm:t>
        <a:bodyPr/>
        <a:lstStyle/>
        <a:p>
          <a:endParaRPr lang="en-US"/>
        </a:p>
      </dgm:t>
    </dgm:pt>
    <dgm:pt modelId="{386545A4-98EC-49BE-919A-24621F1DC18B}" type="pres">
      <dgm:prSet presAssocID="{60583BDC-B250-49C4-9D4F-64CC14DD714F}" presName="hierRoot3" presStyleCnt="0"/>
      <dgm:spPr/>
    </dgm:pt>
    <dgm:pt modelId="{A2C32C1D-7E5B-4B4E-91F3-6AD893A3EE5F}" type="pres">
      <dgm:prSet presAssocID="{60583BDC-B250-49C4-9D4F-64CC14DD714F}" presName="composite3" presStyleCnt="0"/>
      <dgm:spPr/>
    </dgm:pt>
    <dgm:pt modelId="{8DB3B74E-4F50-468D-AF97-9DB72F0130BA}" type="pres">
      <dgm:prSet presAssocID="{60583BDC-B250-49C4-9D4F-64CC14DD714F}" presName="background3" presStyleLbl="node3" presStyleIdx="0" presStyleCnt="3"/>
      <dgm:spPr>
        <a:xfrm>
          <a:off x="1301485" y="3812942"/>
          <a:ext cx="2057797" cy="1306701"/>
        </a:xfrm>
        <a:prstGeom prst="roundRect">
          <a:avLst>
            <a:gd name="adj" fmla="val 10000"/>
          </a:avLst>
        </a:prstGeom>
        <a:solidFill>
          <a:srgbClr val="008272"/>
        </a:solidFill>
        <a:ln w="10795" cap="flat" cmpd="sng" algn="ctr">
          <a:solidFill>
            <a:srgbClr val="008272"/>
          </a:solidFill>
          <a:prstDash val="solid"/>
        </a:ln>
        <a:effectLst/>
      </dgm:spPr>
    </dgm:pt>
    <dgm:pt modelId="{4A19F396-F3BB-49BF-8A4C-F8AD39E3812A}" type="pres">
      <dgm:prSet presAssocID="{60583BDC-B250-49C4-9D4F-64CC14DD714F}" presName="text3" presStyleLbl="fgAcc3" presStyleIdx="0" presStyleCnt="3" custScaleX="104475">
        <dgm:presLayoutVars>
          <dgm:chPref val="3"/>
        </dgm:presLayoutVars>
      </dgm:prSet>
      <dgm:spPr/>
      <dgm:t>
        <a:bodyPr/>
        <a:lstStyle/>
        <a:p>
          <a:endParaRPr lang="en-US"/>
        </a:p>
      </dgm:t>
    </dgm:pt>
    <dgm:pt modelId="{EAA0F40C-8169-4929-A6E1-CC3749FE353A}" type="pres">
      <dgm:prSet presAssocID="{60583BDC-B250-49C4-9D4F-64CC14DD714F}" presName="hierChild4" presStyleCnt="0"/>
      <dgm:spPr/>
    </dgm:pt>
    <dgm:pt modelId="{55065EFA-71A7-4D99-B511-BC8F56F46822}" type="pres">
      <dgm:prSet presAssocID="{3F1CD3AF-79A7-4312-A47B-EFD1422AFF5D}" presName="Name17" presStyleLbl="parChTrans1D3" presStyleIdx="1" presStyleCnt="3"/>
      <dgm:spPr/>
      <dgm:t>
        <a:bodyPr/>
        <a:lstStyle/>
        <a:p>
          <a:endParaRPr lang="en-US"/>
        </a:p>
      </dgm:t>
    </dgm:pt>
    <dgm:pt modelId="{2A682857-FA9F-4FD3-80BC-FAB0F7693972}" type="pres">
      <dgm:prSet presAssocID="{47B857B1-F080-4E5C-8E45-4373D859E40B}" presName="hierRoot3" presStyleCnt="0"/>
      <dgm:spPr/>
    </dgm:pt>
    <dgm:pt modelId="{7E0E63BA-0F12-47D6-AA89-270E4FF45204}" type="pres">
      <dgm:prSet presAssocID="{47B857B1-F080-4E5C-8E45-4373D859E40B}" presName="composite3" presStyleCnt="0"/>
      <dgm:spPr/>
    </dgm:pt>
    <dgm:pt modelId="{AE5AB338-A3D0-4F92-B1EE-8E0CE420FD23}" type="pres">
      <dgm:prSet presAssocID="{47B857B1-F080-4E5C-8E45-4373D859E40B}" presName="background3" presStyleLbl="node3" presStyleIdx="1" presStyleCnt="3"/>
      <dgm:spPr>
        <a:xfrm>
          <a:off x="3816571" y="3812942"/>
          <a:ext cx="2057797" cy="1306701"/>
        </a:xfrm>
        <a:prstGeom prst="roundRect">
          <a:avLst>
            <a:gd name="adj" fmla="val 10000"/>
          </a:avLst>
        </a:prstGeom>
        <a:solidFill>
          <a:srgbClr val="008272"/>
        </a:solidFill>
        <a:ln w="10795" cap="flat" cmpd="sng" algn="ctr">
          <a:solidFill>
            <a:srgbClr val="008272"/>
          </a:solidFill>
          <a:prstDash val="solid"/>
        </a:ln>
        <a:effectLst/>
      </dgm:spPr>
    </dgm:pt>
    <dgm:pt modelId="{630654D9-2F01-414C-98D9-E9125690EE0D}" type="pres">
      <dgm:prSet presAssocID="{47B857B1-F080-4E5C-8E45-4373D859E40B}" presName="text3" presStyleLbl="fgAcc3" presStyleIdx="1" presStyleCnt="3">
        <dgm:presLayoutVars>
          <dgm:chPref val="3"/>
        </dgm:presLayoutVars>
      </dgm:prSet>
      <dgm:spPr/>
      <dgm:t>
        <a:bodyPr/>
        <a:lstStyle/>
        <a:p>
          <a:endParaRPr lang="en-US"/>
        </a:p>
      </dgm:t>
    </dgm:pt>
    <dgm:pt modelId="{E2E51204-5856-4597-9A50-561DB314655F}" type="pres">
      <dgm:prSet presAssocID="{47B857B1-F080-4E5C-8E45-4373D859E40B}" presName="hierChild4" presStyleCnt="0"/>
      <dgm:spPr/>
    </dgm:pt>
    <dgm:pt modelId="{6C106138-140A-4E6D-A176-8DC8150A5ECF}" type="pres">
      <dgm:prSet presAssocID="{171F9B0A-C32C-4ECE-8CC3-46E0421CAD25}" presName="Name10" presStyleLbl="parChTrans1D2" presStyleIdx="1" presStyleCnt="2"/>
      <dgm:spPr/>
      <dgm:t>
        <a:bodyPr/>
        <a:lstStyle/>
        <a:p>
          <a:endParaRPr lang="en-US"/>
        </a:p>
      </dgm:t>
    </dgm:pt>
    <dgm:pt modelId="{7EE79E2D-A906-41DF-ABCF-1D434E8FA04D}" type="pres">
      <dgm:prSet presAssocID="{3B156ED0-E9FD-48D9-AFA7-21D521FBFC42}" presName="hierRoot2" presStyleCnt="0"/>
      <dgm:spPr/>
    </dgm:pt>
    <dgm:pt modelId="{9610B1BF-B7DA-4FA2-98A8-3E036C245945}" type="pres">
      <dgm:prSet presAssocID="{3B156ED0-E9FD-48D9-AFA7-21D521FBFC42}" presName="composite2" presStyleCnt="0"/>
      <dgm:spPr/>
    </dgm:pt>
    <dgm:pt modelId="{35212016-1CFE-498E-8EB2-4B01B2253ED1}" type="pres">
      <dgm:prSet presAssocID="{3B156ED0-E9FD-48D9-AFA7-21D521FBFC42}" presName="background2" presStyleLbl="node2" presStyleIdx="1" presStyleCnt="2"/>
      <dgm:spPr>
        <a:xfrm>
          <a:off x="6396149" y="1907764"/>
          <a:ext cx="2057797" cy="1306701"/>
        </a:xfrm>
        <a:prstGeom prst="roundRect">
          <a:avLst>
            <a:gd name="adj" fmla="val 10000"/>
          </a:avLst>
        </a:prstGeom>
        <a:solidFill>
          <a:srgbClr val="008272"/>
        </a:solidFill>
        <a:ln w="10795" cap="flat" cmpd="sng" algn="ctr">
          <a:solidFill>
            <a:srgbClr val="008272"/>
          </a:solidFill>
          <a:prstDash val="solid"/>
        </a:ln>
        <a:effectLst/>
      </dgm:spPr>
    </dgm:pt>
    <dgm:pt modelId="{DDD17A05-2AD2-45D1-8E5F-9D1EAA35A721}" type="pres">
      <dgm:prSet presAssocID="{3B156ED0-E9FD-48D9-AFA7-21D521FBFC42}" presName="text2" presStyleLbl="fgAcc2" presStyleIdx="1" presStyleCnt="2">
        <dgm:presLayoutVars>
          <dgm:chPref val="3"/>
        </dgm:presLayoutVars>
      </dgm:prSet>
      <dgm:spPr/>
      <dgm:t>
        <a:bodyPr/>
        <a:lstStyle/>
        <a:p>
          <a:endParaRPr lang="en-US"/>
        </a:p>
      </dgm:t>
    </dgm:pt>
    <dgm:pt modelId="{58769B7F-2E2A-47B0-A5C8-C9599270EB87}" type="pres">
      <dgm:prSet presAssocID="{3B156ED0-E9FD-48D9-AFA7-21D521FBFC42}" presName="hierChild3" presStyleCnt="0"/>
      <dgm:spPr/>
    </dgm:pt>
    <dgm:pt modelId="{F1F845C9-DAAF-4C26-8261-5F1DB4009260}" type="pres">
      <dgm:prSet presAssocID="{E1A2CE43-447B-4A5D-BB18-223E7E5DDE68}" presName="Name17" presStyleLbl="parChTrans1D3" presStyleIdx="2" presStyleCnt="3"/>
      <dgm:spPr/>
      <dgm:t>
        <a:bodyPr/>
        <a:lstStyle/>
        <a:p>
          <a:endParaRPr lang="en-US"/>
        </a:p>
      </dgm:t>
    </dgm:pt>
    <dgm:pt modelId="{8498573A-A91B-48E4-951F-3266657C4CAA}" type="pres">
      <dgm:prSet presAssocID="{C65F4919-D834-415A-8B18-2199446C8F2F}" presName="hierRoot3" presStyleCnt="0"/>
      <dgm:spPr/>
    </dgm:pt>
    <dgm:pt modelId="{9509EE33-0EC9-49AB-B3BD-B03412AB265A}" type="pres">
      <dgm:prSet presAssocID="{C65F4919-D834-415A-8B18-2199446C8F2F}" presName="composite3" presStyleCnt="0"/>
      <dgm:spPr/>
    </dgm:pt>
    <dgm:pt modelId="{922D04DA-3363-4E2A-921A-F47538EF6C3A}" type="pres">
      <dgm:prSet presAssocID="{C65F4919-D834-415A-8B18-2199446C8F2F}" presName="background3" presStyleLbl="node3" presStyleIdx="2" presStyleCnt="3"/>
      <dgm:spPr>
        <a:xfrm>
          <a:off x="6331657" y="3812942"/>
          <a:ext cx="2186780" cy="1306701"/>
        </a:xfrm>
        <a:prstGeom prst="roundRect">
          <a:avLst>
            <a:gd name="adj" fmla="val 10000"/>
          </a:avLst>
        </a:prstGeom>
        <a:solidFill>
          <a:srgbClr val="008272"/>
        </a:solidFill>
        <a:ln w="10795" cap="flat" cmpd="sng" algn="ctr">
          <a:solidFill>
            <a:srgbClr val="008272"/>
          </a:solidFill>
          <a:prstDash val="solid"/>
        </a:ln>
        <a:effectLst/>
      </dgm:spPr>
    </dgm:pt>
    <dgm:pt modelId="{2DAC0A92-CD6C-401A-B18F-5F920EE63146}" type="pres">
      <dgm:prSet presAssocID="{C65F4919-D834-415A-8B18-2199446C8F2F}" presName="text3" presStyleLbl="fgAcc3" presStyleIdx="2" presStyleCnt="3" custScaleX="106268">
        <dgm:presLayoutVars>
          <dgm:chPref val="3"/>
        </dgm:presLayoutVars>
      </dgm:prSet>
      <dgm:spPr/>
      <dgm:t>
        <a:bodyPr/>
        <a:lstStyle/>
        <a:p>
          <a:endParaRPr lang="en-US"/>
        </a:p>
      </dgm:t>
    </dgm:pt>
    <dgm:pt modelId="{DA002101-0B88-466B-A9B9-3F69CBFB4EC5}" type="pres">
      <dgm:prSet presAssocID="{C65F4919-D834-415A-8B18-2199446C8F2F}" presName="hierChild4" presStyleCnt="0"/>
      <dgm:spPr/>
    </dgm:pt>
  </dgm:ptLst>
  <dgm:cxnLst>
    <dgm:cxn modelId="{20FC3599-8A6B-4A89-B955-B2C96D0D139B}" type="presOf" srcId="{171F9B0A-C32C-4ECE-8CC3-46E0421CAD25}" destId="{6C106138-140A-4E6D-A176-8DC8150A5ECF}" srcOrd="0" destOrd="0" presId="urn:microsoft.com/office/officeart/2005/8/layout/hierarchy1"/>
    <dgm:cxn modelId="{991F8291-00BA-4D0E-9F6F-48FB577356F2}" type="presOf" srcId="{E1A2CE43-447B-4A5D-BB18-223E7E5DDE68}" destId="{F1F845C9-DAAF-4C26-8261-5F1DB4009260}" srcOrd="0" destOrd="0" presId="urn:microsoft.com/office/officeart/2005/8/layout/hierarchy1"/>
    <dgm:cxn modelId="{901BABC6-1506-4A61-81B7-C49B4D48E488}" type="presOf" srcId="{1EBB46AB-57D8-450E-8A00-86CC80941096}" destId="{9703A63A-1E65-4C62-85EB-B0D6614FF184}" srcOrd="0" destOrd="0" presId="urn:microsoft.com/office/officeart/2005/8/layout/hierarchy1"/>
    <dgm:cxn modelId="{7C864372-7987-4CC2-B4B6-90F5BD8E476B}" type="presOf" srcId="{26D9FBB8-2C12-40DA-9B7C-2914C3CE2BFE}" destId="{F854BD0D-8F74-468B-80A4-B3B6421A70F5}" srcOrd="0" destOrd="0" presId="urn:microsoft.com/office/officeart/2005/8/layout/hierarchy1"/>
    <dgm:cxn modelId="{8DC351BD-E0D8-491E-9379-80D6B7B20855}" srcId="{3B156ED0-E9FD-48D9-AFA7-21D521FBFC42}" destId="{C65F4919-D834-415A-8B18-2199446C8F2F}" srcOrd="0" destOrd="0" parTransId="{E1A2CE43-447B-4A5D-BB18-223E7E5DDE68}" sibTransId="{16C14EC5-08F8-4A14-9295-286074D552AF}"/>
    <dgm:cxn modelId="{2AEAED1E-0574-4AEC-A7DD-C5268E2C2AA9}" type="presOf" srcId="{60583BDC-B250-49C4-9D4F-64CC14DD714F}" destId="{4A19F396-F3BB-49BF-8A4C-F8AD39E3812A}" srcOrd="0" destOrd="0" presId="urn:microsoft.com/office/officeart/2005/8/layout/hierarchy1"/>
    <dgm:cxn modelId="{EF174F52-76D7-4D2E-947C-4264C0C50C14}" type="presOf" srcId="{EC8019FA-F8D0-49F5-B75C-136DC3D03C00}" destId="{53DE48A8-2F51-47CE-B75C-C2810AD735C1}" srcOrd="0" destOrd="0" presId="urn:microsoft.com/office/officeart/2005/8/layout/hierarchy1"/>
    <dgm:cxn modelId="{46393A27-9F51-449F-B57D-13ADB58F1330}" type="presOf" srcId="{40675E01-B7EC-40D8-BCCD-8BDAB7842313}" destId="{FF6BE20D-85D3-4408-AA1C-0B77C8055066}" srcOrd="0" destOrd="0" presId="urn:microsoft.com/office/officeart/2005/8/layout/hierarchy1"/>
    <dgm:cxn modelId="{7F20FEA9-5117-42B5-B254-506C293ACE53}" type="presOf" srcId="{E3796289-81E5-4214-B852-D605E435A460}" destId="{BFC1E160-1419-4A5F-A07D-FDC8F5B3D9E7}" srcOrd="0" destOrd="0" presId="urn:microsoft.com/office/officeart/2005/8/layout/hierarchy1"/>
    <dgm:cxn modelId="{03BECA70-F43C-45E5-998B-29B3B346617F}" srcId="{1EBB46AB-57D8-450E-8A00-86CC80941096}" destId="{3B156ED0-E9FD-48D9-AFA7-21D521FBFC42}" srcOrd="1" destOrd="0" parTransId="{171F9B0A-C32C-4ECE-8CC3-46E0421CAD25}" sibTransId="{4391722D-1558-447A-874F-5ACA248813C9}"/>
    <dgm:cxn modelId="{ADD3ECA6-14F2-4294-A295-349A37E61D49}" type="presOf" srcId="{3B156ED0-E9FD-48D9-AFA7-21D521FBFC42}" destId="{DDD17A05-2AD2-45D1-8E5F-9D1EAA35A721}" srcOrd="0" destOrd="0" presId="urn:microsoft.com/office/officeart/2005/8/layout/hierarchy1"/>
    <dgm:cxn modelId="{34615B83-7BFE-4456-87BA-E832079D216A}" srcId="{E3796289-81E5-4214-B852-D605E435A460}" destId="{1EBB46AB-57D8-450E-8A00-86CC80941096}" srcOrd="0" destOrd="0" parTransId="{3D51EDA7-58E9-428B-8758-FB8215DF08B7}" sibTransId="{2C082746-F940-42E2-99BD-5C6880E28023}"/>
    <dgm:cxn modelId="{BFF840A6-2042-462D-A3D3-ADD747C4A8F6}" srcId="{1EBB46AB-57D8-450E-8A00-86CC80941096}" destId="{26D9FBB8-2C12-40DA-9B7C-2914C3CE2BFE}" srcOrd="0" destOrd="0" parTransId="{40675E01-B7EC-40D8-BCCD-8BDAB7842313}" sibTransId="{E0DAEE8E-D4D0-4263-BD16-9D81FDE23FD2}"/>
    <dgm:cxn modelId="{B005ACFC-8660-44C4-9C0D-C95D80CA6AC2}" srcId="{26D9FBB8-2C12-40DA-9B7C-2914C3CE2BFE}" destId="{47B857B1-F080-4E5C-8E45-4373D859E40B}" srcOrd="1" destOrd="0" parTransId="{3F1CD3AF-79A7-4312-A47B-EFD1422AFF5D}" sibTransId="{73CB5CB2-9EDA-478D-A7FD-40FC8922FB93}"/>
    <dgm:cxn modelId="{FB805656-0EB8-4A7D-ABCA-A345852C08CC}" type="presOf" srcId="{3F1CD3AF-79A7-4312-A47B-EFD1422AFF5D}" destId="{55065EFA-71A7-4D99-B511-BC8F56F46822}" srcOrd="0" destOrd="0" presId="urn:microsoft.com/office/officeart/2005/8/layout/hierarchy1"/>
    <dgm:cxn modelId="{24165352-90E8-46D3-B9F1-94CB70698CD9}" type="presOf" srcId="{C65F4919-D834-415A-8B18-2199446C8F2F}" destId="{2DAC0A92-CD6C-401A-B18F-5F920EE63146}" srcOrd="0" destOrd="0" presId="urn:microsoft.com/office/officeart/2005/8/layout/hierarchy1"/>
    <dgm:cxn modelId="{79C0294C-EF17-40E3-877F-23F88F961212}" type="presOf" srcId="{47B857B1-F080-4E5C-8E45-4373D859E40B}" destId="{630654D9-2F01-414C-98D9-E9125690EE0D}" srcOrd="0" destOrd="0" presId="urn:microsoft.com/office/officeart/2005/8/layout/hierarchy1"/>
    <dgm:cxn modelId="{F7E86BFB-2968-4176-9C39-995B1EE8C3C8}" srcId="{26D9FBB8-2C12-40DA-9B7C-2914C3CE2BFE}" destId="{60583BDC-B250-49C4-9D4F-64CC14DD714F}" srcOrd="0" destOrd="0" parTransId="{EC8019FA-F8D0-49F5-B75C-136DC3D03C00}" sibTransId="{07E10919-E8FD-4DAD-AA34-9061DD336CAD}"/>
    <dgm:cxn modelId="{6AB5867B-CA9E-4B00-99AF-044F4EE8BF8D}" type="presParOf" srcId="{BFC1E160-1419-4A5F-A07D-FDC8F5B3D9E7}" destId="{9CC957D3-CD16-40AA-9501-D4EEF0A73A86}" srcOrd="0" destOrd="0" presId="urn:microsoft.com/office/officeart/2005/8/layout/hierarchy1"/>
    <dgm:cxn modelId="{2EC83E28-4C8D-47F9-9067-88A051695AF2}" type="presParOf" srcId="{9CC957D3-CD16-40AA-9501-D4EEF0A73A86}" destId="{DCAEA11A-9216-40A8-A76E-6E1F8E8C74E8}" srcOrd="0" destOrd="0" presId="urn:microsoft.com/office/officeart/2005/8/layout/hierarchy1"/>
    <dgm:cxn modelId="{B85C837E-838A-41BA-A48C-557AB3C2FEB7}" type="presParOf" srcId="{DCAEA11A-9216-40A8-A76E-6E1F8E8C74E8}" destId="{8C6690B2-CC44-4A33-9214-98E35368244E}" srcOrd="0" destOrd="0" presId="urn:microsoft.com/office/officeart/2005/8/layout/hierarchy1"/>
    <dgm:cxn modelId="{1E58BC13-FD4B-4657-B20C-2124B7418979}" type="presParOf" srcId="{DCAEA11A-9216-40A8-A76E-6E1F8E8C74E8}" destId="{9703A63A-1E65-4C62-85EB-B0D6614FF184}" srcOrd="1" destOrd="0" presId="urn:microsoft.com/office/officeart/2005/8/layout/hierarchy1"/>
    <dgm:cxn modelId="{47A446BE-BB5F-4D10-BF95-6F52DB0C0F0E}" type="presParOf" srcId="{9CC957D3-CD16-40AA-9501-D4EEF0A73A86}" destId="{0004A9CA-BC04-4E75-9885-7EB4AE089AAF}" srcOrd="1" destOrd="0" presId="urn:microsoft.com/office/officeart/2005/8/layout/hierarchy1"/>
    <dgm:cxn modelId="{D4A1F683-AF76-46F4-AF51-49E227B7519B}" type="presParOf" srcId="{0004A9CA-BC04-4E75-9885-7EB4AE089AAF}" destId="{FF6BE20D-85D3-4408-AA1C-0B77C8055066}" srcOrd="0" destOrd="0" presId="urn:microsoft.com/office/officeart/2005/8/layout/hierarchy1"/>
    <dgm:cxn modelId="{DC36B1E4-B274-4B37-BDE4-08FF63EB3827}" type="presParOf" srcId="{0004A9CA-BC04-4E75-9885-7EB4AE089AAF}" destId="{71D7876D-C686-4D54-A92B-439DAF04FF2B}" srcOrd="1" destOrd="0" presId="urn:microsoft.com/office/officeart/2005/8/layout/hierarchy1"/>
    <dgm:cxn modelId="{92F9AFF8-3305-480A-A9F0-0F3F6E116B7F}" type="presParOf" srcId="{71D7876D-C686-4D54-A92B-439DAF04FF2B}" destId="{D202EB48-2CA8-4EC7-BCE8-358F833C1AE9}" srcOrd="0" destOrd="0" presId="urn:microsoft.com/office/officeart/2005/8/layout/hierarchy1"/>
    <dgm:cxn modelId="{61AB7E35-9256-42A0-9012-C3A7B9FF0FB2}" type="presParOf" srcId="{D202EB48-2CA8-4EC7-BCE8-358F833C1AE9}" destId="{B272AB3D-E3A7-43F4-B325-6827DA68967D}" srcOrd="0" destOrd="0" presId="urn:microsoft.com/office/officeart/2005/8/layout/hierarchy1"/>
    <dgm:cxn modelId="{6C5BDEA1-B1C6-49A5-AABB-6F0BB76714BD}" type="presParOf" srcId="{D202EB48-2CA8-4EC7-BCE8-358F833C1AE9}" destId="{F854BD0D-8F74-468B-80A4-B3B6421A70F5}" srcOrd="1" destOrd="0" presId="urn:microsoft.com/office/officeart/2005/8/layout/hierarchy1"/>
    <dgm:cxn modelId="{4D26EB35-8D31-42D6-8DF8-417DF7C8A2D9}" type="presParOf" srcId="{71D7876D-C686-4D54-A92B-439DAF04FF2B}" destId="{F0DA1CEB-6E42-4A71-B2E1-4CABDFC3BC29}" srcOrd="1" destOrd="0" presId="urn:microsoft.com/office/officeart/2005/8/layout/hierarchy1"/>
    <dgm:cxn modelId="{F070EE92-6AAF-4EAE-804D-E0E796D632BA}" type="presParOf" srcId="{F0DA1CEB-6E42-4A71-B2E1-4CABDFC3BC29}" destId="{53DE48A8-2F51-47CE-B75C-C2810AD735C1}" srcOrd="0" destOrd="0" presId="urn:microsoft.com/office/officeart/2005/8/layout/hierarchy1"/>
    <dgm:cxn modelId="{59C787AF-2D0D-4A6A-BE7B-5F2F774B7701}" type="presParOf" srcId="{F0DA1CEB-6E42-4A71-B2E1-4CABDFC3BC29}" destId="{386545A4-98EC-49BE-919A-24621F1DC18B}" srcOrd="1" destOrd="0" presId="urn:microsoft.com/office/officeart/2005/8/layout/hierarchy1"/>
    <dgm:cxn modelId="{25A90D55-59D8-4D4D-8FEE-48D4229A58C8}" type="presParOf" srcId="{386545A4-98EC-49BE-919A-24621F1DC18B}" destId="{A2C32C1D-7E5B-4B4E-91F3-6AD893A3EE5F}" srcOrd="0" destOrd="0" presId="urn:microsoft.com/office/officeart/2005/8/layout/hierarchy1"/>
    <dgm:cxn modelId="{6BBB58A8-CD6E-44A9-BDE8-4AD264E62B1B}" type="presParOf" srcId="{A2C32C1D-7E5B-4B4E-91F3-6AD893A3EE5F}" destId="{8DB3B74E-4F50-468D-AF97-9DB72F0130BA}" srcOrd="0" destOrd="0" presId="urn:microsoft.com/office/officeart/2005/8/layout/hierarchy1"/>
    <dgm:cxn modelId="{26FCD895-C503-422A-886D-60BDAEA413F6}" type="presParOf" srcId="{A2C32C1D-7E5B-4B4E-91F3-6AD893A3EE5F}" destId="{4A19F396-F3BB-49BF-8A4C-F8AD39E3812A}" srcOrd="1" destOrd="0" presId="urn:microsoft.com/office/officeart/2005/8/layout/hierarchy1"/>
    <dgm:cxn modelId="{546B9E05-9614-4A64-B8A5-12C10644A053}" type="presParOf" srcId="{386545A4-98EC-49BE-919A-24621F1DC18B}" destId="{EAA0F40C-8169-4929-A6E1-CC3749FE353A}" srcOrd="1" destOrd="0" presId="urn:microsoft.com/office/officeart/2005/8/layout/hierarchy1"/>
    <dgm:cxn modelId="{EB0B67DC-0263-441A-8E14-E6CAA04FFF6E}" type="presParOf" srcId="{F0DA1CEB-6E42-4A71-B2E1-4CABDFC3BC29}" destId="{55065EFA-71A7-4D99-B511-BC8F56F46822}" srcOrd="2" destOrd="0" presId="urn:microsoft.com/office/officeart/2005/8/layout/hierarchy1"/>
    <dgm:cxn modelId="{37373AB2-566A-41D5-B547-A7A80DF88106}" type="presParOf" srcId="{F0DA1CEB-6E42-4A71-B2E1-4CABDFC3BC29}" destId="{2A682857-FA9F-4FD3-80BC-FAB0F7693972}" srcOrd="3" destOrd="0" presId="urn:microsoft.com/office/officeart/2005/8/layout/hierarchy1"/>
    <dgm:cxn modelId="{0C0D0EE3-A651-4445-BC8F-D9E16CFE18A2}" type="presParOf" srcId="{2A682857-FA9F-4FD3-80BC-FAB0F7693972}" destId="{7E0E63BA-0F12-47D6-AA89-270E4FF45204}" srcOrd="0" destOrd="0" presId="urn:microsoft.com/office/officeart/2005/8/layout/hierarchy1"/>
    <dgm:cxn modelId="{3195ECB7-413D-4825-8061-5D34D30ED632}" type="presParOf" srcId="{7E0E63BA-0F12-47D6-AA89-270E4FF45204}" destId="{AE5AB338-A3D0-4F92-B1EE-8E0CE420FD23}" srcOrd="0" destOrd="0" presId="urn:microsoft.com/office/officeart/2005/8/layout/hierarchy1"/>
    <dgm:cxn modelId="{48269F75-1947-4BB2-A508-30E4A5D49ABE}" type="presParOf" srcId="{7E0E63BA-0F12-47D6-AA89-270E4FF45204}" destId="{630654D9-2F01-414C-98D9-E9125690EE0D}" srcOrd="1" destOrd="0" presId="urn:microsoft.com/office/officeart/2005/8/layout/hierarchy1"/>
    <dgm:cxn modelId="{3BEE0A0D-7D1E-4090-A629-E3AD4E42D110}" type="presParOf" srcId="{2A682857-FA9F-4FD3-80BC-FAB0F7693972}" destId="{E2E51204-5856-4597-9A50-561DB314655F}" srcOrd="1" destOrd="0" presId="urn:microsoft.com/office/officeart/2005/8/layout/hierarchy1"/>
    <dgm:cxn modelId="{047B4954-0E9A-4490-A248-6F360B0DE212}" type="presParOf" srcId="{0004A9CA-BC04-4E75-9885-7EB4AE089AAF}" destId="{6C106138-140A-4E6D-A176-8DC8150A5ECF}" srcOrd="2" destOrd="0" presId="urn:microsoft.com/office/officeart/2005/8/layout/hierarchy1"/>
    <dgm:cxn modelId="{107AAB55-B520-40AC-8C7B-588D2E82576A}" type="presParOf" srcId="{0004A9CA-BC04-4E75-9885-7EB4AE089AAF}" destId="{7EE79E2D-A906-41DF-ABCF-1D434E8FA04D}" srcOrd="3" destOrd="0" presId="urn:microsoft.com/office/officeart/2005/8/layout/hierarchy1"/>
    <dgm:cxn modelId="{3B37D2F9-A526-42C0-93A8-C5879DC838D2}" type="presParOf" srcId="{7EE79E2D-A906-41DF-ABCF-1D434E8FA04D}" destId="{9610B1BF-B7DA-4FA2-98A8-3E036C245945}" srcOrd="0" destOrd="0" presId="urn:microsoft.com/office/officeart/2005/8/layout/hierarchy1"/>
    <dgm:cxn modelId="{DE7A5E1C-353E-4C58-B73E-D9F7FEAE318C}" type="presParOf" srcId="{9610B1BF-B7DA-4FA2-98A8-3E036C245945}" destId="{35212016-1CFE-498E-8EB2-4B01B2253ED1}" srcOrd="0" destOrd="0" presId="urn:microsoft.com/office/officeart/2005/8/layout/hierarchy1"/>
    <dgm:cxn modelId="{A800543B-8B05-4391-8C41-D5370089D28F}" type="presParOf" srcId="{9610B1BF-B7DA-4FA2-98A8-3E036C245945}" destId="{DDD17A05-2AD2-45D1-8E5F-9D1EAA35A721}" srcOrd="1" destOrd="0" presId="urn:microsoft.com/office/officeart/2005/8/layout/hierarchy1"/>
    <dgm:cxn modelId="{FBB378C0-8850-4F60-B555-08E0B395F7AA}" type="presParOf" srcId="{7EE79E2D-A906-41DF-ABCF-1D434E8FA04D}" destId="{58769B7F-2E2A-47B0-A5C8-C9599270EB87}" srcOrd="1" destOrd="0" presId="urn:microsoft.com/office/officeart/2005/8/layout/hierarchy1"/>
    <dgm:cxn modelId="{F09B894D-5E9B-491C-A787-7B8E12944122}" type="presParOf" srcId="{58769B7F-2E2A-47B0-A5C8-C9599270EB87}" destId="{F1F845C9-DAAF-4C26-8261-5F1DB4009260}" srcOrd="0" destOrd="0" presId="urn:microsoft.com/office/officeart/2005/8/layout/hierarchy1"/>
    <dgm:cxn modelId="{CE46821A-F623-4010-92DC-91E9E97621D6}" type="presParOf" srcId="{58769B7F-2E2A-47B0-A5C8-C9599270EB87}" destId="{8498573A-A91B-48E4-951F-3266657C4CAA}" srcOrd="1" destOrd="0" presId="urn:microsoft.com/office/officeart/2005/8/layout/hierarchy1"/>
    <dgm:cxn modelId="{386A021A-FEC4-44DD-AE0C-44BB3541FD28}" type="presParOf" srcId="{8498573A-A91B-48E4-951F-3266657C4CAA}" destId="{9509EE33-0EC9-49AB-B3BD-B03412AB265A}" srcOrd="0" destOrd="0" presId="urn:microsoft.com/office/officeart/2005/8/layout/hierarchy1"/>
    <dgm:cxn modelId="{88FACB42-2F08-49EA-B9E1-9A8472F0D27F}" type="presParOf" srcId="{9509EE33-0EC9-49AB-B3BD-B03412AB265A}" destId="{922D04DA-3363-4E2A-921A-F47538EF6C3A}" srcOrd="0" destOrd="0" presId="urn:microsoft.com/office/officeart/2005/8/layout/hierarchy1"/>
    <dgm:cxn modelId="{17FE8CD1-4EF6-45DA-AA98-56E132E23F78}" type="presParOf" srcId="{9509EE33-0EC9-49AB-B3BD-B03412AB265A}" destId="{2DAC0A92-CD6C-401A-B18F-5F920EE63146}" srcOrd="1" destOrd="0" presId="urn:microsoft.com/office/officeart/2005/8/layout/hierarchy1"/>
    <dgm:cxn modelId="{568DA290-1EFE-47DE-92EB-6D3AAE8DCB42}" type="presParOf" srcId="{8498573A-A91B-48E4-951F-3266657C4CAA}" destId="{DA002101-0B88-466B-A9B9-3F69CBFB4EC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7ED7AE-51D7-459D-89C5-0AAD3CCD91F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4C6FF9E-F0E7-4B8A-9250-71A0D91EB638}">
      <dgm:prSet phldrT="[Text]"/>
      <dgm:spPr/>
      <dgm:t>
        <a:bodyPr/>
        <a:lstStyle/>
        <a:p>
          <a:r>
            <a:rPr lang="en-US" dirty="0"/>
            <a:t>Cost Per Click (CPC)</a:t>
          </a:r>
        </a:p>
      </dgm:t>
    </dgm:pt>
    <dgm:pt modelId="{0111BDEA-0B3B-4E32-8F4C-E1B6A9D65B3D}" type="parTrans" cxnId="{22FECCD4-CD8F-4A3B-8F51-CBED7CCC26C4}">
      <dgm:prSet/>
      <dgm:spPr/>
      <dgm:t>
        <a:bodyPr/>
        <a:lstStyle/>
        <a:p>
          <a:endParaRPr lang="en-US"/>
        </a:p>
      </dgm:t>
    </dgm:pt>
    <dgm:pt modelId="{AE13427E-16F2-4111-88C6-70420BAD1C9E}" type="sibTrans" cxnId="{22FECCD4-CD8F-4A3B-8F51-CBED7CCC26C4}">
      <dgm:prSet/>
      <dgm:spPr/>
      <dgm:t>
        <a:bodyPr/>
        <a:lstStyle/>
        <a:p>
          <a:endParaRPr lang="en-US"/>
        </a:p>
      </dgm:t>
    </dgm:pt>
    <dgm:pt modelId="{166D9EAC-F378-4213-B17B-AC45787AC901}">
      <dgm:prSet phldrT="[Text]"/>
      <dgm:spPr/>
      <dgm:t>
        <a:bodyPr/>
        <a:lstStyle/>
        <a:p>
          <a:r>
            <a:rPr lang="en-US" dirty="0"/>
            <a:t>Cost to be paid by advertiser whenever the impression is clicked</a:t>
          </a:r>
        </a:p>
      </dgm:t>
    </dgm:pt>
    <dgm:pt modelId="{5DCEC209-C6B7-4010-BB3D-790C8D18086A}" type="parTrans" cxnId="{F16E4DA1-0A9E-4E6B-8F79-DE6F0D8C3C6F}">
      <dgm:prSet/>
      <dgm:spPr/>
      <dgm:t>
        <a:bodyPr/>
        <a:lstStyle/>
        <a:p>
          <a:endParaRPr lang="en-US"/>
        </a:p>
      </dgm:t>
    </dgm:pt>
    <dgm:pt modelId="{25089172-0797-45B9-8FDB-6A7BF3CFD4B1}" type="sibTrans" cxnId="{F16E4DA1-0A9E-4E6B-8F79-DE6F0D8C3C6F}">
      <dgm:prSet/>
      <dgm:spPr/>
      <dgm:t>
        <a:bodyPr/>
        <a:lstStyle/>
        <a:p>
          <a:endParaRPr lang="en-US"/>
        </a:p>
      </dgm:t>
    </dgm:pt>
    <dgm:pt modelId="{5434FB67-CD0A-43E4-962E-55C5B647EDAF}">
      <dgm:prSet phldrT="[Text]"/>
      <dgm:spPr/>
      <dgm:t>
        <a:bodyPr/>
        <a:lstStyle/>
        <a:p>
          <a:r>
            <a:rPr lang="en-US" dirty="0"/>
            <a:t>Revenue/Click</a:t>
          </a:r>
        </a:p>
      </dgm:t>
    </dgm:pt>
    <dgm:pt modelId="{A87848F6-F570-4D92-BB1D-A03FF6631E35}" type="parTrans" cxnId="{05CEF69E-292C-46BE-AAA6-6753E00F08F7}">
      <dgm:prSet/>
      <dgm:spPr/>
      <dgm:t>
        <a:bodyPr/>
        <a:lstStyle/>
        <a:p>
          <a:endParaRPr lang="en-US"/>
        </a:p>
      </dgm:t>
    </dgm:pt>
    <dgm:pt modelId="{F9A01913-F141-43F8-8A70-9EAEDD67B039}" type="sibTrans" cxnId="{05CEF69E-292C-46BE-AAA6-6753E00F08F7}">
      <dgm:prSet/>
      <dgm:spPr/>
      <dgm:t>
        <a:bodyPr/>
        <a:lstStyle/>
        <a:p>
          <a:endParaRPr lang="en-US"/>
        </a:p>
      </dgm:t>
    </dgm:pt>
    <dgm:pt modelId="{42ED589A-EC56-4561-BBCB-E53D8E8123AB}">
      <dgm:prSet phldrT="[Text]"/>
      <dgm:spPr/>
      <dgm:t>
        <a:bodyPr/>
        <a:lstStyle/>
        <a:p>
          <a:r>
            <a:rPr lang="en-US" dirty="0"/>
            <a:t>Cost Per </a:t>
          </a:r>
          <a:r>
            <a:rPr lang="en-US" dirty="0" err="1"/>
            <a:t>Mille</a:t>
          </a:r>
          <a:r>
            <a:rPr lang="en-US" dirty="0"/>
            <a:t> (CPM)</a:t>
          </a:r>
        </a:p>
      </dgm:t>
    </dgm:pt>
    <dgm:pt modelId="{A0F17894-9B33-463B-8451-BB6E9A535D53}" type="parTrans" cxnId="{58DD9530-AA78-46B6-A44A-64FB86BFAC7E}">
      <dgm:prSet/>
      <dgm:spPr/>
      <dgm:t>
        <a:bodyPr/>
        <a:lstStyle/>
        <a:p>
          <a:endParaRPr lang="en-US"/>
        </a:p>
      </dgm:t>
    </dgm:pt>
    <dgm:pt modelId="{822F360F-9BAB-499E-83D6-649AAF5E3973}" type="sibTrans" cxnId="{58DD9530-AA78-46B6-A44A-64FB86BFAC7E}">
      <dgm:prSet/>
      <dgm:spPr/>
      <dgm:t>
        <a:bodyPr/>
        <a:lstStyle/>
        <a:p>
          <a:endParaRPr lang="en-US"/>
        </a:p>
      </dgm:t>
    </dgm:pt>
    <dgm:pt modelId="{AC52FD63-DB22-46A8-B3E6-8022A76EB065}">
      <dgm:prSet phldrT="[Text]"/>
      <dgm:spPr/>
      <dgm:t>
        <a:bodyPr/>
        <a:lstStyle/>
        <a:p>
          <a:r>
            <a:rPr lang="en-US" dirty="0"/>
            <a:t>Revenue earned by publisher for displaying 1000 impressions</a:t>
          </a:r>
        </a:p>
      </dgm:t>
    </dgm:pt>
    <dgm:pt modelId="{FBF1D749-48CD-4028-92BD-1C080C625649}" type="parTrans" cxnId="{29FE22C8-175A-4458-B068-5E51998C8938}">
      <dgm:prSet/>
      <dgm:spPr/>
      <dgm:t>
        <a:bodyPr/>
        <a:lstStyle/>
        <a:p>
          <a:endParaRPr lang="en-US"/>
        </a:p>
      </dgm:t>
    </dgm:pt>
    <dgm:pt modelId="{B88459DD-33EB-4CE4-B4A8-84D6F82124A6}" type="sibTrans" cxnId="{29FE22C8-175A-4458-B068-5E51998C8938}">
      <dgm:prSet/>
      <dgm:spPr/>
      <dgm:t>
        <a:bodyPr/>
        <a:lstStyle/>
        <a:p>
          <a:endParaRPr lang="en-US"/>
        </a:p>
      </dgm:t>
    </dgm:pt>
    <dgm:pt modelId="{FEFDC546-6A33-4944-8E85-EC1B3D5DCA44}">
      <dgm:prSet phldrT="[Text]"/>
      <dgm:spPr/>
      <dgm:t>
        <a:bodyPr/>
        <a:lstStyle/>
        <a:p>
          <a:r>
            <a:rPr lang="en-US" dirty="0"/>
            <a:t>(Revenue/Impression) * 1000</a:t>
          </a:r>
        </a:p>
      </dgm:t>
    </dgm:pt>
    <dgm:pt modelId="{2DB4AD42-13FE-4A11-8B5B-5CB98EB8D297}" type="parTrans" cxnId="{56C65F8E-3659-4C4E-A0C6-2B66D919B042}">
      <dgm:prSet/>
      <dgm:spPr/>
      <dgm:t>
        <a:bodyPr/>
        <a:lstStyle/>
        <a:p>
          <a:endParaRPr lang="en-US"/>
        </a:p>
      </dgm:t>
    </dgm:pt>
    <dgm:pt modelId="{9E4C12AC-1710-46D1-828C-10E5C3FE702E}" type="sibTrans" cxnId="{56C65F8E-3659-4C4E-A0C6-2B66D919B042}">
      <dgm:prSet/>
      <dgm:spPr/>
      <dgm:t>
        <a:bodyPr/>
        <a:lstStyle/>
        <a:p>
          <a:endParaRPr lang="en-US"/>
        </a:p>
      </dgm:t>
    </dgm:pt>
    <dgm:pt modelId="{AF56A52E-25C0-4501-953D-4C68DF1E980E}">
      <dgm:prSet phldrT="[Text]"/>
      <dgm:spPr/>
      <dgm:t>
        <a:bodyPr/>
        <a:lstStyle/>
        <a:p>
          <a:r>
            <a:rPr lang="en-US" dirty="0"/>
            <a:t>Cost Per Acquisition/Action</a:t>
          </a:r>
        </a:p>
      </dgm:t>
    </dgm:pt>
    <dgm:pt modelId="{2020D88E-6A21-4FD5-9EEC-760D94303341}" type="parTrans" cxnId="{85859340-99CF-4C41-8D80-E31912818452}">
      <dgm:prSet/>
      <dgm:spPr/>
      <dgm:t>
        <a:bodyPr/>
        <a:lstStyle/>
        <a:p>
          <a:endParaRPr lang="en-US"/>
        </a:p>
      </dgm:t>
    </dgm:pt>
    <dgm:pt modelId="{3F58BBB1-F48E-4EA7-8534-1BDB95430025}" type="sibTrans" cxnId="{85859340-99CF-4C41-8D80-E31912818452}">
      <dgm:prSet/>
      <dgm:spPr/>
      <dgm:t>
        <a:bodyPr/>
        <a:lstStyle/>
        <a:p>
          <a:endParaRPr lang="en-US"/>
        </a:p>
      </dgm:t>
    </dgm:pt>
    <dgm:pt modelId="{D1DE0615-F68B-450B-909E-008712F6BB63}">
      <dgm:prSet phldrT="[Text]"/>
      <dgm:spPr/>
      <dgm:t>
        <a:bodyPr/>
        <a:lstStyle/>
        <a:p>
          <a:r>
            <a:rPr lang="en-US" dirty="0"/>
            <a:t>Cost to be paid by an advertiser only when desired action is taken by the user</a:t>
          </a:r>
        </a:p>
      </dgm:t>
    </dgm:pt>
    <dgm:pt modelId="{28F636DE-405B-4FB0-BB23-5E8E5F56D5D5}" type="parTrans" cxnId="{F68466F8-DFEA-440F-9293-A2151D28D4C9}">
      <dgm:prSet/>
      <dgm:spPr/>
      <dgm:t>
        <a:bodyPr/>
        <a:lstStyle/>
        <a:p>
          <a:endParaRPr lang="en-US"/>
        </a:p>
      </dgm:t>
    </dgm:pt>
    <dgm:pt modelId="{5FEACBE8-33B5-464B-9DB3-0C8D507B9932}" type="sibTrans" cxnId="{F68466F8-DFEA-440F-9293-A2151D28D4C9}">
      <dgm:prSet/>
      <dgm:spPr/>
      <dgm:t>
        <a:bodyPr/>
        <a:lstStyle/>
        <a:p>
          <a:endParaRPr lang="en-US"/>
        </a:p>
      </dgm:t>
    </dgm:pt>
    <dgm:pt modelId="{6634907B-3DDB-4B8D-B136-5C23DB6BDBB0}" type="pres">
      <dgm:prSet presAssocID="{687ED7AE-51D7-459D-89C5-0AAD3CCD91F4}" presName="Name0" presStyleCnt="0">
        <dgm:presLayoutVars>
          <dgm:dir/>
          <dgm:animLvl val="lvl"/>
          <dgm:resizeHandles val="exact"/>
        </dgm:presLayoutVars>
      </dgm:prSet>
      <dgm:spPr/>
      <dgm:t>
        <a:bodyPr/>
        <a:lstStyle/>
        <a:p>
          <a:endParaRPr lang="en-US"/>
        </a:p>
      </dgm:t>
    </dgm:pt>
    <dgm:pt modelId="{E929564C-0CB5-475A-A74D-44892C8B646E}" type="pres">
      <dgm:prSet presAssocID="{54C6FF9E-F0E7-4B8A-9250-71A0D91EB638}" presName="composite" presStyleCnt="0"/>
      <dgm:spPr/>
    </dgm:pt>
    <dgm:pt modelId="{7D31E363-51D3-47BC-BB1D-C727893B773D}" type="pres">
      <dgm:prSet presAssocID="{54C6FF9E-F0E7-4B8A-9250-71A0D91EB638}" presName="parTx" presStyleLbl="alignNode1" presStyleIdx="0" presStyleCnt="3">
        <dgm:presLayoutVars>
          <dgm:chMax val="0"/>
          <dgm:chPref val="0"/>
          <dgm:bulletEnabled val="1"/>
        </dgm:presLayoutVars>
      </dgm:prSet>
      <dgm:spPr/>
      <dgm:t>
        <a:bodyPr/>
        <a:lstStyle/>
        <a:p>
          <a:endParaRPr lang="en-US"/>
        </a:p>
      </dgm:t>
    </dgm:pt>
    <dgm:pt modelId="{CE97EE85-2E9C-4833-B9D4-99F719E066A6}" type="pres">
      <dgm:prSet presAssocID="{54C6FF9E-F0E7-4B8A-9250-71A0D91EB638}" presName="desTx" presStyleLbl="alignAccFollowNode1" presStyleIdx="0" presStyleCnt="3">
        <dgm:presLayoutVars>
          <dgm:bulletEnabled val="1"/>
        </dgm:presLayoutVars>
      </dgm:prSet>
      <dgm:spPr/>
      <dgm:t>
        <a:bodyPr/>
        <a:lstStyle/>
        <a:p>
          <a:endParaRPr lang="en-US"/>
        </a:p>
      </dgm:t>
    </dgm:pt>
    <dgm:pt modelId="{091B5462-C91B-47BE-A271-1E1E6D77F440}" type="pres">
      <dgm:prSet presAssocID="{AE13427E-16F2-4111-88C6-70420BAD1C9E}" presName="space" presStyleCnt="0"/>
      <dgm:spPr/>
    </dgm:pt>
    <dgm:pt modelId="{AFE7D0AF-82E6-418D-BB6C-96BDDCB0734A}" type="pres">
      <dgm:prSet presAssocID="{42ED589A-EC56-4561-BBCB-E53D8E8123AB}" presName="composite" presStyleCnt="0"/>
      <dgm:spPr/>
    </dgm:pt>
    <dgm:pt modelId="{588311FA-E522-49F0-B6A0-1C0D863321DA}" type="pres">
      <dgm:prSet presAssocID="{42ED589A-EC56-4561-BBCB-E53D8E8123AB}" presName="parTx" presStyleLbl="alignNode1" presStyleIdx="1" presStyleCnt="3">
        <dgm:presLayoutVars>
          <dgm:chMax val="0"/>
          <dgm:chPref val="0"/>
          <dgm:bulletEnabled val="1"/>
        </dgm:presLayoutVars>
      </dgm:prSet>
      <dgm:spPr/>
      <dgm:t>
        <a:bodyPr/>
        <a:lstStyle/>
        <a:p>
          <a:endParaRPr lang="en-US"/>
        </a:p>
      </dgm:t>
    </dgm:pt>
    <dgm:pt modelId="{7167140C-298B-4FC9-851F-56A278380ED2}" type="pres">
      <dgm:prSet presAssocID="{42ED589A-EC56-4561-BBCB-E53D8E8123AB}" presName="desTx" presStyleLbl="alignAccFollowNode1" presStyleIdx="1" presStyleCnt="3">
        <dgm:presLayoutVars>
          <dgm:bulletEnabled val="1"/>
        </dgm:presLayoutVars>
      </dgm:prSet>
      <dgm:spPr/>
      <dgm:t>
        <a:bodyPr/>
        <a:lstStyle/>
        <a:p>
          <a:endParaRPr lang="en-US"/>
        </a:p>
      </dgm:t>
    </dgm:pt>
    <dgm:pt modelId="{A0CC5F83-F0A5-4ACC-86BB-9910DC8BAA82}" type="pres">
      <dgm:prSet presAssocID="{822F360F-9BAB-499E-83D6-649AAF5E3973}" presName="space" presStyleCnt="0"/>
      <dgm:spPr/>
    </dgm:pt>
    <dgm:pt modelId="{72FB94B1-AC70-4CDB-B502-51D385F34037}" type="pres">
      <dgm:prSet presAssocID="{AF56A52E-25C0-4501-953D-4C68DF1E980E}" presName="composite" presStyleCnt="0"/>
      <dgm:spPr/>
    </dgm:pt>
    <dgm:pt modelId="{06040D78-B497-4848-8CF4-331EAECA773E}" type="pres">
      <dgm:prSet presAssocID="{AF56A52E-25C0-4501-953D-4C68DF1E980E}" presName="parTx" presStyleLbl="alignNode1" presStyleIdx="2" presStyleCnt="3">
        <dgm:presLayoutVars>
          <dgm:chMax val="0"/>
          <dgm:chPref val="0"/>
          <dgm:bulletEnabled val="1"/>
        </dgm:presLayoutVars>
      </dgm:prSet>
      <dgm:spPr/>
      <dgm:t>
        <a:bodyPr/>
        <a:lstStyle/>
        <a:p>
          <a:endParaRPr lang="en-US"/>
        </a:p>
      </dgm:t>
    </dgm:pt>
    <dgm:pt modelId="{04BBEC4D-DA14-4805-9948-35B8BA27BD98}" type="pres">
      <dgm:prSet presAssocID="{AF56A52E-25C0-4501-953D-4C68DF1E980E}" presName="desTx" presStyleLbl="alignAccFollowNode1" presStyleIdx="2" presStyleCnt="3">
        <dgm:presLayoutVars>
          <dgm:bulletEnabled val="1"/>
        </dgm:presLayoutVars>
      </dgm:prSet>
      <dgm:spPr/>
      <dgm:t>
        <a:bodyPr/>
        <a:lstStyle/>
        <a:p>
          <a:endParaRPr lang="en-US"/>
        </a:p>
      </dgm:t>
    </dgm:pt>
  </dgm:ptLst>
  <dgm:cxnLst>
    <dgm:cxn modelId="{913911C2-825D-4698-94C1-21159AF05E51}" type="presOf" srcId="{42ED589A-EC56-4561-BBCB-E53D8E8123AB}" destId="{588311FA-E522-49F0-B6A0-1C0D863321DA}" srcOrd="0" destOrd="0" presId="urn:microsoft.com/office/officeart/2005/8/layout/hList1"/>
    <dgm:cxn modelId="{29FE22C8-175A-4458-B068-5E51998C8938}" srcId="{42ED589A-EC56-4561-BBCB-E53D8E8123AB}" destId="{AC52FD63-DB22-46A8-B3E6-8022A76EB065}" srcOrd="0" destOrd="0" parTransId="{FBF1D749-48CD-4028-92BD-1C080C625649}" sibTransId="{B88459DD-33EB-4CE4-B4A8-84D6F82124A6}"/>
    <dgm:cxn modelId="{3A4D1A80-2368-4731-9868-11F328197E80}" type="presOf" srcId="{D1DE0615-F68B-450B-909E-008712F6BB63}" destId="{04BBEC4D-DA14-4805-9948-35B8BA27BD98}" srcOrd="0" destOrd="0" presId="urn:microsoft.com/office/officeart/2005/8/layout/hList1"/>
    <dgm:cxn modelId="{269903B6-0EFB-4EA2-86F8-505592AB00B4}" type="presOf" srcId="{54C6FF9E-F0E7-4B8A-9250-71A0D91EB638}" destId="{7D31E363-51D3-47BC-BB1D-C727893B773D}" srcOrd="0" destOrd="0" presId="urn:microsoft.com/office/officeart/2005/8/layout/hList1"/>
    <dgm:cxn modelId="{85859340-99CF-4C41-8D80-E31912818452}" srcId="{687ED7AE-51D7-459D-89C5-0AAD3CCD91F4}" destId="{AF56A52E-25C0-4501-953D-4C68DF1E980E}" srcOrd="2" destOrd="0" parTransId="{2020D88E-6A21-4FD5-9EEC-760D94303341}" sibTransId="{3F58BBB1-F48E-4EA7-8534-1BDB95430025}"/>
    <dgm:cxn modelId="{56C65F8E-3659-4C4E-A0C6-2B66D919B042}" srcId="{42ED589A-EC56-4561-BBCB-E53D8E8123AB}" destId="{FEFDC546-6A33-4944-8E85-EC1B3D5DCA44}" srcOrd="1" destOrd="0" parTransId="{2DB4AD42-13FE-4A11-8B5B-5CB98EB8D297}" sibTransId="{9E4C12AC-1710-46D1-828C-10E5C3FE702E}"/>
    <dgm:cxn modelId="{58DD9530-AA78-46B6-A44A-64FB86BFAC7E}" srcId="{687ED7AE-51D7-459D-89C5-0AAD3CCD91F4}" destId="{42ED589A-EC56-4561-BBCB-E53D8E8123AB}" srcOrd="1" destOrd="0" parTransId="{A0F17894-9B33-463B-8451-BB6E9A535D53}" sibTransId="{822F360F-9BAB-499E-83D6-649AAF5E3973}"/>
    <dgm:cxn modelId="{05CEF69E-292C-46BE-AAA6-6753E00F08F7}" srcId="{54C6FF9E-F0E7-4B8A-9250-71A0D91EB638}" destId="{5434FB67-CD0A-43E4-962E-55C5B647EDAF}" srcOrd="1" destOrd="0" parTransId="{A87848F6-F570-4D92-BB1D-A03FF6631E35}" sibTransId="{F9A01913-F141-43F8-8A70-9EAEDD67B039}"/>
    <dgm:cxn modelId="{FD1CE4F0-96A2-4708-84A0-2BA237B5CBB5}" type="presOf" srcId="{166D9EAC-F378-4213-B17B-AC45787AC901}" destId="{CE97EE85-2E9C-4833-B9D4-99F719E066A6}" srcOrd="0" destOrd="0" presId="urn:microsoft.com/office/officeart/2005/8/layout/hList1"/>
    <dgm:cxn modelId="{F68466F8-DFEA-440F-9293-A2151D28D4C9}" srcId="{AF56A52E-25C0-4501-953D-4C68DF1E980E}" destId="{D1DE0615-F68B-450B-909E-008712F6BB63}" srcOrd="0" destOrd="0" parTransId="{28F636DE-405B-4FB0-BB23-5E8E5F56D5D5}" sibTransId="{5FEACBE8-33B5-464B-9DB3-0C8D507B9932}"/>
    <dgm:cxn modelId="{F16E4DA1-0A9E-4E6B-8F79-DE6F0D8C3C6F}" srcId="{54C6FF9E-F0E7-4B8A-9250-71A0D91EB638}" destId="{166D9EAC-F378-4213-B17B-AC45787AC901}" srcOrd="0" destOrd="0" parTransId="{5DCEC209-C6B7-4010-BB3D-790C8D18086A}" sibTransId="{25089172-0797-45B9-8FDB-6A7BF3CFD4B1}"/>
    <dgm:cxn modelId="{15E8261F-F324-4D9C-996C-29C8D0C9D8C6}" type="presOf" srcId="{5434FB67-CD0A-43E4-962E-55C5B647EDAF}" destId="{CE97EE85-2E9C-4833-B9D4-99F719E066A6}" srcOrd="0" destOrd="1" presId="urn:microsoft.com/office/officeart/2005/8/layout/hList1"/>
    <dgm:cxn modelId="{76114FF4-36B5-4AC7-BC8F-81FC17F65D53}" type="presOf" srcId="{FEFDC546-6A33-4944-8E85-EC1B3D5DCA44}" destId="{7167140C-298B-4FC9-851F-56A278380ED2}" srcOrd="0" destOrd="1" presId="urn:microsoft.com/office/officeart/2005/8/layout/hList1"/>
    <dgm:cxn modelId="{B7554CBA-395B-4684-9331-F0151A5916A2}" type="presOf" srcId="{687ED7AE-51D7-459D-89C5-0AAD3CCD91F4}" destId="{6634907B-3DDB-4B8D-B136-5C23DB6BDBB0}" srcOrd="0" destOrd="0" presId="urn:microsoft.com/office/officeart/2005/8/layout/hList1"/>
    <dgm:cxn modelId="{22FECCD4-CD8F-4A3B-8F51-CBED7CCC26C4}" srcId="{687ED7AE-51D7-459D-89C5-0AAD3CCD91F4}" destId="{54C6FF9E-F0E7-4B8A-9250-71A0D91EB638}" srcOrd="0" destOrd="0" parTransId="{0111BDEA-0B3B-4E32-8F4C-E1B6A9D65B3D}" sibTransId="{AE13427E-16F2-4111-88C6-70420BAD1C9E}"/>
    <dgm:cxn modelId="{F0A18216-07A0-4E0F-9674-C071A6D66F57}" type="presOf" srcId="{AC52FD63-DB22-46A8-B3E6-8022A76EB065}" destId="{7167140C-298B-4FC9-851F-56A278380ED2}" srcOrd="0" destOrd="0" presId="urn:microsoft.com/office/officeart/2005/8/layout/hList1"/>
    <dgm:cxn modelId="{E29A83F5-5BED-432B-96E6-738B24E572C3}" type="presOf" srcId="{AF56A52E-25C0-4501-953D-4C68DF1E980E}" destId="{06040D78-B497-4848-8CF4-331EAECA773E}" srcOrd="0" destOrd="0" presId="urn:microsoft.com/office/officeart/2005/8/layout/hList1"/>
    <dgm:cxn modelId="{DB9FD911-0B32-48B0-8EBD-58C122D41AF0}" type="presParOf" srcId="{6634907B-3DDB-4B8D-B136-5C23DB6BDBB0}" destId="{E929564C-0CB5-475A-A74D-44892C8B646E}" srcOrd="0" destOrd="0" presId="urn:microsoft.com/office/officeart/2005/8/layout/hList1"/>
    <dgm:cxn modelId="{86E78435-C7A9-4735-B3DF-DB7498406A2D}" type="presParOf" srcId="{E929564C-0CB5-475A-A74D-44892C8B646E}" destId="{7D31E363-51D3-47BC-BB1D-C727893B773D}" srcOrd="0" destOrd="0" presId="urn:microsoft.com/office/officeart/2005/8/layout/hList1"/>
    <dgm:cxn modelId="{3BE486BC-ED96-4CB5-8315-52F9E3F2CA53}" type="presParOf" srcId="{E929564C-0CB5-475A-A74D-44892C8B646E}" destId="{CE97EE85-2E9C-4833-B9D4-99F719E066A6}" srcOrd="1" destOrd="0" presId="urn:microsoft.com/office/officeart/2005/8/layout/hList1"/>
    <dgm:cxn modelId="{284BD855-5479-48F7-833F-258FFAACF2B8}" type="presParOf" srcId="{6634907B-3DDB-4B8D-B136-5C23DB6BDBB0}" destId="{091B5462-C91B-47BE-A271-1E1E6D77F440}" srcOrd="1" destOrd="0" presId="urn:microsoft.com/office/officeart/2005/8/layout/hList1"/>
    <dgm:cxn modelId="{CDB3897B-F303-4B5D-8514-39DCBB8A7301}" type="presParOf" srcId="{6634907B-3DDB-4B8D-B136-5C23DB6BDBB0}" destId="{AFE7D0AF-82E6-418D-BB6C-96BDDCB0734A}" srcOrd="2" destOrd="0" presId="urn:microsoft.com/office/officeart/2005/8/layout/hList1"/>
    <dgm:cxn modelId="{77A754FD-CECD-49F9-9369-7E5E75103FE4}" type="presParOf" srcId="{AFE7D0AF-82E6-418D-BB6C-96BDDCB0734A}" destId="{588311FA-E522-49F0-B6A0-1C0D863321DA}" srcOrd="0" destOrd="0" presId="urn:microsoft.com/office/officeart/2005/8/layout/hList1"/>
    <dgm:cxn modelId="{81CF866A-30B2-4748-8D4A-AFB7B3BCA19D}" type="presParOf" srcId="{AFE7D0AF-82E6-418D-BB6C-96BDDCB0734A}" destId="{7167140C-298B-4FC9-851F-56A278380ED2}" srcOrd="1" destOrd="0" presId="urn:microsoft.com/office/officeart/2005/8/layout/hList1"/>
    <dgm:cxn modelId="{3B49C9E1-6017-428E-84E8-476F513CAC2E}" type="presParOf" srcId="{6634907B-3DDB-4B8D-B136-5C23DB6BDBB0}" destId="{A0CC5F83-F0A5-4ACC-86BB-9910DC8BAA82}" srcOrd="3" destOrd="0" presId="urn:microsoft.com/office/officeart/2005/8/layout/hList1"/>
    <dgm:cxn modelId="{77318474-2B31-420D-B28A-14E5849DA667}" type="presParOf" srcId="{6634907B-3DDB-4B8D-B136-5C23DB6BDBB0}" destId="{72FB94B1-AC70-4CDB-B502-51D385F34037}" srcOrd="4" destOrd="0" presId="urn:microsoft.com/office/officeart/2005/8/layout/hList1"/>
    <dgm:cxn modelId="{CE07F218-7B0D-4DD0-98B0-03BED07C8094}" type="presParOf" srcId="{72FB94B1-AC70-4CDB-B502-51D385F34037}" destId="{06040D78-B497-4848-8CF4-331EAECA773E}" srcOrd="0" destOrd="0" presId="urn:microsoft.com/office/officeart/2005/8/layout/hList1"/>
    <dgm:cxn modelId="{09D769C0-9752-4104-AE58-CC9EE62208E9}" type="presParOf" srcId="{72FB94B1-AC70-4CDB-B502-51D385F34037}" destId="{04BBEC4D-DA14-4805-9948-35B8BA27BD9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845C9-DAAF-4C26-8261-5F1DB4009260}">
      <dsp:nvSpPr>
        <dsp:cNvPr id="0" name=""/>
        <dsp:cNvSpPr/>
      </dsp:nvSpPr>
      <dsp:spPr>
        <a:xfrm>
          <a:off x="6256634" y="2523149"/>
          <a:ext cx="91440" cy="469830"/>
        </a:xfrm>
        <a:custGeom>
          <a:avLst/>
          <a:gdLst/>
          <a:ahLst/>
          <a:cxnLst/>
          <a:rect l="0" t="0" r="0" b="0"/>
          <a:pathLst>
            <a:path>
              <a:moveTo>
                <a:pt x="45720" y="0"/>
              </a:moveTo>
              <a:lnTo>
                <a:pt x="45720" y="598476"/>
              </a:lnTo>
            </a:path>
          </a:pathLst>
        </a:custGeom>
        <a:noFill/>
        <a:ln w="10795" cap="flat" cmpd="sng" algn="ctr">
          <a:solidFill>
            <a:srgbClr val="008272"/>
          </a:solidFill>
          <a:prstDash val="solid"/>
        </a:ln>
        <a:effectLst/>
      </dsp:spPr>
      <dsp:style>
        <a:lnRef idx="2">
          <a:scrgbClr r="0" g="0" b="0"/>
        </a:lnRef>
        <a:fillRef idx="0">
          <a:scrgbClr r="0" g="0" b="0"/>
        </a:fillRef>
        <a:effectRef idx="0">
          <a:scrgbClr r="0" g="0" b="0"/>
        </a:effectRef>
        <a:fontRef idx="minor"/>
      </dsp:style>
    </dsp:sp>
    <dsp:sp modelId="{6C106138-140A-4E6D-A176-8DC8150A5ECF}">
      <dsp:nvSpPr>
        <dsp:cNvPr id="0" name=""/>
        <dsp:cNvSpPr/>
      </dsp:nvSpPr>
      <dsp:spPr>
        <a:xfrm>
          <a:off x="4778124" y="1027498"/>
          <a:ext cx="1524229" cy="469830"/>
        </a:xfrm>
        <a:custGeom>
          <a:avLst/>
          <a:gdLst/>
          <a:ahLst/>
          <a:cxnLst/>
          <a:rect l="0" t="0" r="0" b="0"/>
          <a:pathLst>
            <a:path>
              <a:moveTo>
                <a:pt x="0" y="0"/>
              </a:moveTo>
              <a:lnTo>
                <a:pt x="0" y="407844"/>
              </a:lnTo>
              <a:lnTo>
                <a:pt x="1918560" y="407844"/>
              </a:lnTo>
              <a:lnTo>
                <a:pt x="1918560" y="598476"/>
              </a:lnTo>
            </a:path>
          </a:pathLst>
        </a:custGeom>
        <a:noFill/>
        <a:ln w="10795" cap="flat" cmpd="sng" algn="ctr">
          <a:solidFill>
            <a:srgbClr val="008272"/>
          </a:solidFill>
          <a:prstDash val="solid"/>
        </a:ln>
        <a:effectLst/>
      </dsp:spPr>
      <dsp:style>
        <a:lnRef idx="2">
          <a:scrgbClr r="0" g="0" b="0"/>
        </a:lnRef>
        <a:fillRef idx="0">
          <a:scrgbClr r="0" g="0" b="0"/>
        </a:fillRef>
        <a:effectRef idx="0">
          <a:scrgbClr r="0" g="0" b="0"/>
        </a:effectRef>
        <a:fontRef idx="minor"/>
      </dsp:style>
    </dsp:sp>
    <dsp:sp modelId="{55065EFA-71A7-4D99-B511-BC8F56F46822}">
      <dsp:nvSpPr>
        <dsp:cNvPr id="0" name=""/>
        <dsp:cNvSpPr/>
      </dsp:nvSpPr>
      <dsp:spPr>
        <a:xfrm>
          <a:off x="3253895" y="2523149"/>
          <a:ext cx="1023374" cy="469830"/>
        </a:xfrm>
        <a:custGeom>
          <a:avLst/>
          <a:gdLst/>
          <a:ahLst/>
          <a:cxnLst/>
          <a:rect l="0" t="0" r="0" b="0"/>
          <a:pathLst>
            <a:path>
              <a:moveTo>
                <a:pt x="0" y="0"/>
              </a:moveTo>
              <a:lnTo>
                <a:pt x="0" y="407844"/>
              </a:lnTo>
              <a:lnTo>
                <a:pt x="1257542" y="407844"/>
              </a:lnTo>
              <a:lnTo>
                <a:pt x="1257542" y="598476"/>
              </a:lnTo>
            </a:path>
          </a:pathLst>
        </a:custGeom>
        <a:noFill/>
        <a:ln w="10795" cap="flat" cmpd="sng" algn="ctr">
          <a:solidFill>
            <a:srgbClr val="008272"/>
          </a:solidFill>
          <a:prstDash val="solid"/>
        </a:ln>
        <a:effectLst/>
      </dsp:spPr>
      <dsp:style>
        <a:lnRef idx="2">
          <a:scrgbClr r="0" g="0" b="0"/>
        </a:lnRef>
        <a:fillRef idx="0">
          <a:scrgbClr r="0" g="0" b="0"/>
        </a:fillRef>
        <a:effectRef idx="0">
          <a:scrgbClr r="0" g="0" b="0"/>
        </a:effectRef>
        <a:fontRef idx="minor"/>
      </dsp:style>
    </dsp:sp>
    <dsp:sp modelId="{53DE48A8-2F51-47CE-B75C-C2810AD735C1}">
      <dsp:nvSpPr>
        <dsp:cNvPr id="0" name=""/>
        <dsp:cNvSpPr/>
      </dsp:nvSpPr>
      <dsp:spPr>
        <a:xfrm>
          <a:off x="2266667" y="2523149"/>
          <a:ext cx="987228" cy="469830"/>
        </a:xfrm>
        <a:custGeom>
          <a:avLst/>
          <a:gdLst/>
          <a:ahLst/>
          <a:cxnLst/>
          <a:rect l="0" t="0" r="0" b="0"/>
          <a:pathLst>
            <a:path>
              <a:moveTo>
                <a:pt x="1257542" y="0"/>
              </a:moveTo>
              <a:lnTo>
                <a:pt x="1257542" y="407844"/>
              </a:lnTo>
              <a:lnTo>
                <a:pt x="0" y="407844"/>
              </a:lnTo>
              <a:lnTo>
                <a:pt x="0" y="598476"/>
              </a:lnTo>
            </a:path>
          </a:pathLst>
        </a:custGeom>
        <a:noFill/>
        <a:ln w="10795" cap="flat" cmpd="sng" algn="ctr">
          <a:solidFill>
            <a:srgbClr val="008272"/>
          </a:solidFill>
          <a:prstDash val="solid"/>
        </a:ln>
        <a:effectLst/>
      </dsp:spPr>
      <dsp:style>
        <a:lnRef idx="2">
          <a:scrgbClr r="0" g="0" b="0"/>
        </a:lnRef>
        <a:fillRef idx="0">
          <a:scrgbClr r="0" g="0" b="0"/>
        </a:fillRef>
        <a:effectRef idx="0">
          <a:scrgbClr r="0" g="0" b="0"/>
        </a:effectRef>
        <a:fontRef idx="minor"/>
      </dsp:style>
    </dsp:sp>
    <dsp:sp modelId="{FF6BE20D-85D3-4408-AA1C-0B77C8055066}">
      <dsp:nvSpPr>
        <dsp:cNvPr id="0" name=""/>
        <dsp:cNvSpPr/>
      </dsp:nvSpPr>
      <dsp:spPr>
        <a:xfrm>
          <a:off x="3253895" y="1027498"/>
          <a:ext cx="1524229" cy="469830"/>
        </a:xfrm>
        <a:custGeom>
          <a:avLst/>
          <a:gdLst/>
          <a:ahLst/>
          <a:cxnLst/>
          <a:rect l="0" t="0" r="0" b="0"/>
          <a:pathLst>
            <a:path>
              <a:moveTo>
                <a:pt x="1918560" y="0"/>
              </a:moveTo>
              <a:lnTo>
                <a:pt x="1918560" y="407844"/>
              </a:lnTo>
              <a:lnTo>
                <a:pt x="0" y="407844"/>
              </a:lnTo>
              <a:lnTo>
                <a:pt x="0" y="598476"/>
              </a:lnTo>
            </a:path>
          </a:pathLst>
        </a:custGeom>
        <a:noFill/>
        <a:ln w="10795" cap="flat" cmpd="sng" algn="ctr">
          <a:solidFill>
            <a:srgbClr val="008272"/>
          </a:solidFill>
          <a:prstDash val="solid"/>
        </a:ln>
        <a:effectLst/>
      </dsp:spPr>
      <dsp:style>
        <a:lnRef idx="2">
          <a:scrgbClr r="0" g="0" b="0"/>
        </a:lnRef>
        <a:fillRef idx="0">
          <a:scrgbClr r="0" g="0" b="0"/>
        </a:fillRef>
        <a:effectRef idx="0">
          <a:scrgbClr r="0" g="0" b="0"/>
        </a:effectRef>
        <a:fontRef idx="minor"/>
      </dsp:style>
    </dsp:sp>
    <dsp:sp modelId="{8C6690B2-CC44-4A33-9214-98E35368244E}">
      <dsp:nvSpPr>
        <dsp:cNvPr id="0" name=""/>
        <dsp:cNvSpPr/>
      </dsp:nvSpPr>
      <dsp:spPr>
        <a:xfrm>
          <a:off x="3837157" y="1678"/>
          <a:ext cx="1881935" cy="1025819"/>
        </a:xfrm>
        <a:prstGeom prst="roundRect">
          <a:avLst>
            <a:gd name="adj" fmla="val 10000"/>
          </a:avLst>
        </a:prstGeom>
        <a:solidFill>
          <a:srgbClr val="008272"/>
        </a:solidFill>
        <a:ln w="10795" cap="flat" cmpd="sng" algn="ctr">
          <a:solidFill>
            <a:srgbClr val="008272"/>
          </a:solidFill>
          <a:prstDash val="solid"/>
        </a:ln>
        <a:effectLst/>
      </dsp:spPr>
      <dsp:style>
        <a:lnRef idx="2">
          <a:scrgbClr r="0" g="0" b="0"/>
        </a:lnRef>
        <a:fillRef idx="1">
          <a:scrgbClr r="0" g="0" b="0"/>
        </a:fillRef>
        <a:effectRef idx="0">
          <a:scrgbClr r="0" g="0" b="0"/>
        </a:effectRef>
        <a:fontRef idx="minor">
          <a:schemeClr val="lt1"/>
        </a:fontRef>
      </dsp:style>
    </dsp:sp>
    <dsp:sp modelId="{9703A63A-1E65-4C62-85EB-B0D6614FF184}">
      <dsp:nvSpPr>
        <dsp:cNvPr id="0" name=""/>
        <dsp:cNvSpPr/>
      </dsp:nvSpPr>
      <dsp:spPr>
        <a:xfrm>
          <a:off x="4016653" y="172200"/>
          <a:ext cx="1881935" cy="1025819"/>
        </a:xfrm>
        <a:prstGeom prst="roundRect">
          <a:avLst>
            <a:gd name="adj" fmla="val 10000"/>
          </a:avLst>
        </a:prstGeom>
        <a:solidFill>
          <a:srgbClr val="FFFFFF">
            <a:alpha val="90000"/>
            <a:hueOff val="0"/>
            <a:satOff val="0"/>
            <a:lumOff val="0"/>
            <a:alphaOff val="0"/>
          </a:srgbClr>
        </a:solidFill>
        <a:ln w="10795" cap="flat" cmpd="sng" algn="ctr">
          <a:solidFill>
            <a:srgbClr val="008272"/>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914400" rtl="0" eaLnBrk="1" latinLnBrk="0" hangingPunct="1">
            <a:lnSpc>
              <a:spcPct val="90000"/>
            </a:lnSpc>
            <a:spcBef>
              <a:spcPct val="0"/>
            </a:spcBef>
            <a:spcAft>
              <a:spcPct val="35000"/>
            </a:spcAft>
            <a:buNone/>
          </a:pPr>
          <a:r>
            <a:rPr lang="en-US" sz="1800" kern="1200" dirty="0">
              <a:solidFill>
                <a:srgbClr val="505050"/>
              </a:solidFill>
              <a:latin typeface="+mn-lt"/>
              <a:ea typeface="+mn-ea"/>
              <a:cs typeface="Segoe UI Light" panose="020B0502040204020203" pitchFamily="34" charset="0"/>
            </a:rPr>
            <a:t>Online Advertising</a:t>
          </a:r>
        </a:p>
      </dsp:txBody>
      <dsp:txXfrm>
        <a:off x="4046698" y="202245"/>
        <a:ext cx="1821845" cy="965729"/>
      </dsp:txXfrm>
    </dsp:sp>
    <dsp:sp modelId="{B272AB3D-E3A7-43F4-B325-6827DA68967D}">
      <dsp:nvSpPr>
        <dsp:cNvPr id="0" name=""/>
        <dsp:cNvSpPr/>
      </dsp:nvSpPr>
      <dsp:spPr>
        <a:xfrm>
          <a:off x="2446163" y="1497329"/>
          <a:ext cx="1615464" cy="1025819"/>
        </a:xfrm>
        <a:prstGeom prst="roundRect">
          <a:avLst>
            <a:gd name="adj" fmla="val 10000"/>
          </a:avLst>
        </a:prstGeom>
        <a:solidFill>
          <a:srgbClr val="008272"/>
        </a:solidFill>
        <a:ln w="10795" cap="flat" cmpd="sng" algn="ctr">
          <a:solidFill>
            <a:srgbClr val="008272"/>
          </a:solidFill>
          <a:prstDash val="solid"/>
        </a:ln>
        <a:effectLst/>
      </dsp:spPr>
      <dsp:style>
        <a:lnRef idx="2">
          <a:scrgbClr r="0" g="0" b="0"/>
        </a:lnRef>
        <a:fillRef idx="1">
          <a:scrgbClr r="0" g="0" b="0"/>
        </a:fillRef>
        <a:effectRef idx="0">
          <a:scrgbClr r="0" g="0" b="0"/>
        </a:effectRef>
        <a:fontRef idx="minor">
          <a:schemeClr val="lt1"/>
        </a:fontRef>
      </dsp:style>
    </dsp:sp>
    <dsp:sp modelId="{F854BD0D-8F74-468B-80A4-B3B6421A70F5}">
      <dsp:nvSpPr>
        <dsp:cNvPr id="0" name=""/>
        <dsp:cNvSpPr/>
      </dsp:nvSpPr>
      <dsp:spPr>
        <a:xfrm>
          <a:off x="2625659" y="1667850"/>
          <a:ext cx="1615464" cy="1025819"/>
        </a:xfrm>
        <a:prstGeom prst="roundRect">
          <a:avLst>
            <a:gd name="adj" fmla="val 10000"/>
          </a:avLst>
        </a:prstGeom>
        <a:solidFill>
          <a:srgbClr val="FFFFFF">
            <a:alpha val="90000"/>
            <a:hueOff val="0"/>
            <a:satOff val="0"/>
            <a:lumOff val="0"/>
            <a:alphaOff val="0"/>
          </a:srgbClr>
        </a:solidFill>
        <a:ln w="10795" cap="flat" cmpd="sng" algn="ctr">
          <a:solidFill>
            <a:srgbClr val="008272"/>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solidFill>
                <a:srgbClr val="505050">
                  <a:hueOff val="0"/>
                  <a:satOff val="0"/>
                  <a:lumOff val="0"/>
                  <a:alphaOff val="0"/>
                </a:srgbClr>
              </a:solidFill>
              <a:latin typeface="+mn-lt"/>
              <a:ea typeface="+mn-ea"/>
              <a:cs typeface="+mn-cs"/>
            </a:rPr>
            <a:t>Textual Advertising</a:t>
          </a:r>
        </a:p>
        <a:p>
          <a:pPr lvl="0" algn="ctr" defTabSz="622300">
            <a:lnSpc>
              <a:spcPct val="90000"/>
            </a:lnSpc>
            <a:spcBef>
              <a:spcPct val="0"/>
            </a:spcBef>
            <a:spcAft>
              <a:spcPct val="35000"/>
            </a:spcAft>
          </a:pPr>
          <a:r>
            <a:rPr lang="en-US" sz="1100" kern="1200" dirty="0">
              <a:solidFill>
                <a:srgbClr val="505050">
                  <a:hueOff val="0"/>
                  <a:satOff val="0"/>
                  <a:lumOff val="0"/>
                  <a:alphaOff val="0"/>
                </a:srgbClr>
              </a:solidFill>
              <a:latin typeface="+mn-lt"/>
              <a:ea typeface="+mn-ea"/>
              <a:cs typeface="+mn-cs"/>
            </a:rPr>
            <a:t>Ads displayed in a text format with a link to Customer’s landing page</a:t>
          </a:r>
        </a:p>
      </dsp:txBody>
      <dsp:txXfrm>
        <a:off x="2655704" y="1697895"/>
        <a:ext cx="1555374" cy="965729"/>
      </dsp:txXfrm>
    </dsp:sp>
    <dsp:sp modelId="{8DB3B74E-4F50-468D-AF97-9DB72F0130BA}">
      <dsp:nvSpPr>
        <dsp:cNvPr id="0" name=""/>
        <dsp:cNvSpPr/>
      </dsp:nvSpPr>
      <dsp:spPr>
        <a:xfrm>
          <a:off x="1422789" y="2992980"/>
          <a:ext cx="1687756" cy="1025819"/>
        </a:xfrm>
        <a:prstGeom prst="roundRect">
          <a:avLst>
            <a:gd name="adj" fmla="val 10000"/>
          </a:avLst>
        </a:prstGeom>
        <a:solidFill>
          <a:srgbClr val="008272"/>
        </a:solidFill>
        <a:ln w="10795" cap="flat" cmpd="sng" algn="ctr">
          <a:solidFill>
            <a:srgbClr val="008272"/>
          </a:solidFill>
          <a:prstDash val="solid"/>
        </a:ln>
        <a:effectLst/>
      </dsp:spPr>
      <dsp:style>
        <a:lnRef idx="2">
          <a:scrgbClr r="0" g="0" b="0"/>
        </a:lnRef>
        <a:fillRef idx="1">
          <a:scrgbClr r="0" g="0" b="0"/>
        </a:fillRef>
        <a:effectRef idx="0">
          <a:scrgbClr r="0" g="0" b="0"/>
        </a:effectRef>
        <a:fontRef idx="minor">
          <a:schemeClr val="lt1"/>
        </a:fontRef>
      </dsp:style>
    </dsp:sp>
    <dsp:sp modelId="{4A19F396-F3BB-49BF-8A4C-F8AD39E3812A}">
      <dsp:nvSpPr>
        <dsp:cNvPr id="0" name=""/>
        <dsp:cNvSpPr/>
      </dsp:nvSpPr>
      <dsp:spPr>
        <a:xfrm>
          <a:off x="1602285" y="3163501"/>
          <a:ext cx="1687756" cy="1025819"/>
        </a:xfrm>
        <a:prstGeom prst="roundRect">
          <a:avLst>
            <a:gd name="adj" fmla="val 10000"/>
          </a:avLst>
        </a:prstGeom>
        <a:solidFill>
          <a:srgbClr val="FFFFFF">
            <a:alpha val="90000"/>
            <a:hueOff val="0"/>
            <a:satOff val="0"/>
            <a:lumOff val="0"/>
            <a:alphaOff val="0"/>
          </a:srgbClr>
        </a:solidFill>
        <a:ln w="10795" cap="flat" cmpd="sng" algn="ctr">
          <a:solidFill>
            <a:srgbClr val="008272"/>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a:solidFill>
                <a:srgbClr val="505050">
                  <a:hueOff val="0"/>
                  <a:satOff val="0"/>
                  <a:lumOff val="0"/>
                  <a:alphaOff val="0"/>
                </a:srgbClr>
              </a:solidFill>
              <a:latin typeface="+mn-lt"/>
              <a:ea typeface="+mn-ea"/>
              <a:cs typeface="+mn-cs"/>
            </a:rPr>
            <a:t>Content Based Advertising</a:t>
          </a:r>
        </a:p>
        <a:p>
          <a:pPr lvl="0" algn="ctr" defTabSz="488950">
            <a:lnSpc>
              <a:spcPct val="90000"/>
            </a:lnSpc>
            <a:spcBef>
              <a:spcPct val="0"/>
            </a:spcBef>
            <a:spcAft>
              <a:spcPct val="35000"/>
            </a:spcAft>
          </a:pPr>
          <a:r>
            <a:rPr lang="en-US" sz="1000" kern="1200" dirty="0">
              <a:solidFill>
                <a:srgbClr val="505050">
                  <a:hueOff val="0"/>
                  <a:satOff val="0"/>
                  <a:lumOff val="0"/>
                  <a:alphaOff val="0"/>
                </a:srgbClr>
              </a:solidFill>
              <a:latin typeface="+mn-lt"/>
              <a:ea typeface="+mn-ea"/>
              <a:cs typeface="+mn-cs"/>
            </a:rPr>
            <a:t>Ads displayed based on the content displayed on a web page</a:t>
          </a:r>
        </a:p>
      </dsp:txBody>
      <dsp:txXfrm>
        <a:off x="1632330" y="3193546"/>
        <a:ext cx="1627666" cy="965729"/>
      </dsp:txXfrm>
    </dsp:sp>
    <dsp:sp modelId="{AE5AB338-A3D0-4F92-B1EE-8E0CE420FD23}">
      <dsp:nvSpPr>
        <dsp:cNvPr id="0" name=""/>
        <dsp:cNvSpPr/>
      </dsp:nvSpPr>
      <dsp:spPr>
        <a:xfrm>
          <a:off x="3469537" y="2992980"/>
          <a:ext cx="1615464" cy="1025819"/>
        </a:xfrm>
        <a:prstGeom prst="roundRect">
          <a:avLst>
            <a:gd name="adj" fmla="val 10000"/>
          </a:avLst>
        </a:prstGeom>
        <a:solidFill>
          <a:srgbClr val="008272"/>
        </a:solidFill>
        <a:ln w="10795" cap="flat" cmpd="sng" algn="ctr">
          <a:solidFill>
            <a:srgbClr val="008272"/>
          </a:solidFill>
          <a:prstDash val="solid"/>
        </a:ln>
        <a:effectLst/>
      </dsp:spPr>
      <dsp:style>
        <a:lnRef idx="2">
          <a:scrgbClr r="0" g="0" b="0"/>
        </a:lnRef>
        <a:fillRef idx="1">
          <a:scrgbClr r="0" g="0" b="0"/>
        </a:fillRef>
        <a:effectRef idx="0">
          <a:scrgbClr r="0" g="0" b="0"/>
        </a:effectRef>
        <a:fontRef idx="minor">
          <a:schemeClr val="lt1"/>
        </a:fontRef>
      </dsp:style>
    </dsp:sp>
    <dsp:sp modelId="{630654D9-2F01-414C-98D9-E9125690EE0D}">
      <dsp:nvSpPr>
        <dsp:cNvPr id="0" name=""/>
        <dsp:cNvSpPr/>
      </dsp:nvSpPr>
      <dsp:spPr>
        <a:xfrm>
          <a:off x="3649033" y="3163501"/>
          <a:ext cx="1615464" cy="1025819"/>
        </a:xfrm>
        <a:prstGeom prst="roundRect">
          <a:avLst>
            <a:gd name="adj" fmla="val 10000"/>
          </a:avLst>
        </a:prstGeom>
        <a:solidFill>
          <a:srgbClr val="FFFFFF">
            <a:alpha val="90000"/>
            <a:hueOff val="0"/>
            <a:satOff val="0"/>
            <a:lumOff val="0"/>
            <a:alphaOff val="0"/>
          </a:srgbClr>
        </a:solidFill>
        <a:ln w="10795" cap="flat" cmpd="sng" algn="ctr">
          <a:solidFill>
            <a:srgbClr val="008272"/>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a:solidFill>
                <a:srgbClr val="505050">
                  <a:hueOff val="0"/>
                  <a:satOff val="0"/>
                  <a:lumOff val="0"/>
                  <a:alphaOff val="0"/>
                </a:srgbClr>
              </a:solidFill>
              <a:latin typeface="+mn-lt"/>
              <a:ea typeface="+mn-ea"/>
              <a:cs typeface="+mn-cs"/>
            </a:rPr>
            <a:t>Search Based Advertising</a:t>
          </a:r>
        </a:p>
        <a:p>
          <a:pPr lvl="0" algn="ctr" defTabSz="488950">
            <a:lnSpc>
              <a:spcPct val="90000"/>
            </a:lnSpc>
            <a:spcBef>
              <a:spcPct val="0"/>
            </a:spcBef>
            <a:spcAft>
              <a:spcPct val="35000"/>
            </a:spcAft>
          </a:pPr>
          <a:r>
            <a:rPr lang="en-US" sz="1000" kern="1200" dirty="0">
              <a:solidFill>
                <a:srgbClr val="505050">
                  <a:hueOff val="0"/>
                  <a:satOff val="0"/>
                  <a:lumOff val="0"/>
                  <a:alphaOff val="0"/>
                </a:srgbClr>
              </a:solidFill>
              <a:latin typeface="+mn-lt"/>
              <a:ea typeface="+mn-ea"/>
              <a:cs typeface="+mn-cs"/>
            </a:rPr>
            <a:t>Ads displayed based upon keywords searched through an online search bar</a:t>
          </a:r>
        </a:p>
      </dsp:txBody>
      <dsp:txXfrm>
        <a:off x="3679078" y="3193546"/>
        <a:ext cx="1555374" cy="965729"/>
      </dsp:txXfrm>
    </dsp:sp>
    <dsp:sp modelId="{35212016-1CFE-498E-8EB2-4B01B2253ED1}">
      <dsp:nvSpPr>
        <dsp:cNvPr id="0" name=""/>
        <dsp:cNvSpPr/>
      </dsp:nvSpPr>
      <dsp:spPr>
        <a:xfrm>
          <a:off x="5494622" y="1497329"/>
          <a:ext cx="1615464" cy="1025819"/>
        </a:xfrm>
        <a:prstGeom prst="roundRect">
          <a:avLst>
            <a:gd name="adj" fmla="val 10000"/>
          </a:avLst>
        </a:prstGeom>
        <a:solidFill>
          <a:srgbClr val="008272"/>
        </a:solidFill>
        <a:ln w="10795" cap="flat" cmpd="sng" algn="ctr">
          <a:solidFill>
            <a:srgbClr val="008272"/>
          </a:solidFill>
          <a:prstDash val="solid"/>
        </a:ln>
        <a:effectLst/>
      </dsp:spPr>
      <dsp:style>
        <a:lnRef idx="2">
          <a:scrgbClr r="0" g="0" b="0"/>
        </a:lnRef>
        <a:fillRef idx="1">
          <a:scrgbClr r="0" g="0" b="0"/>
        </a:fillRef>
        <a:effectRef idx="0">
          <a:scrgbClr r="0" g="0" b="0"/>
        </a:effectRef>
        <a:fontRef idx="minor">
          <a:schemeClr val="lt1"/>
        </a:fontRef>
      </dsp:style>
    </dsp:sp>
    <dsp:sp modelId="{DDD17A05-2AD2-45D1-8E5F-9D1EAA35A721}">
      <dsp:nvSpPr>
        <dsp:cNvPr id="0" name=""/>
        <dsp:cNvSpPr/>
      </dsp:nvSpPr>
      <dsp:spPr>
        <a:xfrm>
          <a:off x="5674118" y="1667850"/>
          <a:ext cx="1615464" cy="1025819"/>
        </a:xfrm>
        <a:prstGeom prst="roundRect">
          <a:avLst>
            <a:gd name="adj" fmla="val 10000"/>
          </a:avLst>
        </a:prstGeom>
        <a:solidFill>
          <a:srgbClr val="FFFFFF">
            <a:alpha val="90000"/>
            <a:hueOff val="0"/>
            <a:satOff val="0"/>
            <a:lumOff val="0"/>
            <a:alphaOff val="0"/>
          </a:srgbClr>
        </a:solidFill>
        <a:ln w="10795" cap="flat" cmpd="sng" algn="ctr">
          <a:solidFill>
            <a:srgbClr val="008272"/>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solidFill>
                <a:srgbClr val="505050">
                  <a:hueOff val="0"/>
                  <a:satOff val="0"/>
                  <a:lumOff val="0"/>
                  <a:alphaOff val="0"/>
                </a:srgbClr>
              </a:solidFill>
              <a:latin typeface="+mn-lt"/>
              <a:ea typeface="+mn-ea"/>
              <a:cs typeface="+mn-cs"/>
            </a:rPr>
            <a:t>Multimedia Rich Advertising</a:t>
          </a:r>
        </a:p>
        <a:p>
          <a:pPr lvl="0" algn="ctr" defTabSz="622300">
            <a:lnSpc>
              <a:spcPct val="90000"/>
            </a:lnSpc>
            <a:spcBef>
              <a:spcPct val="0"/>
            </a:spcBef>
            <a:spcAft>
              <a:spcPct val="35000"/>
            </a:spcAft>
          </a:pPr>
          <a:r>
            <a:rPr lang="en-US" sz="1100" kern="1200" dirty="0">
              <a:solidFill>
                <a:srgbClr val="505050">
                  <a:hueOff val="0"/>
                  <a:satOff val="0"/>
                  <a:lumOff val="0"/>
                  <a:alphaOff val="0"/>
                </a:srgbClr>
              </a:solidFill>
              <a:latin typeface="+mn-lt"/>
              <a:ea typeface="+mn-ea"/>
              <a:cs typeface="+mn-cs"/>
            </a:rPr>
            <a:t>Interactive ads </a:t>
          </a:r>
        </a:p>
      </dsp:txBody>
      <dsp:txXfrm>
        <a:off x="5704163" y="1697895"/>
        <a:ext cx="1555374" cy="965729"/>
      </dsp:txXfrm>
    </dsp:sp>
    <dsp:sp modelId="{922D04DA-3363-4E2A-921A-F47538EF6C3A}">
      <dsp:nvSpPr>
        <dsp:cNvPr id="0" name=""/>
        <dsp:cNvSpPr/>
      </dsp:nvSpPr>
      <dsp:spPr>
        <a:xfrm>
          <a:off x="5443993" y="2992980"/>
          <a:ext cx="1716721" cy="1025819"/>
        </a:xfrm>
        <a:prstGeom prst="roundRect">
          <a:avLst>
            <a:gd name="adj" fmla="val 10000"/>
          </a:avLst>
        </a:prstGeom>
        <a:solidFill>
          <a:srgbClr val="008272"/>
        </a:solidFill>
        <a:ln w="10795" cap="flat" cmpd="sng" algn="ctr">
          <a:solidFill>
            <a:srgbClr val="008272"/>
          </a:solidFill>
          <a:prstDash val="solid"/>
        </a:ln>
        <a:effectLst/>
      </dsp:spPr>
      <dsp:style>
        <a:lnRef idx="2">
          <a:scrgbClr r="0" g="0" b="0"/>
        </a:lnRef>
        <a:fillRef idx="1">
          <a:scrgbClr r="0" g="0" b="0"/>
        </a:fillRef>
        <a:effectRef idx="0">
          <a:scrgbClr r="0" g="0" b="0"/>
        </a:effectRef>
        <a:fontRef idx="minor">
          <a:schemeClr val="lt1"/>
        </a:fontRef>
      </dsp:style>
    </dsp:sp>
    <dsp:sp modelId="{2DAC0A92-CD6C-401A-B18F-5F920EE63146}">
      <dsp:nvSpPr>
        <dsp:cNvPr id="0" name=""/>
        <dsp:cNvSpPr/>
      </dsp:nvSpPr>
      <dsp:spPr>
        <a:xfrm>
          <a:off x="5623489" y="3163501"/>
          <a:ext cx="1716721" cy="1025819"/>
        </a:xfrm>
        <a:prstGeom prst="roundRect">
          <a:avLst>
            <a:gd name="adj" fmla="val 10000"/>
          </a:avLst>
        </a:prstGeom>
        <a:solidFill>
          <a:srgbClr val="FFFFFF">
            <a:alpha val="90000"/>
            <a:hueOff val="0"/>
            <a:satOff val="0"/>
            <a:lumOff val="0"/>
            <a:alphaOff val="0"/>
          </a:srgbClr>
        </a:solidFill>
        <a:ln w="10795" cap="flat" cmpd="sng" algn="ctr">
          <a:solidFill>
            <a:srgbClr val="008272"/>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endParaRPr lang="en-US" sz="1100" kern="1200" dirty="0">
            <a:solidFill>
              <a:srgbClr val="505050">
                <a:hueOff val="0"/>
                <a:satOff val="0"/>
                <a:lumOff val="0"/>
                <a:alphaOff val="0"/>
              </a:srgbClr>
            </a:solidFill>
            <a:latin typeface="+mn-lt"/>
            <a:ea typeface="+mn-ea"/>
            <a:cs typeface="+mn-cs"/>
          </a:endParaRPr>
        </a:p>
        <a:p>
          <a:pPr lvl="0" algn="ctr" defTabSz="488950">
            <a:lnSpc>
              <a:spcPct val="90000"/>
            </a:lnSpc>
            <a:spcBef>
              <a:spcPct val="0"/>
            </a:spcBef>
            <a:spcAft>
              <a:spcPct val="35000"/>
            </a:spcAft>
          </a:pPr>
          <a:r>
            <a:rPr lang="en-US" sz="1100" b="1" kern="1200" dirty="0">
              <a:solidFill>
                <a:srgbClr val="505050">
                  <a:hueOff val="0"/>
                  <a:satOff val="0"/>
                  <a:lumOff val="0"/>
                  <a:alphaOff val="0"/>
                </a:srgbClr>
              </a:solidFill>
              <a:latin typeface="+mn-lt"/>
              <a:ea typeface="+mn-ea"/>
              <a:cs typeface="+mn-cs"/>
            </a:rPr>
            <a:t>Display Advertising</a:t>
          </a:r>
        </a:p>
        <a:p>
          <a:pPr lvl="0" algn="ctr" defTabSz="488950">
            <a:lnSpc>
              <a:spcPct val="90000"/>
            </a:lnSpc>
            <a:spcBef>
              <a:spcPct val="0"/>
            </a:spcBef>
            <a:spcAft>
              <a:spcPct val="35000"/>
            </a:spcAft>
          </a:pPr>
          <a:r>
            <a:rPr lang="en-US" sz="800" b="0" kern="1200" dirty="0">
              <a:solidFill>
                <a:srgbClr val="505050">
                  <a:hueOff val="0"/>
                  <a:satOff val="0"/>
                  <a:lumOff val="0"/>
                  <a:alphaOff val="0"/>
                </a:srgbClr>
              </a:solidFill>
              <a:latin typeface="+mn-lt"/>
              <a:ea typeface="+mn-ea"/>
              <a:cs typeface="+mn-cs"/>
            </a:rPr>
            <a:t>(Banner/Flash/Games/Pop-Ups)</a:t>
          </a:r>
          <a:endParaRPr lang="en-US" sz="1100" b="0" kern="1200" dirty="0">
            <a:solidFill>
              <a:srgbClr val="505050">
                <a:hueOff val="0"/>
                <a:satOff val="0"/>
                <a:lumOff val="0"/>
                <a:alphaOff val="0"/>
              </a:srgbClr>
            </a:solidFill>
            <a:latin typeface="+mn-lt"/>
            <a:ea typeface="+mn-ea"/>
            <a:cs typeface="+mn-cs"/>
          </a:endParaRPr>
        </a:p>
        <a:p>
          <a:pPr lvl="0" algn="ctr" defTabSz="488950">
            <a:lnSpc>
              <a:spcPct val="90000"/>
            </a:lnSpc>
            <a:spcBef>
              <a:spcPct val="0"/>
            </a:spcBef>
            <a:spcAft>
              <a:spcPct val="35000"/>
            </a:spcAft>
          </a:pPr>
          <a:r>
            <a:rPr lang="en-US" sz="1000" kern="1200" dirty="0">
              <a:solidFill>
                <a:srgbClr val="505050">
                  <a:hueOff val="0"/>
                  <a:satOff val="0"/>
                  <a:lumOff val="0"/>
                  <a:alphaOff val="0"/>
                </a:srgbClr>
              </a:solidFill>
              <a:latin typeface="+mn-lt"/>
              <a:ea typeface="+mn-ea"/>
              <a:cs typeface="+mn-cs"/>
            </a:rPr>
            <a:t>Can be a double edged sword- Attractive or Distracting</a:t>
          </a:r>
        </a:p>
        <a:p>
          <a:pPr lvl="0" algn="l" defTabSz="488950">
            <a:lnSpc>
              <a:spcPct val="90000"/>
            </a:lnSpc>
            <a:spcBef>
              <a:spcPct val="0"/>
            </a:spcBef>
            <a:spcAft>
              <a:spcPct val="35000"/>
            </a:spcAft>
          </a:pPr>
          <a:endParaRPr lang="en-US" sz="1000" kern="1200" dirty="0">
            <a:solidFill>
              <a:srgbClr val="505050">
                <a:hueOff val="0"/>
                <a:satOff val="0"/>
                <a:lumOff val="0"/>
                <a:alphaOff val="0"/>
              </a:srgbClr>
            </a:solidFill>
            <a:latin typeface="+mn-lt"/>
            <a:ea typeface="+mn-ea"/>
            <a:cs typeface="+mn-cs"/>
          </a:endParaRPr>
        </a:p>
      </dsp:txBody>
      <dsp:txXfrm>
        <a:off x="5653534" y="3193546"/>
        <a:ext cx="1656631" cy="9657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1E363-51D3-47BC-BB1D-C727893B773D}">
      <dsp:nvSpPr>
        <dsp:cNvPr id="0" name=""/>
        <dsp:cNvSpPr/>
      </dsp:nvSpPr>
      <dsp:spPr>
        <a:xfrm>
          <a:off x="2807" y="655500"/>
          <a:ext cx="2737693" cy="62652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Cost Per Click (CPC)</a:t>
          </a:r>
        </a:p>
      </dsp:txBody>
      <dsp:txXfrm>
        <a:off x="2807" y="655500"/>
        <a:ext cx="2737693" cy="626527"/>
      </dsp:txXfrm>
    </dsp:sp>
    <dsp:sp modelId="{CE97EE85-2E9C-4833-B9D4-99F719E066A6}">
      <dsp:nvSpPr>
        <dsp:cNvPr id="0" name=""/>
        <dsp:cNvSpPr/>
      </dsp:nvSpPr>
      <dsp:spPr>
        <a:xfrm>
          <a:off x="2807" y="1282027"/>
          <a:ext cx="2737693" cy="14822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Cost to be paid by advertiser whenever the impression is clicked</a:t>
          </a:r>
        </a:p>
        <a:p>
          <a:pPr marL="171450" lvl="1" indent="-171450" algn="l" defTabSz="800100">
            <a:lnSpc>
              <a:spcPct val="90000"/>
            </a:lnSpc>
            <a:spcBef>
              <a:spcPct val="0"/>
            </a:spcBef>
            <a:spcAft>
              <a:spcPct val="15000"/>
            </a:spcAft>
            <a:buChar char="••"/>
          </a:pPr>
          <a:r>
            <a:rPr lang="en-US" sz="1800" kern="1200" dirty="0"/>
            <a:t>Revenue/Click</a:t>
          </a:r>
        </a:p>
      </dsp:txBody>
      <dsp:txXfrm>
        <a:off x="2807" y="1282027"/>
        <a:ext cx="2737693" cy="1482299"/>
      </dsp:txXfrm>
    </dsp:sp>
    <dsp:sp modelId="{588311FA-E522-49F0-B6A0-1C0D863321DA}">
      <dsp:nvSpPr>
        <dsp:cNvPr id="0" name=""/>
        <dsp:cNvSpPr/>
      </dsp:nvSpPr>
      <dsp:spPr>
        <a:xfrm>
          <a:off x="3123778" y="655500"/>
          <a:ext cx="2737693" cy="62652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Cost Per </a:t>
          </a:r>
          <a:r>
            <a:rPr lang="en-US" sz="1800" kern="1200" dirty="0" err="1"/>
            <a:t>Mille</a:t>
          </a:r>
          <a:r>
            <a:rPr lang="en-US" sz="1800" kern="1200" dirty="0"/>
            <a:t> (CPM)</a:t>
          </a:r>
        </a:p>
      </dsp:txBody>
      <dsp:txXfrm>
        <a:off x="3123778" y="655500"/>
        <a:ext cx="2737693" cy="626527"/>
      </dsp:txXfrm>
    </dsp:sp>
    <dsp:sp modelId="{7167140C-298B-4FC9-851F-56A278380ED2}">
      <dsp:nvSpPr>
        <dsp:cNvPr id="0" name=""/>
        <dsp:cNvSpPr/>
      </dsp:nvSpPr>
      <dsp:spPr>
        <a:xfrm>
          <a:off x="3123778" y="1282027"/>
          <a:ext cx="2737693" cy="14822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Revenue earned by publisher for displaying 1000 impressions</a:t>
          </a:r>
        </a:p>
        <a:p>
          <a:pPr marL="171450" lvl="1" indent="-171450" algn="l" defTabSz="800100">
            <a:lnSpc>
              <a:spcPct val="90000"/>
            </a:lnSpc>
            <a:spcBef>
              <a:spcPct val="0"/>
            </a:spcBef>
            <a:spcAft>
              <a:spcPct val="15000"/>
            </a:spcAft>
            <a:buChar char="••"/>
          </a:pPr>
          <a:r>
            <a:rPr lang="en-US" sz="1800" kern="1200" dirty="0"/>
            <a:t>(Revenue/Impression) * 1000</a:t>
          </a:r>
        </a:p>
      </dsp:txBody>
      <dsp:txXfrm>
        <a:off x="3123778" y="1282027"/>
        <a:ext cx="2737693" cy="1482299"/>
      </dsp:txXfrm>
    </dsp:sp>
    <dsp:sp modelId="{06040D78-B497-4848-8CF4-331EAECA773E}">
      <dsp:nvSpPr>
        <dsp:cNvPr id="0" name=""/>
        <dsp:cNvSpPr/>
      </dsp:nvSpPr>
      <dsp:spPr>
        <a:xfrm>
          <a:off x="6244748" y="655500"/>
          <a:ext cx="2737693" cy="62652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Cost Per Acquisition/Action</a:t>
          </a:r>
        </a:p>
      </dsp:txBody>
      <dsp:txXfrm>
        <a:off x="6244748" y="655500"/>
        <a:ext cx="2737693" cy="626527"/>
      </dsp:txXfrm>
    </dsp:sp>
    <dsp:sp modelId="{04BBEC4D-DA14-4805-9948-35B8BA27BD98}">
      <dsp:nvSpPr>
        <dsp:cNvPr id="0" name=""/>
        <dsp:cNvSpPr/>
      </dsp:nvSpPr>
      <dsp:spPr>
        <a:xfrm>
          <a:off x="6244748" y="1282027"/>
          <a:ext cx="2737693" cy="14822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Cost to be paid by an advertiser only when desired action is taken by the user</a:t>
          </a:r>
        </a:p>
      </dsp:txBody>
      <dsp:txXfrm>
        <a:off x="6244748" y="1282027"/>
        <a:ext cx="2737693" cy="14822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378816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a:t>Click to edit Master text styles</a:t>
            </a:r>
          </a:p>
          <a:p>
            <a:pPr lvl="1"/>
            <a:r>
              <a:rPr lang="en-US"/>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524217111"/>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4</a:t>
            </a:fld>
            <a:endParaRPr lang="en-US" dirty="0"/>
          </a:p>
        </p:txBody>
      </p:sp>
    </p:spTree>
    <p:extLst>
      <p:ext uri="{BB962C8B-B14F-4D97-AF65-F5344CB8AC3E}">
        <p14:creationId xmlns:p14="http://schemas.microsoft.com/office/powerpoint/2010/main" val="773364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sz="1000" b="0" i="0" u="none" strike="noStrike" kern="1200" baseline="0" dirty="0">
                <a:solidFill>
                  <a:schemeClr val="tx1"/>
                </a:solidFill>
                <a:latin typeface="Arial" charset="0"/>
                <a:ea typeface="+mn-ea"/>
                <a:cs typeface="+mn-cs"/>
              </a:rPr>
              <a:t>On the demand side of the value chain, there are advertisers, and their agencies</a:t>
            </a:r>
          </a:p>
          <a:p>
            <a:r>
              <a:rPr lang="en-US" sz="1000" b="0" i="0" u="none" strike="noStrike" kern="1200" baseline="0" dirty="0">
                <a:solidFill>
                  <a:schemeClr val="tx1"/>
                </a:solidFill>
                <a:latin typeface="Arial" charset="0"/>
                <a:ea typeface="+mn-ea"/>
                <a:cs typeface="+mn-cs"/>
              </a:rPr>
              <a:t>On the supply side of the value chain, there are publishes, and their networks</a:t>
            </a:r>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7</a:t>
            </a:fld>
            <a:endParaRPr lang="en-US" dirty="0"/>
          </a:p>
        </p:txBody>
      </p:sp>
    </p:spTree>
    <p:extLst>
      <p:ext uri="{BB962C8B-B14F-4D97-AF65-F5344CB8AC3E}">
        <p14:creationId xmlns:p14="http://schemas.microsoft.com/office/powerpoint/2010/main" val="144588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sz="1000" b="0" i="0" u="none" strike="noStrike" kern="1200" baseline="0" dirty="0">
                <a:solidFill>
                  <a:schemeClr val="tx1"/>
                </a:solidFill>
                <a:latin typeface="Arial" charset="0"/>
                <a:ea typeface="+mn-ea"/>
                <a:cs typeface="+mn-cs"/>
              </a:rPr>
              <a:t>Whenever the publisher wanted to change an ad, they had to make a change to their live website, which was time consuming and risky</a:t>
            </a:r>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9</a:t>
            </a:fld>
            <a:endParaRPr lang="en-US" dirty="0"/>
          </a:p>
        </p:txBody>
      </p:sp>
    </p:spTree>
    <p:extLst>
      <p:ext uri="{BB962C8B-B14F-4D97-AF65-F5344CB8AC3E}">
        <p14:creationId xmlns:p14="http://schemas.microsoft.com/office/powerpoint/2010/main" val="61764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10</a:t>
            </a:fld>
            <a:endParaRPr lang="en-US" dirty="0"/>
          </a:p>
        </p:txBody>
      </p:sp>
    </p:spTree>
    <p:extLst>
      <p:ext uri="{BB962C8B-B14F-4D97-AF65-F5344CB8AC3E}">
        <p14:creationId xmlns:p14="http://schemas.microsoft.com/office/powerpoint/2010/main" val="3861202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11</a:t>
            </a:fld>
            <a:endParaRPr lang="en-US" dirty="0"/>
          </a:p>
        </p:txBody>
      </p:sp>
    </p:spTree>
    <p:extLst>
      <p:ext uri="{BB962C8B-B14F-4D97-AF65-F5344CB8AC3E}">
        <p14:creationId xmlns:p14="http://schemas.microsoft.com/office/powerpoint/2010/main" val="3226820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a:t>Content Delivery Network (CDN) is used by Advertiser Ad Servers which acts as repository for ad content and actually displays the ad</a:t>
            </a:r>
          </a:p>
        </p:txBody>
      </p:sp>
      <p:sp>
        <p:nvSpPr>
          <p:cNvPr id="4" name="Slide Number Placeholder 3"/>
          <p:cNvSpPr>
            <a:spLocks noGrp="1"/>
          </p:cNvSpPr>
          <p:nvPr>
            <p:ph type="sldNum" sz="quarter" idx="10"/>
          </p:nvPr>
        </p:nvSpPr>
        <p:spPr/>
        <p:txBody>
          <a:bodyPr/>
          <a:lstStyle/>
          <a:p>
            <a:fld id="{62DCC290-FBB5-460F-B5AA-0FCBA6852F29}" type="slidenum">
              <a:rPr lang="en-US" smtClean="0"/>
              <a:pPr/>
              <a:t>13</a:t>
            </a:fld>
            <a:endParaRPr lang="en-US" dirty="0"/>
          </a:p>
        </p:txBody>
      </p:sp>
    </p:spTree>
    <p:extLst>
      <p:ext uri="{BB962C8B-B14F-4D97-AF65-F5344CB8AC3E}">
        <p14:creationId xmlns:p14="http://schemas.microsoft.com/office/powerpoint/2010/main" val="1640904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a:t>Network Ad Server is used by large publishers used to  drop cookie on the user’s machine and hence enable behavioral tracking &amp; targeting</a:t>
            </a:r>
          </a:p>
        </p:txBody>
      </p:sp>
      <p:sp>
        <p:nvSpPr>
          <p:cNvPr id="4" name="Slide Number Placeholder 3"/>
          <p:cNvSpPr>
            <a:spLocks noGrp="1"/>
          </p:cNvSpPr>
          <p:nvPr>
            <p:ph type="sldNum" sz="quarter" idx="10"/>
          </p:nvPr>
        </p:nvSpPr>
        <p:spPr/>
        <p:txBody>
          <a:bodyPr/>
          <a:lstStyle/>
          <a:p>
            <a:fld id="{62DCC290-FBB5-460F-B5AA-0FCBA6852F29}" type="slidenum">
              <a:rPr lang="en-US" smtClean="0"/>
              <a:pPr/>
              <a:t>14</a:t>
            </a:fld>
            <a:endParaRPr lang="en-US" dirty="0"/>
          </a:p>
        </p:txBody>
      </p:sp>
    </p:spTree>
    <p:extLst>
      <p:ext uri="{BB962C8B-B14F-4D97-AF65-F5344CB8AC3E}">
        <p14:creationId xmlns:p14="http://schemas.microsoft.com/office/powerpoint/2010/main" val="3957450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a:t>For large advertisers, publishers can charge extra price for their inventory since they are meeting diverse criteria of their clients. Small advertisers although have to settle for the inventory that has not been sold to large advertisers and hence the pricing to these advertisers is also less comparatively</a:t>
            </a:r>
          </a:p>
          <a:p>
            <a:r>
              <a:rPr lang="en-US" dirty="0"/>
              <a:t>During auction process of Remnant Inventory, publishers look at the quality of ads being displayed and its relationship between publishers and advertisers</a:t>
            </a:r>
          </a:p>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18</a:t>
            </a:fld>
            <a:endParaRPr lang="en-US" dirty="0"/>
          </a:p>
        </p:txBody>
      </p:sp>
    </p:spTree>
    <p:extLst>
      <p:ext uri="{BB962C8B-B14F-4D97-AF65-F5344CB8AC3E}">
        <p14:creationId xmlns:p14="http://schemas.microsoft.com/office/powerpoint/2010/main" val="2566039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3.v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14.v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vmlDrawing" Target="../drawings/vmlDrawing15.v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vmlDrawing" Target="../drawings/vmlDrawing16.v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17.v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vmlDrawing" Target="../drawings/vmlDrawing18.v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vmlDrawing" Target="../drawings/vmlDrawing19.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20.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341" r:id="rId3" imgW="1085714" imgH="1286055" progId="PBrush">
                  <p:embed/>
                </p:oleObj>
              </mc:Choice>
              <mc:Fallback>
                <p:oleObj r:id="rId3" imgW="1085714" imgH="1286055" progId="PBrus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a:t>Project Title</a:t>
            </a:r>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a:t>Insert Date</a:t>
            </a:r>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342" r:id="rId5" imgW="1085714" imgH="1286055" progId="PBrush">
                  <p:embed/>
                </p:oleObj>
              </mc:Choice>
              <mc:Fallback>
                <p:oleObj r:id="rId5" imgW="1085714" imgH="1286055"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MuKyun</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9785"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reeform 8"/>
          <p:cNvSpPr/>
          <p:nvPr/>
        </p:nvSpPr>
        <p:spPr>
          <a:xfrm>
            <a:off x="457200" y="1282761"/>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12" name="Rounded Rectangle 11"/>
          <p:cNvSpPr/>
          <p:nvPr/>
        </p:nvSpPr>
        <p:spPr>
          <a:xfrm>
            <a:off x="554330" y="1379891"/>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Who is the end consumer?</a:t>
            </a:r>
            <a:endParaRPr lang="en-US" sz="1400" b="1" dirty="0">
              <a:solidFill>
                <a:schemeClr val="bg1"/>
              </a:solidFill>
              <a:latin typeface="+mn-lt"/>
              <a:ea typeface="+mn-ea"/>
              <a:cs typeface="+mn-cs"/>
            </a:endParaRPr>
          </a:p>
        </p:txBody>
      </p:sp>
      <p:sp>
        <p:nvSpPr>
          <p:cNvPr id="16" name="Freeform 15"/>
          <p:cNvSpPr/>
          <p:nvPr/>
        </p:nvSpPr>
        <p:spPr>
          <a:xfrm>
            <a:off x="457200" y="2351195"/>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1" name="Rounded Rectangle 20"/>
          <p:cNvSpPr/>
          <p:nvPr/>
        </p:nvSpPr>
        <p:spPr>
          <a:xfrm>
            <a:off x="554330" y="2448325"/>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is the business question?</a:t>
            </a:r>
            <a:endParaRPr lang="en-US" sz="1400" b="1" dirty="0">
              <a:solidFill>
                <a:schemeClr val="bg1"/>
              </a:solidFill>
              <a:latin typeface="+mn-lt"/>
              <a:ea typeface="+mn-ea"/>
              <a:cs typeface="+mn-cs"/>
            </a:endParaRPr>
          </a:p>
        </p:txBody>
      </p:sp>
      <p:sp>
        <p:nvSpPr>
          <p:cNvPr id="22" name="Freeform 21"/>
          <p:cNvSpPr/>
          <p:nvPr/>
        </p:nvSpPr>
        <p:spPr>
          <a:xfrm>
            <a:off x="457200" y="3419629"/>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3" name="Rounded Rectangle 22"/>
          <p:cNvSpPr/>
          <p:nvPr/>
        </p:nvSpPr>
        <p:spPr>
          <a:xfrm>
            <a:off x="554330" y="3516759"/>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400" b="1" dirty="0"/>
              <a:t>What triggered the question?</a:t>
            </a:r>
          </a:p>
        </p:txBody>
      </p:sp>
      <p:sp>
        <p:nvSpPr>
          <p:cNvPr id="24" name="Freeform 23"/>
          <p:cNvSpPr/>
          <p:nvPr/>
        </p:nvSpPr>
        <p:spPr>
          <a:xfrm>
            <a:off x="457200" y="4488063"/>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5" name="Rounded Rectangle 24"/>
          <p:cNvSpPr/>
          <p:nvPr/>
        </p:nvSpPr>
        <p:spPr>
          <a:xfrm>
            <a:off x="554330" y="4585193"/>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intend to do with the output?</a:t>
            </a:r>
            <a:endParaRPr lang="en-US" sz="1400" b="1" dirty="0">
              <a:solidFill>
                <a:schemeClr val="bg1"/>
              </a:solidFill>
              <a:latin typeface="+mn-lt"/>
              <a:ea typeface="+mn-ea"/>
              <a:cs typeface="+mn-cs"/>
            </a:endParaRPr>
          </a:p>
        </p:txBody>
      </p:sp>
      <p:sp>
        <p:nvSpPr>
          <p:cNvPr id="26" name="Freeform 25"/>
          <p:cNvSpPr/>
          <p:nvPr/>
        </p:nvSpPr>
        <p:spPr>
          <a:xfrm>
            <a:off x="457200" y="5556497"/>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7" name="Rounded Rectangle 26"/>
          <p:cNvSpPr/>
          <p:nvPr/>
        </p:nvSpPr>
        <p:spPr>
          <a:xfrm>
            <a:off x="554330" y="5653627"/>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‘expect’ as the outcomes?</a:t>
            </a:r>
            <a:endParaRPr lang="en-US" sz="1400" b="1" dirty="0">
              <a:solidFill>
                <a:schemeClr val="bg1"/>
              </a:solidFill>
              <a:latin typeface="+mn-lt"/>
              <a:ea typeface="+mn-ea"/>
              <a:cs typeface="+mn-cs"/>
            </a:endParaRPr>
          </a:p>
        </p:txBody>
      </p:sp>
      <p:sp>
        <p:nvSpPr>
          <p:cNvPr id="14" name="Text Placeholder 14"/>
          <p:cNvSpPr>
            <a:spLocks noGrp="1"/>
          </p:cNvSpPr>
          <p:nvPr>
            <p:ph type="body" sz="quarter" idx="14" hasCustomPrompt="1"/>
          </p:nvPr>
        </p:nvSpPr>
        <p:spPr>
          <a:xfrm>
            <a:off x="2351379" y="1311212"/>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who the end consumer of the request would be – in several cases, this may not be the requestor himself/herself</a:t>
            </a:r>
          </a:p>
          <a:p>
            <a:pPr lvl="1"/>
            <a:endParaRPr lang="en-US" dirty="0"/>
          </a:p>
        </p:txBody>
      </p:sp>
      <p:sp>
        <p:nvSpPr>
          <p:cNvPr id="17" name="Text Placeholder 14"/>
          <p:cNvSpPr>
            <a:spLocks noGrp="1"/>
          </p:cNvSpPr>
          <p:nvPr>
            <p:ph type="body" sz="quarter" idx="15" hasCustomPrompt="1"/>
          </p:nvPr>
        </p:nvSpPr>
        <p:spPr>
          <a:xfrm>
            <a:off x="2351379" y="2379646"/>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request in business terms and not the specific data or refresh request</a:t>
            </a:r>
          </a:p>
        </p:txBody>
      </p:sp>
      <p:sp>
        <p:nvSpPr>
          <p:cNvPr id="18" name="Text Placeholder 14"/>
          <p:cNvSpPr>
            <a:spLocks noGrp="1"/>
          </p:cNvSpPr>
          <p:nvPr>
            <p:ph type="body" sz="quarter" idx="16" hasCustomPrompt="1"/>
          </p:nvPr>
        </p:nvSpPr>
        <p:spPr>
          <a:xfrm>
            <a:off x="2351379" y="3445029"/>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factors that drove the requestor to ask this question</a:t>
            </a:r>
          </a:p>
        </p:txBody>
      </p:sp>
      <p:sp>
        <p:nvSpPr>
          <p:cNvPr id="19" name="Text Placeholder 14"/>
          <p:cNvSpPr>
            <a:spLocks noGrp="1"/>
          </p:cNvSpPr>
          <p:nvPr>
            <p:ph type="body" sz="quarter" idx="17" hasCustomPrompt="1"/>
          </p:nvPr>
        </p:nvSpPr>
        <p:spPr>
          <a:xfrm>
            <a:off x="2351379" y="4513463"/>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351379" y="5581897"/>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expected ‘takeaways’ from this request – this can be used to validate the output and also define the sniff checks that need to be defined</a:t>
            </a:r>
          </a:p>
        </p:txBody>
      </p:sp>
    </p:spTree>
    <p:extLst>
      <p:ext uri="{BB962C8B-B14F-4D97-AF65-F5344CB8AC3E}">
        <p14:creationId xmlns:p14="http://schemas.microsoft.com/office/powerpoint/2010/main" val="26533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QFIRe</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0806"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Box 31"/>
          <p:cNvSpPr txBox="1"/>
          <p:nvPr userDrawn="1"/>
        </p:nvSpPr>
        <p:spPr>
          <a:xfrm>
            <a:off x="495300" y="1566331"/>
            <a:ext cx="8641080" cy="762001"/>
          </a:xfrm>
          <a:prstGeom prst="rect">
            <a:avLst/>
          </a:prstGeom>
          <a:solidFill>
            <a:srgbClr val="D8CBCB"/>
          </a:solidFill>
          <a:ln>
            <a:noFill/>
            <a:prstDash val="sysDash"/>
          </a:ln>
        </p:spPr>
        <p:txBody>
          <a:bodyPr wrap="square" tIns="182880" rtlCol="0">
            <a:noAutofit/>
          </a:bodyPr>
          <a:lstStyle/>
          <a:p>
            <a:pPr marL="0" indent="0" algn="l">
              <a:buFont typeface="Webdings" pitchFamily="18" charset="2"/>
              <a:buNone/>
            </a:pPr>
            <a:endParaRPr lang="en-US" sz="1400" dirty="0"/>
          </a:p>
        </p:txBody>
      </p:sp>
      <p:sp>
        <p:nvSpPr>
          <p:cNvPr id="33" name="TextBox 32"/>
          <p:cNvSpPr txBox="1"/>
          <p:nvPr userDrawn="1"/>
        </p:nvSpPr>
        <p:spPr>
          <a:xfrm>
            <a:off x="49530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4" name="TextBox 33"/>
          <p:cNvSpPr txBox="1"/>
          <p:nvPr userDrawn="1"/>
        </p:nvSpPr>
        <p:spPr>
          <a:xfrm>
            <a:off x="495300" y="5524500"/>
            <a:ext cx="8641080" cy="9525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5" name="Text Placeholder 14"/>
          <p:cNvSpPr>
            <a:spLocks noGrp="1"/>
          </p:cNvSpPr>
          <p:nvPr>
            <p:ph type="body" sz="quarter" idx="17" hasCustomPrompt="1"/>
          </p:nvPr>
        </p:nvSpPr>
        <p:spPr>
          <a:xfrm>
            <a:off x="495300" y="5524500"/>
            <a:ext cx="8622792" cy="9525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36" name="Text Placeholder 14"/>
          <p:cNvSpPr>
            <a:spLocks noGrp="1"/>
          </p:cNvSpPr>
          <p:nvPr>
            <p:ph type="body" sz="quarter" idx="15" hasCustomPrompt="1"/>
          </p:nvPr>
        </p:nvSpPr>
        <p:spPr>
          <a:xfrm>
            <a:off x="495300" y="2662763"/>
            <a:ext cx="4236720" cy="252306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37" name="Text Placeholder 14"/>
          <p:cNvSpPr>
            <a:spLocks noGrp="1"/>
          </p:cNvSpPr>
          <p:nvPr>
            <p:ph type="body" sz="quarter" idx="14" hasCustomPrompt="1"/>
          </p:nvPr>
        </p:nvSpPr>
        <p:spPr>
          <a:xfrm>
            <a:off x="495300" y="1566331"/>
            <a:ext cx="8622792" cy="762001"/>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Question</a:t>
            </a:r>
          </a:p>
          <a:p>
            <a:pPr lvl="1"/>
            <a:r>
              <a:rPr lang="en-US" dirty="0"/>
              <a:t>Sub Question</a:t>
            </a:r>
          </a:p>
        </p:txBody>
      </p:sp>
      <p:sp>
        <p:nvSpPr>
          <p:cNvPr id="38" name="Rounded Rectangle 37"/>
          <p:cNvSpPr/>
          <p:nvPr userDrawn="1"/>
        </p:nvSpPr>
        <p:spPr bwMode="auto">
          <a:xfrm>
            <a:off x="590232" y="1308100"/>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Questions</a:t>
            </a:r>
          </a:p>
        </p:txBody>
      </p:sp>
      <p:sp>
        <p:nvSpPr>
          <p:cNvPr id="39" name="Rounded Rectangle 38"/>
          <p:cNvSpPr/>
          <p:nvPr userDrawn="1"/>
        </p:nvSpPr>
        <p:spPr bwMode="auto">
          <a:xfrm>
            <a:off x="59023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40" name="Rounded Rectangle 39"/>
          <p:cNvSpPr/>
          <p:nvPr userDrawn="1"/>
        </p:nvSpPr>
        <p:spPr bwMode="auto">
          <a:xfrm>
            <a:off x="590232" y="52451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41" name="TextBox 40"/>
          <p:cNvSpPr txBox="1"/>
          <p:nvPr userDrawn="1"/>
        </p:nvSpPr>
        <p:spPr>
          <a:xfrm>
            <a:off x="489458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42" name="Text Placeholder 14"/>
          <p:cNvSpPr>
            <a:spLocks noGrp="1"/>
          </p:cNvSpPr>
          <p:nvPr>
            <p:ph type="body" sz="quarter" idx="18" hasCustomPrompt="1"/>
          </p:nvPr>
        </p:nvSpPr>
        <p:spPr>
          <a:xfrm>
            <a:off x="4894580" y="2662763"/>
            <a:ext cx="4236720" cy="252306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43" name="Rounded Rectangle 42"/>
          <p:cNvSpPr/>
          <p:nvPr userDrawn="1"/>
        </p:nvSpPr>
        <p:spPr bwMode="auto">
          <a:xfrm>
            <a:off x="498951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235587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FIRe</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1830"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userDrawn="1"/>
        </p:nvSpPr>
        <p:spPr>
          <a:xfrm>
            <a:off x="49530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7" name="TextBox 16"/>
          <p:cNvSpPr txBox="1"/>
          <p:nvPr userDrawn="1"/>
        </p:nvSpPr>
        <p:spPr>
          <a:xfrm>
            <a:off x="495300" y="5067300"/>
            <a:ext cx="8641080" cy="13843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8" name="Text Placeholder 14"/>
          <p:cNvSpPr>
            <a:spLocks noGrp="1"/>
          </p:cNvSpPr>
          <p:nvPr>
            <p:ph type="body" sz="quarter" idx="17" hasCustomPrompt="1"/>
          </p:nvPr>
        </p:nvSpPr>
        <p:spPr>
          <a:xfrm>
            <a:off x="495300" y="5067300"/>
            <a:ext cx="8622792" cy="13843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19" name="Text Placeholder 14"/>
          <p:cNvSpPr>
            <a:spLocks noGrp="1"/>
          </p:cNvSpPr>
          <p:nvPr>
            <p:ph type="body" sz="quarter" idx="15" hasCustomPrompt="1"/>
          </p:nvPr>
        </p:nvSpPr>
        <p:spPr>
          <a:xfrm>
            <a:off x="495300" y="1646763"/>
            <a:ext cx="4236720" cy="300143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20" name="Rounded Rectangle 19"/>
          <p:cNvSpPr/>
          <p:nvPr userDrawn="1"/>
        </p:nvSpPr>
        <p:spPr bwMode="auto">
          <a:xfrm>
            <a:off x="59023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21" name="Rounded Rectangle 20"/>
          <p:cNvSpPr/>
          <p:nvPr userDrawn="1"/>
        </p:nvSpPr>
        <p:spPr bwMode="auto">
          <a:xfrm>
            <a:off x="590232" y="47879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22" name="TextBox 21"/>
          <p:cNvSpPr txBox="1"/>
          <p:nvPr userDrawn="1"/>
        </p:nvSpPr>
        <p:spPr>
          <a:xfrm>
            <a:off x="489458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23" name="Text Placeholder 14"/>
          <p:cNvSpPr>
            <a:spLocks noGrp="1"/>
          </p:cNvSpPr>
          <p:nvPr>
            <p:ph type="body" sz="quarter" idx="18" hasCustomPrompt="1"/>
          </p:nvPr>
        </p:nvSpPr>
        <p:spPr>
          <a:xfrm>
            <a:off x="4894580" y="1646763"/>
            <a:ext cx="4236720" cy="300143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24" name="Rounded Rectangle 23"/>
          <p:cNvSpPr/>
          <p:nvPr userDrawn="1"/>
        </p:nvSpPr>
        <p:spPr bwMode="auto">
          <a:xfrm>
            <a:off x="498951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380978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6719"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1190187848"/>
              </p:ext>
            </p:extLst>
          </p:nvPr>
        </p:nvGraphicFramePr>
        <p:xfrm>
          <a:off x="443967" y="1431572"/>
          <a:ext cx="4297680" cy="29118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Background</a:t>
                      </a:r>
                    </a:p>
                  </a:txBody>
                  <a:tcPr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25975410"/>
              </p:ext>
            </p:extLst>
          </p:nvPr>
        </p:nvGraphicFramePr>
        <p:xfrm>
          <a:off x="443967" y="4466872"/>
          <a:ext cx="4297680" cy="18577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Objectives</a:t>
                      </a:r>
                    </a:p>
                  </a:txBody>
                  <a:tcPr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2501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relevant facts that serve as the background for this project?</a:t>
            </a:r>
          </a:p>
          <a:p>
            <a:pPr lvl="1"/>
            <a:r>
              <a:rPr lang="en-US" dirty="0"/>
              <a:t>Second level</a:t>
            </a:r>
          </a:p>
        </p:txBody>
      </p:sp>
      <p:sp>
        <p:nvSpPr>
          <p:cNvPr id="24" name="Text Placeholder 13"/>
          <p:cNvSpPr>
            <a:spLocks noGrp="1"/>
          </p:cNvSpPr>
          <p:nvPr>
            <p:ph type="body" sz="quarter" idx="13" hasCustomPrompt="1"/>
          </p:nvPr>
        </p:nvSpPr>
        <p:spPr>
          <a:xfrm>
            <a:off x="444500" y="4851400"/>
            <a:ext cx="4297680" cy="1473200"/>
          </a:xfrm>
        </p:spPr>
        <p:txBody>
          <a:bodyPr>
            <a:noAutofit/>
          </a:bodyPr>
          <a:lstStyle>
            <a:lvl1pPr>
              <a:spcBef>
                <a:spcPts val="600"/>
              </a:spcBef>
              <a:defRPr sz="1400"/>
            </a:lvl1pPr>
            <a:lvl2pPr>
              <a:spcBef>
                <a:spcPts val="300"/>
              </a:spcBef>
              <a:defRPr sz="1200"/>
            </a:lvl2pPr>
          </a:lstStyle>
          <a:p>
            <a:pPr lvl="0"/>
            <a:r>
              <a:rPr lang="en-US" dirty="0"/>
              <a:t>Describe the key project objectives</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2624382110"/>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Approach</a:t>
                      </a:r>
                    </a:p>
                  </a:txBody>
                  <a:tcPr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approach used by Mu Sigma in this project.  You can insert text or paste graphics in this box</a:t>
            </a:r>
          </a:p>
          <a:p>
            <a:pPr lvl="1"/>
            <a:r>
              <a:rPr lang="en-US" dirty="0"/>
              <a:t>Second level</a:t>
            </a:r>
          </a:p>
        </p:txBody>
      </p:sp>
      <p:sp>
        <p:nvSpPr>
          <p:cNvPr id="2" name="Right Arrow 1"/>
          <p:cNvSpPr/>
          <p:nvPr userDrawn="1"/>
        </p:nvSpPr>
        <p:spPr bwMode="auto">
          <a:xfrm>
            <a:off x="4829492" y="2895600"/>
            <a:ext cx="274320"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Tree>
    <p:extLst>
      <p:ext uri="{BB962C8B-B14F-4D97-AF65-F5344CB8AC3E}">
        <p14:creationId xmlns:p14="http://schemas.microsoft.com/office/powerpoint/2010/main" val="382914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7741"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1682896122"/>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Analysis</a:t>
                      </a:r>
                      <a:r>
                        <a:rPr lang="en-US" sz="1400" baseline="0" dirty="0"/>
                        <a:t> Illustrations</a:t>
                      </a:r>
                      <a:endParaRPr lang="en-US" sz="1400" dirty="0"/>
                    </a:p>
                  </a:txBody>
                  <a:tcPr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Paste charts/graphics that illustrate key analysis outputs and support the key findings</a:t>
            </a:r>
          </a:p>
          <a:p>
            <a:pPr lvl="1"/>
            <a:r>
              <a:rPr lang="en-US" dirty="0"/>
              <a:t>Second level</a:t>
            </a:r>
          </a:p>
        </p:txBody>
      </p:sp>
      <p:sp>
        <p:nvSpPr>
          <p:cNvPr id="2" name="Right Arrow 1"/>
          <p:cNvSpPr/>
          <p:nvPr userDrawn="1"/>
        </p:nvSpPr>
        <p:spPr bwMode="auto">
          <a:xfrm>
            <a:off x="4829492" y="19812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2388452680"/>
              </p:ext>
            </p:extLst>
          </p:nvPr>
        </p:nvGraphicFramePr>
        <p:xfrm>
          <a:off x="443967" y="1431572"/>
          <a:ext cx="4297680" cy="23784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Findings</a:t>
                      </a:r>
                    </a:p>
                  </a:txBody>
                  <a:tcPr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1848217573"/>
              </p:ext>
            </p:extLst>
          </p:nvPr>
        </p:nvGraphicFramePr>
        <p:xfrm>
          <a:off x="443967" y="3933472"/>
          <a:ext cx="4297680" cy="23911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Business Impact</a:t>
                      </a:r>
                    </a:p>
                  </a:txBody>
                  <a:tcPr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444500" y="1816100"/>
            <a:ext cx="4297680" cy="1993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findings/insights obtained from the analysis</a:t>
            </a:r>
          </a:p>
          <a:p>
            <a:pPr lvl="1"/>
            <a:r>
              <a:rPr lang="en-US" dirty="0"/>
              <a:t>Second level</a:t>
            </a:r>
          </a:p>
        </p:txBody>
      </p:sp>
      <p:sp>
        <p:nvSpPr>
          <p:cNvPr id="17" name="Text Placeholder 13"/>
          <p:cNvSpPr>
            <a:spLocks noGrp="1"/>
          </p:cNvSpPr>
          <p:nvPr>
            <p:ph type="body" sz="quarter" idx="13" hasCustomPrompt="1"/>
          </p:nvPr>
        </p:nvSpPr>
        <p:spPr>
          <a:xfrm>
            <a:off x="444500" y="4318000"/>
            <a:ext cx="4297680" cy="2006600"/>
          </a:xfrm>
        </p:spPr>
        <p:txBody>
          <a:bodyPr>
            <a:noAutofit/>
          </a:bodyPr>
          <a:lstStyle>
            <a:lvl1pPr>
              <a:spcBef>
                <a:spcPts val="600"/>
              </a:spcBef>
              <a:defRPr sz="1400" baseline="0"/>
            </a:lvl1pPr>
            <a:lvl2pPr>
              <a:spcBef>
                <a:spcPts val="300"/>
              </a:spcBef>
              <a:defRPr sz="1200"/>
            </a:lvl2pPr>
          </a:lstStyle>
          <a:p>
            <a:pPr lvl="0"/>
            <a:r>
              <a:rPr lang="en-US" dirty="0"/>
              <a:t>What was the real/projected impact of the project on the business?</a:t>
            </a:r>
          </a:p>
          <a:p>
            <a:pPr lvl="1"/>
            <a:r>
              <a:rPr lang="en-US" dirty="0"/>
              <a:t>Second level</a:t>
            </a:r>
          </a:p>
        </p:txBody>
      </p:sp>
      <p:sp>
        <p:nvSpPr>
          <p:cNvPr id="18" name="Right Arrow 17"/>
          <p:cNvSpPr/>
          <p:nvPr userDrawn="1"/>
        </p:nvSpPr>
        <p:spPr bwMode="auto">
          <a:xfrm rot="10800000">
            <a:off x="4829492" y="44196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Tree>
    <p:extLst>
      <p:ext uri="{BB962C8B-B14F-4D97-AF65-F5344CB8AC3E}">
        <p14:creationId xmlns:p14="http://schemas.microsoft.com/office/powerpoint/2010/main" val="177187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0575"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ounded Rectangle 19"/>
          <p:cNvSpPr/>
          <p:nvPr userDrawn="1"/>
        </p:nvSpPr>
        <p:spPr bwMode="auto">
          <a:xfrm>
            <a:off x="3149600" y="3490815"/>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5" name="Rounded Rectangle 24"/>
          <p:cNvSpPr/>
          <p:nvPr userDrawn="1"/>
        </p:nvSpPr>
        <p:spPr bwMode="auto">
          <a:xfrm>
            <a:off x="3149600" y="2440109"/>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6" name="Pentagon 25"/>
          <p:cNvSpPr/>
          <p:nvPr userDrawn="1"/>
        </p:nvSpPr>
        <p:spPr bwMode="auto">
          <a:xfrm rot="5400000">
            <a:off x="1268730" y="749324"/>
            <a:ext cx="100584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7" name="Chevron 26"/>
          <p:cNvSpPr/>
          <p:nvPr userDrawn="1"/>
        </p:nvSpPr>
        <p:spPr bwMode="auto">
          <a:xfrm rot="5400000">
            <a:off x="1268730" y="1800876"/>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8" name="Text Placeholder 8"/>
          <p:cNvSpPr>
            <a:spLocks noGrp="1"/>
          </p:cNvSpPr>
          <p:nvPr>
            <p:ph type="body" sz="quarter" idx="10" hasCustomPrompt="1"/>
          </p:nvPr>
        </p:nvSpPr>
        <p:spPr>
          <a:xfrm>
            <a:off x="622300" y="1557020"/>
            <a:ext cx="2286000" cy="640080"/>
          </a:xfrm>
        </p:spPr>
        <p:txBody>
          <a:bodyPr anchor="ctr"/>
          <a:lstStyle>
            <a:lvl1pPr marL="0" indent="0" algn="ctr">
              <a:buNone/>
              <a:defRPr sz="1400" b="1">
                <a:solidFill>
                  <a:schemeClr val="bg1"/>
                </a:solidFill>
              </a:defRPr>
            </a:lvl1pPr>
          </a:lstStyle>
          <a:p>
            <a:pPr lvl="0"/>
            <a:r>
              <a:rPr lang="en-US" dirty="0"/>
              <a:t>Add step 1</a:t>
            </a:r>
          </a:p>
        </p:txBody>
      </p:sp>
      <p:sp>
        <p:nvSpPr>
          <p:cNvPr id="29" name="Text Placeholder 8"/>
          <p:cNvSpPr>
            <a:spLocks noGrp="1"/>
          </p:cNvSpPr>
          <p:nvPr>
            <p:ph type="body" sz="quarter" idx="11" hasCustomPrompt="1"/>
          </p:nvPr>
        </p:nvSpPr>
        <p:spPr>
          <a:xfrm>
            <a:off x="622300" y="2608582"/>
            <a:ext cx="2286000" cy="640080"/>
          </a:xfrm>
        </p:spPr>
        <p:txBody>
          <a:bodyPr anchor="ctr"/>
          <a:lstStyle>
            <a:lvl1pPr marL="0" indent="0" algn="ctr">
              <a:buNone/>
              <a:defRPr sz="1400" b="1" baseline="0">
                <a:solidFill>
                  <a:schemeClr val="bg1"/>
                </a:solidFill>
              </a:defRPr>
            </a:lvl1pPr>
          </a:lstStyle>
          <a:p>
            <a:pPr lvl="0"/>
            <a:r>
              <a:rPr lang="en-US" dirty="0"/>
              <a:t>Add step 2</a:t>
            </a:r>
          </a:p>
        </p:txBody>
      </p:sp>
      <p:sp>
        <p:nvSpPr>
          <p:cNvPr id="30" name="Rounded Rectangle 29"/>
          <p:cNvSpPr/>
          <p:nvPr userDrawn="1"/>
        </p:nvSpPr>
        <p:spPr bwMode="auto">
          <a:xfrm>
            <a:off x="3149600" y="1389403"/>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225800" y="1371600"/>
            <a:ext cx="5852160" cy="91440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32" name="Text Placeholder 14"/>
          <p:cNvSpPr>
            <a:spLocks noGrp="1"/>
          </p:cNvSpPr>
          <p:nvPr>
            <p:ph type="body" sz="quarter" idx="15" hasCustomPrompt="1"/>
          </p:nvPr>
        </p:nvSpPr>
        <p:spPr>
          <a:xfrm>
            <a:off x="3225800" y="24257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33" name="Text Placeholder 14"/>
          <p:cNvSpPr>
            <a:spLocks noGrp="1"/>
          </p:cNvSpPr>
          <p:nvPr>
            <p:ph type="body" sz="quarter" idx="16" hasCustomPrompt="1"/>
          </p:nvPr>
        </p:nvSpPr>
        <p:spPr>
          <a:xfrm>
            <a:off x="3225800" y="34798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34" name="Chevron 33"/>
          <p:cNvSpPr/>
          <p:nvPr userDrawn="1"/>
        </p:nvSpPr>
        <p:spPr bwMode="auto">
          <a:xfrm rot="5400000">
            <a:off x="1268730" y="2852428"/>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622300" y="3660144"/>
            <a:ext cx="2286000" cy="640080"/>
          </a:xfrm>
        </p:spPr>
        <p:txBody>
          <a:bodyPr anchor="ctr"/>
          <a:lstStyle>
            <a:lvl1pPr marL="0" indent="0" algn="ctr">
              <a:buNone/>
              <a:defRPr sz="1400" b="1">
                <a:solidFill>
                  <a:schemeClr val="bg1"/>
                </a:solidFill>
              </a:defRPr>
            </a:lvl1pPr>
          </a:lstStyle>
          <a:p>
            <a:pPr lvl="0"/>
            <a:r>
              <a:rPr lang="en-US" dirty="0"/>
              <a:t>Add step 3</a:t>
            </a:r>
          </a:p>
        </p:txBody>
      </p:sp>
      <p:sp>
        <p:nvSpPr>
          <p:cNvPr id="38" name="Chevron 37"/>
          <p:cNvSpPr/>
          <p:nvPr userDrawn="1"/>
        </p:nvSpPr>
        <p:spPr bwMode="auto">
          <a:xfrm rot="5400000">
            <a:off x="1268730" y="3903980"/>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622300" y="4711707"/>
            <a:ext cx="2286000" cy="640080"/>
          </a:xfrm>
        </p:spPr>
        <p:txBody>
          <a:bodyPr anchor="ctr"/>
          <a:lstStyle>
            <a:lvl1pPr marL="0" indent="0" algn="ctr">
              <a:buNone/>
              <a:defRPr sz="1400" b="1">
                <a:solidFill>
                  <a:schemeClr val="bg1"/>
                </a:solidFill>
              </a:defRPr>
            </a:lvl1pPr>
          </a:lstStyle>
          <a:p>
            <a:pPr lvl="0"/>
            <a:r>
              <a:rPr lang="en-US" dirty="0"/>
              <a:t>Add step 4</a:t>
            </a:r>
          </a:p>
        </p:txBody>
      </p:sp>
      <p:sp>
        <p:nvSpPr>
          <p:cNvPr id="42" name="Rounded Rectangle 41"/>
          <p:cNvSpPr/>
          <p:nvPr userDrawn="1"/>
        </p:nvSpPr>
        <p:spPr bwMode="auto">
          <a:xfrm>
            <a:off x="3149600" y="4541521"/>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225800" y="45339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149600" y="4251937"/>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Rounded Rectangle 4"/>
          <p:cNvSpPr/>
          <p:nvPr userDrawn="1"/>
        </p:nvSpPr>
        <p:spPr bwMode="auto">
          <a:xfrm>
            <a:off x="3149600" y="2811768"/>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Pentagon 5"/>
          <p:cNvSpPr/>
          <p:nvPr userDrawn="1"/>
        </p:nvSpPr>
        <p:spPr bwMode="auto">
          <a:xfrm rot="5400000">
            <a:off x="1131570" y="868681"/>
            <a:ext cx="128016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hevron 6"/>
          <p:cNvSpPr/>
          <p:nvPr userDrawn="1"/>
        </p:nvSpPr>
        <p:spPr bwMode="auto">
          <a:xfrm rot="5400000">
            <a:off x="1131570" y="2308849"/>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645917"/>
            <a:ext cx="2286000" cy="640080"/>
          </a:xfrm>
        </p:spPr>
        <p:txBody>
          <a:bodyPr anchor="ctr">
            <a:noAutofit/>
          </a:bodyPr>
          <a:lstStyle>
            <a:lvl1pPr marL="0" indent="0" algn="ctr">
              <a:buNone/>
              <a:defRPr sz="1400"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622300" y="3086085"/>
            <a:ext cx="2286000" cy="640080"/>
          </a:xfrm>
        </p:spPr>
        <p:txBody>
          <a:bodyPr anchor="ctr">
            <a:noAutofit/>
          </a:bodyPr>
          <a:lstStyle>
            <a:lvl1pPr marL="0" indent="0" algn="ctr">
              <a:buNone/>
              <a:defRPr sz="1400" b="1">
                <a:solidFill>
                  <a:schemeClr val="bg1"/>
                </a:solidFill>
              </a:defRPr>
            </a:lvl1pPr>
          </a:lstStyle>
          <a:p>
            <a:pPr lvl="0"/>
            <a:r>
              <a:rPr lang="en-US" dirty="0"/>
              <a:t>Add step 2</a:t>
            </a:r>
          </a:p>
        </p:txBody>
      </p:sp>
      <p:sp>
        <p:nvSpPr>
          <p:cNvPr id="14" name="Rounded Rectangle 13"/>
          <p:cNvSpPr/>
          <p:nvPr userDrawn="1"/>
        </p:nvSpPr>
        <p:spPr bwMode="auto">
          <a:xfrm>
            <a:off x="3149600" y="1371600"/>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noAutofit/>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97000"/>
            <a:ext cx="5852160" cy="118872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225800" y="2837168"/>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225800" y="4277337"/>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9551"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hevron 18"/>
          <p:cNvSpPr/>
          <p:nvPr userDrawn="1"/>
        </p:nvSpPr>
        <p:spPr bwMode="auto">
          <a:xfrm rot="5400000">
            <a:off x="1131570" y="3749017"/>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622300" y="4526254"/>
            <a:ext cx="2286000" cy="640080"/>
          </a:xfrm>
        </p:spPr>
        <p:txBody>
          <a:bodyPr anchor="ctr">
            <a:noAutofit/>
          </a:bodyPr>
          <a:lstStyle>
            <a:lvl1pPr marL="0" indent="0" algn="ctr">
              <a:buNone/>
              <a:defRPr sz="1400" b="1">
                <a:solidFill>
                  <a:schemeClr val="bg1"/>
                </a:solidFill>
              </a:defRPr>
            </a:lvl1pPr>
          </a:lstStyle>
          <a:p>
            <a:pPr lvl="0"/>
            <a:r>
              <a:rPr lang="en-US" dirty="0"/>
              <a:t>Add step 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457200" y="13716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 name="Chevron 3"/>
          <p:cNvSpPr/>
          <p:nvPr userDrawn="1"/>
        </p:nvSpPr>
        <p:spPr bwMode="auto">
          <a:xfrm>
            <a:off x="2696633"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Chevron 4"/>
          <p:cNvSpPr/>
          <p:nvPr userDrawn="1"/>
        </p:nvSpPr>
        <p:spPr bwMode="auto">
          <a:xfrm>
            <a:off x="4936066"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hevron 5"/>
          <p:cNvSpPr/>
          <p:nvPr userDrawn="1"/>
        </p:nvSpPr>
        <p:spPr bwMode="auto">
          <a:xfrm>
            <a:off x="7175500"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Rounded Rectangle 6"/>
          <p:cNvSpPr/>
          <p:nvPr userDrawn="1"/>
        </p:nvSpPr>
        <p:spPr bwMode="auto">
          <a:xfrm>
            <a:off x="4318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2683933"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4936066"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71882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2927879" y="1409700"/>
            <a:ext cx="1737360" cy="800100"/>
          </a:xfrm>
        </p:spPr>
        <p:txBody>
          <a:bodyPr anchor="ctr"/>
          <a:lstStyle>
            <a:lvl1pPr marL="0" indent="0" algn="ctr">
              <a:buNone/>
              <a:defRPr sz="1400"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684212" y="1409700"/>
            <a:ext cx="1737360" cy="800100"/>
          </a:xfrm>
        </p:spPr>
        <p:txBody>
          <a:bodyPr anchor="ctr"/>
          <a:lstStyle>
            <a:lvl1pPr marL="0" indent="0" algn="ctr">
              <a:buNone/>
              <a:defRPr sz="1400"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7415212" y="1409700"/>
            <a:ext cx="1737360" cy="800100"/>
          </a:xfrm>
        </p:spPr>
        <p:txBody>
          <a:bodyPr anchor="ctr"/>
          <a:lstStyle>
            <a:lvl1pPr marL="0" indent="0" algn="ctr">
              <a:buNone/>
              <a:defRPr sz="1400"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5171546" y="1409700"/>
            <a:ext cx="1737360" cy="800100"/>
          </a:xfrm>
        </p:spPr>
        <p:txBody>
          <a:bodyPr anchor="ctr"/>
          <a:lstStyle>
            <a:lvl1pPr marL="0" indent="0" algn="ctr">
              <a:buNone/>
              <a:defRPr sz="1400" b="1">
                <a:solidFill>
                  <a:schemeClr val="bg1"/>
                </a:solidFill>
              </a:defRPr>
            </a:lvl1pPr>
          </a:lstStyle>
          <a:p>
            <a:pPr lvl="0"/>
            <a:r>
              <a:rPr lang="en-US" dirty="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160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rgbClr val="FF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rgbClr val="D4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rgbClr val="AA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tx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254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262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357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3649"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8287"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8" name="Chart Placeholder 7"/>
          <p:cNvSpPr>
            <a:spLocks noGrp="1"/>
          </p:cNvSpPr>
          <p:nvPr>
            <p:ph type="chart" sz="quarter" idx="10"/>
          </p:nvPr>
        </p:nvSpPr>
        <p:spPr>
          <a:xfrm>
            <a:off x="1827213" y="1295400"/>
            <a:ext cx="6248400" cy="3962400"/>
          </a:xfrm>
        </p:spPr>
        <p:txBody>
          <a:bodyPr/>
          <a:lstStyle/>
          <a:p>
            <a:r>
              <a:rPr lang="en-US"/>
              <a:t>Click icon to add chart</a:t>
            </a:r>
            <a:endParaRPr lang="en-US" dirty="0"/>
          </a:p>
        </p:txBody>
      </p:sp>
      <p:graphicFrame>
        <p:nvGraphicFramePr>
          <p:cNvPr id="113459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467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9311"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userDrawn="1"/>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335"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1359"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457200" y="381000"/>
            <a:ext cx="8985250" cy="838200"/>
          </a:xfrm>
        </p:spPr>
        <p:txBody>
          <a:bodyPr/>
          <a:lstStyle/>
          <a:p>
            <a:r>
              <a:rPr lang="en-US" dirty="0"/>
              <a:t>What is the Key Takeaway from the Slide?</a:t>
            </a:r>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2383"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3407"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7503"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Facts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Performance</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444500" y="4318000"/>
            <a:ext cx="4297680" cy="1816100"/>
          </a:xfrm>
        </p:spPr>
        <p:txBody>
          <a:bodyPr>
            <a:noAutofit/>
          </a:bodyPr>
          <a:lstStyle>
            <a:lvl1pPr>
              <a:spcBef>
                <a:spcPts val="600"/>
              </a:spcBef>
              <a:defRPr sz="1400"/>
            </a:lvl1pPr>
            <a:lvl2pPr>
              <a:spcBef>
                <a:spcPts val="300"/>
              </a:spcBef>
              <a:defRPr sz="1200"/>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Market Situation</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Imperatives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Autofit/>
          </a:bodyPr>
          <a:lstStyle>
            <a:lvl1pPr>
              <a:spcBef>
                <a:spcPts val="600"/>
              </a:spcBef>
              <a:defRPr sz="1400"/>
            </a:lvl1pPr>
            <a:lvl2pPr>
              <a:lnSpc>
                <a:spcPct val="100000"/>
              </a:lnSpc>
              <a:spcBef>
                <a:spcPts val="300"/>
              </a:spcBef>
              <a:defRPr sz="1200"/>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5181600" y="4318000"/>
            <a:ext cx="4297680" cy="1816100"/>
          </a:xfrm>
        </p:spPr>
        <p:txBody>
          <a:bodyPr>
            <a:noAutofit/>
          </a:bodyPr>
          <a:lstStyle>
            <a:lvl1pPr>
              <a:spcBef>
                <a:spcPts val="600"/>
              </a:spcBef>
              <a:defRPr sz="1400" baseline="0"/>
            </a:lvl1pPr>
            <a:lvl2pPr>
              <a:spcBef>
                <a:spcPts val="300"/>
              </a:spcBef>
              <a:defRPr sz="1200"/>
            </a:lvl2pPr>
          </a:lstStyle>
          <a:p>
            <a:pPr lvl="0"/>
            <a:r>
              <a:rPr lang="en-US" dirty="0"/>
              <a:t>According to the company, what are the key focus areas or strategies for the near and distant future?</a:t>
            </a:r>
          </a:p>
          <a:p>
            <a:pPr lvl="1"/>
            <a:r>
              <a:rPr lang="en-US" dirty="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MPDNA – What is the Key Takeaway from the Slide?</a:t>
            </a:r>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5560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1554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Situation – Current</a:t>
                      </a:r>
                      <a:r>
                        <a:rPr lang="en-US" sz="1400" baseline="0" dirty="0"/>
                        <a:t> State</a:t>
                      </a:r>
                      <a:endParaRPr lang="en-US" sz="1400" dirty="0"/>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444500" y="2540000"/>
            <a:ext cx="2781300" cy="29337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nvGraphicFramePr>
        <p:xfrm>
          <a:off x="6666971" y="21554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Desired Future State</a:t>
                      </a:r>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6667500" y="2540000"/>
            <a:ext cx="2781300" cy="2933700"/>
          </a:xfrm>
        </p:spPr>
        <p:txBody>
          <a:bodyPr>
            <a:noAutofit/>
          </a:bodyPr>
          <a:lstStyle>
            <a:lvl1pPr>
              <a:spcBef>
                <a:spcPts val="600"/>
              </a:spcBef>
              <a:defRPr sz="1400"/>
            </a:lvl1pPr>
            <a:lvl2pPr>
              <a:lnSpc>
                <a:spcPct val="100000"/>
              </a:lnSpc>
              <a:spcBef>
                <a:spcPts val="300"/>
              </a:spcBef>
              <a:defRPr sz="1200"/>
            </a:lvl2pPr>
          </a:lstStyle>
          <a:p>
            <a:pPr lvl="0"/>
            <a:r>
              <a:rPr lang="en-US" dirty="0"/>
              <a:t>Where would the client like to be?</a:t>
            </a:r>
          </a:p>
          <a:p>
            <a:pPr lvl="1"/>
            <a:r>
              <a:rPr lang="en-US" dirty="0"/>
              <a:t>Second level</a:t>
            </a:r>
          </a:p>
        </p:txBody>
      </p:sp>
      <p:sp>
        <p:nvSpPr>
          <p:cNvPr id="10" name="Right Arrow 9"/>
          <p:cNvSpPr/>
          <p:nvPr userDrawn="1"/>
        </p:nvSpPr>
        <p:spPr bwMode="auto">
          <a:xfrm>
            <a:off x="3291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Right Arrow 11"/>
          <p:cNvSpPr/>
          <p:nvPr userDrawn="1"/>
        </p:nvSpPr>
        <p:spPr bwMode="auto">
          <a:xfrm>
            <a:off x="6339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83232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41962">
                <a:tc>
                  <a:txBody>
                    <a:bodyPr/>
                    <a:lstStyle/>
                    <a:p>
                      <a:pPr algn="ctr"/>
                      <a:r>
                        <a:rPr lang="en-US" sz="1400" dirty="0"/>
                        <a:t>Complications – The Gap / Trigger</a:t>
                      </a:r>
                    </a:p>
                  </a:txBody>
                  <a:tcPr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3390900" y="1676400"/>
            <a:ext cx="3124200" cy="1447800"/>
          </a:xfrm>
        </p:spPr>
        <p:txBody>
          <a:bodyPr>
            <a:noAutofit/>
          </a:bodyPr>
          <a:lstStyle>
            <a:lvl1pPr>
              <a:spcBef>
                <a:spcPts val="600"/>
              </a:spcBef>
              <a:defRPr sz="1400" baseline="0"/>
            </a:lvl1pPr>
            <a:lvl2pPr>
              <a:lnSpc>
                <a:spcPct val="100000"/>
              </a:lnSpc>
              <a:spcBef>
                <a:spcPts val="300"/>
              </a:spcBef>
              <a:defRPr sz="1200"/>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4815840" y="2730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Right Arrow 15"/>
          <p:cNvSpPr/>
          <p:nvPr userDrawn="1"/>
        </p:nvSpPr>
        <p:spPr bwMode="auto">
          <a:xfrm rot="5400000">
            <a:off x="4815840" y="3746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530372"/>
          <a:ext cx="3149599" cy="183232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41962">
                <a:tc>
                  <a:txBody>
                    <a:bodyPr/>
                    <a:lstStyle/>
                    <a:p>
                      <a:pPr algn="ctr"/>
                      <a:r>
                        <a:rPr lang="en-US" sz="1400" dirty="0"/>
                        <a:t>Questions – which</a:t>
                      </a:r>
                      <a:r>
                        <a:rPr lang="en-US" sz="1400" baseline="0" dirty="0"/>
                        <a:t> need answers</a:t>
                      </a:r>
                      <a:endParaRPr lang="en-US" sz="1400" dirty="0"/>
                    </a:p>
                  </a:txBody>
                  <a:tcPr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3390900" y="4902200"/>
            <a:ext cx="3124200" cy="1447800"/>
          </a:xfrm>
        </p:spPr>
        <p:txBody>
          <a:bodyPr>
            <a:noAutofit/>
          </a:bodyPr>
          <a:lstStyle>
            <a:lvl1pPr>
              <a:spcBef>
                <a:spcPts val="600"/>
              </a:spcBef>
              <a:defRPr sz="1400"/>
            </a:lvl1pPr>
            <a:lvl2pPr>
              <a:lnSpc>
                <a:spcPct val="100000"/>
              </a:lnSpc>
              <a:spcBef>
                <a:spcPts val="300"/>
              </a:spcBef>
              <a:defRPr sz="1200"/>
            </a:lvl2pPr>
          </a:lstStyle>
          <a:p>
            <a:pPr lvl="0"/>
            <a:r>
              <a:rPr lang="en-US" dirty="0"/>
              <a:t>What is the one key question that we should answer to get from current to desired future state?</a:t>
            </a:r>
          </a:p>
          <a:p>
            <a:pPr lvl="1"/>
            <a:r>
              <a:rPr lang="en-US" dirty="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8528" r:id="rId4" imgW="971686" imgH="895238" progId="PBrush">
                  <p:embed/>
                </p:oleObj>
              </mc:Choice>
              <mc:Fallback>
                <p:oleObj r:id="rId4" imgW="971686" imgH="895238" progId="PBrush">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dirty="0"/>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9" r:id="rId10"/>
    <p:sldLayoutId id="2147483780" r:id="rId11"/>
    <p:sldLayoutId id="2147483781" r:id="rId12"/>
    <p:sldLayoutId id="2147483776" r:id="rId13"/>
    <p:sldLayoutId id="2147483777" r:id="rId14"/>
    <p:sldLayoutId id="2147483770" r:id="rId15"/>
    <p:sldLayoutId id="2147483772" r:id="rId16"/>
    <p:sldLayoutId id="2147483771" r:id="rId17"/>
    <p:sldLayoutId id="2147483773" r:id="rId18"/>
    <p:sldLayoutId id="2147483774" r:id="rId19"/>
    <p:sldLayoutId id="2147483775" r:id="rId20"/>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6.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6.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6.png"/><Relationship Id="rId4" Type="http://schemas.openxmlformats.org/officeDocument/2006/relationships/image" Target="../media/image6.sv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Display Advertisement </a:t>
            </a:r>
            <a:br>
              <a:rPr lang="en-US" dirty="0"/>
            </a:br>
            <a:endParaRPr lang="en-US" dirty="0"/>
          </a:p>
        </p:txBody>
      </p:sp>
      <p:sp>
        <p:nvSpPr>
          <p:cNvPr id="3" name="Text Placeholder 2"/>
          <p:cNvSpPr>
            <a:spLocks noGrp="1"/>
          </p:cNvSpPr>
          <p:nvPr>
            <p:ph type="body" sz="quarter" idx="11"/>
          </p:nvPr>
        </p:nvSpPr>
        <p:spPr/>
        <p:txBody>
          <a:bodyPr/>
          <a:lstStyle/>
          <a:p>
            <a:r>
              <a:rPr lang="en-US" dirty="0" smtClean="0"/>
              <a:t>September 19</a:t>
            </a:r>
            <a:r>
              <a:rPr lang="en-US" dirty="0"/>
              <a:t>, 2018</a:t>
            </a:r>
          </a:p>
        </p:txBody>
      </p:sp>
      <p:sp>
        <p:nvSpPr>
          <p:cNvPr id="4" name="Text Placeholder 3"/>
          <p:cNvSpPr>
            <a:spLocks noGrp="1"/>
          </p:cNvSpPr>
          <p:nvPr>
            <p:ph type="body" sz="quarter" idx="12"/>
          </p:nvPr>
        </p:nvSpPr>
        <p:spPr/>
        <p:txBody>
          <a:bodyPr/>
          <a:lstStyle/>
          <a:p>
            <a:r>
              <a:rPr lang="en-US" dirty="0" smtClean="0"/>
              <a:t>KT </a:t>
            </a:r>
            <a:r>
              <a:rPr lang="en-US" dirty="0"/>
              <a:t>Session</a:t>
            </a:r>
          </a:p>
        </p:txBody>
      </p:sp>
    </p:spTree>
    <p:extLst>
      <p:ext uri="{BB962C8B-B14F-4D97-AF65-F5344CB8AC3E}">
        <p14:creationId xmlns:p14="http://schemas.microsoft.com/office/powerpoint/2010/main" val="414994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67C071-9D54-44D2-979A-EE646DE2A13D}"/>
              </a:ext>
            </a:extLst>
          </p:cNvPr>
          <p:cNvSpPr>
            <a:spLocks noGrp="1"/>
          </p:cNvSpPr>
          <p:nvPr>
            <p:ph type="title"/>
          </p:nvPr>
        </p:nvSpPr>
        <p:spPr/>
        <p:txBody>
          <a:bodyPr/>
          <a:lstStyle/>
          <a:p>
            <a:r>
              <a:rPr lang="en-US" dirty="0"/>
              <a:t>Ad Serving in Old Days</a:t>
            </a:r>
          </a:p>
        </p:txBody>
      </p:sp>
      <p:pic>
        <p:nvPicPr>
          <p:cNvPr id="20" name="Content Placeholder 19">
            <a:extLst>
              <a:ext uri="{FF2B5EF4-FFF2-40B4-BE49-F238E27FC236}">
                <a16:creationId xmlns:a16="http://schemas.microsoft.com/office/drawing/2014/main" id="{3368FE1D-9F49-4971-8FA1-70CB5EC29331}"/>
              </a:ext>
            </a:extLst>
          </p:cNvPr>
          <p:cNvPicPr>
            <a:picLocks noGrp="1" noChangeAspect="1"/>
          </p:cNvPicPr>
          <p:nvPr>
            <p:ph idx="1"/>
          </p:nvPr>
        </p:nvPicPr>
        <p:blipFill>
          <a:blip r:embed="rId3"/>
          <a:stretch>
            <a:fillRect/>
          </a:stretch>
        </p:blipFill>
        <p:spPr>
          <a:xfrm>
            <a:off x="2817812" y="2276475"/>
            <a:ext cx="4419600" cy="2400300"/>
          </a:xfrm>
          <a:prstGeom prst="rect">
            <a:avLst/>
          </a:prstGeom>
        </p:spPr>
      </p:pic>
      <p:pic>
        <p:nvPicPr>
          <p:cNvPr id="6" name="Content Placeholder 6" descr="User">
            <a:extLst>
              <a:ext uri="{FF2B5EF4-FFF2-40B4-BE49-F238E27FC236}">
                <a16:creationId xmlns:a16="http://schemas.microsoft.com/office/drawing/2014/main" id="{39610D2C-1495-456E-A313-2FCF758A519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bwMode="auto">
          <a:xfrm>
            <a:off x="1903412" y="3019425"/>
            <a:ext cx="914400" cy="914400"/>
          </a:xfrm>
          <a:prstGeom prst="rect">
            <a:avLst/>
          </a:prstGeom>
          <a:noFill/>
          <a:ln w="9525">
            <a:noFill/>
            <a:miter lim="800000"/>
            <a:headEnd/>
            <a:tailEnd/>
          </a:ln>
          <a:effectLst/>
        </p:spPr>
      </p:pic>
      <p:pic>
        <p:nvPicPr>
          <p:cNvPr id="7" name="Graphic 6" descr="Monitor">
            <a:extLst>
              <a:ext uri="{FF2B5EF4-FFF2-40B4-BE49-F238E27FC236}">
                <a16:creationId xmlns:a16="http://schemas.microsoft.com/office/drawing/2014/main" id="{D85436F8-6293-4215-8F75-882ED95816B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37412" y="3019425"/>
            <a:ext cx="914400" cy="914400"/>
          </a:xfrm>
          <a:prstGeom prst="rect">
            <a:avLst/>
          </a:prstGeom>
        </p:spPr>
      </p:pic>
      <p:sp>
        <p:nvSpPr>
          <p:cNvPr id="17" name="Freeform: Shape 16">
            <a:extLst>
              <a:ext uri="{FF2B5EF4-FFF2-40B4-BE49-F238E27FC236}">
                <a16:creationId xmlns:a16="http://schemas.microsoft.com/office/drawing/2014/main" id="{9456DFDB-22D3-4D51-A2C1-62B80F4EAAA6}"/>
              </a:ext>
            </a:extLst>
          </p:cNvPr>
          <p:cNvSpPr/>
          <p:nvPr/>
        </p:nvSpPr>
        <p:spPr bwMode="auto">
          <a:xfrm>
            <a:off x="2711669" y="2476169"/>
            <a:ext cx="4778146" cy="1521135"/>
          </a:xfrm>
          <a:custGeom>
            <a:avLst/>
            <a:gdLst>
              <a:gd name="connsiteX0" fmla="*/ 0 w 4778146"/>
              <a:gd name="connsiteY0" fmla="*/ 908162 h 1521135"/>
              <a:gd name="connsiteX1" fmla="*/ 4719145 w 4778146"/>
              <a:gd name="connsiteY1" fmla="*/ 929183 h 1521135"/>
              <a:gd name="connsiteX2" fmla="*/ 2522483 w 4778146"/>
              <a:gd name="connsiteY2" fmla="*/ 603362 h 1521135"/>
              <a:gd name="connsiteX3" fmla="*/ 662152 w 4778146"/>
              <a:gd name="connsiteY3" fmla="*/ 25293 h 1521135"/>
              <a:gd name="connsiteX4" fmla="*/ 1156138 w 4778146"/>
              <a:gd name="connsiteY4" fmla="*/ 1517762 h 1521135"/>
              <a:gd name="connsiteX5" fmla="*/ 525517 w 4778146"/>
              <a:gd name="connsiteY5" fmla="*/ 351114 h 152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8146" h="1521135">
                <a:moveTo>
                  <a:pt x="0" y="908162"/>
                </a:moveTo>
                <a:cubicBezTo>
                  <a:pt x="2149365" y="944072"/>
                  <a:pt x="4298731" y="979983"/>
                  <a:pt x="4719145" y="929183"/>
                </a:cubicBezTo>
                <a:cubicBezTo>
                  <a:pt x="5139559" y="878383"/>
                  <a:pt x="3198649" y="754010"/>
                  <a:pt x="2522483" y="603362"/>
                </a:cubicBezTo>
                <a:cubicBezTo>
                  <a:pt x="1846317" y="452714"/>
                  <a:pt x="889876" y="-127107"/>
                  <a:pt x="662152" y="25293"/>
                </a:cubicBezTo>
                <a:cubicBezTo>
                  <a:pt x="434428" y="177693"/>
                  <a:pt x="1178911" y="1463459"/>
                  <a:pt x="1156138" y="1517762"/>
                </a:cubicBezTo>
                <a:cubicBezTo>
                  <a:pt x="1133366" y="1572066"/>
                  <a:pt x="829441" y="961590"/>
                  <a:pt x="525517" y="351114"/>
                </a:cubicBezTo>
              </a:path>
            </a:pathLst>
          </a:custGeom>
          <a:no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pPr>
            <a:endParaRPr kumimoji="0" lang="en-US" sz="1100" b="0" i="0" u="none" strike="noStrike" cap="none" normalizeH="0" baseline="0">
              <a:ln>
                <a:noFill/>
              </a:ln>
              <a:solidFill>
                <a:schemeClr val="tx1"/>
              </a:solidFill>
              <a:effectLst/>
              <a:latin typeface="Arial" charset="0"/>
              <a:cs typeface="Times New Roman" pitchFamily="18" charset="0"/>
            </a:endParaRPr>
          </a:p>
        </p:txBody>
      </p:sp>
      <p:sp>
        <p:nvSpPr>
          <p:cNvPr id="21" name="TextBox 20">
            <a:extLst>
              <a:ext uri="{FF2B5EF4-FFF2-40B4-BE49-F238E27FC236}">
                <a16:creationId xmlns:a16="http://schemas.microsoft.com/office/drawing/2014/main" id="{F4284258-E4B9-4C4E-A094-01121504B507}"/>
              </a:ext>
            </a:extLst>
          </p:cNvPr>
          <p:cNvSpPr txBox="1"/>
          <p:nvPr/>
        </p:nvSpPr>
        <p:spPr>
          <a:xfrm>
            <a:off x="2055812" y="3810000"/>
            <a:ext cx="609600" cy="261610"/>
          </a:xfrm>
          <a:prstGeom prst="rect">
            <a:avLst/>
          </a:prstGeom>
          <a:noFill/>
        </p:spPr>
        <p:txBody>
          <a:bodyPr wrap="square" rtlCol="0">
            <a:spAutoFit/>
          </a:bodyPr>
          <a:lstStyle/>
          <a:p>
            <a:r>
              <a:rPr lang="en-US" b="1" dirty="0"/>
              <a:t>User</a:t>
            </a:r>
          </a:p>
        </p:txBody>
      </p:sp>
      <p:sp>
        <p:nvSpPr>
          <p:cNvPr id="22" name="TextBox 21">
            <a:extLst>
              <a:ext uri="{FF2B5EF4-FFF2-40B4-BE49-F238E27FC236}">
                <a16:creationId xmlns:a16="http://schemas.microsoft.com/office/drawing/2014/main" id="{79E7F55B-4E1E-41DE-AC78-14C327D2ED23}"/>
              </a:ext>
            </a:extLst>
          </p:cNvPr>
          <p:cNvSpPr txBox="1"/>
          <p:nvPr/>
        </p:nvSpPr>
        <p:spPr>
          <a:xfrm>
            <a:off x="7313612" y="3810000"/>
            <a:ext cx="838200" cy="617092"/>
          </a:xfrm>
          <a:prstGeom prst="rect">
            <a:avLst/>
          </a:prstGeom>
          <a:noFill/>
        </p:spPr>
        <p:txBody>
          <a:bodyPr wrap="square" rtlCol="0">
            <a:spAutoFit/>
          </a:bodyPr>
          <a:lstStyle/>
          <a:p>
            <a:r>
              <a:rPr lang="en-US" b="1" dirty="0"/>
              <a:t>Publisher</a:t>
            </a:r>
          </a:p>
          <a:p>
            <a:r>
              <a:rPr lang="en-US" b="1" dirty="0"/>
              <a:t>Web Server</a:t>
            </a:r>
          </a:p>
        </p:txBody>
      </p:sp>
    </p:spTree>
    <p:extLst>
      <p:ext uri="{BB962C8B-B14F-4D97-AF65-F5344CB8AC3E}">
        <p14:creationId xmlns:p14="http://schemas.microsoft.com/office/powerpoint/2010/main" val="6118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EA12-956C-4967-A71B-219D0946020D}"/>
              </a:ext>
            </a:extLst>
          </p:cNvPr>
          <p:cNvSpPr>
            <a:spLocks noGrp="1"/>
          </p:cNvSpPr>
          <p:nvPr>
            <p:ph type="title"/>
          </p:nvPr>
        </p:nvSpPr>
        <p:spPr/>
        <p:txBody>
          <a:bodyPr/>
          <a:lstStyle/>
          <a:p>
            <a:r>
              <a:rPr lang="en-US" dirty="0"/>
              <a:t>Publishing Ad Server</a:t>
            </a:r>
          </a:p>
        </p:txBody>
      </p:sp>
      <p:pic>
        <p:nvPicPr>
          <p:cNvPr id="4" name="Content Placeholder 6" descr="User">
            <a:extLst>
              <a:ext uri="{FF2B5EF4-FFF2-40B4-BE49-F238E27FC236}">
                <a16:creationId xmlns:a16="http://schemas.microsoft.com/office/drawing/2014/main" id="{7550E4B6-AF1B-483C-894F-FAA7C6AE710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auto">
          <a:xfrm>
            <a:off x="2513012" y="2540876"/>
            <a:ext cx="914400" cy="914400"/>
          </a:xfrm>
          <a:prstGeom prst="rect">
            <a:avLst/>
          </a:prstGeom>
          <a:noFill/>
          <a:ln w="9525">
            <a:noFill/>
            <a:miter lim="800000"/>
            <a:headEnd/>
            <a:tailEnd/>
          </a:ln>
          <a:effectLst/>
        </p:spPr>
      </p:pic>
      <p:pic>
        <p:nvPicPr>
          <p:cNvPr id="5" name="Graphic 4" descr="Monitor">
            <a:extLst>
              <a:ext uri="{FF2B5EF4-FFF2-40B4-BE49-F238E27FC236}">
                <a16:creationId xmlns:a16="http://schemas.microsoft.com/office/drawing/2014/main" id="{C9B1F7A7-5B03-4E45-87B9-2124D27F131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589712" y="1981200"/>
            <a:ext cx="914400" cy="914400"/>
          </a:xfrm>
          <a:prstGeom prst="rect">
            <a:avLst/>
          </a:prstGeom>
        </p:spPr>
      </p:pic>
      <p:pic>
        <p:nvPicPr>
          <p:cNvPr id="6" name="Content Placeholder 5" descr="Monitor">
            <a:extLst>
              <a:ext uri="{FF2B5EF4-FFF2-40B4-BE49-F238E27FC236}">
                <a16:creationId xmlns:a16="http://schemas.microsoft.com/office/drawing/2014/main" id="{ED3C678F-9226-44B0-9715-18228B04763E}"/>
              </a:ext>
            </a:extLst>
          </p:cNvPr>
          <p:cNvPicPr>
            <a:picLocks noGrp="1" noChangeAspect="1"/>
          </p:cNvPicPr>
          <p:nvPr>
            <p:ph idx="1"/>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589712" y="4572000"/>
            <a:ext cx="914400" cy="914400"/>
          </a:xfrm>
          <a:prstGeom prst="rect">
            <a:avLst/>
          </a:prstGeom>
        </p:spPr>
      </p:pic>
      <p:pic>
        <p:nvPicPr>
          <p:cNvPr id="7" name="Picture 6">
            <a:extLst>
              <a:ext uri="{FF2B5EF4-FFF2-40B4-BE49-F238E27FC236}">
                <a16:creationId xmlns:a16="http://schemas.microsoft.com/office/drawing/2014/main" id="{351F05FB-D1BD-416B-A576-3A5AC3480626}"/>
              </a:ext>
            </a:extLst>
          </p:cNvPr>
          <p:cNvPicPr>
            <a:picLocks noChangeAspect="1"/>
          </p:cNvPicPr>
          <p:nvPr/>
        </p:nvPicPr>
        <p:blipFill>
          <a:blip r:embed="rId7"/>
          <a:stretch>
            <a:fillRect/>
          </a:stretch>
        </p:blipFill>
        <p:spPr>
          <a:xfrm>
            <a:off x="3427412" y="1657350"/>
            <a:ext cx="3162300" cy="3543300"/>
          </a:xfrm>
          <a:prstGeom prst="rect">
            <a:avLst/>
          </a:prstGeom>
        </p:spPr>
      </p:pic>
      <p:sp>
        <p:nvSpPr>
          <p:cNvPr id="10" name="TextBox 9">
            <a:extLst>
              <a:ext uri="{FF2B5EF4-FFF2-40B4-BE49-F238E27FC236}">
                <a16:creationId xmlns:a16="http://schemas.microsoft.com/office/drawing/2014/main" id="{641F8727-26A1-4B73-A1B4-4F75CE07A843}"/>
              </a:ext>
            </a:extLst>
          </p:cNvPr>
          <p:cNvSpPr txBox="1"/>
          <p:nvPr/>
        </p:nvSpPr>
        <p:spPr>
          <a:xfrm>
            <a:off x="2665412" y="3319790"/>
            <a:ext cx="609600" cy="261610"/>
          </a:xfrm>
          <a:prstGeom prst="rect">
            <a:avLst/>
          </a:prstGeom>
          <a:noFill/>
        </p:spPr>
        <p:txBody>
          <a:bodyPr wrap="square" rtlCol="0">
            <a:spAutoFit/>
          </a:bodyPr>
          <a:lstStyle/>
          <a:p>
            <a:r>
              <a:rPr lang="en-US" b="1" dirty="0"/>
              <a:t>User</a:t>
            </a:r>
          </a:p>
        </p:txBody>
      </p:sp>
      <p:sp>
        <p:nvSpPr>
          <p:cNvPr id="11" name="TextBox 10">
            <a:extLst>
              <a:ext uri="{FF2B5EF4-FFF2-40B4-BE49-F238E27FC236}">
                <a16:creationId xmlns:a16="http://schemas.microsoft.com/office/drawing/2014/main" id="{AE060B56-BD23-44BF-9FB7-FF71B15E77BB}"/>
              </a:ext>
            </a:extLst>
          </p:cNvPr>
          <p:cNvSpPr txBox="1"/>
          <p:nvPr/>
        </p:nvSpPr>
        <p:spPr>
          <a:xfrm>
            <a:off x="6627812" y="2769513"/>
            <a:ext cx="914400" cy="600164"/>
          </a:xfrm>
          <a:prstGeom prst="rect">
            <a:avLst/>
          </a:prstGeom>
          <a:noFill/>
        </p:spPr>
        <p:txBody>
          <a:bodyPr wrap="square" rtlCol="0">
            <a:spAutoFit/>
          </a:bodyPr>
          <a:lstStyle/>
          <a:p>
            <a:r>
              <a:rPr lang="en-US" b="1" dirty="0"/>
              <a:t>Publisher Web Server</a:t>
            </a:r>
          </a:p>
        </p:txBody>
      </p:sp>
      <p:sp>
        <p:nvSpPr>
          <p:cNvPr id="12" name="TextBox 11">
            <a:extLst>
              <a:ext uri="{FF2B5EF4-FFF2-40B4-BE49-F238E27FC236}">
                <a16:creationId xmlns:a16="http://schemas.microsoft.com/office/drawing/2014/main" id="{03A73848-999C-4A72-9291-9EAE1121FD81}"/>
              </a:ext>
            </a:extLst>
          </p:cNvPr>
          <p:cNvSpPr txBox="1"/>
          <p:nvPr/>
        </p:nvSpPr>
        <p:spPr>
          <a:xfrm>
            <a:off x="6704012" y="5360313"/>
            <a:ext cx="838200" cy="600164"/>
          </a:xfrm>
          <a:prstGeom prst="rect">
            <a:avLst/>
          </a:prstGeom>
          <a:noFill/>
        </p:spPr>
        <p:txBody>
          <a:bodyPr wrap="square" rtlCol="0">
            <a:spAutoFit/>
          </a:bodyPr>
          <a:lstStyle/>
          <a:p>
            <a:r>
              <a:rPr lang="en-US" b="1" dirty="0"/>
              <a:t>Publisher Ad Server</a:t>
            </a:r>
          </a:p>
        </p:txBody>
      </p:sp>
    </p:spTree>
    <p:extLst>
      <p:ext uri="{BB962C8B-B14F-4D97-AF65-F5344CB8AC3E}">
        <p14:creationId xmlns:p14="http://schemas.microsoft.com/office/powerpoint/2010/main" val="306668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7FB6221-D623-4315-9827-0C78136F6EDD}"/>
              </a:ext>
            </a:extLst>
          </p:cNvPr>
          <p:cNvSpPr>
            <a:spLocks noGrp="1"/>
          </p:cNvSpPr>
          <p:nvPr>
            <p:ph type="body" idx="1"/>
          </p:nvPr>
        </p:nvSpPr>
        <p:spPr/>
        <p:txBody>
          <a:bodyPr/>
          <a:lstStyle/>
          <a:p>
            <a:r>
              <a:rPr lang="en-US" dirty="0"/>
              <a:t>Pros</a:t>
            </a:r>
          </a:p>
        </p:txBody>
      </p:sp>
      <p:sp>
        <p:nvSpPr>
          <p:cNvPr id="6" name="Content Placeholder 5">
            <a:extLst>
              <a:ext uri="{FF2B5EF4-FFF2-40B4-BE49-F238E27FC236}">
                <a16:creationId xmlns:a16="http://schemas.microsoft.com/office/drawing/2014/main" id="{00D8A013-F7E3-41B6-A66A-F40733DE684F}"/>
              </a:ext>
            </a:extLst>
          </p:cNvPr>
          <p:cNvSpPr>
            <a:spLocks noGrp="1"/>
          </p:cNvSpPr>
          <p:nvPr>
            <p:ph sz="half" idx="2"/>
          </p:nvPr>
        </p:nvSpPr>
        <p:spPr/>
        <p:txBody>
          <a:bodyPr/>
          <a:lstStyle/>
          <a:p>
            <a:r>
              <a:rPr lang="en-US" kern="1200" dirty="0">
                <a:latin typeface="Arial" charset="0"/>
              </a:rPr>
              <a:t>The publisher ad server act as a repository for the ads</a:t>
            </a:r>
          </a:p>
          <a:p>
            <a:r>
              <a:rPr lang="en-US" kern="1200" dirty="0">
                <a:latin typeface="Arial" charset="0"/>
              </a:rPr>
              <a:t>Saves time for loading an advertisement on the page</a:t>
            </a:r>
          </a:p>
          <a:p>
            <a:r>
              <a:rPr lang="en-US" kern="1200" dirty="0">
                <a:latin typeface="Arial" charset="0"/>
              </a:rPr>
              <a:t>The publisher manage and predict their ad inventory, handle billing for advertisers, and target ads, ad rotation</a:t>
            </a:r>
          </a:p>
          <a:p>
            <a:endParaRPr lang="en-US" kern="1200" dirty="0">
              <a:latin typeface="Arial" charset="0"/>
            </a:endParaRPr>
          </a:p>
        </p:txBody>
      </p:sp>
      <p:sp>
        <p:nvSpPr>
          <p:cNvPr id="7" name="Text Placeholder 6">
            <a:extLst>
              <a:ext uri="{FF2B5EF4-FFF2-40B4-BE49-F238E27FC236}">
                <a16:creationId xmlns:a16="http://schemas.microsoft.com/office/drawing/2014/main" id="{6A283C39-3FBC-42A9-B934-67A917D422C7}"/>
              </a:ext>
            </a:extLst>
          </p:cNvPr>
          <p:cNvSpPr>
            <a:spLocks noGrp="1"/>
          </p:cNvSpPr>
          <p:nvPr>
            <p:ph type="body" sz="quarter" idx="3"/>
          </p:nvPr>
        </p:nvSpPr>
        <p:spPr/>
        <p:txBody>
          <a:bodyPr/>
          <a:lstStyle/>
          <a:p>
            <a:r>
              <a:rPr lang="en-US" dirty="0"/>
              <a:t>Cons</a:t>
            </a:r>
          </a:p>
        </p:txBody>
      </p:sp>
      <p:sp>
        <p:nvSpPr>
          <p:cNvPr id="8" name="Content Placeholder 7">
            <a:extLst>
              <a:ext uri="{FF2B5EF4-FFF2-40B4-BE49-F238E27FC236}">
                <a16:creationId xmlns:a16="http://schemas.microsoft.com/office/drawing/2014/main" id="{E870D017-C06C-437F-AD79-94DE31B9346A}"/>
              </a:ext>
            </a:extLst>
          </p:cNvPr>
          <p:cNvSpPr>
            <a:spLocks noGrp="1"/>
          </p:cNvSpPr>
          <p:nvPr>
            <p:ph sz="quarter" idx="4"/>
          </p:nvPr>
        </p:nvSpPr>
        <p:spPr/>
        <p:txBody>
          <a:bodyPr/>
          <a:lstStyle/>
          <a:p>
            <a:r>
              <a:rPr lang="en-US" dirty="0"/>
              <a:t>Advertiser have to re-send those ads when they changed</a:t>
            </a:r>
          </a:p>
          <a:p>
            <a:r>
              <a:rPr lang="en-US" dirty="0"/>
              <a:t>Advertiser lacks the ability to track the performance of their ads across multiple publishers</a:t>
            </a:r>
          </a:p>
          <a:p>
            <a:r>
              <a:rPr lang="en-US" dirty="0"/>
              <a:t>Advertiser is completely dependent on the publisher for data on how many times their ads were served</a:t>
            </a:r>
          </a:p>
          <a:p>
            <a:r>
              <a:rPr lang="en-US" dirty="0"/>
              <a:t>They have no means of changing the delivery rules for a campaign</a:t>
            </a:r>
          </a:p>
        </p:txBody>
      </p:sp>
      <p:sp>
        <p:nvSpPr>
          <p:cNvPr id="4" name="Title 3">
            <a:extLst>
              <a:ext uri="{FF2B5EF4-FFF2-40B4-BE49-F238E27FC236}">
                <a16:creationId xmlns:a16="http://schemas.microsoft.com/office/drawing/2014/main" id="{DCF38311-8B23-4708-B7A1-2697ED275A93}"/>
              </a:ext>
            </a:extLst>
          </p:cNvPr>
          <p:cNvSpPr>
            <a:spLocks noGrp="1"/>
          </p:cNvSpPr>
          <p:nvPr>
            <p:ph type="title"/>
          </p:nvPr>
        </p:nvSpPr>
        <p:spPr/>
        <p:txBody>
          <a:bodyPr/>
          <a:lstStyle/>
          <a:p>
            <a:r>
              <a:rPr lang="en-US" dirty="0"/>
              <a:t>Publishing Ad Server</a:t>
            </a:r>
          </a:p>
        </p:txBody>
      </p:sp>
    </p:spTree>
    <p:extLst>
      <p:ext uri="{BB962C8B-B14F-4D97-AF65-F5344CB8AC3E}">
        <p14:creationId xmlns:p14="http://schemas.microsoft.com/office/powerpoint/2010/main" val="13113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6053E0-F022-462A-BEE5-29F7461A6ACC}"/>
              </a:ext>
            </a:extLst>
          </p:cNvPr>
          <p:cNvSpPr>
            <a:spLocks noGrp="1"/>
          </p:cNvSpPr>
          <p:nvPr>
            <p:ph type="title"/>
          </p:nvPr>
        </p:nvSpPr>
        <p:spPr/>
        <p:txBody>
          <a:bodyPr/>
          <a:lstStyle/>
          <a:p>
            <a:r>
              <a:rPr lang="en-US" dirty="0"/>
              <a:t>Advertiser Ad Server</a:t>
            </a:r>
          </a:p>
        </p:txBody>
      </p:sp>
      <p:pic>
        <p:nvPicPr>
          <p:cNvPr id="13" name="Content Placeholder 12">
            <a:extLst>
              <a:ext uri="{FF2B5EF4-FFF2-40B4-BE49-F238E27FC236}">
                <a16:creationId xmlns:a16="http://schemas.microsoft.com/office/drawing/2014/main" id="{E499472B-D744-49D4-B9A1-6470103E6FD9}"/>
              </a:ext>
            </a:extLst>
          </p:cNvPr>
          <p:cNvPicPr>
            <a:picLocks noGrp="1" noChangeAspect="1"/>
          </p:cNvPicPr>
          <p:nvPr>
            <p:ph idx="1"/>
          </p:nvPr>
        </p:nvPicPr>
        <p:blipFill>
          <a:blip r:embed="rId2"/>
          <a:stretch>
            <a:fillRect/>
          </a:stretch>
        </p:blipFill>
        <p:spPr>
          <a:xfrm>
            <a:off x="2322512" y="2818907"/>
            <a:ext cx="2247900" cy="1400175"/>
          </a:xfrm>
          <a:prstGeom prst="rect">
            <a:avLst/>
          </a:prstGeom>
        </p:spPr>
      </p:pic>
      <p:pic>
        <p:nvPicPr>
          <p:cNvPr id="9" name="Content Placeholder 6" descr="User">
            <a:extLst>
              <a:ext uri="{FF2B5EF4-FFF2-40B4-BE49-F238E27FC236}">
                <a16:creationId xmlns:a16="http://schemas.microsoft.com/office/drawing/2014/main" id="{835F42F5-0AE5-4B9B-A418-01DA2D241DF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auto">
          <a:xfrm>
            <a:off x="4570412" y="3027636"/>
            <a:ext cx="914400" cy="914400"/>
          </a:xfrm>
          <a:prstGeom prst="rect">
            <a:avLst/>
          </a:prstGeom>
          <a:noFill/>
          <a:ln w="9525">
            <a:noFill/>
            <a:miter lim="800000"/>
            <a:headEnd/>
            <a:tailEnd/>
          </a:ln>
          <a:effectLst/>
        </p:spPr>
      </p:pic>
      <p:pic>
        <p:nvPicPr>
          <p:cNvPr id="10" name="Graphic 9" descr="Monitor">
            <a:extLst>
              <a:ext uri="{FF2B5EF4-FFF2-40B4-BE49-F238E27FC236}">
                <a16:creationId xmlns:a16="http://schemas.microsoft.com/office/drawing/2014/main" id="{89DCCB51-D7D4-42AA-8A24-A75B85A35FD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732712" y="3027636"/>
            <a:ext cx="914400" cy="914400"/>
          </a:xfrm>
          <a:prstGeom prst="rect">
            <a:avLst/>
          </a:prstGeom>
        </p:spPr>
      </p:pic>
      <p:pic>
        <p:nvPicPr>
          <p:cNvPr id="11" name="Content Placeholder 5" descr="Monitor">
            <a:extLst>
              <a:ext uri="{FF2B5EF4-FFF2-40B4-BE49-F238E27FC236}">
                <a16:creationId xmlns:a16="http://schemas.microsoft.com/office/drawing/2014/main" id="{0E092F7B-128E-4C5C-8118-AE7680A9F3A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bwMode="auto">
          <a:xfrm>
            <a:off x="1408112" y="3061795"/>
            <a:ext cx="914400" cy="914400"/>
          </a:xfrm>
          <a:prstGeom prst="rect">
            <a:avLst/>
          </a:prstGeom>
          <a:noFill/>
          <a:ln w="9525">
            <a:noFill/>
            <a:miter lim="800000"/>
            <a:headEnd/>
            <a:tailEnd/>
          </a:ln>
          <a:effectLst/>
        </p:spPr>
      </p:pic>
      <p:pic>
        <p:nvPicPr>
          <p:cNvPr id="12" name="Picture 11">
            <a:extLst>
              <a:ext uri="{FF2B5EF4-FFF2-40B4-BE49-F238E27FC236}">
                <a16:creationId xmlns:a16="http://schemas.microsoft.com/office/drawing/2014/main" id="{EE9E8DF4-C4FC-443F-95C4-350980E414EB}"/>
              </a:ext>
            </a:extLst>
          </p:cNvPr>
          <p:cNvPicPr>
            <a:picLocks noChangeAspect="1"/>
          </p:cNvPicPr>
          <p:nvPr/>
        </p:nvPicPr>
        <p:blipFill>
          <a:blip r:embed="rId7"/>
          <a:stretch>
            <a:fillRect/>
          </a:stretch>
        </p:blipFill>
        <p:spPr>
          <a:xfrm>
            <a:off x="5484812" y="2799036"/>
            <a:ext cx="2247900" cy="1371600"/>
          </a:xfrm>
          <a:prstGeom prst="rect">
            <a:avLst/>
          </a:prstGeom>
        </p:spPr>
      </p:pic>
      <p:sp>
        <p:nvSpPr>
          <p:cNvPr id="14" name="TextBox 13">
            <a:extLst>
              <a:ext uri="{FF2B5EF4-FFF2-40B4-BE49-F238E27FC236}">
                <a16:creationId xmlns:a16="http://schemas.microsoft.com/office/drawing/2014/main" id="{BE8A18E8-6DF5-443A-9528-D4ECC56DA123}"/>
              </a:ext>
            </a:extLst>
          </p:cNvPr>
          <p:cNvSpPr txBox="1"/>
          <p:nvPr/>
        </p:nvSpPr>
        <p:spPr>
          <a:xfrm>
            <a:off x="4570412" y="3942036"/>
            <a:ext cx="914400" cy="261610"/>
          </a:xfrm>
          <a:prstGeom prst="rect">
            <a:avLst/>
          </a:prstGeom>
          <a:noFill/>
        </p:spPr>
        <p:txBody>
          <a:bodyPr wrap="square" rtlCol="0">
            <a:spAutoFit/>
          </a:bodyPr>
          <a:lstStyle/>
          <a:p>
            <a:r>
              <a:rPr lang="en-US" b="1" dirty="0"/>
              <a:t>User</a:t>
            </a:r>
          </a:p>
        </p:txBody>
      </p:sp>
      <p:sp>
        <p:nvSpPr>
          <p:cNvPr id="15" name="TextBox 14">
            <a:extLst>
              <a:ext uri="{FF2B5EF4-FFF2-40B4-BE49-F238E27FC236}">
                <a16:creationId xmlns:a16="http://schemas.microsoft.com/office/drawing/2014/main" id="{47E9189B-5826-4C8C-80E8-126D44CAEDA0}"/>
              </a:ext>
            </a:extLst>
          </p:cNvPr>
          <p:cNvSpPr txBox="1"/>
          <p:nvPr/>
        </p:nvSpPr>
        <p:spPr>
          <a:xfrm>
            <a:off x="1446212" y="3810000"/>
            <a:ext cx="914400" cy="617092"/>
          </a:xfrm>
          <a:prstGeom prst="rect">
            <a:avLst/>
          </a:prstGeom>
          <a:noFill/>
        </p:spPr>
        <p:txBody>
          <a:bodyPr wrap="square" rtlCol="0">
            <a:spAutoFit/>
          </a:bodyPr>
          <a:lstStyle/>
          <a:p>
            <a:r>
              <a:rPr lang="en-US" b="1" dirty="0"/>
              <a:t>Advertiser Ad</a:t>
            </a:r>
          </a:p>
          <a:p>
            <a:r>
              <a:rPr lang="en-US" b="1" dirty="0"/>
              <a:t>Server</a:t>
            </a:r>
          </a:p>
        </p:txBody>
      </p:sp>
      <p:sp>
        <p:nvSpPr>
          <p:cNvPr id="16" name="TextBox 15">
            <a:extLst>
              <a:ext uri="{FF2B5EF4-FFF2-40B4-BE49-F238E27FC236}">
                <a16:creationId xmlns:a16="http://schemas.microsoft.com/office/drawing/2014/main" id="{958B5E17-63BC-442B-B432-97C97C4744A8}"/>
              </a:ext>
            </a:extLst>
          </p:cNvPr>
          <p:cNvSpPr txBox="1"/>
          <p:nvPr/>
        </p:nvSpPr>
        <p:spPr>
          <a:xfrm>
            <a:off x="7732712" y="3772759"/>
            <a:ext cx="914400" cy="600164"/>
          </a:xfrm>
          <a:prstGeom prst="rect">
            <a:avLst/>
          </a:prstGeom>
          <a:noFill/>
        </p:spPr>
        <p:txBody>
          <a:bodyPr wrap="square" rtlCol="0">
            <a:spAutoFit/>
          </a:bodyPr>
          <a:lstStyle/>
          <a:p>
            <a:r>
              <a:rPr lang="en-US" b="1" dirty="0"/>
              <a:t>Publisher Web Server</a:t>
            </a:r>
          </a:p>
        </p:txBody>
      </p:sp>
    </p:spTree>
    <p:extLst>
      <p:ext uri="{BB962C8B-B14F-4D97-AF65-F5344CB8AC3E}">
        <p14:creationId xmlns:p14="http://schemas.microsoft.com/office/powerpoint/2010/main" val="351113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8A57-CE68-4C32-B5FB-8FCA9F1BD225}"/>
              </a:ext>
            </a:extLst>
          </p:cNvPr>
          <p:cNvSpPr>
            <a:spLocks noGrp="1"/>
          </p:cNvSpPr>
          <p:nvPr>
            <p:ph type="title"/>
          </p:nvPr>
        </p:nvSpPr>
        <p:spPr/>
        <p:txBody>
          <a:bodyPr/>
          <a:lstStyle/>
          <a:p>
            <a:r>
              <a:rPr lang="en-US" dirty="0"/>
              <a:t>Advantages of Advertiser Ad Server</a:t>
            </a:r>
          </a:p>
        </p:txBody>
      </p:sp>
      <p:sp>
        <p:nvSpPr>
          <p:cNvPr id="3" name="Content Placeholder 2">
            <a:extLst>
              <a:ext uri="{FF2B5EF4-FFF2-40B4-BE49-F238E27FC236}">
                <a16:creationId xmlns:a16="http://schemas.microsoft.com/office/drawing/2014/main" id="{424B4462-82F2-4791-ACFB-93C129BB5997}"/>
              </a:ext>
            </a:extLst>
          </p:cNvPr>
          <p:cNvSpPr>
            <a:spLocks noGrp="1"/>
          </p:cNvSpPr>
          <p:nvPr>
            <p:ph idx="1"/>
          </p:nvPr>
        </p:nvSpPr>
        <p:spPr/>
        <p:txBody>
          <a:bodyPr/>
          <a:lstStyle/>
          <a:p>
            <a:r>
              <a:rPr lang="en-US" dirty="0"/>
              <a:t>Implementation of rules like frequency capping, ad rotation, and targeting</a:t>
            </a:r>
          </a:p>
          <a:p>
            <a:r>
              <a:rPr lang="en-US" dirty="0"/>
              <a:t>Managing the actual ad creatives (the GIFs of Flash files)</a:t>
            </a:r>
          </a:p>
          <a:p>
            <a:r>
              <a:rPr lang="en-US" dirty="0"/>
              <a:t>Able to track number of times ads were served, the number of times they were clicked, and the number of conversions generated by those clicks.</a:t>
            </a:r>
          </a:p>
          <a:p>
            <a:r>
              <a:rPr lang="en-US" dirty="0"/>
              <a:t>They can plan and execute a campaign across multiple publishers easily</a:t>
            </a:r>
          </a:p>
          <a:p>
            <a:r>
              <a:rPr lang="en-US" dirty="0" err="1"/>
              <a:t>Eg</a:t>
            </a:r>
            <a:r>
              <a:rPr lang="en-US" dirty="0"/>
              <a:t>: Microsoft/Atlas, Google/DoubleClick</a:t>
            </a:r>
          </a:p>
          <a:p>
            <a:endParaRPr lang="en-US" dirty="0"/>
          </a:p>
        </p:txBody>
      </p:sp>
    </p:spTree>
    <p:extLst>
      <p:ext uri="{BB962C8B-B14F-4D97-AF65-F5344CB8AC3E}">
        <p14:creationId xmlns:p14="http://schemas.microsoft.com/office/powerpoint/2010/main" val="818978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6053E0-F022-462A-BEE5-29F7461A6ACC}"/>
              </a:ext>
            </a:extLst>
          </p:cNvPr>
          <p:cNvSpPr>
            <a:spLocks noGrp="1"/>
          </p:cNvSpPr>
          <p:nvPr>
            <p:ph type="title"/>
          </p:nvPr>
        </p:nvSpPr>
        <p:spPr/>
        <p:txBody>
          <a:bodyPr/>
          <a:lstStyle/>
          <a:p>
            <a:r>
              <a:rPr lang="en-US" dirty="0"/>
              <a:t>Network Ad Server</a:t>
            </a:r>
          </a:p>
        </p:txBody>
      </p:sp>
      <p:pic>
        <p:nvPicPr>
          <p:cNvPr id="9" name="Content Placeholder 6" descr="User">
            <a:extLst>
              <a:ext uri="{FF2B5EF4-FFF2-40B4-BE49-F238E27FC236}">
                <a16:creationId xmlns:a16="http://schemas.microsoft.com/office/drawing/2014/main" id="{835F42F5-0AE5-4B9B-A418-01DA2D241DF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auto">
          <a:xfrm>
            <a:off x="4494212" y="2895600"/>
            <a:ext cx="914400" cy="914400"/>
          </a:xfrm>
          <a:prstGeom prst="rect">
            <a:avLst/>
          </a:prstGeom>
          <a:noFill/>
          <a:ln w="9525">
            <a:noFill/>
            <a:miter lim="800000"/>
            <a:headEnd/>
            <a:tailEnd/>
          </a:ln>
          <a:effectLst/>
        </p:spPr>
      </p:pic>
      <p:pic>
        <p:nvPicPr>
          <p:cNvPr id="10" name="Graphic 9" descr="Monitor">
            <a:extLst>
              <a:ext uri="{FF2B5EF4-FFF2-40B4-BE49-F238E27FC236}">
                <a16:creationId xmlns:a16="http://schemas.microsoft.com/office/drawing/2014/main" id="{89DCCB51-D7D4-42AA-8A24-A75B85A35FD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732712" y="2608156"/>
            <a:ext cx="914400" cy="914400"/>
          </a:xfrm>
          <a:prstGeom prst="rect">
            <a:avLst/>
          </a:prstGeom>
        </p:spPr>
      </p:pic>
      <p:pic>
        <p:nvPicPr>
          <p:cNvPr id="11" name="Content Placeholder 5" descr="Monitor">
            <a:extLst>
              <a:ext uri="{FF2B5EF4-FFF2-40B4-BE49-F238E27FC236}">
                <a16:creationId xmlns:a16="http://schemas.microsoft.com/office/drawing/2014/main" id="{0E092F7B-128E-4C5C-8118-AE7680A9F3A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bwMode="auto">
          <a:xfrm>
            <a:off x="1065212" y="2728216"/>
            <a:ext cx="914400" cy="914400"/>
          </a:xfrm>
          <a:prstGeom prst="rect">
            <a:avLst/>
          </a:prstGeom>
          <a:noFill/>
          <a:ln w="9525">
            <a:noFill/>
            <a:miter lim="800000"/>
            <a:headEnd/>
            <a:tailEnd/>
          </a:ln>
          <a:effectLst/>
        </p:spPr>
      </p:pic>
      <p:sp>
        <p:nvSpPr>
          <p:cNvPr id="14" name="TextBox 13">
            <a:extLst>
              <a:ext uri="{FF2B5EF4-FFF2-40B4-BE49-F238E27FC236}">
                <a16:creationId xmlns:a16="http://schemas.microsoft.com/office/drawing/2014/main" id="{BE8A18E8-6DF5-443A-9528-D4ECC56DA123}"/>
              </a:ext>
            </a:extLst>
          </p:cNvPr>
          <p:cNvSpPr txBox="1"/>
          <p:nvPr/>
        </p:nvSpPr>
        <p:spPr>
          <a:xfrm>
            <a:off x="4494212" y="3702187"/>
            <a:ext cx="914400" cy="261610"/>
          </a:xfrm>
          <a:prstGeom prst="rect">
            <a:avLst/>
          </a:prstGeom>
          <a:noFill/>
        </p:spPr>
        <p:txBody>
          <a:bodyPr wrap="square" rtlCol="0">
            <a:spAutoFit/>
          </a:bodyPr>
          <a:lstStyle/>
          <a:p>
            <a:r>
              <a:rPr lang="en-US" b="1" dirty="0"/>
              <a:t>User</a:t>
            </a:r>
          </a:p>
        </p:txBody>
      </p:sp>
      <p:sp>
        <p:nvSpPr>
          <p:cNvPr id="15" name="TextBox 14">
            <a:extLst>
              <a:ext uri="{FF2B5EF4-FFF2-40B4-BE49-F238E27FC236}">
                <a16:creationId xmlns:a16="http://schemas.microsoft.com/office/drawing/2014/main" id="{47E9189B-5826-4C8C-80E8-126D44CAEDA0}"/>
              </a:ext>
            </a:extLst>
          </p:cNvPr>
          <p:cNvSpPr txBox="1"/>
          <p:nvPr/>
        </p:nvSpPr>
        <p:spPr>
          <a:xfrm>
            <a:off x="1103312" y="3497708"/>
            <a:ext cx="914400" cy="617092"/>
          </a:xfrm>
          <a:prstGeom prst="rect">
            <a:avLst/>
          </a:prstGeom>
          <a:noFill/>
        </p:spPr>
        <p:txBody>
          <a:bodyPr wrap="square" rtlCol="0">
            <a:spAutoFit/>
          </a:bodyPr>
          <a:lstStyle/>
          <a:p>
            <a:r>
              <a:rPr lang="en-US" b="1" dirty="0"/>
              <a:t>Advertiser Ad</a:t>
            </a:r>
          </a:p>
          <a:p>
            <a:r>
              <a:rPr lang="en-US" b="1" dirty="0"/>
              <a:t>Server</a:t>
            </a:r>
          </a:p>
        </p:txBody>
      </p:sp>
      <p:sp>
        <p:nvSpPr>
          <p:cNvPr id="16" name="TextBox 15">
            <a:extLst>
              <a:ext uri="{FF2B5EF4-FFF2-40B4-BE49-F238E27FC236}">
                <a16:creationId xmlns:a16="http://schemas.microsoft.com/office/drawing/2014/main" id="{958B5E17-63BC-442B-B432-97C97C4744A8}"/>
              </a:ext>
            </a:extLst>
          </p:cNvPr>
          <p:cNvSpPr txBox="1"/>
          <p:nvPr/>
        </p:nvSpPr>
        <p:spPr>
          <a:xfrm>
            <a:off x="7732712" y="3362236"/>
            <a:ext cx="914400" cy="600164"/>
          </a:xfrm>
          <a:prstGeom prst="rect">
            <a:avLst/>
          </a:prstGeom>
          <a:noFill/>
        </p:spPr>
        <p:txBody>
          <a:bodyPr wrap="square" rtlCol="0">
            <a:spAutoFit/>
          </a:bodyPr>
          <a:lstStyle/>
          <a:p>
            <a:r>
              <a:rPr lang="en-US" b="1" dirty="0"/>
              <a:t>Publisher Web Server</a:t>
            </a:r>
          </a:p>
        </p:txBody>
      </p:sp>
      <p:pic>
        <p:nvPicPr>
          <p:cNvPr id="17" name="Graphic 16" descr="Monitor">
            <a:extLst>
              <a:ext uri="{FF2B5EF4-FFF2-40B4-BE49-F238E27FC236}">
                <a16:creationId xmlns:a16="http://schemas.microsoft.com/office/drawing/2014/main" id="{D69968D0-3B82-46E4-98EF-7BB4BFE1444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380287" y="4614041"/>
            <a:ext cx="914400" cy="914400"/>
          </a:xfrm>
          <a:prstGeom prst="rect">
            <a:avLst/>
          </a:prstGeom>
        </p:spPr>
      </p:pic>
      <p:sp>
        <p:nvSpPr>
          <p:cNvPr id="22" name="TextBox 21">
            <a:extLst>
              <a:ext uri="{FF2B5EF4-FFF2-40B4-BE49-F238E27FC236}">
                <a16:creationId xmlns:a16="http://schemas.microsoft.com/office/drawing/2014/main" id="{830F630E-A26E-4CEE-BE5C-E9EAEBA4CDA5}"/>
              </a:ext>
            </a:extLst>
          </p:cNvPr>
          <p:cNvSpPr txBox="1"/>
          <p:nvPr/>
        </p:nvSpPr>
        <p:spPr>
          <a:xfrm>
            <a:off x="7389812" y="5410200"/>
            <a:ext cx="914400" cy="617092"/>
          </a:xfrm>
          <a:prstGeom prst="rect">
            <a:avLst/>
          </a:prstGeom>
          <a:noFill/>
        </p:spPr>
        <p:txBody>
          <a:bodyPr wrap="square" rtlCol="0">
            <a:spAutoFit/>
          </a:bodyPr>
          <a:lstStyle/>
          <a:p>
            <a:r>
              <a:rPr lang="en-US" b="1" dirty="0"/>
              <a:t>Network Ad</a:t>
            </a:r>
          </a:p>
          <a:p>
            <a:r>
              <a:rPr lang="en-US" b="1" dirty="0"/>
              <a:t>Server</a:t>
            </a:r>
          </a:p>
        </p:txBody>
      </p:sp>
      <p:pic>
        <p:nvPicPr>
          <p:cNvPr id="27" name="Picture 26">
            <a:extLst>
              <a:ext uri="{FF2B5EF4-FFF2-40B4-BE49-F238E27FC236}">
                <a16:creationId xmlns:a16="http://schemas.microsoft.com/office/drawing/2014/main" id="{670E8296-ED59-44B0-B093-47A011643CB3}"/>
              </a:ext>
            </a:extLst>
          </p:cNvPr>
          <p:cNvPicPr>
            <a:picLocks noChangeAspect="1"/>
          </p:cNvPicPr>
          <p:nvPr/>
        </p:nvPicPr>
        <p:blipFill>
          <a:blip r:embed="rId7"/>
          <a:stretch>
            <a:fillRect/>
          </a:stretch>
        </p:blipFill>
        <p:spPr>
          <a:xfrm>
            <a:off x="5484812" y="4004441"/>
            <a:ext cx="1895475" cy="1219200"/>
          </a:xfrm>
          <a:prstGeom prst="rect">
            <a:avLst/>
          </a:prstGeom>
        </p:spPr>
      </p:pic>
      <p:pic>
        <p:nvPicPr>
          <p:cNvPr id="28" name="Picture 27">
            <a:extLst>
              <a:ext uri="{FF2B5EF4-FFF2-40B4-BE49-F238E27FC236}">
                <a16:creationId xmlns:a16="http://schemas.microsoft.com/office/drawing/2014/main" id="{B7662DC4-B980-4BB9-8CDE-02AA8BA4C706}"/>
              </a:ext>
            </a:extLst>
          </p:cNvPr>
          <p:cNvPicPr>
            <a:picLocks noChangeAspect="1"/>
          </p:cNvPicPr>
          <p:nvPr/>
        </p:nvPicPr>
        <p:blipFill>
          <a:blip r:embed="rId8"/>
          <a:stretch>
            <a:fillRect/>
          </a:stretch>
        </p:blipFill>
        <p:spPr>
          <a:xfrm>
            <a:off x="5437241" y="2480903"/>
            <a:ext cx="2247900" cy="1371600"/>
          </a:xfrm>
          <a:prstGeom prst="rect">
            <a:avLst/>
          </a:prstGeom>
        </p:spPr>
      </p:pic>
      <p:pic>
        <p:nvPicPr>
          <p:cNvPr id="29" name="Picture 28">
            <a:extLst>
              <a:ext uri="{FF2B5EF4-FFF2-40B4-BE49-F238E27FC236}">
                <a16:creationId xmlns:a16="http://schemas.microsoft.com/office/drawing/2014/main" id="{D0DE1883-9489-4C76-A1FA-EAE0E596E6C0}"/>
              </a:ext>
            </a:extLst>
          </p:cNvPr>
          <p:cNvPicPr>
            <a:picLocks noChangeAspect="1"/>
          </p:cNvPicPr>
          <p:nvPr/>
        </p:nvPicPr>
        <p:blipFill>
          <a:blip r:embed="rId9"/>
          <a:stretch>
            <a:fillRect/>
          </a:stretch>
        </p:blipFill>
        <p:spPr>
          <a:xfrm>
            <a:off x="1979611" y="2710879"/>
            <a:ext cx="2543229" cy="1200150"/>
          </a:xfrm>
          <a:prstGeom prst="rect">
            <a:avLst/>
          </a:prstGeom>
        </p:spPr>
      </p:pic>
    </p:spTree>
    <p:extLst>
      <p:ext uri="{BB962C8B-B14F-4D97-AF65-F5344CB8AC3E}">
        <p14:creationId xmlns:p14="http://schemas.microsoft.com/office/powerpoint/2010/main" val="138312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714804" y="4730141"/>
            <a:ext cx="3770007" cy="375259"/>
          </a:xfrm>
          <a:prstGeom prst="roundRect">
            <a:avLst/>
          </a:prstGeom>
          <a:solidFill>
            <a:schemeClr val="accent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2217" tIns="42217" rIns="42217" bIns="42217" numCol="1" rtlCol="0" anchor="ctr" anchorCtr="0" compatLnSpc="1">
            <a:prstTxWarp prst="textNoShape">
              <a:avLst/>
            </a:prstTxWarp>
          </a:bodyPr>
          <a:lstStyle/>
          <a:p>
            <a:pPr marL="216953" indent="-216953" defTabSz="844357">
              <a:spcBef>
                <a:spcPct val="100000"/>
              </a:spcBef>
              <a:buFont typeface="Webdings" pitchFamily="18" charset="2"/>
              <a:buChar char="4"/>
            </a:pPr>
            <a:endParaRPr lang="en-US" sz="1477" dirty="0">
              <a:solidFill>
                <a:schemeClr val="tx1"/>
              </a:solidFill>
            </a:endParaRPr>
          </a:p>
        </p:txBody>
      </p:sp>
      <p:sp>
        <p:nvSpPr>
          <p:cNvPr id="2" name="Subtitle 1"/>
          <p:cNvSpPr>
            <a:spLocks noGrp="1"/>
          </p:cNvSpPr>
          <p:nvPr>
            <p:ph type="subTitle" idx="1"/>
          </p:nvPr>
        </p:nvSpPr>
        <p:spPr>
          <a:xfrm>
            <a:off x="1856995" y="2795751"/>
            <a:ext cx="6191769" cy="2744080"/>
          </a:xfrm>
        </p:spPr>
        <p:txBody>
          <a:bodyPr/>
          <a:lstStyle/>
          <a:p>
            <a:r>
              <a:rPr lang="en-US" dirty="0"/>
              <a:t>Online Advertising Types</a:t>
            </a:r>
          </a:p>
          <a:p>
            <a:r>
              <a:rPr lang="en-US" dirty="0"/>
              <a:t>KPIs</a:t>
            </a:r>
          </a:p>
          <a:p>
            <a:r>
              <a:rPr lang="en-US" dirty="0"/>
              <a:t>Online Advertising Value Chain</a:t>
            </a:r>
          </a:p>
          <a:p>
            <a:r>
              <a:rPr lang="en-US" dirty="0"/>
              <a:t>Ad Serving</a:t>
            </a:r>
          </a:p>
          <a:p>
            <a:r>
              <a:rPr lang="en-US" dirty="0"/>
              <a:t>Revenue Generation by Ad Networks</a:t>
            </a:r>
          </a:p>
          <a:p>
            <a:r>
              <a:rPr lang="en-US" dirty="0"/>
              <a:t>Yield Management by Publishers</a:t>
            </a:r>
          </a:p>
          <a:p>
            <a:r>
              <a:rPr lang="en-US" dirty="0"/>
              <a:t>Rich Media Vendors</a:t>
            </a:r>
          </a:p>
          <a:p>
            <a:r>
              <a:rPr lang="en-US" dirty="0"/>
              <a:t>Ad Exchanges</a:t>
            </a:r>
          </a:p>
        </p:txBody>
      </p:sp>
      <p:sp>
        <p:nvSpPr>
          <p:cNvPr id="3" name="Title 2"/>
          <p:cNvSpPr>
            <a:spLocks noGrp="1"/>
          </p:cNvSpPr>
          <p:nvPr>
            <p:ph type="ctrTitle"/>
          </p:nvPr>
        </p:nvSpPr>
        <p:spPr/>
        <p:txBody>
          <a:bodyPr/>
          <a:lstStyle/>
          <a:p>
            <a:r>
              <a:rPr lang="en-US" dirty="0"/>
              <a:t>Agenda</a:t>
            </a:r>
          </a:p>
        </p:txBody>
      </p:sp>
    </p:spTree>
    <p:extLst>
      <p:ext uri="{BB962C8B-B14F-4D97-AF65-F5344CB8AC3E}">
        <p14:creationId xmlns:p14="http://schemas.microsoft.com/office/powerpoint/2010/main" val="4154943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273B-C5D0-464E-8D01-B350851B55BD}"/>
              </a:ext>
            </a:extLst>
          </p:cNvPr>
          <p:cNvSpPr>
            <a:spLocks noGrp="1"/>
          </p:cNvSpPr>
          <p:nvPr>
            <p:ph type="title"/>
          </p:nvPr>
        </p:nvSpPr>
        <p:spPr/>
        <p:txBody>
          <a:bodyPr/>
          <a:lstStyle/>
          <a:p>
            <a:r>
              <a:rPr lang="en-US" b="0" dirty="0"/>
              <a:t>Ad networks make money by a number of ways:</a:t>
            </a:r>
            <a:endParaRPr lang="en-US" dirty="0"/>
          </a:p>
        </p:txBody>
      </p:sp>
      <p:sp>
        <p:nvSpPr>
          <p:cNvPr id="3" name="Content Placeholder 2">
            <a:extLst>
              <a:ext uri="{FF2B5EF4-FFF2-40B4-BE49-F238E27FC236}">
                <a16:creationId xmlns:a16="http://schemas.microsoft.com/office/drawing/2014/main" id="{8B44F819-2549-4E1B-B16D-CBF53E522E6C}"/>
              </a:ext>
            </a:extLst>
          </p:cNvPr>
          <p:cNvSpPr>
            <a:spLocks noGrp="1"/>
          </p:cNvSpPr>
          <p:nvPr>
            <p:ph idx="1"/>
          </p:nvPr>
        </p:nvSpPr>
        <p:spPr/>
        <p:txBody>
          <a:bodyPr/>
          <a:lstStyle/>
          <a:p>
            <a:r>
              <a:rPr lang="en-US" dirty="0"/>
              <a:t>Simple arbitrage: The network buys from the publisher at low price and sells the inventory to advertisers at a slightly higher price</a:t>
            </a:r>
            <a:br>
              <a:rPr lang="en-US" dirty="0"/>
            </a:br>
            <a:r>
              <a:rPr lang="en-US" dirty="0" err="1"/>
              <a:t>Eg</a:t>
            </a:r>
            <a:r>
              <a:rPr lang="en-US" dirty="0"/>
              <a:t>: Advertising.com, Google </a:t>
            </a:r>
            <a:r>
              <a:rPr lang="en-US" dirty="0" err="1"/>
              <a:t>Adsense</a:t>
            </a:r>
            <a:endParaRPr lang="en-US" dirty="0"/>
          </a:p>
          <a:p>
            <a:r>
              <a:rPr lang="en-US" dirty="0"/>
              <a:t>Vertical aggregation: The network buys lots of small parcels of inventory in specific verticals. The advertiser is able to extend the reach of their campaign in a target audience</a:t>
            </a:r>
            <a:br>
              <a:rPr lang="en-US" dirty="0"/>
            </a:br>
            <a:r>
              <a:rPr lang="en-US" dirty="0" err="1"/>
              <a:t>Eg</a:t>
            </a:r>
            <a:r>
              <a:rPr lang="en-US" dirty="0"/>
              <a:t>: Martha’s Circle</a:t>
            </a:r>
          </a:p>
          <a:p>
            <a:r>
              <a:rPr lang="en-US" dirty="0"/>
              <a:t>Price model arbitrage: The network buys inventory on a CPM (cost-per-thousand impressions) basis, providing the publishers with a nice, reliable revenue stream. But it sells the inventory on a CPC or CPA basis. The network makes money on the difference between the CPM it pays publishers and the </a:t>
            </a:r>
            <a:r>
              <a:rPr lang="en-US" dirty="0" err="1"/>
              <a:t>eCPM</a:t>
            </a:r>
            <a:r>
              <a:rPr lang="en-US" dirty="0"/>
              <a:t> it charges advertisers</a:t>
            </a:r>
            <a:br>
              <a:rPr lang="en-US" dirty="0"/>
            </a:br>
            <a:r>
              <a:rPr lang="en-US" dirty="0" err="1"/>
              <a:t>Eg</a:t>
            </a:r>
            <a:r>
              <a:rPr lang="en-US" dirty="0"/>
              <a:t>: </a:t>
            </a:r>
            <a:r>
              <a:rPr lang="en-US" dirty="0" err="1"/>
              <a:t>DRIVEpm</a:t>
            </a:r>
            <a:endParaRPr lang="en-US" dirty="0"/>
          </a:p>
          <a:p>
            <a:r>
              <a:rPr lang="en-US" dirty="0"/>
              <a:t>Platform specialization: Advertising on media platforms</a:t>
            </a:r>
            <a:br>
              <a:rPr lang="en-US" dirty="0"/>
            </a:br>
            <a:r>
              <a:rPr lang="en-US" dirty="0" err="1"/>
              <a:t>Eg</a:t>
            </a:r>
            <a:r>
              <a:rPr lang="en-US" dirty="0"/>
              <a:t>: </a:t>
            </a:r>
            <a:r>
              <a:rPr lang="en-US" dirty="0" err="1"/>
              <a:t>Videoegg</a:t>
            </a:r>
            <a:endParaRPr lang="en-US" dirty="0"/>
          </a:p>
          <a:p>
            <a:r>
              <a:rPr lang="en-US" dirty="0"/>
              <a:t>Behavioral targeting: The network buys inventory from publishers, and when the ad call is passed over to the network, it drops a third-party cookie</a:t>
            </a:r>
            <a:br>
              <a:rPr lang="en-US" dirty="0"/>
            </a:br>
            <a:r>
              <a:rPr lang="en-US" dirty="0" err="1"/>
              <a:t>Eg</a:t>
            </a:r>
            <a:r>
              <a:rPr lang="en-US" dirty="0"/>
              <a:t>: </a:t>
            </a:r>
            <a:r>
              <a:rPr lang="en-US" dirty="0" err="1"/>
              <a:t>Tacoda</a:t>
            </a:r>
            <a:endParaRPr lang="en-US" dirty="0"/>
          </a:p>
        </p:txBody>
      </p:sp>
    </p:spTree>
    <p:extLst>
      <p:ext uri="{BB962C8B-B14F-4D97-AF65-F5344CB8AC3E}">
        <p14:creationId xmlns:p14="http://schemas.microsoft.com/office/powerpoint/2010/main" val="167682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714804" y="5187341"/>
            <a:ext cx="3770007" cy="375259"/>
          </a:xfrm>
          <a:prstGeom prst="roundRect">
            <a:avLst/>
          </a:prstGeom>
          <a:solidFill>
            <a:schemeClr val="accent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2217" tIns="42217" rIns="42217" bIns="42217" numCol="1" rtlCol="0" anchor="ctr" anchorCtr="0" compatLnSpc="1">
            <a:prstTxWarp prst="textNoShape">
              <a:avLst/>
            </a:prstTxWarp>
          </a:bodyPr>
          <a:lstStyle/>
          <a:p>
            <a:pPr marL="216953" indent="-216953" defTabSz="844357">
              <a:spcBef>
                <a:spcPct val="100000"/>
              </a:spcBef>
              <a:buFont typeface="Webdings" pitchFamily="18" charset="2"/>
              <a:buChar char="4"/>
            </a:pPr>
            <a:endParaRPr lang="en-US" sz="1477" dirty="0">
              <a:solidFill>
                <a:schemeClr val="tx1"/>
              </a:solidFill>
            </a:endParaRPr>
          </a:p>
        </p:txBody>
      </p:sp>
      <p:sp>
        <p:nvSpPr>
          <p:cNvPr id="2" name="Subtitle 1"/>
          <p:cNvSpPr>
            <a:spLocks noGrp="1"/>
          </p:cNvSpPr>
          <p:nvPr>
            <p:ph type="subTitle" idx="1"/>
          </p:nvPr>
        </p:nvSpPr>
        <p:spPr>
          <a:xfrm>
            <a:off x="1856995" y="2795751"/>
            <a:ext cx="6191769" cy="2744080"/>
          </a:xfrm>
        </p:spPr>
        <p:txBody>
          <a:bodyPr/>
          <a:lstStyle/>
          <a:p>
            <a:r>
              <a:rPr lang="en-US" dirty="0"/>
              <a:t>Online Advertising Types</a:t>
            </a:r>
          </a:p>
          <a:p>
            <a:r>
              <a:rPr lang="en-US" dirty="0"/>
              <a:t>KPIs</a:t>
            </a:r>
          </a:p>
          <a:p>
            <a:r>
              <a:rPr lang="en-US" dirty="0"/>
              <a:t>Online Advertising Value Chain</a:t>
            </a:r>
          </a:p>
          <a:p>
            <a:r>
              <a:rPr lang="en-US" dirty="0"/>
              <a:t>Ad Serving</a:t>
            </a:r>
          </a:p>
          <a:p>
            <a:r>
              <a:rPr lang="en-US" dirty="0"/>
              <a:t>Revenue Generation by Ad Networks</a:t>
            </a:r>
          </a:p>
          <a:p>
            <a:r>
              <a:rPr lang="en-US" dirty="0"/>
              <a:t>Yield Management by Publishers</a:t>
            </a:r>
          </a:p>
          <a:p>
            <a:r>
              <a:rPr lang="en-US" dirty="0"/>
              <a:t>Rich Media Vendors</a:t>
            </a:r>
          </a:p>
          <a:p>
            <a:r>
              <a:rPr lang="en-US" dirty="0"/>
              <a:t>Ad Exchanges</a:t>
            </a:r>
          </a:p>
        </p:txBody>
      </p:sp>
      <p:sp>
        <p:nvSpPr>
          <p:cNvPr id="3" name="Title 2"/>
          <p:cNvSpPr>
            <a:spLocks noGrp="1"/>
          </p:cNvSpPr>
          <p:nvPr>
            <p:ph type="ctrTitle"/>
          </p:nvPr>
        </p:nvSpPr>
        <p:spPr/>
        <p:txBody>
          <a:bodyPr/>
          <a:lstStyle/>
          <a:p>
            <a:r>
              <a:rPr lang="en-US" dirty="0"/>
              <a:t>Agenda</a:t>
            </a:r>
          </a:p>
        </p:txBody>
      </p:sp>
    </p:spTree>
    <p:extLst>
      <p:ext uri="{BB962C8B-B14F-4D97-AF65-F5344CB8AC3E}">
        <p14:creationId xmlns:p14="http://schemas.microsoft.com/office/powerpoint/2010/main" val="3667387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7B284B-43AA-4909-85E4-430F18BAFF99}"/>
              </a:ext>
            </a:extLst>
          </p:cNvPr>
          <p:cNvSpPr>
            <a:spLocks noGrp="1"/>
          </p:cNvSpPr>
          <p:nvPr>
            <p:ph type="title"/>
          </p:nvPr>
        </p:nvSpPr>
        <p:spPr/>
        <p:txBody>
          <a:bodyPr/>
          <a:lstStyle/>
          <a:p>
            <a:r>
              <a:rPr lang="en-US" dirty="0"/>
              <a:t>Yield Management: Refers to the practice of maximizing the average price received for inventory through a number of techniques</a:t>
            </a:r>
          </a:p>
        </p:txBody>
      </p:sp>
      <p:sp>
        <p:nvSpPr>
          <p:cNvPr id="5" name="Content Placeholder 4">
            <a:extLst>
              <a:ext uri="{FF2B5EF4-FFF2-40B4-BE49-F238E27FC236}">
                <a16:creationId xmlns:a16="http://schemas.microsoft.com/office/drawing/2014/main" id="{0E7A6A9C-FB8A-4E2A-A576-31FF463CE619}"/>
              </a:ext>
            </a:extLst>
          </p:cNvPr>
          <p:cNvSpPr>
            <a:spLocks noGrp="1"/>
          </p:cNvSpPr>
          <p:nvPr>
            <p:ph idx="1"/>
          </p:nvPr>
        </p:nvSpPr>
        <p:spPr/>
        <p:txBody>
          <a:bodyPr/>
          <a:lstStyle/>
          <a:p>
            <a:r>
              <a:rPr lang="en-US" b="1" dirty="0"/>
              <a:t>Packaging &amp; Pricing:</a:t>
            </a:r>
            <a:r>
              <a:rPr lang="en-US" dirty="0"/>
              <a:t> Publishers tend to cluster their pages or sites with respect to a particular vertical and try to match the criteria of the advertisers</a:t>
            </a:r>
          </a:p>
          <a:p>
            <a:r>
              <a:rPr lang="en-US" b="1" dirty="0"/>
              <a:t>Price Discrimination, Volume Discounts &amp; Bundling:</a:t>
            </a:r>
            <a:r>
              <a:rPr lang="en-US" dirty="0"/>
              <a:t> Depends on certain parameters such as time and volume. Publishers tend to reduce the risk by analyzing the Opportunity Cost</a:t>
            </a:r>
          </a:p>
          <a:p>
            <a:r>
              <a:rPr lang="en-US" b="1" dirty="0"/>
              <a:t>Frequency Capping:</a:t>
            </a:r>
            <a:r>
              <a:rPr lang="en-US" dirty="0"/>
              <a:t> Technique used by advertisers to ensure that their ads are not seen over and over and over again by the same people</a:t>
            </a:r>
          </a:p>
          <a:p>
            <a:r>
              <a:rPr lang="en-US" b="1" dirty="0"/>
              <a:t>Guaranteed vs ‘Discretionary’ Inventory:</a:t>
            </a:r>
            <a:r>
              <a:rPr lang="en-US" dirty="0"/>
              <a:t> Publishers are called upon to guarantee that advertisers' ads will be shown a certain number of times, to a certain number of users.</a:t>
            </a:r>
            <a:br>
              <a:rPr lang="en-US" dirty="0"/>
            </a:br>
            <a:r>
              <a:rPr lang="en-US" dirty="0"/>
              <a:t>Discretionary Inventory is often passed off to ad networks and sold on a auction/spot-price basis.</a:t>
            </a:r>
          </a:p>
          <a:p>
            <a:r>
              <a:rPr lang="en-US" b="1" dirty="0"/>
              <a:t>Retargeting:</a:t>
            </a:r>
            <a:r>
              <a:rPr lang="en-US" dirty="0"/>
              <a:t> The case where the advertiser brings some of their own data to the table, particularly data to identify users who've had some kind of interaction with the advertiser in the past</a:t>
            </a:r>
          </a:p>
          <a:p>
            <a:r>
              <a:rPr lang="en-US" b="1" dirty="0"/>
              <a:t>Remnant Inventory &amp; Spot Pricing:</a:t>
            </a:r>
            <a:r>
              <a:rPr lang="en-US" dirty="0"/>
              <a:t> Passed off to an ad network where it is either sold for a pre-determined 'floor price’ or it is auctioned off in real-time</a:t>
            </a:r>
          </a:p>
        </p:txBody>
      </p:sp>
    </p:spTree>
    <p:extLst>
      <p:ext uri="{BB962C8B-B14F-4D97-AF65-F5344CB8AC3E}">
        <p14:creationId xmlns:p14="http://schemas.microsoft.com/office/powerpoint/2010/main" val="88334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714805" y="2733919"/>
            <a:ext cx="2672252" cy="375259"/>
          </a:xfrm>
          <a:prstGeom prst="roundRect">
            <a:avLst/>
          </a:prstGeom>
          <a:solidFill>
            <a:schemeClr val="accent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2217" tIns="42217" rIns="42217" bIns="42217" numCol="1" rtlCol="0" anchor="ctr" anchorCtr="0" compatLnSpc="1">
            <a:prstTxWarp prst="textNoShape">
              <a:avLst/>
            </a:prstTxWarp>
          </a:bodyPr>
          <a:lstStyle/>
          <a:p>
            <a:pPr marL="216953" indent="-216953" defTabSz="844357">
              <a:spcBef>
                <a:spcPct val="100000"/>
              </a:spcBef>
              <a:buFont typeface="Webdings" pitchFamily="18" charset="2"/>
              <a:buChar char="4"/>
            </a:pPr>
            <a:endParaRPr lang="en-US" sz="1477" dirty="0">
              <a:solidFill>
                <a:schemeClr val="tx1"/>
              </a:solidFill>
            </a:endParaRPr>
          </a:p>
        </p:txBody>
      </p:sp>
      <p:sp>
        <p:nvSpPr>
          <p:cNvPr id="2" name="Subtitle 1"/>
          <p:cNvSpPr>
            <a:spLocks noGrp="1"/>
          </p:cNvSpPr>
          <p:nvPr>
            <p:ph type="subTitle" idx="1"/>
          </p:nvPr>
        </p:nvSpPr>
        <p:spPr>
          <a:xfrm>
            <a:off x="1856995" y="2795751"/>
            <a:ext cx="6191769" cy="2744080"/>
          </a:xfrm>
        </p:spPr>
        <p:txBody>
          <a:bodyPr/>
          <a:lstStyle/>
          <a:p>
            <a:r>
              <a:rPr lang="en-US" dirty="0"/>
              <a:t>Online Advertising Types</a:t>
            </a:r>
          </a:p>
          <a:p>
            <a:r>
              <a:rPr lang="en-US" dirty="0"/>
              <a:t>KPIs</a:t>
            </a:r>
          </a:p>
          <a:p>
            <a:r>
              <a:rPr lang="en-US" dirty="0"/>
              <a:t>Online Advertising Value Chain</a:t>
            </a:r>
          </a:p>
          <a:p>
            <a:r>
              <a:rPr lang="en-US" dirty="0"/>
              <a:t>Ad Serving</a:t>
            </a:r>
          </a:p>
          <a:p>
            <a:r>
              <a:rPr lang="en-US" dirty="0"/>
              <a:t>Revenue Generation by Ad Networks</a:t>
            </a:r>
          </a:p>
          <a:p>
            <a:r>
              <a:rPr lang="en-US" dirty="0"/>
              <a:t>Yield Management by Publishers</a:t>
            </a:r>
          </a:p>
          <a:p>
            <a:r>
              <a:rPr lang="en-US" dirty="0"/>
              <a:t>Rich Media Vendors</a:t>
            </a:r>
          </a:p>
          <a:p>
            <a:r>
              <a:rPr lang="en-US" dirty="0"/>
              <a:t>Ad Exchanges</a:t>
            </a:r>
          </a:p>
        </p:txBody>
      </p:sp>
      <p:sp>
        <p:nvSpPr>
          <p:cNvPr id="3" name="Title 2"/>
          <p:cNvSpPr>
            <a:spLocks noGrp="1"/>
          </p:cNvSpPr>
          <p:nvPr>
            <p:ph type="ctrTitle"/>
          </p:nvPr>
        </p:nvSpPr>
        <p:spPr/>
        <p:txBody>
          <a:bodyPr/>
          <a:lstStyle/>
          <a:p>
            <a:r>
              <a:rPr lang="en-US" dirty="0"/>
              <a:t>Agenda</a:t>
            </a:r>
          </a:p>
        </p:txBody>
      </p:sp>
    </p:spTree>
    <p:extLst>
      <p:ext uri="{BB962C8B-B14F-4D97-AF65-F5344CB8AC3E}">
        <p14:creationId xmlns:p14="http://schemas.microsoft.com/office/powerpoint/2010/main" val="159215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714805" y="5638800"/>
            <a:ext cx="2398407" cy="375259"/>
          </a:xfrm>
          <a:prstGeom prst="roundRect">
            <a:avLst/>
          </a:prstGeom>
          <a:solidFill>
            <a:schemeClr val="accent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2217" tIns="42217" rIns="42217" bIns="42217" numCol="1" rtlCol="0" anchor="ctr" anchorCtr="0" compatLnSpc="1">
            <a:prstTxWarp prst="textNoShape">
              <a:avLst/>
            </a:prstTxWarp>
          </a:bodyPr>
          <a:lstStyle/>
          <a:p>
            <a:pPr marL="216953" indent="-216953" defTabSz="844357">
              <a:spcBef>
                <a:spcPct val="100000"/>
              </a:spcBef>
              <a:buFont typeface="Webdings" pitchFamily="18" charset="2"/>
              <a:buChar char="4"/>
            </a:pPr>
            <a:endParaRPr lang="en-US" sz="1477" dirty="0">
              <a:solidFill>
                <a:schemeClr val="tx1"/>
              </a:solidFill>
            </a:endParaRPr>
          </a:p>
        </p:txBody>
      </p:sp>
      <p:sp>
        <p:nvSpPr>
          <p:cNvPr id="2" name="Subtitle 1"/>
          <p:cNvSpPr>
            <a:spLocks noGrp="1"/>
          </p:cNvSpPr>
          <p:nvPr>
            <p:ph type="subTitle" idx="1"/>
          </p:nvPr>
        </p:nvSpPr>
        <p:spPr>
          <a:xfrm>
            <a:off x="1856995" y="2795751"/>
            <a:ext cx="6191769" cy="2744080"/>
          </a:xfrm>
        </p:spPr>
        <p:txBody>
          <a:bodyPr/>
          <a:lstStyle/>
          <a:p>
            <a:r>
              <a:rPr lang="en-US" dirty="0"/>
              <a:t>Online Advertising Types</a:t>
            </a:r>
          </a:p>
          <a:p>
            <a:r>
              <a:rPr lang="en-US" dirty="0"/>
              <a:t>KPIs</a:t>
            </a:r>
          </a:p>
          <a:p>
            <a:r>
              <a:rPr lang="en-US" dirty="0"/>
              <a:t>Online Advertising Value Chain</a:t>
            </a:r>
          </a:p>
          <a:p>
            <a:r>
              <a:rPr lang="en-US" dirty="0"/>
              <a:t>Ad Serving</a:t>
            </a:r>
          </a:p>
          <a:p>
            <a:r>
              <a:rPr lang="en-US" dirty="0"/>
              <a:t>Revenue Generation by Ad Networks</a:t>
            </a:r>
          </a:p>
          <a:p>
            <a:r>
              <a:rPr lang="en-US" dirty="0"/>
              <a:t>Yield Management by Publishers</a:t>
            </a:r>
          </a:p>
          <a:p>
            <a:r>
              <a:rPr lang="en-US" dirty="0"/>
              <a:t>Rich Media Vendors</a:t>
            </a:r>
          </a:p>
          <a:p>
            <a:r>
              <a:rPr lang="en-US" dirty="0"/>
              <a:t>Ad Exchanges</a:t>
            </a:r>
          </a:p>
        </p:txBody>
      </p:sp>
      <p:sp>
        <p:nvSpPr>
          <p:cNvPr id="3" name="Title 2"/>
          <p:cNvSpPr>
            <a:spLocks noGrp="1"/>
          </p:cNvSpPr>
          <p:nvPr>
            <p:ph type="ctrTitle"/>
          </p:nvPr>
        </p:nvSpPr>
        <p:spPr/>
        <p:txBody>
          <a:bodyPr/>
          <a:lstStyle/>
          <a:p>
            <a:r>
              <a:rPr lang="en-US" dirty="0"/>
              <a:t>Agenda</a:t>
            </a:r>
          </a:p>
        </p:txBody>
      </p:sp>
    </p:spTree>
    <p:extLst>
      <p:ext uri="{BB962C8B-B14F-4D97-AF65-F5344CB8AC3E}">
        <p14:creationId xmlns:p14="http://schemas.microsoft.com/office/powerpoint/2010/main" val="2633968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812D18-3389-45A9-8B78-444DAADC8A25}"/>
              </a:ext>
            </a:extLst>
          </p:cNvPr>
          <p:cNvSpPr>
            <a:spLocks noGrp="1"/>
          </p:cNvSpPr>
          <p:nvPr>
            <p:ph type="title"/>
          </p:nvPr>
        </p:nvSpPr>
        <p:spPr/>
        <p:txBody>
          <a:bodyPr/>
          <a:lstStyle/>
          <a:p>
            <a:r>
              <a:rPr lang="en-US" dirty="0"/>
              <a:t>Rich Media Vendors: </a:t>
            </a:r>
            <a:r>
              <a:rPr lang="en-US" b="0" dirty="0"/>
              <a:t>to help advertisers &amp; agencies get rich media ads onto publisher sites. Need interface b/w advertiser’s creative agencies and publishers</a:t>
            </a:r>
            <a:endParaRPr lang="en-US" dirty="0"/>
          </a:p>
        </p:txBody>
      </p:sp>
      <p:sp>
        <p:nvSpPr>
          <p:cNvPr id="5" name="Content Placeholder 4">
            <a:extLst>
              <a:ext uri="{FF2B5EF4-FFF2-40B4-BE49-F238E27FC236}">
                <a16:creationId xmlns:a16="http://schemas.microsoft.com/office/drawing/2014/main" id="{B0DD3515-EEC5-45D0-81A0-9B282EAB8902}"/>
              </a:ext>
            </a:extLst>
          </p:cNvPr>
          <p:cNvSpPr>
            <a:spLocks noGrp="1"/>
          </p:cNvSpPr>
          <p:nvPr>
            <p:ph idx="1"/>
          </p:nvPr>
        </p:nvSpPr>
        <p:spPr/>
        <p:txBody>
          <a:bodyPr/>
          <a:lstStyle/>
          <a:p>
            <a:pPr marL="0" indent="0">
              <a:buNone/>
            </a:pPr>
            <a:r>
              <a:rPr lang="en-US" dirty="0"/>
              <a:t>Functionality of RMVs:</a:t>
            </a:r>
          </a:p>
          <a:p>
            <a:r>
              <a:rPr lang="en-US" dirty="0"/>
              <a:t>Creating the actual ads themselves, will work with ad agencies to code the ads they need</a:t>
            </a:r>
          </a:p>
          <a:p>
            <a:r>
              <a:rPr lang="en-US" dirty="0"/>
              <a:t>Trafficking the ads, depends on the kind of the ad is being displayed </a:t>
            </a:r>
            <a:br>
              <a:rPr lang="en-US" dirty="0"/>
            </a:br>
            <a:r>
              <a:rPr lang="en-US" dirty="0"/>
              <a:t>For Video ads, advertisers should be able to transcode their video into the various required formats</a:t>
            </a:r>
            <a:br>
              <a:rPr lang="en-US" dirty="0"/>
            </a:br>
            <a:r>
              <a:rPr lang="en-US" dirty="0"/>
              <a:t>For Overlay ads, RMVs need to work with ad agencies and keep their technology requirement updated</a:t>
            </a:r>
          </a:p>
          <a:p>
            <a:r>
              <a:rPr lang="en-US" dirty="0"/>
              <a:t>Managing and serving the creatives themselves, and measuring delivery and response</a:t>
            </a:r>
          </a:p>
          <a:p>
            <a:r>
              <a:rPr lang="en-US" dirty="0"/>
              <a:t>RMVs end up acting as a kind of gateway to the publisher, ensuring that some kind of consistency and reliability is maintained</a:t>
            </a:r>
          </a:p>
        </p:txBody>
      </p:sp>
    </p:spTree>
    <p:extLst>
      <p:ext uri="{BB962C8B-B14F-4D97-AF65-F5344CB8AC3E}">
        <p14:creationId xmlns:p14="http://schemas.microsoft.com/office/powerpoint/2010/main" val="878998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714804" y="6177941"/>
            <a:ext cx="3770007" cy="375259"/>
          </a:xfrm>
          <a:prstGeom prst="roundRect">
            <a:avLst/>
          </a:prstGeom>
          <a:solidFill>
            <a:schemeClr val="accent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2217" tIns="42217" rIns="42217" bIns="42217" numCol="1" rtlCol="0" anchor="ctr" anchorCtr="0" compatLnSpc="1">
            <a:prstTxWarp prst="textNoShape">
              <a:avLst/>
            </a:prstTxWarp>
          </a:bodyPr>
          <a:lstStyle/>
          <a:p>
            <a:pPr marL="216953" indent="-216953" defTabSz="844357">
              <a:spcBef>
                <a:spcPct val="100000"/>
              </a:spcBef>
              <a:buFont typeface="Webdings" pitchFamily="18" charset="2"/>
              <a:buChar char="4"/>
            </a:pPr>
            <a:endParaRPr lang="en-US" sz="1477" dirty="0">
              <a:solidFill>
                <a:schemeClr val="tx1"/>
              </a:solidFill>
            </a:endParaRPr>
          </a:p>
        </p:txBody>
      </p:sp>
      <p:sp>
        <p:nvSpPr>
          <p:cNvPr id="2" name="Subtitle 1"/>
          <p:cNvSpPr>
            <a:spLocks noGrp="1"/>
          </p:cNvSpPr>
          <p:nvPr>
            <p:ph type="subTitle" idx="1"/>
          </p:nvPr>
        </p:nvSpPr>
        <p:spPr>
          <a:xfrm>
            <a:off x="1856995" y="2795751"/>
            <a:ext cx="6191769" cy="2744080"/>
          </a:xfrm>
        </p:spPr>
        <p:txBody>
          <a:bodyPr/>
          <a:lstStyle/>
          <a:p>
            <a:r>
              <a:rPr lang="en-US" dirty="0"/>
              <a:t>Online Advertising Types</a:t>
            </a:r>
          </a:p>
          <a:p>
            <a:r>
              <a:rPr lang="en-US" dirty="0"/>
              <a:t>KPIs</a:t>
            </a:r>
          </a:p>
          <a:p>
            <a:r>
              <a:rPr lang="en-US" dirty="0"/>
              <a:t>Online Advertising Value Chain</a:t>
            </a:r>
          </a:p>
          <a:p>
            <a:r>
              <a:rPr lang="en-US" dirty="0"/>
              <a:t>Ad Serving</a:t>
            </a:r>
          </a:p>
          <a:p>
            <a:r>
              <a:rPr lang="en-US" dirty="0"/>
              <a:t>Revenue Generation by Ad Networks</a:t>
            </a:r>
          </a:p>
          <a:p>
            <a:r>
              <a:rPr lang="en-US" dirty="0"/>
              <a:t>Yield Management by Publishers</a:t>
            </a:r>
          </a:p>
          <a:p>
            <a:r>
              <a:rPr lang="en-US" dirty="0"/>
              <a:t>Rich Media</a:t>
            </a:r>
          </a:p>
          <a:p>
            <a:r>
              <a:rPr lang="en-US" dirty="0"/>
              <a:t>Ad Exchanges</a:t>
            </a:r>
          </a:p>
        </p:txBody>
      </p:sp>
      <p:sp>
        <p:nvSpPr>
          <p:cNvPr id="3" name="Title 2"/>
          <p:cNvSpPr>
            <a:spLocks noGrp="1"/>
          </p:cNvSpPr>
          <p:nvPr>
            <p:ph type="ctrTitle"/>
          </p:nvPr>
        </p:nvSpPr>
        <p:spPr/>
        <p:txBody>
          <a:bodyPr/>
          <a:lstStyle/>
          <a:p>
            <a:r>
              <a:rPr lang="en-US" dirty="0"/>
              <a:t>Agenda</a:t>
            </a:r>
          </a:p>
        </p:txBody>
      </p:sp>
    </p:spTree>
    <p:extLst>
      <p:ext uri="{BB962C8B-B14F-4D97-AF65-F5344CB8AC3E}">
        <p14:creationId xmlns:p14="http://schemas.microsoft.com/office/powerpoint/2010/main" val="1218306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07049A-B6CE-4E3B-9180-33BA60F2406C}"/>
              </a:ext>
            </a:extLst>
          </p:cNvPr>
          <p:cNvSpPr>
            <a:spLocks noGrp="1"/>
          </p:cNvSpPr>
          <p:nvPr>
            <p:ph type="title"/>
          </p:nvPr>
        </p:nvSpPr>
        <p:spPr/>
        <p:txBody>
          <a:bodyPr/>
          <a:lstStyle/>
          <a:p>
            <a:r>
              <a:rPr lang="en-US" dirty="0"/>
              <a:t>Shortcomings of an Ad Network</a:t>
            </a:r>
          </a:p>
        </p:txBody>
      </p:sp>
      <p:sp>
        <p:nvSpPr>
          <p:cNvPr id="5" name="Content Placeholder 4">
            <a:extLst>
              <a:ext uri="{FF2B5EF4-FFF2-40B4-BE49-F238E27FC236}">
                <a16:creationId xmlns:a16="http://schemas.microsoft.com/office/drawing/2014/main" id="{EAE8D6C2-D282-4D03-9D74-708D0AD5E288}"/>
              </a:ext>
            </a:extLst>
          </p:cNvPr>
          <p:cNvSpPr>
            <a:spLocks noGrp="1"/>
          </p:cNvSpPr>
          <p:nvPr>
            <p:ph idx="1"/>
          </p:nvPr>
        </p:nvSpPr>
        <p:spPr/>
        <p:txBody>
          <a:bodyPr/>
          <a:lstStyle/>
          <a:p>
            <a:r>
              <a:rPr lang="en-US" dirty="0"/>
              <a:t>Key challenge of an ad network is to maintain a balance between the supply(inventory bought from publisher) and demand(inventory sold to advertiser)</a:t>
            </a:r>
          </a:p>
          <a:p>
            <a:r>
              <a:rPr lang="en-US" dirty="0"/>
              <a:t>Each network has to maintain multiple bilateral arrangements with other networks,  wasting time and technical resources</a:t>
            </a:r>
          </a:p>
          <a:p>
            <a:r>
              <a:rPr lang="en-US" dirty="0"/>
              <a:t>The more networks there are in the chain, the longer the ad takes to serve</a:t>
            </a:r>
          </a:p>
          <a:p>
            <a:r>
              <a:rPr lang="en-US" dirty="0"/>
              <a:t>Each network wants to take a cut of the cost of the inventory generating profit and margin problems for publisher</a:t>
            </a:r>
          </a:p>
          <a:p>
            <a:r>
              <a:rPr lang="en-US" dirty="0"/>
              <a:t>The publisher has very little or no control over the quality of the ad that ends up being displayed</a:t>
            </a:r>
          </a:p>
          <a:p>
            <a:r>
              <a:rPr lang="en-US" dirty="0"/>
              <a:t>Trafficking becomes an issue for the publisher as they are not able to record and maintain the tokens of ads being displayed</a:t>
            </a:r>
          </a:p>
        </p:txBody>
      </p:sp>
    </p:spTree>
    <p:extLst>
      <p:ext uri="{BB962C8B-B14F-4D97-AF65-F5344CB8AC3E}">
        <p14:creationId xmlns:p14="http://schemas.microsoft.com/office/powerpoint/2010/main" val="3681971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6C9C-FB39-40FA-9801-E16EC89DDCB8}"/>
              </a:ext>
            </a:extLst>
          </p:cNvPr>
          <p:cNvSpPr>
            <a:spLocks noGrp="1"/>
          </p:cNvSpPr>
          <p:nvPr>
            <p:ph type="title"/>
          </p:nvPr>
        </p:nvSpPr>
        <p:spPr/>
        <p:txBody>
          <a:bodyPr/>
          <a:lstStyle/>
          <a:p>
            <a:r>
              <a:rPr lang="en-US" dirty="0"/>
              <a:t>Ad Exchange: </a:t>
            </a:r>
            <a:r>
              <a:rPr lang="en-US" b="0" dirty="0"/>
              <a:t>Acts as a central hub through which the networks can trade</a:t>
            </a:r>
            <a:endParaRPr lang="en-US" dirty="0"/>
          </a:p>
        </p:txBody>
      </p:sp>
      <p:sp>
        <p:nvSpPr>
          <p:cNvPr id="3" name="Content Placeholder 2">
            <a:extLst>
              <a:ext uri="{FF2B5EF4-FFF2-40B4-BE49-F238E27FC236}">
                <a16:creationId xmlns:a16="http://schemas.microsoft.com/office/drawing/2014/main" id="{6709217B-4E72-4EE6-9726-B19EDA8AE807}"/>
              </a:ext>
            </a:extLst>
          </p:cNvPr>
          <p:cNvSpPr>
            <a:spLocks noGrp="1"/>
          </p:cNvSpPr>
          <p:nvPr>
            <p:ph idx="1"/>
          </p:nvPr>
        </p:nvSpPr>
        <p:spPr/>
        <p:txBody>
          <a:bodyPr/>
          <a:lstStyle/>
          <a:p>
            <a:r>
              <a:rPr lang="en-US" dirty="0"/>
              <a:t>Only two networks (plus the exchange) in this transaction</a:t>
            </a:r>
          </a:p>
          <a:p>
            <a:r>
              <a:rPr lang="en-US" dirty="0"/>
              <a:t>Exchange charges a flat transaction fee (this is essential to maintain the exchange’s impartiality – taking a cut would introduce bias)</a:t>
            </a:r>
          </a:p>
          <a:p>
            <a:r>
              <a:rPr lang="en-US" dirty="0"/>
              <a:t>Dramatically increases the range of ways in which businesses can participate in this market</a:t>
            </a:r>
          </a:p>
          <a:p>
            <a:r>
              <a:rPr lang="en-US" dirty="0"/>
              <a:t>Saves time and resources while generating and posting ads</a:t>
            </a:r>
          </a:p>
        </p:txBody>
      </p:sp>
    </p:spTree>
    <p:extLst>
      <p:ext uri="{BB962C8B-B14F-4D97-AF65-F5344CB8AC3E}">
        <p14:creationId xmlns:p14="http://schemas.microsoft.com/office/powerpoint/2010/main" val="228689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6FF05-CCF5-47A9-B63A-9AF2AAFA12F6}"/>
              </a:ext>
            </a:extLst>
          </p:cNvPr>
          <p:cNvSpPr>
            <a:spLocks noGrp="1"/>
          </p:cNvSpPr>
          <p:nvPr>
            <p:ph type="title"/>
          </p:nvPr>
        </p:nvSpPr>
        <p:spPr/>
        <p:txBody>
          <a:bodyPr/>
          <a:lstStyle/>
          <a:p>
            <a:r>
              <a:rPr lang="en-US" dirty="0"/>
              <a:t>Online Advertising Types</a:t>
            </a:r>
          </a:p>
        </p:txBody>
      </p:sp>
      <p:graphicFrame>
        <p:nvGraphicFramePr>
          <p:cNvPr id="6" name="Content Placeholder 3">
            <a:extLst>
              <a:ext uri="{FF2B5EF4-FFF2-40B4-BE49-F238E27FC236}">
                <a16:creationId xmlns:a16="http://schemas.microsoft.com/office/drawing/2014/main" id="{F748E89C-32FF-41C9-AF13-8564715ABC74}"/>
              </a:ext>
            </a:extLst>
          </p:cNvPr>
          <p:cNvGraphicFramePr>
            <a:graphicFrameLocks noGrp="1"/>
          </p:cNvGraphicFramePr>
          <p:nvPr>
            <p:ph idx="1"/>
            <p:extLst>
              <p:ext uri="{D42A27DB-BD31-4B8C-83A1-F6EECF244321}">
                <p14:modId xmlns:p14="http://schemas.microsoft.com/office/powerpoint/2010/main" val="2360094371"/>
              </p:ext>
            </p:extLst>
          </p:nvPr>
        </p:nvGraphicFramePr>
        <p:xfrm>
          <a:off x="646113" y="1381125"/>
          <a:ext cx="87630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92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714805" y="3200400"/>
            <a:ext cx="2672252" cy="375259"/>
          </a:xfrm>
          <a:prstGeom prst="roundRect">
            <a:avLst/>
          </a:prstGeom>
          <a:solidFill>
            <a:schemeClr val="accent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2217" tIns="42217" rIns="42217" bIns="42217" numCol="1" rtlCol="0" anchor="ctr" anchorCtr="0" compatLnSpc="1">
            <a:prstTxWarp prst="textNoShape">
              <a:avLst/>
            </a:prstTxWarp>
          </a:bodyPr>
          <a:lstStyle/>
          <a:p>
            <a:pPr marL="216953" indent="-216953" defTabSz="844357">
              <a:spcBef>
                <a:spcPct val="100000"/>
              </a:spcBef>
              <a:buFont typeface="Webdings" pitchFamily="18" charset="2"/>
              <a:buChar char="4"/>
            </a:pPr>
            <a:endParaRPr lang="en-US" sz="1477" dirty="0">
              <a:solidFill>
                <a:schemeClr val="tx1"/>
              </a:solidFill>
            </a:endParaRPr>
          </a:p>
        </p:txBody>
      </p:sp>
      <p:sp>
        <p:nvSpPr>
          <p:cNvPr id="2" name="Subtitle 1"/>
          <p:cNvSpPr>
            <a:spLocks noGrp="1"/>
          </p:cNvSpPr>
          <p:nvPr>
            <p:ph type="subTitle" idx="1"/>
          </p:nvPr>
        </p:nvSpPr>
        <p:spPr>
          <a:xfrm>
            <a:off x="1856995" y="2795751"/>
            <a:ext cx="6191769" cy="2744080"/>
          </a:xfrm>
        </p:spPr>
        <p:txBody>
          <a:bodyPr/>
          <a:lstStyle/>
          <a:p>
            <a:r>
              <a:rPr lang="en-US" dirty="0"/>
              <a:t>Online Advertising Types</a:t>
            </a:r>
          </a:p>
          <a:p>
            <a:r>
              <a:rPr lang="en-US" dirty="0"/>
              <a:t>KPIs</a:t>
            </a:r>
          </a:p>
          <a:p>
            <a:r>
              <a:rPr lang="en-US" dirty="0"/>
              <a:t>Online Advertising Value Chain</a:t>
            </a:r>
          </a:p>
          <a:p>
            <a:r>
              <a:rPr lang="en-US" dirty="0"/>
              <a:t>Ad Serving</a:t>
            </a:r>
          </a:p>
          <a:p>
            <a:r>
              <a:rPr lang="en-US" dirty="0"/>
              <a:t>Revenue Generation by Ad Networks</a:t>
            </a:r>
          </a:p>
          <a:p>
            <a:r>
              <a:rPr lang="en-US" dirty="0"/>
              <a:t>Yield Management by Publishers</a:t>
            </a:r>
          </a:p>
          <a:p>
            <a:r>
              <a:rPr lang="en-US" dirty="0"/>
              <a:t>Rich Media Vendors</a:t>
            </a:r>
          </a:p>
          <a:p>
            <a:r>
              <a:rPr lang="en-US" dirty="0"/>
              <a:t>Ad Exchanges</a:t>
            </a:r>
          </a:p>
        </p:txBody>
      </p:sp>
      <p:sp>
        <p:nvSpPr>
          <p:cNvPr id="3" name="Title 2"/>
          <p:cNvSpPr>
            <a:spLocks noGrp="1"/>
          </p:cNvSpPr>
          <p:nvPr>
            <p:ph type="ctrTitle"/>
          </p:nvPr>
        </p:nvSpPr>
        <p:spPr/>
        <p:txBody>
          <a:bodyPr/>
          <a:lstStyle/>
          <a:p>
            <a:r>
              <a:rPr lang="en-US" dirty="0"/>
              <a:t>Agenda</a:t>
            </a:r>
          </a:p>
        </p:txBody>
      </p:sp>
    </p:spTree>
    <p:extLst>
      <p:ext uri="{BB962C8B-B14F-4D97-AF65-F5344CB8AC3E}">
        <p14:creationId xmlns:p14="http://schemas.microsoft.com/office/powerpoint/2010/main" val="201544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9152AC-5DE2-4CCB-A8CC-74AF137DA8E0}"/>
              </a:ext>
            </a:extLst>
          </p:cNvPr>
          <p:cNvSpPr>
            <a:spLocks noGrp="1"/>
          </p:cNvSpPr>
          <p:nvPr>
            <p:ph type="title"/>
          </p:nvPr>
        </p:nvSpPr>
        <p:spPr/>
        <p:txBody>
          <a:bodyPr/>
          <a:lstStyle/>
          <a:p>
            <a:r>
              <a:rPr lang="en-US" dirty="0"/>
              <a:t>Basic Terminologies</a:t>
            </a:r>
          </a:p>
        </p:txBody>
      </p:sp>
      <p:sp>
        <p:nvSpPr>
          <p:cNvPr id="8" name="Content Placeholder 7">
            <a:extLst>
              <a:ext uri="{FF2B5EF4-FFF2-40B4-BE49-F238E27FC236}">
                <a16:creationId xmlns:a16="http://schemas.microsoft.com/office/drawing/2014/main" id="{5F4AACD5-4C80-4102-9FD9-542837F68C82}"/>
              </a:ext>
            </a:extLst>
          </p:cNvPr>
          <p:cNvSpPr>
            <a:spLocks noGrp="1"/>
          </p:cNvSpPr>
          <p:nvPr>
            <p:ph idx="1"/>
          </p:nvPr>
        </p:nvSpPr>
        <p:spPr/>
        <p:txBody>
          <a:bodyPr/>
          <a:lstStyle/>
          <a:p>
            <a:r>
              <a:rPr lang="en-US" dirty="0"/>
              <a:t>Ad Impression: Single viewing of a single as by a single individual</a:t>
            </a:r>
            <a:br>
              <a:rPr lang="en-US" dirty="0"/>
            </a:br>
            <a:r>
              <a:rPr lang="en-US" dirty="0"/>
              <a:t>	             Ads/Page * (Page Impression) </a:t>
            </a:r>
          </a:p>
          <a:p>
            <a:r>
              <a:rPr lang="en-US" dirty="0"/>
              <a:t>Page Impression: Number of times an page is loaded in front of user</a:t>
            </a:r>
          </a:p>
          <a:p>
            <a:r>
              <a:rPr lang="en-US" dirty="0"/>
              <a:t>Frequency Capping: Techniques used by advertisers to ensure that ads are not seen repeatedly by same user</a:t>
            </a:r>
          </a:p>
          <a:p>
            <a:r>
              <a:rPr lang="en-US" dirty="0"/>
              <a:t>Volume: Specified areas of the web page which has the opportunity to display an impression of an ad</a:t>
            </a:r>
          </a:p>
          <a:p>
            <a:r>
              <a:rPr lang="en-US" dirty="0"/>
              <a:t>Unpaid Impressions: Comprises of Make Good Impression or Home Grown Impressions</a:t>
            </a:r>
          </a:p>
          <a:p>
            <a:r>
              <a:rPr lang="en-US" dirty="0"/>
              <a:t>Sell Through Rate: Paid Impression/Volume</a:t>
            </a:r>
          </a:p>
          <a:p>
            <a:r>
              <a:rPr lang="en-US" dirty="0"/>
              <a:t>Effective CPM(</a:t>
            </a:r>
            <a:r>
              <a:rPr lang="en-US" dirty="0" err="1"/>
              <a:t>eCPM</a:t>
            </a:r>
            <a:r>
              <a:rPr lang="en-US" dirty="0"/>
              <a:t>): Can be used to determine the average cost advertiser pays for the impression to be displayed on publisher. Allows the advertiser to evaluate which vertical might be outperforming other</a:t>
            </a:r>
            <a:br>
              <a:rPr lang="en-US" dirty="0"/>
            </a:br>
            <a:r>
              <a:rPr lang="en-US" dirty="0"/>
              <a:t>Can be used by publisher to determine the average revenue it generates for all the impression displayed</a:t>
            </a:r>
          </a:p>
          <a:p>
            <a:endParaRPr lang="en-US" dirty="0"/>
          </a:p>
        </p:txBody>
      </p:sp>
    </p:spTree>
    <p:extLst>
      <p:ext uri="{BB962C8B-B14F-4D97-AF65-F5344CB8AC3E}">
        <p14:creationId xmlns:p14="http://schemas.microsoft.com/office/powerpoint/2010/main" val="191456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4AFC-AAEE-4465-A33B-6F5641C80BCF}"/>
              </a:ext>
            </a:extLst>
          </p:cNvPr>
          <p:cNvSpPr>
            <a:spLocks noGrp="1"/>
          </p:cNvSpPr>
          <p:nvPr>
            <p:ph type="title"/>
          </p:nvPr>
        </p:nvSpPr>
        <p:spPr/>
        <p:txBody>
          <a:bodyPr/>
          <a:lstStyle/>
          <a:p>
            <a:r>
              <a:rPr lang="en-US" dirty="0"/>
              <a:t>Key Performance Index</a:t>
            </a:r>
          </a:p>
        </p:txBody>
      </p:sp>
      <p:sp>
        <p:nvSpPr>
          <p:cNvPr id="3" name="Content Placeholder 2">
            <a:extLst>
              <a:ext uri="{FF2B5EF4-FFF2-40B4-BE49-F238E27FC236}">
                <a16:creationId xmlns:a16="http://schemas.microsoft.com/office/drawing/2014/main" id="{A6701D61-E6DC-463C-971B-70E53FA2519B}"/>
              </a:ext>
            </a:extLst>
          </p:cNvPr>
          <p:cNvSpPr>
            <a:spLocks noGrp="1"/>
          </p:cNvSpPr>
          <p:nvPr>
            <p:ph idx="1"/>
          </p:nvPr>
        </p:nvSpPr>
        <p:spPr>
          <a:xfrm>
            <a:off x="646113" y="4495800"/>
            <a:ext cx="8763000" cy="314325"/>
          </a:xfrm>
        </p:spPr>
        <p:txBody>
          <a:bodyPr/>
          <a:lstStyle/>
          <a:p>
            <a:r>
              <a:rPr lang="en-US" dirty="0"/>
              <a:t>CPM is used for display ads, because the intent of the advertiser is just to spread brand awareness</a:t>
            </a:r>
            <a:br>
              <a:rPr lang="en-US" dirty="0"/>
            </a:br>
            <a:endParaRPr lang="en-US" dirty="0"/>
          </a:p>
        </p:txBody>
      </p:sp>
      <p:graphicFrame>
        <p:nvGraphicFramePr>
          <p:cNvPr id="4" name="Diagram 3">
            <a:extLst>
              <a:ext uri="{FF2B5EF4-FFF2-40B4-BE49-F238E27FC236}">
                <a16:creationId xmlns:a16="http://schemas.microsoft.com/office/drawing/2014/main" id="{BC50D5E7-1804-4215-8E07-F00C0D451A66}"/>
              </a:ext>
            </a:extLst>
          </p:cNvPr>
          <p:cNvGraphicFramePr/>
          <p:nvPr>
            <p:extLst>
              <p:ext uri="{D42A27DB-BD31-4B8C-83A1-F6EECF244321}">
                <p14:modId xmlns:p14="http://schemas.microsoft.com/office/powerpoint/2010/main" val="2217806899"/>
              </p:ext>
            </p:extLst>
          </p:nvPr>
        </p:nvGraphicFramePr>
        <p:xfrm>
          <a:off x="457201" y="1228372"/>
          <a:ext cx="8985250" cy="3419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216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714804" y="3739541"/>
            <a:ext cx="3236607" cy="375259"/>
          </a:xfrm>
          <a:prstGeom prst="roundRect">
            <a:avLst/>
          </a:prstGeom>
          <a:solidFill>
            <a:schemeClr val="accent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2217" tIns="42217" rIns="42217" bIns="42217" numCol="1" rtlCol="0" anchor="ctr" anchorCtr="0" compatLnSpc="1">
            <a:prstTxWarp prst="textNoShape">
              <a:avLst/>
            </a:prstTxWarp>
          </a:bodyPr>
          <a:lstStyle/>
          <a:p>
            <a:pPr marL="216953" indent="-216953" defTabSz="844357">
              <a:spcBef>
                <a:spcPct val="100000"/>
              </a:spcBef>
              <a:buFont typeface="Webdings" pitchFamily="18" charset="2"/>
              <a:buChar char="4"/>
            </a:pPr>
            <a:endParaRPr lang="en-US" sz="1477" dirty="0">
              <a:solidFill>
                <a:schemeClr val="tx1"/>
              </a:solidFill>
            </a:endParaRPr>
          </a:p>
        </p:txBody>
      </p:sp>
      <p:sp>
        <p:nvSpPr>
          <p:cNvPr id="2" name="Subtitle 1"/>
          <p:cNvSpPr>
            <a:spLocks noGrp="1"/>
          </p:cNvSpPr>
          <p:nvPr>
            <p:ph type="subTitle" idx="1"/>
          </p:nvPr>
        </p:nvSpPr>
        <p:spPr>
          <a:xfrm>
            <a:off x="1856995" y="2795751"/>
            <a:ext cx="6191769" cy="2744080"/>
          </a:xfrm>
        </p:spPr>
        <p:txBody>
          <a:bodyPr/>
          <a:lstStyle/>
          <a:p>
            <a:r>
              <a:rPr lang="en-US" dirty="0"/>
              <a:t>Online Advertising Types</a:t>
            </a:r>
          </a:p>
          <a:p>
            <a:r>
              <a:rPr lang="en-US" dirty="0"/>
              <a:t>KPIs</a:t>
            </a:r>
          </a:p>
          <a:p>
            <a:r>
              <a:rPr lang="en-US" dirty="0"/>
              <a:t>Online Advertising Value Chain</a:t>
            </a:r>
          </a:p>
          <a:p>
            <a:r>
              <a:rPr lang="en-US" dirty="0"/>
              <a:t>Ad Serving</a:t>
            </a:r>
          </a:p>
          <a:p>
            <a:r>
              <a:rPr lang="en-US" dirty="0"/>
              <a:t>Revenue Generation by Ad Networks</a:t>
            </a:r>
          </a:p>
          <a:p>
            <a:r>
              <a:rPr lang="en-US" dirty="0"/>
              <a:t>Yield Management by Publishers</a:t>
            </a:r>
          </a:p>
          <a:p>
            <a:r>
              <a:rPr lang="en-US" dirty="0"/>
              <a:t>Rich Media</a:t>
            </a:r>
          </a:p>
          <a:p>
            <a:r>
              <a:rPr lang="en-US" dirty="0"/>
              <a:t>Ad Exchanges</a:t>
            </a:r>
          </a:p>
        </p:txBody>
      </p:sp>
      <p:sp>
        <p:nvSpPr>
          <p:cNvPr id="3" name="Title 2"/>
          <p:cNvSpPr>
            <a:spLocks noGrp="1"/>
          </p:cNvSpPr>
          <p:nvPr>
            <p:ph type="ctrTitle"/>
          </p:nvPr>
        </p:nvSpPr>
        <p:spPr/>
        <p:txBody>
          <a:bodyPr/>
          <a:lstStyle/>
          <a:p>
            <a:r>
              <a:rPr lang="en-US" dirty="0"/>
              <a:t>Agenda</a:t>
            </a:r>
          </a:p>
        </p:txBody>
      </p:sp>
    </p:spTree>
    <p:extLst>
      <p:ext uri="{BB962C8B-B14F-4D97-AF65-F5344CB8AC3E}">
        <p14:creationId xmlns:p14="http://schemas.microsoft.com/office/powerpoint/2010/main" val="124002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747406-F1D2-4F04-A29E-81A879F0F325}"/>
              </a:ext>
            </a:extLst>
          </p:cNvPr>
          <p:cNvSpPr>
            <a:spLocks noGrp="1"/>
          </p:cNvSpPr>
          <p:nvPr>
            <p:ph type="title"/>
          </p:nvPr>
        </p:nvSpPr>
        <p:spPr/>
        <p:txBody>
          <a:bodyPr/>
          <a:lstStyle/>
          <a:p>
            <a:r>
              <a:rPr lang="en-US" dirty="0"/>
              <a:t>Online Advertising Value Chain</a:t>
            </a:r>
          </a:p>
        </p:txBody>
      </p:sp>
      <p:sp>
        <p:nvSpPr>
          <p:cNvPr id="5" name="Text Placeholder 4">
            <a:extLst>
              <a:ext uri="{FF2B5EF4-FFF2-40B4-BE49-F238E27FC236}">
                <a16:creationId xmlns:a16="http://schemas.microsoft.com/office/drawing/2014/main" id="{48E833BE-D4E0-41C1-9CA8-B97AAD08A260}"/>
              </a:ext>
            </a:extLst>
          </p:cNvPr>
          <p:cNvSpPr>
            <a:spLocks noGrp="1"/>
          </p:cNvSpPr>
          <p:nvPr>
            <p:ph type="body" sz="quarter" idx="10"/>
          </p:nvPr>
        </p:nvSpPr>
        <p:spPr/>
        <p:txBody>
          <a:bodyPr/>
          <a:lstStyle/>
          <a:p>
            <a:r>
              <a:rPr lang="en-US" dirty="0"/>
              <a:t>The one with the site or the mobile platform</a:t>
            </a:r>
          </a:p>
          <a:p>
            <a:r>
              <a:rPr lang="en-US" dirty="0"/>
              <a:t>Interested in maximizing revenues at minimum risks</a:t>
            </a:r>
          </a:p>
          <a:p>
            <a:r>
              <a:rPr lang="en-US" dirty="0"/>
              <a:t>Large publishers have their sales team who maintain direct relation with advertisers</a:t>
            </a:r>
          </a:p>
          <a:p>
            <a:r>
              <a:rPr lang="en-US" dirty="0"/>
              <a:t>Small publishers sell their ad inventory through Ad Network</a:t>
            </a:r>
          </a:p>
        </p:txBody>
      </p:sp>
      <p:sp>
        <p:nvSpPr>
          <p:cNvPr id="6" name="Text Placeholder 5">
            <a:extLst>
              <a:ext uri="{FF2B5EF4-FFF2-40B4-BE49-F238E27FC236}">
                <a16:creationId xmlns:a16="http://schemas.microsoft.com/office/drawing/2014/main" id="{C7002F12-E11A-41B9-933B-2F9BBFFBDA63}"/>
              </a:ext>
            </a:extLst>
          </p:cNvPr>
          <p:cNvSpPr>
            <a:spLocks noGrp="1"/>
          </p:cNvSpPr>
          <p:nvPr>
            <p:ph type="body" sz="quarter" idx="11"/>
          </p:nvPr>
        </p:nvSpPr>
        <p:spPr/>
        <p:txBody>
          <a:bodyPr/>
          <a:lstStyle/>
          <a:p>
            <a:r>
              <a:rPr lang="en-US" dirty="0"/>
              <a:t>Ad Networks are outsourced sales houses for publisher inventory</a:t>
            </a:r>
          </a:p>
          <a:p>
            <a:r>
              <a:rPr lang="en-US" dirty="0"/>
              <a:t>Sell inventory that the publisher can’t sell itself</a:t>
            </a:r>
          </a:p>
          <a:p>
            <a:r>
              <a:rPr lang="en-US" dirty="0"/>
              <a:t>Buy inventory cheaply and sell it on higher price</a:t>
            </a:r>
          </a:p>
        </p:txBody>
      </p:sp>
      <p:sp>
        <p:nvSpPr>
          <p:cNvPr id="7" name="Text Placeholder 6">
            <a:extLst>
              <a:ext uri="{FF2B5EF4-FFF2-40B4-BE49-F238E27FC236}">
                <a16:creationId xmlns:a16="http://schemas.microsoft.com/office/drawing/2014/main" id="{833B6EC6-1F64-4A2E-B7C1-40AC49AA06F4}"/>
              </a:ext>
            </a:extLst>
          </p:cNvPr>
          <p:cNvSpPr>
            <a:spLocks noGrp="1"/>
          </p:cNvSpPr>
          <p:nvPr>
            <p:ph type="body" sz="quarter" idx="12"/>
          </p:nvPr>
        </p:nvSpPr>
        <p:spPr/>
        <p:txBody>
          <a:bodyPr/>
          <a:lstStyle/>
          <a:p>
            <a:r>
              <a:rPr lang="en-US" dirty="0"/>
              <a:t>They create ads and then buy the media to display the ads</a:t>
            </a:r>
          </a:p>
          <a:p>
            <a:r>
              <a:rPr lang="en-US" dirty="0"/>
              <a:t>Media agency is one that buys media on behalf of its advertiser client</a:t>
            </a:r>
          </a:p>
          <a:p>
            <a:pPr marL="0" indent="0">
              <a:buNone/>
            </a:pPr>
            <a:endParaRPr lang="en-US" dirty="0"/>
          </a:p>
        </p:txBody>
      </p:sp>
      <p:sp>
        <p:nvSpPr>
          <p:cNvPr id="8" name="Text Placeholder 7">
            <a:extLst>
              <a:ext uri="{FF2B5EF4-FFF2-40B4-BE49-F238E27FC236}">
                <a16:creationId xmlns:a16="http://schemas.microsoft.com/office/drawing/2014/main" id="{524431FA-55DB-4CEB-8A81-472D20E4AF8F}"/>
              </a:ext>
            </a:extLst>
          </p:cNvPr>
          <p:cNvSpPr>
            <a:spLocks noGrp="1"/>
          </p:cNvSpPr>
          <p:nvPr>
            <p:ph type="body" sz="quarter" idx="13"/>
          </p:nvPr>
        </p:nvSpPr>
        <p:spPr/>
        <p:txBody>
          <a:bodyPr/>
          <a:lstStyle/>
          <a:p>
            <a:r>
              <a:rPr lang="en-US" dirty="0"/>
              <a:t>Target of large advertisers will likely be a mix of brand marketing and direct response marketing</a:t>
            </a:r>
          </a:p>
          <a:p>
            <a:r>
              <a:rPr lang="en-US" dirty="0"/>
              <a:t>Smaller online advertisers are focused on direct-response</a:t>
            </a:r>
          </a:p>
          <a:p>
            <a:pPr marL="0" indent="0">
              <a:buNone/>
            </a:pPr>
            <a:r>
              <a:rPr lang="en-US" dirty="0"/>
              <a:t> </a:t>
            </a:r>
          </a:p>
        </p:txBody>
      </p:sp>
      <p:sp>
        <p:nvSpPr>
          <p:cNvPr id="9" name="Text Placeholder 8">
            <a:extLst>
              <a:ext uri="{FF2B5EF4-FFF2-40B4-BE49-F238E27FC236}">
                <a16:creationId xmlns:a16="http://schemas.microsoft.com/office/drawing/2014/main" id="{1AF6F039-727F-42C5-9B6E-894CD5880D82}"/>
              </a:ext>
            </a:extLst>
          </p:cNvPr>
          <p:cNvSpPr>
            <a:spLocks noGrp="1"/>
          </p:cNvSpPr>
          <p:nvPr>
            <p:ph type="body" sz="quarter" idx="14"/>
          </p:nvPr>
        </p:nvSpPr>
        <p:spPr/>
        <p:txBody>
          <a:bodyPr/>
          <a:lstStyle/>
          <a:p>
            <a:r>
              <a:rPr lang="en-US" dirty="0"/>
              <a:t>NETWORK</a:t>
            </a:r>
          </a:p>
        </p:txBody>
      </p:sp>
      <p:sp>
        <p:nvSpPr>
          <p:cNvPr id="10" name="Text Placeholder 9">
            <a:extLst>
              <a:ext uri="{FF2B5EF4-FFF2-40B4-BE49-F238E27FC236}">
                <a16:creationId xmlns:a16="http://schemas.microsoft.com/office/drawing/2014/main" id="{9F9B60C1-CD2C-436A-8CBB-30A9AE660AFE}"/>
              </a:ext>
            </a:extLst>
          </p:cNvPr>
          <p:cNvSpPr>
            <a:spLocks noGrp="1"/>
          </p:cNvSpPr>
          <p:nvPr>
            <p:ph type="body" sz="quarter" idx="15"/>
          </p:nvPr>
        </p:nvSpPr>
        <p:spPr/>
        <p:txBody>
          <a:bodyPr/>
          <a:lstStyle/>
          <a:p>
            <a:r>
              <a:rPr lang="en-US" dirty="0"/>
              <a:t>PUBLISHER</a:t>
            </a:r>
          </a:p>
        </p:txBody>
      </p:sp>
      <p:sp>
        <p:nvSpPr>
          <p:cNvPr id="11" name="Text Placeholder 10">
            <a:extLst>
              <a:ext uri="{FF2B5EF4-FFF2-40B4-BE49-F238E27FC236}">
                <a16:creationId xmlns:a16="http://schemas.microsoft.com/office/drawing/2014/main" id="{CC960BC5-1999-4DA5-BA7F-0185041482E9}"/>
              </a:ext>
            </a:extLst>
          </p:cNvPr>
          <p:cNvSpPr>
            <a:spLocks noGrp="1"/>
          </p:cNvSpPr>
          <p:nvPr>
            <p:ph type="body" sz="quarter" idx="16"/>
          </p:nvPr>
        </p:nvSpPr>
        <p:spPr/>
        <p:txBody>
          <a:bodyPr/>
          <a:lstStyle/>
          <a:p>
            <a:r>
              <a:rPr lang="en-US" dirty="0"/>
              <a:t>ADVERTISER</a:t>
            </a:r>
          </a:p>
        </p:txBody>
      </p:sp>
      <p:sp>
        <p:nvSpPr>
          <p:cNvPr id="12" name="Text Placeholder 11">
            <a:extLst>
              <a:ext uri="{FF2B5EF4-FFF2-40B4-BE49-F238E27FC236}">
                <a16:creationId xmlns:a16="http://schemas.microsoft.com/office/drawing/2014/main" id="{E43F49F7-37BA-4F52-B088-85CE5B625E13}"/>
              </a:ext>
            </a:extLst>
          </p:cNvPr>
          <p:cNvSpPr>
            <a:spLocks noGrp="1"/>
          </p:cNvSpPr>
          <p:nvPr>
            <p:ph type="body" sz="quarter" idx="17"/>
          </p:nvPr>
        </p:nvSpPr>
        <p:spPr/>
        <p:txBody>
          <a:bodyPr/>
          <a:lstStyle/>
          <a:p>
            <a:r>
              <a:rPr lang="en-US" dirty="0"/>
              <a:t>AGENCY</a:t>
            </a:r>
          </a:p>
        </p:txBody>
      </p:sp>
    </p:spTree>
    <p:extLst>
      <p:ext uri="{BB962C8B-B14F-4D97-AF65-F5344CB8AC3E}">
        <p14:creationId xmlns:p14="http://schemas.microsoft.com/office/powerpoint/2010/main" val="339222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714804" y="4191000"/>
            <a:ext cx="3770007" cy="375259"/>
          </a:xfrm>
          <a:prstGeom prst="roundRect">
            <a:avLst/>
          </a:prstGeom>
          <a:solidFill>
            <a:schemeClr val="accent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2217" tIns="42217" rIns="42217" bIns="42217" numCol="1" rtlCol="0" anchor="ctr" anchorCtr="0" compatLnSpc="1">
            <a:prstTxWarp prst="textNoShape">
              <a:avLst/>
            </a:prstTxWarp>
          </a:bodyPr>
          <a:lstStyle/>
          <a:p>
            <a:pPr marL="216953" indent="-216953" defTabSz="844357">
              <a:spcBef>
                <a:spcPct val="100000"/>
              </a:spcBef>
              <a:buFont typeface="Webdings" pitchFamily="18" charset="2"/>
              <a:buChar char="4"/>
            </a:pPr>
            <a:endParaRPr lang="en-US" sz="1477" dirty="0">
              <a:solidFill>
                <a:schemeClr val="tx1"/>
              </a:solidFill>
            </a:endParaRPr>
          </a:p>
        </p:txBody>
      </p:sp>
      <p:sp>
        <p:nvSpPr>
          <p:cNvPr id="2" name="Subtitle 1"/>
          <p:cNvSpPr>
            <a:spLocks noGrp="1"/>
          </p:cNvSpPr>
          <p:nvPr>
            <p:ph type="subTitle" idx="1"/>
          </p:nvPr>
        </p:nvSpPr>
        <p:spPr>
          <a:xfrm>
            <a:off x="1856995" y="2795751"/>
            <a:ext cx="6191769" cy="2744080"/>
          </a:xfrm>
        </p:spPr>
        <p:txBody>
          <a:bodyPr/>
          <a:lstStyle/>
          <a:p>
            <a:r>
              <a:rPr lang="en-US" dirty="0"/>
              <a:t>Online Advertising Types</a:t>
            </a:r>
          </a:p>
          <a:p>
            <a:r>
              <a:rPr lang="en-US" dirty="0"/>
              <a:t>KPIs</a:t>
            </a:r>
          </a:p>
          <a:p>
            <a:r>
              <a:rPr lang="en-US" dirty="0"/>
              <a:t>Online Advertising Value Chain</a:t>
            </a:r>
          </a:p>
          <a:p>
            <a:r>
              <a:rPr lang="en-US" dirty="0"/>
              <a:t>Ad Serving</a:t>
            </a:r>
          </a:p>
          <a:p>
            <a:r>
              <a:rPr lang="en-US" dirty="0"/>
              <a:t>Revenue Generation by Ad Networks</a:t>
            </a:r>
          </a:p>
          <a:p>
            <a:r>
              <a:rPr lang="en-US" dirty="0"/>
              <a:t>Yield Management by Publishers</a:t>
            </a:r>
          </a:p>
          <a:p>
            <a:r>
              <a:rPr lang="en-US" dirty="0"/>
              <a:t>Rich Media Vendors</a:t>
            </a:r>
          </a:p>
          <a:p>
            <a:r>
              <a:rPr lang="en-US" dirty="0"/>
              <a:t>Ad Exchanges</a:t>
            </a:r>
          </a:p>
        </p:txBody>
      </p:sp>
      <p:sp>
        <p:nvSpPr>
          <p:cNvPr id="3" name="Title 2"/>
          <p:cNvSpPr>
            <a:spLocks noGrp="1"/>
          </p:cNvSpPr>
          <p:nvPr>
            <p:ph type="ctrTitle"/>
          </p:nvPr>
        </p:nvSpPr>
        <p:spPr/>
        <p:txBody>
          <a:bodyPr/>
          <a:lstStyle/>
          <a:p>
            <a:r>
              <a:rPr lang="en-US" dirty="0"/>
              <a:t>Agenda</a:t>
            </a:r>
          </a:p>
        </p:txBody>
      </p:sp>
    </p:spTree>
    <p:extLst>
      <p:ext uri="{BB962C8B-B14F-4D97-AF65-F5344CB8AC3E}">
        <p14:creationId xmlns:p14="http://schemas.microsoft.com/office/powerpoint/2010/main" val="3282325441"/>
      </p:ext>
    </p:extLst>
  </p:cSld>
  <p:clrMapOvr>
    <a:masterClrMapping/>
  </p:clrMapOvr>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238261E73C88439BB98AF91E7C8BB9" ma:contentTypeVersion="12" ma:contentTypeDescription="Create a new document." ma:contentTypeScope="" ma:versionID="ce24275585ad6faa1994631f599f0ad0">
  <xsd:schema xmlns:xsd="http://www.w3.org/2001/XMLSchema" xmlns:xs="http://www.w3.org/2001/XMLSchema" xmlns:p="http://schemas.microsoft.com/office/2006/metadata/properties" xmlns:ns2="df96cac6-5edc-4d96-a14f-21dec8cebb64" xmlns:ns3="e6f9aa0a-a4db-4c69-b1fa-f7c559ce6762" targetNamespace="http://schemas.microsoft.com/office/2006/metadata/properties" ma:root="true" ma:fieldsID="e48c4e51891a7ad7a9848e84a11e2199" ns2:_="" ns3:_="">
    <xsd:import namespace="df96cac6-5edc-4d96-a14f-21dec8cebb64"/>
    <xsd:import namespace="e6f9aa0a-a4db-4c69-b1fa-f7c559ce67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96cac6-5edc-4d96-a14f-21dec8cebb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f9aa0a-a4db-4c69-b1fa-f7c559ce676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697CE8-8C27-4D7F-BEF6-EEA9E24FBC04}"/>
</file>

<file path=customXml/itemProps2.xml><?xml version="1.0" encoding="utf-8"?>
<ds:datastoreItem xmlns:ds="http://schemas.openxmlformats.org/officeDocument/2006/customXml" ds:itemID="{DEE3D998-ED5A-4F7E-92C5-18CA5B98FB43}"/>
</file>

<file path=customXml/itemProps3.xml><?xml version="1.0" encoding="utf-8"?>
<ds:datastoreItem xmlns:ds="http://schemas.openxmlformats.org/officeDocument/2006/customXml" ds:itemID="{389E87FE-FDDC-4B12-94CB-95715DDFDD5C}"/>
</file>

<file path=docProps/app.xml><?xml version="1.0" encoding="utf-8"?>
<Properties xmlns="http://schemas.openxmlformats.org/officeDocument/2006/extended-properties" xmlns:vt="http://schemas.openxmlformats.org/officeDocument/2006/docPropsVTypes">
  <Template>blank</Template>
  <TotalTime>14377</TotalTime>
  <Pages>8</Pages>
  <Words>1305</Words>
  <Application>Microsoft Office PowerPoint</Application>
  <PresentationFormat>Custom</PresentationFormat>
  <Paragraphs>206</Paragraphs>
  <Slides>24</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24</vt:i4>
      </vt:variant>
    </vt:vector>
  </HeadingPairs>
  <TitlesOfParts>
    <vt:vector size="30" baseType="lpstr">
      <vt:lpstr>Arial</vt:lpstr>
      <vt:lpstr>Arial Unicode MS</vt:lpstr>
      <vt:lpstr>Segoe UI Light</vt:lpstr>
      <vt:lpstr>Times New Roman</vt:lpstr>
      <vt:lpstr>Webdings</vt:lpstr>
      <vt:lpstr>blank</vt:lpstr>
      <vt:lpstr>Display Advertisement  </vt:lpstr>
      <vt:lpstr>Agenda</vt:lpstr>
      <vt:lpstr>Online Advertising Types</vt:lpstr>
      <vt:lpstr>Agenda</vt:lpstr>
      <vt:lpstr>Basic Terminologies</vt:lpstr>
      <vt:lpstr>Key Performance Index</vt:lpstr>
      <vt:lpstr>Agenda</vt:lpstr>
      <vt:lpstr>Online Advertising Value Chain</vt:lpstr>
      <vt:lpstr>Agenda</vt:lpstr>
      <vt:lpstr>Ad Serving in Old Days</vt:lpstr>
      <vt:lpstr>Publishing Ad Server</vt:lpstr>
      <vt:lpstr>Publishing Ad Server</vt:lpstr>
      <vt:lpstr>Advertiser Ad Server</vt:lpstr>
      <vt:lpstr>Advantages of Advertiser Ad Server</vt:lpstr>
      <vt:lpstr>Network Ad Server</vt:lpstr>
      <vt:lpstr>Agenda</vt:lpstr>
      <vt:lpstr>Ad networks make money by a number of ways:</vt:lpstr>
      <vt:lpstr>Agenda</vt:lpstr>
      <vt:lpstr>Yield Management: Refers to the practice of maximizing the average price received for inventory through a number of techniques</vt:lpstr>
      <vt:lpstr>Agenda</vt:lpstr>
      <vt:lpstr>Rich Media Vendors: to help advertisers &amp; agencies get rich media ads onto publisher sites. Need interface b/w advertiser’s creative agencies and publishers</vt:lpstr>
      <vt:lpstr>Agenda</vt:lpstr>
      <vt:lpstr>Shortcomings of an Ad Network</vt:lpstr>
      <vt:lpstr>Ad Exchange: Acts as a central hub through which the networks can trade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Menon</dc:creator>
  <cp:lastModifiedBy>Nikunj Ahuja (Mu Sigma Inc.)</cp:lastModifiedBy>
  <cp:revision>97</cp:revision>
  <cp:lastPrinted>2001-09-28T15:01:44Z</cp:lastPrinted>
  <dcterms:created xsi:type="dcterms:W3CDTF">2017-07-12T04:56:00Z</dcterms:created>
  <dcterms:modified xsi:type="dcterms:W3CDTF">2018-09-25T17:31:13Z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0x01010080238261E73C88439BB98AF91E7C8BB9</vt:lpwstr>
  </property>
</Properties>
</file>