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71" r:id="rId14"/>
    <p:sldId id="2146847067" r:id="rId15"/>
    <p:sldId id="2146847068" r:id="rId16"/>
    <p:sldId id="2146847062" r:id="rId17"/>
    <p:sldId id="2146847055" r:id="rId18"/>
    <p:sldId id="2146847059" r:id="rId19"/>
    <p:sldId id="2146847069" r:id="rId20"/>
    <p:sldId id="2146847070"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6A8ABE-917A-7E5F-CA7D-6FC17DBB2206}" v="606" dt="2025-08-02T07:04:23.4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beingrahull/Smart-Home-Energy-Advisor-Agen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SMART HOME ENERGY ADVISOR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1363492" y="4586365"/>
            <a:ext cx="10237427" cy="1631216"/>
          </a:xfrm>
          <a:prstGeom prst="rect">
            <a:avLst/>
          </a:prstGeom>
          <a:noFill/>
        </p:spPr>
        <p:txBody>
          <a:bodyPr wrap="square" lIns="91440" tIns="45720" rIns="91440" bIns="45720" rtlCol="0" anchor="t">
            <a:spAutoFit/>
          </a:bodyPr>
          <a:lstStyle/>
          <a:p>
            <a:r>
              <a:rPr lang="en-US" sz="2000" b="1" u="sng" dirty="0">
                <a:solidFill>
                  <a:schemeClr val="accent1">
                    <a:lumMod val="75000"/>
                  </a:schemeClr>
                </a:solidFill>
                <a:latin typeface="Arial"/>
                <a:cs typeface="Arial"/>
              </a:rPr>
              <a:t>Presented By</a:t>
            </a:r>
            <a:r>
              <a:rPr lang="en-US" sz="2000" b="1" dirty="0">
                <a:solidFill>
                  <a:schemeClr val="accent1">
                    <a:lumMod val="75000"/>
                  </a:schemeClr>
                </a:solidFill>
                <a:latin typeface="Arial"/>
                <a:cs typeface="Arial"/>
              </a:rPr>
              <a:t>: Rahul Sutradhar</a:t>
            </a:r>
            <a:endParaRPr lang="en-US" sz="2000" b="1">
              <a:solidFill>
                <a:schemeClr val="accent1">
                  <a:lumMod val="75000"/>
                </a:schemeClr>
              </a:solidFill>
              <a:latin typeface="Arial" pitchFamily="34" charset="0"/>
              <a:cs typeface="Arial" pitchFamily="34" charset="0"/>
            </a:endParaRPr>
          </a:p>
          <a:p>
            <a:r>
              <a:rPr lang="en-US" sz="2000" b="1" u="sng" dirty="0">
                <a:solidFill>
                  <a:schemeClr val="accent1">
                    <a:lumMod val="75000"/>
                  </a:schemeClr>
                </a:solidFill>
                <a:latin typeface="Arial"/>
                <a:cs typeface="Arial"/>
              </a:rPr>
              <a:t>Student name</a:t>
            </a:r>
            <a:r>
              <a:rPr lang="en-US" sz="2000" b="1" dirty="0">
                <a:solidFill>
                  <a:schemeClr val="accent1">
                    <a:lumMod val="75000"/>
                  </a:schemeClr>
                </a:solidFill>
                <a:latin typeface="Arial"/>
                <a:cs typeface="Arial"/>
              </a:rPr>
              <a:t> : Rahul Sutradhar</a:t>
            </a:r>
            <a:endParaRPr lang="en-US" sz="2000" b="1" dirty="0">
              <a:solidFill>
                <a:schemeClr val="accent1">
                  <a:lumMod val="75000"/>
                </a:schemeClr>
              </a:solidFill>
              <a:latin typeface="Arial" pitchFamily="34" charset="0"/>
              <a:cs typeface="Arial" pitchFamily="34" charset="0"/>
            </a:endParaRPr>
          </a:p>
          <a:p>
            <a:r>
              <a:rPr lang="en-US" sz="2000" b="1" u="sng" dirty="0">
                <a:solidFill>
                  <a:schemeClr val="accent1">
                    <a:lumMod val="75000"/>
                  </a:schemeClr>
                </a:solidFill>
                <a:latin typeface="Arial"/>
                <a:cs typeface="Arial"/>
              </a:rPr>
              <a:t>College Name &amp; Department </a:t>
            </a:r>
            <a:r>
              <a:rPr lang="en-US" sz="2000" b="1" dirty="0">
                <a:solidFill>
                  <a:schemeClr val="accent1">
                    <a:lumMod val="75000"/>
                  </a:schemeClr>
                </a:solidFill>
                <a:latin typeface="Arial"/>
                <a:cs typeface="Arial"/>
              </a:rPr>
              <a:t>: University of Engineering and Management, Kolkata</a:t>
            </a:r>
          </a:p>
          <a:p>
            <a:r>
              <a:rPr lang="en-US" sz="2000" b="1" dirty="0">
                <a:solidFill>
                  <a:schemeClr val="accent1">
                    <a:lumMod val="75000"/>
                  </a:schemeClr>
                </a:solidFill>
                <a:latin typeface="Arial"/>
                <a:cs typeface="Arial"/>
              </a:rPr>
              <a:t>                                                    Electronics and Communication Engineering</a:t>
            </a:r>
            <a:endParaRPr lang="en-US" dirty="0">
              <a:solidFill>
                <a:schemeClr val="accent1">
                  <a:lumMod val="75000"/>
                </a:schemeClr>
              </a:solidFil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F33742-3B35-5AE0-AEE3-EC957055F4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E6F715-5FF2-985A-3541-8BD407EB2C88}"/>
              </a:ext>
            </a:extLst>
          </p:cNvPr>
          <p:cNvSpPr>
            <a:spLocks noGrp="1"/>
          </p:cNvSpPr>
          <p:nvPr>
            <p:ph type="title"/>
          </p:nvPr>
        </p:nvSpPr>
        <p:spPr/>
        <p:txBody>
          <a:bodyPr/>
          <a:lstStyle/>
          <a:p>
            <a:r>
              <a:rPr lang="en-IN" dirty="0">
                <a:solidFill>
                  <a:schemeClr val="accent1"/>
                </a:solidFill>
              </a:rPr>
              <a:t>Results</a:t>
            </a:r>
          </a:p>
        </p:txBody>
      </p:sp>
      <p:pic>
        <p:nvPicPr>
          <p:cNvPr id="9" name="Content Placeholder 8" descr="A screenshot of a computer&#10;&#10;AI-generated content may be incorrect.">
            <a:extLst>
              <a:ext uri="{FF2B5EF4-FFF2-40B4-BE49-F238E27FC236}">
                <a16:creationId xmlns:a16="http://schemas.microsoft.com/office/drawing/2014/main" id="{71DE994C-BAEB-E944-5C6D-2353DEECE401}"/>
              </a:ext>
            </a:extLst>
          </p:cNvPr>
          <p:cNvPicPr>
            <a:picLocks noGrp="1" noChangeAspect="1"/>
          </p:cNvPicPr>
          <p:nvPr>
            <p:ph idx="1"/>
          </p:nvPr>
        </p:nvPicPr>
        <p:blipFill>
          <a:blip r:embed="rId2"/>
          <a:stretch>
            <a:fillRect/>
          </a:stretch>
        </p:blipFill>
        <p:spPr>
          <a:xfrm>
            <a:off x="747622" y="1231355"/>
            <a:ext cx="10711132" cy="4872176"/>
          </a:xfrm>
          <a:prstGeom prst="rect">
            <a:avLst/>
          </a:prstGeom>
        </p:spPr>
      </p:pic>
    </p:spTree>
    <p:extLst>
      <p:ext uri="{BB962C8B-B14F-4D97-AF65-F5344CB8AC3E}">
        <p14:creationId xmlns:p14="http://schemas.microsoft.com/office/powerpoint/2010/main" val="2728335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3" name="Picture 2" descr="A screenshot of a website&#10;&#10;AI-generated content may be incorrect.">
            <a:extLst>
              <a:ext uri="{FF2B5EF4-FFF2-40B4-BE49-F238E27FC236}">
                <a16:creationId xmlns:a16="http://schemas.microsoft.com/office/drawing/2014/main" id="{30A0757D-1C7A-2EBA-FBDA-7C55911A2A90}"/>
              </a:ext>
            </a:extLst>
          </p:cNvPr>
          <p:cNvPicPr>
            <a:picLocks noChangeAspect="1"/>
          </p:cNvPicPr>
          <p:nvPr/>
        </p:nvPicPr>
        <p:blipFill>
          <a:blip r:embed="rId2"/>
          <a:stretch>
            <a:fillRect/>
          </a:stretch>
        </p:blipFill>
        <p:spPr>
          <a:xfrm>
            <a:off x="287547" y="1230653"/>
            <a:ext cx="11631284" cy="5201827"/>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descr="A screenshot of a computer&#10;&#10;AI-generated content may be incorrect.">
            <a:extLst>
              <a:ext uri="{FF2B5EF4-FFF2-40B4-BE49-F238E27FC236}">
                <a16:creationId xmlns:a16="http://schemas.microsoft.com/office/drawing/2014/main" id="{2FC82F0F-E6F7-1CA3-FE39-19DC4D111ADB}"/>
              </a:ext>
            </a:extLst>
          </p:cNvPr>
          <p:cNvPicPr>
            <a:picLocks noChangeAspect="1"/>
          </p:cNvPicPr>
          <p:nvPr/>
        </p:nvPicPr>
        <p:blipFill>
          <a:blip r:embed="rId2"/>
          <a:stretch>
            <a:fillRect/>
          </a:stretch>
        </p:blipFill>
        <p:spPr>
          <a:xfrm>
            <a:off x="71438" y="1947863"/>
            <a:ext cx="12049125" cy="2962275"/>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fontScale="92500" lnSpcReduction="10000"/>
          </a:bodyPr>
          <a:lstStyle/>
          <a:p>
            <a:pPr marL="305435" indent="-305435"/>
            <a:r>
              <a:rPr lang="en-IN" sz="2800" dirty="0">
                <a:solidFill>
                  <a:srgbClr val="404040"/>
                </a:solidFill>
                <a:ea typeface="+mn-lt"/>
                <a:cs typeface="+mn-lt"/>
              </a:rPr>
              <a:t>Adaptive &amp; Agentic Intelligence: It learns from user patterns through feedback loops, offering smarter recommendations over time.</a:t>
            </a:r>
            <a:endParaRPr lang="en-US" sz="2800" dirty="0">
              <a:solidFill>
                <a:srgbClr val="404040"/>
              </a:solidFill>
              <a:ea typeface="+mn-lt"/>
              <a:cs typeface="+mn-lt"/>
            </a:endParaRPr>
          </a:p>
          <a:p>
            <a:pPr marL="305435" indent="-305435"/>
            <a:r>
              <a:rPr lang="en-IN" sz="2800" dirty="0">
                <a:solidFill>
                  <a:srgbClr val="404040"/>
                </a:solidFill>
                <a:ea typeface="+mn-lt"/>
                <a:cs typeface="+mn-lt"/>
              </a:rPr>
              <a:t>Scalable Cloud-Driven Architecture: Built on IBM Cloud, the system supports future integrations with IoT devices and smart appliances for real-time control.</a:t>
            </a:r>
            <a:endParaRPr lang="en-US" sz="2800" dirty="0">
              <a:solidFill>
                <a:srgbClr val="404040"/>
              </a:solidFill>
              <a:ea typeface="+mn-lt"/>
              <a:cs typeface="+mn-lt"/>
            </a:endParaRPr>
          </a:p>
          <a:p>
            <a:pPr marL="305435" indent="-305435"/>
            <a:r>
              <a:rPr lang="en-IN" sz="2800" dirty="0">
                <a:solidFill>
                  <a:srgbClr val="404040"/>
                </a:solidFill>
                <a:latin typeface="Calibri"/>
                <a:ea typeface="Calibri"/>
                <a:cs typeface="Calibri"/>
              </a:rPr>
              <a:t> </a:t>
            </a:r>
            <a:r>
              <a:rPr lang="en-IN" sz="2800" dirty="0">
                <a:solidFill>
                  <a:srgbClr val="404040"/>
                </a:solidFill>
                <a:ea typeface="+mn-lt"/>
                <a:cs typeface="+mn-lt"/>
              </a:rPr>
              <a:t>Data-Driven Insights for Households: Converts complex billing data into understandable, actionable insights to guide smart energy decisions.</a:t>
            </a:r>
          </a:p>
          <a:p>
            <a:pPr marL="305435" indent="-305435"/>
            <a:r>
              <a:rPr lang="en-IN" sz="2800" dirty="0">
                <a:ea typeface="+mn-lt"/>
                <a:cs typeface="+mn-lt"/>
              </a:rPr>
              <a:t>Foundation for AI-Enhanced Home Automation: Positioned as a scalable prototype for integrating Agentic AI into real-time IoT-enabled energy control systems.</a:t>
            </a:r>
          </a:p>
        </p:txBody>
      </p:sp>
    </p:spTree>
    <p:extLst>
      <p:ext uri="{BB962C8B-B14F-4D97-AF65-F5344CB8AC3E}">
        <p14:creationId xmlns:p14="http://schemas.microsoft.com/office/powerpoint/2010/main" val="42338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ea typeface="+mn-lt"/>
                <a:cs typeface="+mn-lt"/>
              </a:rPr>
              <a:t>IoT &amp; Smart Appliance Sync</a:t>
            </a:r>
            <a:endParaRPr lang="en-US" dirty="0"/>
          </a:p>
          <a:p>
            <a:pPr marL="305435" indent="-305435"/>
            <a:r>
              <a:rPr lang="en-US" sz="2800" dirty="0">
                <a:ea typeface="+mn-lt"/>
                <a:cs typeface="+mn-lt"/>
              </a:rPr>
              <a:t>Eco Intelligence Dashboard</a:t>
            </a:r>
            <a:endParaRPr lang="en-US" sz="2800" dirty="0"/>
          </a:p>
          <a:p>
            <a:pPr marL="305435" indent="-305435"/>
            <a:r>
              <a:rPr lang="en-US" sz="2800" dirty="0">
                <a:ea typeface="+mn-lt"/>
                <a:cs typeface="+mn-lt"/>
              </a:rPr>
              <a:t>Predictive Bill Forecasting</a:t>
            </a:r>
            <a:endParaRPr lang="en-US" dirty="0"/>
          </a:p>
          <a:p>
            <a:pPr marL="305435" indent="-305435"/>
            <a:r>
              <a:rPr lang="en-US" sz="2800" dirty="0">
                <a:ea typeface="+mn-lt"/>
                <a:cs typeface="+mn-lt"/>
              </a:rPr>
              <a:t>Self-Diagnosing Agent Behavior</a:t>
            </a:r>
            <a:endParaRPr lang="en-US" dirty="0"/>
          </a:p>
          <a:p>
            <a:pPr marL="305435" indent="-305435"/>
            <a:r>
              <a:rPr lang="en-US" sz="2800" dirty="0">
                <a:ea typeface="+mn-lt"/>
                <a:cs typeface="+mn-lt"/>
              </a:rPr>
              <a:t>Behavioral Pattern Clustering</a:t>
            </a:r>
            <a:endParaRPr lang="en-US" dirty="0"/>
          </a:p>
          <a:p>
            <a:pPr marL="305435" indent="-305435"/>
            <a:r>
              <a:rPr lang="en-US" sz="2800" dirty="0">
                <a:ea typeface="+mn-lt"/>
                <a:cs typeface="+mn-lt"/>
              </a:rPr>
              <a:t>Energy Budgeting &amp; Goal Tracking</a:t>
            </a:r>
            <a:endParaRPr lang="en-US" sz="28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descr="A blue and white card with a black text&#10;&#10;AI-generated content may be incorrect.">
            <a:extLst>
              <a:ext uri="{FF2B5EF4-FFF2-40B4-BE49-F238E27FC236}">
                <a16:creationId xmlns:a16="http://schemas.microsoft.com/office/drawing/2014/main" id="{9E3DE43E-EE4F-8534-71B9-E6CCCDB2A8B3}"/>
              </a:ext>
            </a:extLst>
          </p:cNvPr>
          <p:cNvPicPr>
            <a:picLocks noGrp="1" noChangeAspect="1"/>
          </p:cNvPicPr>
          <p:nvPr>
            <p:ph idx="1"/>
          </p:nvPr>
        </p:nvPicPr>
        <p:blipFill>
          <a:blip r:embed="rId2"/>
          <a:stretch>
            <a:fillRect/>
          </a:stretch>
        </p:blipFill>
        <p:spPr>
          <a:xfrm>
            <a:off x="1715217" y="1230139"/>
            <a:ext cx="8775940" cy="5363437"/>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ertificate of completion&#10;&#10;AI-generated content may be incorrect.">
            <a:extLst>
              <a:ext uri="{FF2B5EF4-FFF2-40B4-BE49-F238E27FC236}">
                <a16:creationId xmlns:a16="http://schemas.microsoft.com/office/drawing/2014/main" id="{A755A426-E7F1-D1F6-1683-940975BD4984}"/>
              </a:ext>
            </a:extLst>
          </p:cNvPr>
          <p:cNvPicPr>
            <a:picLocks noChangeAspect="1"/>
          </p:cNvPicPr>
          <p:nvPr/>
        </p:nvPicPr>
        <p:blipFill>
          <a:blip r:embed="rId2"/>
          <a:stretch>
            <a:fillRect/>
          </a:stretch>
        </p:blipFill>
        <p:spPr>
          <a:xfrm>
            <a:off x="1466491" y="721653"/>
            <a:ext cx="9271959" cy="5687864"/>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3031897"/>
            <a:ext cx="5931688" cy="369332"/>
          </a:xfrm>
          <a:prstGeom prst="rect">
            <a:avLst/>
          </a:prstGeom>
        </p:spPr>
        <p:txBody>
          <a:bodyPr wrap="none" lIns="91440" tIns="45720" rIns="91440" bIns="45720" anchor="t">
            <a:spAutoFit/>
          </a:bodyPr>
          <a:lstStyle/>
          <a:p>
            <a:r>
              <a:rPr lang="en-IN" dirty="0"/>
              <a:t>Git hub link :</a:t>
            </a:r>
            <a:r>
              <a:rPr lang="en-IN" dirty="0">
                <a:ea typeface="+mn-lt"/>
                <a:cs typeface="+mn-lt"/>
                <a:hlinkClick r:id="rId2"/>
              </a:rPr>
              <a:t>beingrahull/Smart-Home-Energy-Advisor-Agent</a:t>
            </a:r>
            <a:endParaRPr lang="en-IN" dirty="0"/>
          </a:p>
        </p:txBody>
      </p:sp>
    </p:spTree>
    <p:extLst>
      <p:ext uri="{BB962C8B-B14F-4D97-AF65-F5344CB8AC3E}">
        <p14:creationId xmlns:p14="http://schemas.microsoft.com/office/powerpoint/2010/main" val="1098887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85000" lnSpcReduction="20000"/>
          </a:bodyPr>
          <a:lstStyle/>
          <a:p>
            <a:pPr marL="0" indent="0">
              <a:buNone/>
            </a:pPr>
            <a:r>
              <a:rPr lang="en-US" sz="2800" dirty="0">
                <a:ea typeface="+mn-lt"/>
                <a:cs typeface="+mn-lt"/>
              </a:rPr>
              <a:t>Electricity bills often present raw consumption data without contextual insights, making it difficult for households to identify inefficiencies or implement effective energy-saving strategies. This project proposes an AI-powered advisory agent that interprets billing data, analyzes usage patterns, and provides tailored recommendations to help users optimize energy consumption and reduce costs.</a:t>
            </a:r>
            <a:endParaRPr lang="en-US" dirty="0">
              <a:ea typeface="+mn-lt"/>
              <a:cs typeface="+mn-lt"/>
            </a:endParaRPr>
          </a:p>
          <a:p>
            <a:pPr marL="0" indent="0">
              <a:buNone/>
            </a:pPr>
            <a:r>
              <a:rPr lang="en-US" sz="2800" dirty="0">
                <a:latin typeface="Calibri"/>
                <a:ea typeface="+mn-lt"/>
                <a:cs typeface="+mn-lt"/>
              </a:rPr>
              <a:t>Proposed Solution:</a:t>
            </a:r>
            <a:br>
              <a:rPr lang="en-US" sz="2800" dirty="0">
                <a:latin typeface="Calibri"/>
                <a:ea typeface="+mn-lt"/>
                <a:cs typeface="+mn-lt"/>
              </a:rPr>
            </a:br>
            <a:r>
              <a:rPr lang="en-US" sz="2800" dirty="0">
                <a:ea typeface="+mn-lt"/>
                <a:cs typeface="+mn-lt"/>
              </a:rPr>
              <a:t>This project develops an intelligent AI-powered agent capable of interpreting electricity bills, identifying consumption inefficiencies, and delivering personalized recommendations. Using semantic analysis, historical data trends, and goal-driven feedback loops, the agent guides users toward optimized energy usage and cost savings. The solution is scalable via IBM Cloud and designed to evolve through adaptive learning and smart integrations.</a:t>
            </a:r>
            <a:br>
              <a:rPr lang="en-US" sz="2800" dirty="0">
                <a:latin typeface="Calibri"/>
                <a:ea typeface="Calibri"/>
                <a:cs typeface="Calibri"/>
              </a:rPr>
            </a:br>
            <a:endParaRPr lang="en-US" sz="110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a:p>
            <a:pPr marL="0" indent="0">
              <a:buNone/>
            </a:pPr>
            <a:r>
              <a:rPr lang="en-US" sz="2800" dirty="0">
                <a:solidFill>
                  <a:srgbClr val="000000"/>
                </a:solidFill>
                <a:latin typeface="Calibri"/>
                <a:ea typeface="Calibri"/>
                <a:cs typeface="Calibri"/>
              </a:rPr>
              <a:t>Big Data Analysis</a:t>
            </a:r>
          </a:p>
          <a:p>
            <a:pPr marL="0" indent="0">
              <a:buNone/>
            </a:pPr>
            <a:endParaRPr lang="en-US" sz="2800" dirty="0">
              <a:solidFill>
                <a:srgbClr val="000000"/>
              </a:solidFill>
              <a:latin typeface="Calibri"/>
              <a:ea typeface="Calibri"/>
              <a:cs typeface="Calibri"/>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800" dirty="0">
                <a:solidFill>
                  <a:srgbClr val="0F0F0F"/>
                </a:solidFill>
                <a:ea typeface="+mn-lt"/>
                <a:cs typeface="+mn-lt"/>
              </a:rPr>
              <a:t>This AI agent redefines energy advisory systems by infusing intelligence, adaptability, and cloud scalability into everyday billing data. It doesn’t just </a:t>
            </a:r>
            <a:r>
              <a:rPr lang="en-IN" sz="2800" err="1">
                <a:solidFill>
                  <a:srgbClr val="0F0F0F"/>
                </a:solidFill>
                <a:ea typeface="+mn-lt"/>
                <a:cs typeface="+mn-lt"/>
              </a:rPr>
              <a:t>analyze</a:t>
            </a:r>
            <a:r>
              <a:rPr lang="en-IN" sz="2800" dirty="0">
                <a:solidFill>
                  <a:srgbClr val="0F0F0F"/>
                </a:solidFill>
                <a:ea typeface="+mn-lt"/>
                <a:cs typeface="+mn-lt"/>
              </a:rPr>
              <a:t> consumption—it anticipates user goals, learns from patterns, and delivers precision-driven insights. The result: a dynamic shift from passive data review to active energy intelligence, making households smarter, greener, and more cost-conscious.</a:t>
            </a:r>
            <a:endParaRPr lang="en-US" dirty="0">
              <a:ea typeface="+mn-lt"/>
              <a:cs typeface="+mn-lt"/>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Residential Homeowners </a:t>
            </a:r>
          </a:p>
          <a:p>
            <a:pPr marL="305435" indent="-305435"/>
            <a:r>
              <a:rPr lang="en-IN" sz="2800" dirty="0">
                <a:ea typeface="+mn-lt"/>
                <a:cs typeface="+mn-lt"/>
              </a:rPr>
              <a:t>Tenants in Smart Apartments</a:t>
            </a:r>
          </a:p>
          <a:p>
            <a:pPr marL="305435" indent="-305435"/>
            <a:r>
              <a:rPr lang="en-IN" sz="2800" dirty="0">
                <a:ea typeface="+mn-lt"/>
                <a:cs typeface="+mn-lt"/>
              </a:rPr>
              <a:t>Energy Researchers or Policy Analysts</a:t>
            </a:r>
            <a:endParaRPr lang="en-IN" dirty="0"/>
          </a:p>
          <a:p>
            <a:pPr marL="305435" indent="-305435"/>
            <a:r>
              <a:rPr lang="en-IN" sz="2800" dirty="0">
                <a:ea typeface="+mn-lt"/>
                <a:cs typeface="+mn-lt"/>
              </a:rPr>
              <a:t>Tech-savvy Individuals</a:t>
            </a:r>
          </a:p>
          <a:p>
            <a:pPr marL="305435" indent="-305435"/>
            <a:r>
              <a:rPr lang="en-IN" sz="2800" dirty="0">
                <a:ea typeface="+mn-lt"/>
                <a:cs typeface="+mn-lt"/>
              </a:rPr>
              <a:t>Eco-conscious Consumers</a:t>
            </a:r>
            <a:endParaRPr lang="en-IN" sz="2800" dirty="0">
              <a:latin typeface="Franklin Gothic Book"/>
              <a:ea typeface="Calibri"/>
              <a:cs typeface="Calibri"/>
            </a:endParaRPr>
          </a:p>
          <a:p>
            <a:pPr marL="305435" indent="-305435"/>
            <a:endParaRPr lang="en-IN" sz="2800" dirty="0">
              <a:latin typeface="Franklin Gothic Book"/>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3" name="Picture 2" descr="A screenshot of a computer&#10;&#10;AI-generated content may be incorrect.">
            <a:extLst>
              <a:ext uri="{FF2B5EF4-FFF2-40B4-BE49-F238E27FC236}">
                <a16:creationId xmlns:a16="http://schemas.microsoft.com/office/drawing/2014/main" id="{1D09D0B2-0698-C622-5339-7B6DC8B18518}"/>
              </a:ext>
            </a:extLst>
          </p:cNvPr>
          <p:cNvPicPr>
            <a:picLocks noChangeAspect="1"/>
          </p:cNvPicPr>
          <p:nvPr/>
        </p:nvPicPr>
        <p:blipFill>
          <a:blip r:embed="rId2"/>
          <a:stretch>
            <a:fillRect/>
          </a:stretch>
        </p:blipFill>
        <p:spPr>
          <a:xfrm>
            <a:off x="1178943" y="1233037"/>
            <a:ext cx="9831059" cy="4923887"/>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8" name="Content Placeholder 7" descr="A screenshot of a computer&#10;&#10;AI-generated content may be incorrect.">
            <a:extLst>
              <a:ext uri="{FF2B5EF4-FFF2-40B4-BE49-F238E27FC236}">
                <a16:creationId xmlns:a16="http://schemas.microsoft.com/office/drawing/2014/main" id="{AD1BDC99-09A2-F47D-0266-E5FC4ADABEB4}"/>
              </a:ext>
            </a:extLst>
          </p:cNvPr>
          <p:cNvPicPr>
            <a:picLocks noGrp="1" noChangeAspect="1"/>
          </p:cNvPicPr>
          <p:nvPr>
            <p:ph idx="1"/>
          </p:nvPr>
        </p:nvPicPr>
        <p:blipFill>
          <a:blip r:embed="rId2"/>
          <a:stretch>
            <a:fillRect/>
          </a:stretch>
        </p:blipFill>
        <p:spPr>
          <a:xfrm>
            <a:off x="2242868" y="1422379"/>
            <a:ext cx="7720641" cy="4446995"/>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1218</TotalTime>
  <Words>397</Words>
  <Application>Microsoft Office PowerPoint</Application>
  <PresentationFormat>Widescreen</PresentationFormat>
  <Paragraphs>66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DividendVTI</vt:lpstr>
      <vt:lpstr>SMART HOME ENERGY ADVISOR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Conclusion</vt:lpstr>
      <vt:lpstr>PowerPoint Presentation</vt:lpstr>
      <vt:lpstr>IBM Certifications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Aswini Kumar Motapothula</cp:lastModifiedBy>
  <cp:revision>420</cp:revision>
  <dcterms:created xsi:type="dcterms:W3CDTF">2021-05-26T16:50:10Z</dcterms:created>
  <dcterms:modified xsi:type="dcterms:W3CDTF">2025-08-02T07:04:35Z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