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Barlow Bold" panose="020B0604020202020204" charset="0"/>
      <p:regular r:id="rId17"/>
    </p:embeddedFont>
    <p:embeddedFont>
      <p:font typeface="Consolas" panose="020B0609020204030204" pitchFamily="49" charset="0"/>
      <p:regular r:id="rId18"/>
      <p:bold r:id="rId19"/>
      <p:italic r:id="rId20"/>
      <p:boldItalic r:id="rId21"/>
    </p:embeddedFont>
    <p:embeddedFont>
      <p:font typeface="Montserrat" panose="00000500000000000000" pitchFamily="2" charset="0"/>
      <p:regular r:id="rId22"/>
    </p:embeddedFont>
    <p:embeddedFont>
      <p:font typeface="Montserrat Bold" panose="00000800000000000000" charset="0"/>
      <p:regular r:id="rId23"/>
    </p:embeddedFont>
    <p:embeddedFont>
      <p:font typeface="Montserrat Italic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eingsaditznormal/Progetto_NoSQ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dirty="0"/>
            </a:p>
          </p:txBody>
        </p:sp>
      </p:grpSp>
      <p:sp>
        <p:nvSpPr>
          <p:cNvPr id="6" name="TextBox 6"/>
          <p:cNvSpPr txBox="1"/>
          <p:nvPr/>
        </p:nvSpPr>
        <p:spPr>
          <a:xfrm>
            <a:off x="947886" y="3586757"/>
            <a:ext cx="7126932" cy="928985"/>
          </a:xfrm>
          <a:prstGeom prst="rect">
            <a:avLst/>
          </a:prstGeom>
        </p:spPr>
        <p:txBody>
          <a:bodyPr lIns="0" tIns="0" rIns="0" bIns="0" rtlCol="0" anchor="t">
            <a:spAutoFit/>
          </a:bodyPr>
          <a:lstStyle/>
          <a:p>
            <a:pPr algn="l">
              <a:lnSpc>
                <a:spcPts val="7000"/>
              </a:lnSpc>
            </a:pPr>
            <a:r>
              <a:rPr lang="en-US" sz="7200" b="1" dirty="0">
                <a:solidFill>
                  <a:srgbClr val="9998FF"/>
                </a:solidFill>
                <a:latin typeface="Barlow Bold"/>
                <a:ea typeface="Barlow Bold"/>
                <a:cs typeface="Barlow Bold"/>
                <a:sym typeface="Barlow Bold"/>
              </a:rPr>
              <a:t>Air Flights</a:t>
            </a:r>
          </a:p>
        </p:txBody>
      </p:sp>
      <p:sp>
        <p:nvSpPr>
          <p:cNvPr id="7" name="TextBox 7"/>
          <p:cNvSpPr txBox="1"/>
          <p:nvPr/>
        </p:nvSpPr>
        <p:spPr>
          <a:xfrm>
            <a:off x="947886" y="4981129"/>
            <a:ext cx="16392228" cy="942975"/>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In questa presentazione esploriamo l'analisi della connettività degli areoporti tramite tecnologie NoSQL. Useremo MongoDB e Neo4j per modellare e analizzare le connessioni nel mondo dell'aviazione.</a:t>
            </a:r>
          </a:p>
        </p:txBody>
      </p:sp>
      <p:sp>
        <p:nvSpPr>
          <p:cNvPr id="8" name="TextBox 8"/>
          <p:cNvSpPr txBox="1"/>
          <p:nvPr/>
        </p:nvSpPr>
        <p:spPr>
          <a:xfrm>
            <a:off x="947886" y="6896100"/>
            <a:ext cx="16392228" cy="441083"/>
          </a:xfrm>
          <a:prstGeom prst="rect">
            <a:avLst/>
          </a:prstGeom>
        </p:spPr>
        <p:txBody>
          <a:bodyPr lIns="0" tIns="0" rIns="0" bIns="0" rtlCol="0" anchor="t">
            <a:spAutoFit/>
          </a:bodyPr>
          <a:lstStyle/>
          <a:p>
            <a:pPr algn="l">
              <a:lnSpc>
                <a:spcPts val="3374"/>
              </a:lnSpc>
            </a:pPr>
            <a:r>
              <a:rPr lang="en-US" sz="3600" dirty="0">
                <a:solidFill>
                  <a:srgbClr val="EEEFF5"/>
                </a:solidFill>
                <a:latin typeface="Montserrat"/>
                <a:ea typeface="Montserrat"/>
                <a:cs typeface="Montserrat"/>
                <a:sym typeface="Montserrat"/>
              </a:rPr>
              <a:t>Davide Pedretti e Kirollos Seif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3384649"/>
            <a:ext cx="16392228" cy="942975"/>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Una volta importati i dati e costruito il grafo, abbiamo eseguito una serie di interrogazioni per tracciare tutte le possibili connessioni tra gli aeroporti. L'obiettivo, per esempio, è individuare gli itinerari che permettono di volare da </a:t>
            </a:r>
            <a:r>
              <a:rPr lang="en-US" sz="2125" b="1">
                <a:solidFill>
                  <a:srgbClr val="EEEFF5"/>
                </a:solidFill>
                <a:latin typeface="Montserrat Bold"/>
                <a:ea typeface="Montserrat Bold"/>
                <a:cs typeface="Montserrat Bold"/>
                <a:sym typeface="Montserrat Bold"/>
              </a:rPr>
              <a:t>Bari</a:t>
            </a:r>
            <a:r>
              <a:rPr lang="en-US" sz="2125">
                <a:solidFill>
                  <a:srgbClr val="EEEFF5"/>
                </a:solidFill>
                <a:latin typeface="Montserrat"/>
                <a:ea typeface="Montserrat"/>
                <a:cs typeface="Montserrat"/>
                <a:sym typeface="Montserrat"/>
              </a:rPr>
              <a:t> a </a:t>
            </a:r>
            <a:r>
              <a:rPr lang="en-US" sz="2125" b="1">
                <a:solidFill>
                  <a:srgbClr val="EEEFF5"/>
                </a:solidFill>
                <a:latin typeface="Montserrat Bold"/>
                <a:ea typeface="Montserrat Bold"/>
                <a:cs typeface="Montserrat Bold"/>
                <a:sym typeface="Montserrat Bold"/>
              </a:rPr>
              <a:t>Parigi</a:t>
            </a:r>
            <a:r>
              <a:rPr lang="en-US" sz="2125">
                <a:solidFill>
                  <a:srgbClr val="EEEFF5"/>
                </a:solidFill>
                <a:latin typeface="Montserrat"/>
                <a:ea typeface="Montserrat"/>
                <a:cs typeface="Montserrat"/>
                <a:sym typeface="Montserrat"/>
              </a:rPr>
              <a:t>.</a:t>
            </a:r>
          </a:p>
        </p:txBody>
      </p:sp>
      <p:sp>
        <p:nvSpPr>
          <p:cNvPr id="7" name="TextBox 7"/>
          <p:cNvSpPr txBox="1"/>
          <p:nvPr/>
        </p:nvSpPr>
        <p:spPr>
          <a:xfrm>
            <a:off x="947886" y="4556075"/>
            <a:ext cx="16392228" cy="509588"/>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Nella query utilizziamo un </a:t>
            </a:r>
            <a:r>
              <a:rPr lang="en-US" sz="2125" b="1">
                <a:solidFill>
                  <a:srgbClr val="EEEFF5"/>
                </a:solidFill>
                <a:latin typeface="Montserrat Bold"/>
                <a:ea typeface="Montserrat Bold"/>
                <a:cs typeface="Montserrat Bold"/>
                <a:sym typeface="Montserrat Bold"/>
              </a:rPr>
              <a:t>quantificatore</a:t>
            </a:r>
            <a:r>
              <a:rPr lang="en-US" sz="2125">
                <a:solidFill>
                  <a:srgbClr val="EEEFF5"/>
                </a:solidFill>
                <a:latin typeface="Montserrat"/>
                <a:ea typeface="Montserrat"/>
                <a:cs typeface="Montserrat"/>
                <a:sym typeface="Montserrat"/>
              </a:rPr>
              <a:t> per indicare che il collegamento può essere:</a:t>
            </a:r>
          </a:p>
        </p:txBody>
      </p:sp>
      <p:sp>
        <p:nvSpPr>
          <p:cNvPr id="8" name="TextBox 8"/>
          <p:cNvSpPr txBox="1"/>
          <p:nvPr/>
        </p:nvSpPr>
        <p:spPr>
          <a:xfrm>
            <a:off x="947886" y="5294114"/>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diretto</a:t>
            </a:r>
            <a:r>
              <a:rPr lang="en-US" sz="2125">
                <a:solidFill>
                  <a:srgbClr val="EEEFF5"/>
                </a:solidFill>
                <a:latin typeface="Montserrat"/>
                <a:ea typeface="Montserrat"/>
                <a:cs typeface="Montserrat"/>
                <a:sym typeface="Montserrat"/>
              </a:rPr>
              <a:t> (nessuno scalo)</a:t>
            </a:r>
          </a:p>
        </p:txBody>
      </p:sp>
      <p:sp>
        <p:nvSpPr>
          <p:cNvPr id="9" name="TextBox 9"/>
          <p:cNvSpPr txBox="1"/>
          <p:nvPr/>
        </p:nvSpPr>
        <p:spPr>
          <a:xfrm>
            <a:off x="947886" y="5822156"/>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a:solidFill>
                  <a:srgbClr val="EEEFF5"/>
                </a:solidFill>
                <a:latin typeface="Montserrat"/>
                <a:ea typeface="Montserrat"/>
                <a:cs typeface="Montserrat"/>
                <a:sym typeface="Montserrat"/>
              </a:rPr>
              <a:t>con un singolo scalo</a:t>
            </a:r>
          </a:p>
        </p:txBody>
      </p:sp>
      <p:sp>
        <p:nvSpPr>
          <p:cNvPr id="10" name="TextBox 10"/>
          <p:cNvSpPr txBox="1"/>
          <p:nvPr/>
        </p:nvSpPr>
        <p:spPr>
          <a:xfrm>
            <a:off x="947886" y="6560195"/>
            <a:ext cx="16392228" cy="509588"/>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La forma più "naïf" di questa query è la seguente: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6" name="Group 6"/>
          <p:cNvGrpSpPr/>
          <p:nvPr/>
        </p:nvGrpSpPr>
        <p:grpSpPr>
          <a:xfrm>
            <a:off x="947886" y="810666"/>
            <a:ext cx="16392228" cy="2572940"/>
            <a:chOff x="0" y="0"/>
            <a:chExt cx="21856303" cy="3430587"/>
          </a:xfrm>
        </p:grpSpPr>
        <p:sp>
          <p:nvSpPr>
            <p:cNvPr id="7" name="Freeform 7"/>
            <p:cNvSpPr/>
            <p:nvPr/>
          </p:nvSpPr>
          <p:spPr>
            <a:xfrm>
              <a:off x="0" y="0"/>
              <a:ext cx="21856319" cy="3430651"/>
            </a:xfrm>
            <a:custGeom>
              <a:avLst/>
              <a:gdLst/>
              <a:ahLst/>
              <a:cxnLst/>
              <a:rect l="l" t="t" r="r" b="b"/>
              <a:pathLst>
                <a:path w="21856319" h="3430651">
                  <a:moveTo>
                    <a:pt x="0" y="324993"/>
                  </a:moveTo>
                  <a:cubicBezTo>
                    <a:pt x="0" y="145542"/>
                    <a:pt x="145542" y="0"/>
                    <a:pt x="324993" y="0"/>
                  </a:cubicBezTo>
                  <a:lnTo>
                    <a:pt x="21531326" y="0"/>
                  </a:lnTo>
                  <a:cubicBezTo>
                    <a:pt x="21710777" y="0"/>
                    <a:pt x="21856319" y="145542"/>
                    <a:pt x="21856319" y="324993"/>
                  </a:cubicBezTo>
                  <a:lnTo>
                    <a:pt x="21856319" y="3105658"/>
                  </a:lnTo>
                  <a:cubicBezTo>
                    <a:pt x="21856319" y="3285109"/>
                    <a:pt x="21710777" y="3430651"/>
                    <a:pt x="21531326" y="3430651"/>
                  </a:cubicBezTo>
                  <a:lnTo>
                    <a:pt x="324993" y="3430651"/>
                  </a:lnTo>
                  <a:cubicBezTo>
                    <a:pt x="145542" y="3430524"/>
                    <a:pt x="0" y="3285109"/>
                    <a:pt x="0" y="3105658"/>
                  </a:cubicBezTo>
                  <a:close/>
                </a:path>
              </a:pathLst>
            </a:custGeom>
            <a:solidFill>
              <a:srgbClr val="01004D"/>
            </a:solidFill>
          </p:spPr>
          <p:txBody>
            <a:bodyPr/>
            <a:lstStyle/>
            <a:p>
              <a:endParaRPr lang="it-IT"/>
            </a:p>
          </p:txBody>
        </p:sp>
      </p:grpSp>
      <p:grpSp>
        <p:nvGrpSpPr>
          <p:cNvPr id="8" name="Group 8"/>
          <p:cNvGrpSpPr/>
          <p:nvPr/>
        </p:nvGrpSpPr>
        <p:grpSpPr>
          <a:xfrm>
            <a:off x="934491" y="810666"/>
            <a:ext cx="16419016" cy="2572940"/>
            <a:chOff x="0" y="0"/>
            <a:chExt cx="21892022" cy="3430587"/>
          </a:xfrm>
        </p:grpSpPr>
        <p:sp>
          <p:nvSpPr>
            <p:cNvPr id="9" name="Freeform 9"/>
            <p:cNvSpPr/>
            <p:nvPr/>
          </p:nvSpPr>
          <p:spPr>
            <a:xfrm>
              <a:off x="0" y="0"/>
              <a:ext cx="21892133" cy="3430651"/>
            </a:xfrm>
            <a:custGeom>
              <a:avLst/>
              <a:gdLst/>
              <a:ahLst/>
              <a:cxnLst/>
              <a:rect l="l" t="t" r="r" b="b"/>
              <a:pathLst>
                <a:path w="21892133" h="3430651">
                  <a:moveTo>
                    <a:pt x="0" y="54229"/>
                  </a:moveTo>
                  <a:cubicBezTo>
                    <a:pt x="0" y="24257"/>
                    <a:pt x="24257" y="0"/>
                    <a:pt x="54229" y="0"/>
                  </a:cubicBezTo>
                  <a:lnTo>
                    <a:pt x="21837904" y="0"/>
                  </a:lnTo>
                  <a:cubicBezTo>
                    <a:pt x="21867876" y="0"/>
                    <a:pt x="21892133" y="24257"/>
                    <a:pt x="21892133" y="54229"/>
                  </a:cubicBezTo>
                  <a:lnTo>
                    <a:pt x="21892133" y="3376422"/>
                  </a:lnTo>
                  <a:cubicBezTo>
                    <a:pt x="21892133" y="3406394"/>
                    <a:pt x="21867876" y="3430651"/>
                    <a:pt x="21837904" y="3430651"/>
                  </a:cubicBezTo>
                  <a:lnTo>
                    <a:pt x="54229" y="3430651"/>
                  </a:lnTo>
                  <a:cubicBezTo>
                    <a:pt x="24257" y="3430651"/>
                    <a:pt x="0" y="3406394"/>
                    <a:pt x="0" y="3376422"/>
                  </a:cubicBezTo>
                  <a:close/>
                </a:path>
              </a:pathLst>
            </a:custGeom>
            <a:solidFill>
              <a:srgbClr val="01004D"/>
            </a:solidFill>
          </p:spPr>
          <p:txBody>
            <a:bodyPr/>
            <a:lstStyle/>
            <a:p>
              <a:endParaRPr lang="it-IT"/>
            </a:p>
          </p:txBody>
        </p:sp>
      </p:grpSp>
      <p:sp>
        <p:nvSpPr>
          <p:cNvPr id="10" name="TextBox 10"/>
          <p:cNvSpPr txBox="1"/>
          <p:nvPr/>
        </p:nvSpPr>
        <p:spPr>
          <a:xfrm>
            <a:off x="1205210" y="889844"/>
            <a:ext cx="15877580" cy="2290762"/>
          </a:xfrm>
          <a:prstGeom prst="rect">
            <a:avLst/>
          </a:prstGeom>
        </p:spPr>
        <p:txBody>
          <a:bodyPr lIns="0" tIns="0" rIns="0" bIns="0" rtlCol="0" anchor="t">
            <a:spAutoFit/>
          </a:bodyPr>
          <a:lstStyle/>
          <a:p>
            <a:pPr algn="l">
              <a:lnSpc>
                <a:spcPts val="3374"/>
              </a:lnSpc>
            </a:pPr>
            <a:r>
              <a:rPr lang="en-US" sz="2125">
                <a:solidFill>
                  <a:srgbClr val="EEEFF5"/>
                </a:solidFill>
                <a:latin typeface="Consolas"/>
                <a:ea typeface="Consolas"/>
                <a:cs typeface="Consolas"/>
                <a:sym typeface="Consolas"/>
              </a:rPr>
              <a:t>MATCH path = (source:Airport {city: 'Bari'})</a:t>
            </a:r>
          </a:p>
          <a:p>
            <a:pPr algn="l">
              <a:lnSpc>
                <a:spcPts val="3374"/>
              </a:lnSpc>
            </a:pPr>
            <a:r>
              <a:rPr lang="en-US" sz="2125">
                <a:solidFill>
                  <a:srgbClr val="EEEFF5"/>
                </a:solidFill>
                <a:latin typeface="Consolas"/>
                <a:ea typeface="Consolas"/>
                <a:cs typeface="Consolas"/>
                <a:sym typeface="Consolas"/>
              </a:rPr>
              <a:t>          (:Airport)&lt;-[:FROM]-()-[:TO]-&gt;() ){1, 2}</a:t>
            </a:r>
          </a:p>
          <a:p>
            <a:pPr algn="l">
              <a:lnSpc>
                <a:spcPts val="3374"/>
              </a:lnSpc>
            </a:pPr>
            <a:r>
              <a:rPr lang="en-US" sz="2125">
                <a:solidFill>
                  <a:srgbClr val="EEEFF5"/>
                </a:solidFill>
                <a:latin typeface="Consolas"/>
                <a:ea typeface="Consolas"/>
                <a:cs typeface="Consolas"/>
                <a:sym typeface="Consolas"/>
              </a:rPr>
              <a:t>          (target {city: 'Paris'})</a:t>
            </a:r>
          </a:p>
          <a:p>
            <a:pPr algn="l">
              <a:lnSpc>
                <a:spcPts val="3374"/>
              </a:lnSpc>
            </a:pPr>
            <a:r>
              <a:rPr lang="en-US" sz="2125">
                <a:solidFill>
                  <a:srgbClr val="EEEFF5"/>
                </a:solidFill>
                <a:latin typeface="Consolas"/>
                <a:ea typeface="Consolas"/>
                <a:cs typeface="Consolas"/>
                <a:sym typeface="Consolas"/>
              </a:rPr>
              <a:t>RETURN path</a:t>
            </a:r>
          </a:p>
          <a:p>
            <a:pPr algn="l">
              <a:lnSpc>
                <a:spcPts val="3374"/>
              </a:lnSpc>
            </a:pPr>
            <a:r>
              <a:rPr lang="en-US" sz="2125">
                <a:solidFill>
                  <a:srgbClr val="EEEFF5"/>
                </a:solidFill>
                <a:latin typeface="Consolas"/>
                <a:ea typeface="Consolas"/>
                <a:cs typeface="Consolas"/>
                <a:sym typeface="Consolas"/>
              </a:rPr>
              <a:t>    </a:t>
            </a:r>
          </a:p>
        </p:txBody>
      </p:sp>
      <p:sp>
        <p:nvSpPr>
          <p:cNvPr id="11" name="Freeform 11" descr="preencoded.png"/>
          <p:cNvSpPr/>
          <p:nvPr/>
        </p:nvSpPr>
        <p:spPr>
          <a:xfrm>
            <a:off x="947886" y="3688259"/>
            <a:ext cx="16405621" cy="5788075"/>
          </a:xfrm>
          <a:custGeom>
            <a:avLst/>
            <a:gdLst/>
            <a:ahLst/>
            <a:cxnLst/>
            <a:rect l="l" t="t" r="r" b="b"/>
            <a:pathLst>
              <a:path w="16405621" h="5788075">
                <a:moveTo>
                  <a:pt x="0" y="0"/>
                </a:moveTo>
                <a:lnTo>
                  <a:pt x="16405621" y="0"/>
                </a:lnTo>
                <a:lnTo>
                  <a:pt x="16405621" y="5788075"/>
                </a:lnTo>
                <a:lnTo>
                  <a:pt x="0" y="5788075"/>
                </a:lnTo>
                <a:lnTo>
                  <a:pt x="0" y="0"/>
                </a:lnTo>
                <a:close/>
              </a:path>
            </a:pathLst>
          </a:custGeom>
          <a:blipFill>
            <a:blip r:embed="rId3"/>
            <a:stretch>
              <a:fillRect t="-418" b="-418"/>
            </a:stretch>
          </a:blipFill>
        </p:spPr>
        <p:txBody>
          <a:bodyPr/>
          <a:lstStyle/>
          <a:p>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2300288"/>
            <a:ext cx="12928550" cy="928985"/>
          </a:xfrm>
          <a:prstGeom prst="rect">
            <a:avLst/>
          </a:prstGeom>
        </p:spPr>
        <p:txBody>
          <a:bodyPr lIns="0" tIns="0" rIns="0" bIns="0" rtlCol="0" anchor="t">
            <a:spAutoFit/>
          </a:bodyPr>
          <a:lstStyle/>
          <a:p>
            <a:pPr algn="l">
              <a:lnSpc>
                <a:spcPts val="7000"/>
              </a:lnSpc>
            </a:pPr>
            <a:r>
              <a:rPr lang="en-US" sz="5562" b="1">
                <a:solidFill>
                  <a:srgbClr val="9998FF"/>
                </a:solidFill>
                <a:latin typeface="Barlow Bold"/>
                <a:ea typeface="Barlow Bold"/>
                <a:cs typeface="Barlow Bold"/>
                <a:sym typeface="Barlow Bold"/>
              </a:rPr>
              <a:t>Percorsi più veloci per raggiungere Parigi</a:t>
            </a:r>
          </a:p>
        </p:txBody>
      </p:sp>
      <p:sp>
        <p:nvSpPr>
          <p:cNvPr id="7" name="TextBox 7"/>
          <p:cNvSpPr txBox="1"/>
          <p:nvPr/>
        </p:nvSpPr>
        <p:spPr>
          <a:xfrm>
            <a:off x="947886" y="3694659"/>
            <a:ext cx="16392228" cy="1376363"/>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Incredibile, vero? E non è tutto: possiamo spingerci oltre. Con la query precedente otteniamo un ventaglio sterminato di opzioni più di un centinaio di percorsi per raggiungere Parigi. Se però vogliamo concentrarci soltanto sulle tratte più brevi, ci basta sfruttare la clausola </a:t>
            </a:r>
            <a:r>
              <a:rPr lang="en-US" sz="2125" b="1">
                <a:solidFill>
                  <a:srgbClr val="EEEFF5"/>
                </a:solidFill>
                <a:latin typeface="Montserrat Bold"/>
                <a:ea typeface="Montserrat Bold"/>
                <a:cs typeface="Montserrat Bold"/>
                <a:sym typeface="Montserrat Bold"/>
              </a:rPr>
              <a:t>ALL SHORTEST</a:t>
            </a:r>
            <a:r>
              <a:rPr lang="en-US" sz="2125">
                <a:solidFill>
                  <a:srgbClr val="EEEFF5"/>
                </a:solidFill>
                <a:latin typeface="Montserrat"/>
                <a:ea typeface="Montserrat"/>
                <a:cs typeface="Montserrat"/>
                <a:sym typeface="Montserrat"/>
              </a:rPr>
              <a:t> di Neo4j. A questo punto la query diventa:</a:t>
            </a:r>
          </a:p>
        </p:txBody>
      </p:sp>
      <p:grpSp>
        <p:nvGrpSpPr>
          <p:cNvPr id="8" name="Group 8"/>
          <p:cNvGrpSpPr/>
          <p:nvPr/>
        </p:nvGrpSpPr>
        <p:grpSpPr>
          <a:xfrm>
            <a:off x="947886" y="5375672"/>
            <a:ext cx="16392228" cy="2572940"/>
            <a:chOff x="0" y="0"/>
            <a:chExt cx="21856303" cy="3430587"/>
          </a:xfrm>
        </p:grpSpPr>
        <p:sp>
          <p:nvSpPr>
            <p:cNvPr id="9" name="Freeform 9"/>
            <p:cNvSpPr/>
            <p:nvPr/>
          </p:nvSpPr>
          <p:spPr>
            <a:xfrm>
              <a:off x="0" y="0"/>
              <a:ext cx="21856319" cy="3430651"/>
            </a:xfrm>
            <a:custGeom>
              <a:avLst/>
              <a:gdLst/>
              <a:ahLst/>
              <a:cxnLst/>
              <a:rect l="l" t="t" r="r" b="b"/>
              <a:pathLst>
                <a:path w="21856319" h="3430651">
                  <a:moveTo>
                    <a:pt x="0" y="324993"/>
                  </a:moveTo>
                  <a:cubicBezTo>
                    <a:pt x="0" y="145542"/>
                    <a:pt x="145542" y="0"/>
                    <a:pt x="324993" y="0"/>
                  </a:cubicBezTo>
                  <a:lnTo>
                    <a:pt x="21531326" y="0"/>
                  </a:lnTo>
                  <a:cubicBezTo>
                    <a:pt x="21710777" y="0"/>
                    <a:pt x="21856319" y="145542"/>
                    <a:pt x="21856319" y="324993"/>
                  </a:cubicBezTo>
                  <a:lnTo>
                    <a:pt x="21856319" y="3105658"/>
                  </a:lnTo>
                  <a:cubicBezTo>
                    <a:pt x="21856319" y="3285109"/>
                    <a:pt x="21710777" y="3430651"/>
                    <a:pt x="21531326" y="3430651"/>
                  </a:cubicBezTo>
                  <a:lnTo>
                    <a:pt x="324993" y="3430651"/>
                  </a:lnTo>
                  <a:cubicBezTo>
                    <a:pt x="145542" y="3430524"/>
                    <a:pt x="0" y="3285109"/>
                    <a:pt x="0" y="3105658"/>
                  </a:cubicBezTo>
                  <a:close/>
                </a:path>
              </a:pathLst>
            </a:custGeom>
            <a:solidFill>
              <a:srgbClr val="01004D"/>
            </a:solidFill>
          </p:spPr>
          <p:txBody>
            <a:bodyPr/>
            <a:lstStyle/>
            <a:p>
              <a:endParaRPr lang="it-IT"/>
            </a:p>
          </p:txBody>
        </p:sp>
      </p:grpSp>
      <p:grpSp>
        <p:nvGrpSpPr>
          <p:cNvPr id="10" name="Group 10"/>
          <p:cNvGrpSpPr/>
          <p:nvPr/>
        </p:nvGrpSpPr>
        <p:grpSpPr>
          <a:xfrm>
            <a:off x="934491" y="5375672"/>
            <a:ext cx="16419016" cy="2572940"/>
            <a:chOff x="0" y="0"/>
            <a:chExt cx="21892022" cy="3430587"/>
          </a:xfrm>
        </p:grpSpPr>
        <p:sp>
          <p:nvSpPr>
            <p:cNvPr id="11" name="Freeform 11"/>
            <p:cNvSpPr/>
            <p:nvPr/>
          </p:nvSpPr>
          <p:spPr>
            <a:xfrm>
              <a:off x="0" y="0"/>
              <a:ext cx="21892133" cy="3430651"/>
            </a:xfrm>
            <a:custGeom>
              <a:avLst/>
              <a:gdLst/>
              <a:ahLst/>
              <a:cxnLst/>
              <a:rect l="l" t="t" r="r" b="b"/>
              <a:pathLst>
                <a:path w="21892133" h="3430651">
                  <a:moveTo>
                    <a:pt x="0" y="54229"/>
                  </a:moveTo>
                  <a:cubicBezTo>
                    <a:pt x="0" y="24257"/>
                    <a:pt x="24257" y="0"/>
                    <a:pt x="54229" y="0"/>
                  </a:cubicBezTo>
                  <a:lnTo>
                    <a:pt x="21837904" y="0"/>
                  </a:lnTo>
                  <a:cubicBezTo>
                    <a:pt x="21867876" y="0"/>
                    <a:pt x="21892133" y="24257"/>
                    <a:pt x="21892133" y="54229"/>
                  </a:cubicBezTo>
                  <a:lnTo>
                    <a:pt x="21892133" y="3376422"/>
                  </a:lnTo>
                  <a:cubicBezTo>
                    <a:pt x="21892133" y="3406394"/>
                    <a:pt x="21867876" y="3430651"/>
                    <a:pt x="21837904" y="3430651"/>
                  </a:cubicBezTo>
                  <a:lnTo>
                    <a:pt x="54229" y="3430651"/>
                  </a:lnTo>
                  <a:cubicBezTo>
                    <a:pt x="24257" y="3430651"/>
                    <a:pt x="0" y="3406394"/>
                    <a:pt x="0" y="3376422"/>
                  </a:cubicBezTo>
                  <a:close/>
                </a:path>
              </a:pathLst>
            </a:custGeom>
            <a:solidFill>
              <a:srgbClr val="01004D"/>
            </a:solidFill>
          </p:spPr>
          <p:txBody>
            <a:bodyPr/>
            <a:lstStyle/>
            <a:p>
              <a:endParaRPr lang="it-IT"/>
            </a:p>
          </p:txBody>
        </p:sp>
      </p:grpSp>
      <p:sp>
        <p:nvSpPr>
          <p:cNvPr id="12" name="TextBox 12"/>
          <p:cNvSpPr txBox="1"/>
          <p:nvPr/>
        </p:nvSpPr>
        <p:spPr>
          <a:xfrm>
            <a:off x="1205210" y="5454849"/>
            <a:ext cx="15877580" cy="2290763"/>
          </a:xfrm>
          <a:prstGeom prst="rect">
            <a:avLst/>
          </a:prstGeom>
        </p:spPr>
        <p:txBody>
          <a:bodyPr lIns="0" tIns="0" rIns="0" bIns="0" rtlCol="0" anchor="t">
            <a:spAutoFit/>
          </a:bodyPr>
          <a:lstStyle/>
          <a:p>
            <a:pPr algn="l">
              <a:lnSpc>
                <a:spcPts val="3374"/>
              </a:lnSpc>
            </a:pPr>
            <a:r>
              <a:rPr lang="en-US" sz="2125">
                <a:solidFill>
                  <a:srgbClr val="EEEFF5"/>
                </a:solidFill>
                <a:latin typeface="Consolas"/>
                <a:ea typeface="Consolas"/>
                <a:cs typeface="Consolas"/>
                <a:sym typeface="Consolas"/>
              </a:rPr>
              <a:t>MATCH path = ALL SHORTEST (source:Airport {city: "Bari"})</a:t>
            </a:r>
          </a:p>
          <a:p>
            <a:pPr algn="l">
              <a:lnSpc>
                <a:spcPts val="3374"/>
              </a:lnSpc>
            </a:pPr>
            <a:r>
              <a:rPr lang="en-US" sz="2125">
                <a:solidFill>
                  <a:srgbClr val="EEEFF5"/>
                </a:solidFill>
                <a:latin typeface="Consolas"/>
                <a:ea typeface="Consolas"/>
                <a:cs typeface="Consolas"/>
                <a:sym typeface="Consolas"/>
              </a:rPr>
              <a:t>       ( (:Airport)&lt;-[:FROM]-()-[:TO]-&gt;() ) {1, 2}</a:t>
            </a:r>
          </a:p>
          <a:p>
            <a:pPr algn="l">
              <a:lnSpc>
                <a:spcPts val="3374"/>
              </a:lnSpc>
            </a:pPr>
            <a:r>
              <a:rPr lang="en-US" sz="2125">
                <a:solidFill>
                  <a:srgbClr val="EEEFF5"/>
                </a:solidFill>
                <a:latin typeface="Consolas"/>
                <a:ea typeface="Consolas"/>
                <a:cs typeface="Consolas"/>
                <a:sym typeface="Consolas"/>
              </a:rPr>
              <a:t>       (target {city: "Paris"})</a:t>
            </a:r>
          </a:p>
          <a:p>
            <a:pPr algn="l">
              <a:lnSpc>
                <a:spcPts val="3374"/>
              </a:lnSpc>
            </a:pPr>
            <a:r>
              <a:rPr lang="en-US" sz="2125">
                <a:solidFill>
                  <a:srgbClr val="EEEFF5"/>
                </a:solidFill>
                <a:latin typeface="Consolas"/>
                <a:ea typeface="Consolas"/>
                <a:cs typeface="Consolas"/>
                <a:sym typeface="Consolas"/>
              </a:rPr>
              <a:t>RETURN path</a:t>
            </a:r>
          </a:p>
          <a:p>
            <a:pPr algn="l">
              <a:lnSpc>
                <a:spcPts val="3374"/>
              </a:lnSpc>
            </a:pPr>
            <a:r>
              <a:rPr lang="en-US" sz="2125">
                <a:solidFill>
                  <a:srgbClr val="EEEFF5"/>
                </a:solidFill>
                <a:latin typeface="Consolas"/>
                <a:ea typeface="Consolas"/>
                <a:cs typeface="Consolas"/>
                <a:sym typeface="Consolas"/>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1546771"/>
            <a:ext cx="16392228" cy="942975"/>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Dal grafo si distinguono sia l'itinerario diretto che atterra all'aeroporto Charles de Gaulle, sia le opzioni più rapide che, con uno scalo, arrivano all'altro aeroporto di Parigi, quello di Orly.</a:t>
            </a:r>
          </a:p>
        </p:txBody>
      </p:sp>
      <p:sp>
        <p:nvSpPr>
          <p:cNvPr id="7" name="Freeform 7" descr="preencoded.png"/>
          <p:cNvSpPr/>
          <p:nvPr/>
        </p:nvSpPr>
        <p:spPr>
          <a:xfrm>
            <a:off x="947886" y="2672837"/>
            <a:ext cx="16311414" cy="6113115"/>
          </a:xfrm>
          <a:custGeom>
            <a:avLst/>
            <a:gdLst/>
            <a:ahLst/>
            <a:cxnLst/>
            <a:rect l="l" t="t" r="r" b="b"/>
            <a:pathLst>
              <a:path w="16311414" h="6113115">
                <a:moveTo>
                  <a:pt x="0" y="0"/>
                </a:moveTo>
                <a:lnTo>
                  <a:pt x="16311414" y="0"/>
                </a:lnTo>
                <a:lnTo>
                  <a:pt x="16311414" y="6113115"/>
                </a:lnTo>
                <a:lnTo>
                  <a:pt x="0" y="6113115"/>
                </a:lnTo>
                <a:lnTo>
                  <a:pt x="0" y="0"/>
                </a:lnTo>
                <a:close/>
              </a:path>
            </a:pathLst>
          </a:custGeom>
          <a:blipFill>
            <a:blip r:embed="rId3"/>
            <a:stretch>
              <a:fillRect t="-1288" b="-1288"/>
            </a:stretch>
          </a:blipFill>
        </p:spPr>
        <p:txBody>
          <a:bodyPr/>
          <a:lstStyle/>
          <a:p>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3474988"/>
            <a:ext cx="8119914" cy="815929"/>
          </a:xfrm>
          <a:prstGeom prst="rect">
            <a:avLst/>
          </a:prstGeom>
        </p:spPr>
        <p:txBody>
          <a:bodyPr wrap="square" lIns="0" tIns="0" rIns="0" bIns="0" rtlCol="0" anchor="t">
            <a:spAutoFit/>
          </a:bodyPr>
          <a:lstStyle/>
          <a:p>
            <a:pPr algn="l">
              <a:lnSpc>
                <a:spcPts val="7000"/>
              </a:lnSpc>
            </a:pPr>
            <a:r>
              <a:rPr lang="en-US" sz="5562" b="1" dirty="0" err="1">
                <a:solidFill>
                  <a:srgbClr val="9998FF"/>
                </a:solidFill>
                <a:latin typeface="Barlow Bold"/>
                <a:ea typeface="Barlow Bold"/>
                <a:cs typeface="Barlow Bold"/>
                <a:sym typeface="Barlow Bold"/>
              </a:rPr>
              <a:t>Conclusioni</a:t>
            </a:r>
            <a:r>
              <a:rPr lang="en-US" sz="5562" b="1" dirty="0">
                <a:solidFill>
                  <a:srgbClr val="9998FF"/>
                </a:solidFill>
                <a:latin typeface="Barlow Bold"/>
                <a:ea typeface="Barlow Bold"/>
                <a:cs typeface="Barlow Bold"/>
                <a:sym typeface="Barlow Bold"/>
              </a:rPr>
              <a:t> e link </a:t>
            </a:r>
            <a:r>
              <a:rPr lang="en-US" sz="5562" b="1" dirty="0" err="1">
                <a:solidFill>
                  <a:srgbClr val="9998FF"/>
                </a:solidFill>
                <a:latin typeface="Barlow Bold"/>
                <a:ea typeface="Barlow Bold"/>
                <a:cs typeface="Barlow Bold"/>
                <a:sym typeface="Barlow Bold"/>
              </a:rPr>
              <a:t>Github</a:t>
            </a:r>
            <a:endParaRPr lang="en-US" sz="5562" b="1" dirty="0">
              <a:solidFill>
                <a:srgbClr val="9998FF"/>
              </a:solidFill>
              <a:latin typeface="Barlow Bold"/>
              <a:ea typeface="Barlow Bold"/>
              <a:cs typeface="Barlow Bold"/>
              <a:sym typeface="Barlow Bold"/>
            </a:endParaRPr>
          </a:p>
        </p:txBody>
      </p:sp>
      <p:sp>
        <p:nvSpPr>
          <p:cNvPr id="7" name="TextBox 7"/>
          <p:cNvSpPr txBox="1"/>
          <p:nvPr/>
        </p:nvSpPr>
        <p:spPr>
          <a:xfrm>
            <a:off x="947886" y="4869359"/>
            <a:ext cx="16392228" cy="942975"/>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Pratica su MongoDB</a:t>
            </a:r>
            <a:r>
              <a:rPr lang="en-US" sz="2125">
                <a:solidFill>
                  <a:srgbClr val="EEEFF5"/>
                </a:solidFill>
                <a:latin typeface="Montserrat"/>
                <a:ea typeface="Montserrat"/>
                <a:cs typeface="Montserrat"/>
                <a:sym typeface="Montserrat"/>
              </a:rPr>
              <a:t> Abbiamo applicato in concreto le nostre competenze sul database, sperimentando query e pipeline.</a:t>
            </a:r>
          </a:p>
        </p:txBody>
      </p:sp>
      <p:sp>
        <p:nvSpPr>
          <p:cNvPr id="8" name="TextBox 8"/>
          <p:cNvSpPr txBox="1"/>
          <p:nvPr/>
        </p:nvSpPr>
        <p:spPr>
          <a:xfrm>
            <a:off x="947886" y="5830789"/>
            <a:ext cx="16392228" cy="942975"/>
          </a:xfrm>
          <a:prstGeom prst="rect">
            <a:avLst/>
          </a:prstGeom>
        </p:spPr>
        <p:txBody>
          <a:bodyPr lIns="0" tIns="0" rIns="0" bIns="0" rtlCol="0" anchor="t">
            <a:spAutoFit/>
          </a:bodyPr>
          <a:lstStyle/>
          <a:p>
            <a:pPr marL="320477" lvl="1" indent="-160238" algn="l">
              <a:lnSpc>
                <a:spcPts val="3374"/>
              </a:lnSpc>
              <a:buFont typeface="Arial"/>
              <a:buChar char="•"/>
            </a:pPr>
            <a:r>
              <a:rPr lang="en-US" sz="2125" b="1" dirty="0" err="1">
                <a:solidFill>
                  <a:srgbClr val="EEEFF5"/>
                </a:solidFill>
                <a:latin typeface="Montserrat Bold"/>
                <a:ea typeface="Montserrat Bold"/>
                <a:cs typeface="Montserrat Bold"/>
                <a:sym typeface="Montserrat Bold"/>
              </a:rPr>
              <a:t>Curiosità</a:t>
            </a:r>
            <a:r>
              <a:rPr lang="en-US" sz="2125" b="1" dirty="0">
                <a:solidFill>
                  <a:srgbClr val="EEEFF5"/>
                </a:solidFill>
                <a:latin typeface="Montserrat Bold"/>
                <a:ea typeface="Montserrat Bold"/>
                <a:cs typeface="Montserrat Bold"/>
                <a:sym typeface="Montserrat Bold"/>
              </a:rPr>
              <a:t> e </a:t>
            </a:r>
            <a:r>
              <a:rPr lang="en-US" sz="2125" b="1" dirty="0" err="1">
                <a:solidFill>
                  <a:srgbClr val="EEEFF5"/>
                </a:solidFill>
                <a:latin typeface="Montserrat Bold"/>
                <a:ea typeface="Montserrat Bold"/>
                <a:cs typeface="Montserrat Bold"/>
                <a:sym typeface="Montserrat Bold"/>
              </a:rPr>
              <a:t>approfondimento</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Guidati</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dalla</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voglia</a:t>
            </a:r>
            <a:r>
              <a:rPr lang="en-US" sz="2125" dirty="0">
                <a:solidFill>
                  <a:srgbClr val="EEEFF5"/>
                </a:solidFill>
                <a:latin typeface="Montserrat"/>
                <a:ea typeface="Montserrat"/>
                <a:cs typeface="Montserrat"/>
                <a:sym typeface="Montserrat"/>
              </a:rPr>
              <a:t> di </a:t>
            </a:r>
            <a:r>
              <a:rPr lang="en-US" sz="2125" dirty="0" err="1">
                <a:solidFill>
                  <a:srgbClr val="EEEFF5"/>
                </a:solidFill>
                <a:latin typeface="Montserrat"/>
                <a:ea typeface="Montserrat"/>
                <a:cs typeface="Montserrat"/>
                <a:sym typeface="Montserrat"/>
              </a:rPr>
              <a:t>scoprire</a:t>
            </a:r>
            <a:r>
              <a:rPr lang="en-US" sz="2125" dirty="0">
                <a:solidFill>
                  <a:srgbClr val="EEEFF5"/>
                </a:solidFill>
                <a:latin typeface="Montserrat"/>
                <a:ea typeface="Montserrat"/>
                <a:cs typeface="Montserrat"/>
                <a:sym typeface="Montserrat"/>
              </a:rPr>
              <a:t> di </a:t>
            </a:r>
            <a:r>
              <a:rPr lang="en-US" sz="2125" dirty="0" err="1">
                <a:solidFill>
                  <a:srgbClr val="EEEFF5"/>
                </a:solidFill>
                <a:latin typeface="Montserrat"/>
                <a:ea typeface="Montserrat"/>
                <a:cs typeface="Montserrat"/>
                <a:sym typeface="Montserrat"/>
              </a:rPr>
              <a:t>più</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abbiamo</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esteso</a:t>
            </a:r>
            <a:r>
              <a:rPr lang="en-US" sz="2125" dirty="0">
                <a:solidFill>
                  <a:srgbClr val="EEEFF5"/>
                </a:solidFill>
                <a:latin typeface="Montserrat"/>
                <a:ea typeface="Montserrat"/>
                <a:cs typeface="Montserrat"/>
                <a:sym typeface="Montserrat"/>
              </a:rPr>
              <a:t> lo studio </a:t>
            </a:r>
            <a:r>
              <a:rPr lang="en-US" sz="2125" dirty="0" err="1">
                <a:solidFill>
                  <a:srgbClr val="EEEFF5"/>
                </a:solidFill>
                <a:latin typeface="Montserrat"/>
                <a:ea typeface="Montserrat"/>
                <a:cs typeface="Montserrat"/>
                <a:sym typeface="Montserrat"/>
              </a:rPr>
              <a:t>alla</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teoria</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dei</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grafi</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addentrandoci</a:t>
            </a:r>
            <a:r>
              <a:rPr lang="en-US" sz="2125" dirty="0">
                <a:solidFill>
                  <a:srgbClr val="EEEFF5"/>
                </a:solidFill>
                <a:latin typeface="Montserrat"/>
                <a:ea typeface="Montserrat"/>
                <a:cs typeface="Montserrat"/>
                <a:sym typeface="Montserrat"/>
              </a:rPr>
              <a:t> </a:t>
            </a:r>
            <a:r>
              <a:rPr lang="en-US" sz="2125" dirty="0" err="1">
                <a:solidFill>
                  <a:srgbClr val="EEEFF5"/>
                </a:solidFill>
                <a:latin typeface="Montserrat"/>
                <a:ea typeface="Montserrat"/>
                <a:cs typeface="Montserrat"/>
                <a:sym typeface="Montserrat"/>
              </a:rPr>
              <a:t>nel</a:t>
            </a:r>
            <a:r>
              <a:rPr lang="en-US" sz="2125" dirty="0">
                <a:solidFill>
                  <a:srgbClr val="EEEFF5"/>
                </a:solidFill>
                <a:latin typeface="Montserrat"/>
                <a:ea typeface="Montserrat"/>
                <a:cs typeface="Montserrat"/>
                <a:sym typeface="Montserrat"/>
              </a:rPr>
              <a:t> mondo </a:t>
            </a:r>
            <a:r>
              <a:rPr lang="en-US" sz="2125" dirty="0" err="1">
                <a:solidFill>
                  <a:srgbClr val="EEEFF5"/>
                </a:solidFill>
                <a:latin typeface="Montserrat"/>
                <a:ea typeface="Montserrat"/>
                <a:cs typeface="Montserrat"/>
                <a:sym typeface="Montserrat"/>
              </a:rPr>
              <a:t>dei</a:t>
            </a:r>
            <a:r>
              <a:rPr lang="en-US" sz="2125" dirty="0">
                <a:solidFill>
                  <a:srgbClr val="EEEFF5"/>
                </a:solidFill>
                <a:latin typeface="Montserrat"/>
                <a:ea typeface="Montserrat"/>
                <a:cs typeface="Montserrat"/>
                <a:sym typeface="Montserrat"/>
              </a:rPr>
              <a:t> </a:t>
            </a:r>
            <a:r>
              <a:rPr lang="en-US" sz="2125" i="1" dirty="0">
                <a:solidFill>
                  <a:srgbClr val="EEEFF5"/>
                </a:solidFill>
                <a:latin typeface="Montserrat Italics"/>
                <a:ea typeface="Montserrat Italics"/>
                <a:cs typeface="Montserrat Italics"/>
                <a:sym typeface="Montserrat Italics"/>
              </a:rPr>
              <a:t>Knowledge Graph</a:t>
            </a:r>
          </a:p>
        </p:txBody>
      </p:sp>
      <p:sp>
        <p:nvSpPr>
          <p:cNvPr id="11" name="TextBox 8">
            <a:extLst>
              <a:ext uri="{FF2B5EF4-FFF2-40B4-BE49-F238E27FC236}">
                <a16:creationId xmlns:a16="http://schemas.microsoft.com/office/drawing/2014/main" id="{7439F98A-5E69-1C5D-D77C-8E1FAA72740F}"/>
              </a:ext>
            </a:extLst>
          </p:cNvPr>
          <p:cNvSpPr txBox="1"/>
          <p:nvPr/>
        </p:nvSpPr>
        <p:spPr>
          <a:xfrm>
            <a:off x="947886" y="7097464"/>
            <a:ext cx="16392228" cy="394339"/>
          </a:xfrm>
          <a:prstGeom prst="rect">
            <a:avLst/>
          </a:prstGeom>
        </p:spPr>
        <p:txBody>
          <a:bodyPr lIns="0" tIns="0" rIns="0" bIns="0" rtlCol="0" anchor="t">
            <a:spAutoFit/>
          </a:bodyPr>
          <a:lstStyle/>
          <a:p>
            <a:pPr marL="320477" lvl="1" indent="-160238" algn="l">
              <a:lnSpc>
                <a:spcPts val="3374"/>
              </a:lnSpc>
              <a:buFont typeface="Arial"/>
              <a:buChar char="•"/>
            </a:pPr>
            <a:r>
              <a:rPr lang="en-US" sz="2125" b="1" i="1" dirty="0">
                <a:solidFill>
                  <a:srgbClr val="EEEFF5"/>
                </a:solidFill>
                <a:latin typeface="Montserrat Bold"/>
                <a:ea typeface="Montserrat Italics"/>
                <a:cs typeface="Montserrat Italics"/>
                <a:sym typeface="Montserrat Bold"/>
              </a:rPr>
              <a:t>Link repository </a:t>
            </a:r>
            <a:r>
              <a:rPr lang="en-US" sz="2125" b="1" i="1" dirty="0" err="1">
                <a:solidFill>
                  <a:srgbClr val="EEEFF5"/>
                </a:solidFill>
                <a:latin typeface="Montserrat Bold"/>
                <a:ea typeface="Montserrat Italics"/>
                <a:cs typeface="Montserrat Italics"/>
                <a:sym typeface="Montserrat Bold"/>
              </a:rPr>
              <a:t>Github</a:t>
            </a:r>
            <a:endParaRPr lang="en-US" sz="2125" i="1" dirty="0">
              <a:solidFill>
                <a:srgbClr val="EEEFF5"/>
              </a:solidFill>
              <a:latin typeface="Montserrat Italics"/>
              <a:ea typeface="Montserrat Italics"/>
              <a:cs typeface="Montserrat Italics"/>
              <a:sym typeface="Montserrat Italics"/>
            </a:endParaRPr>
          </a:p>
        </p:txBody>
      </p:sp>
      <p:pic>
        <p:nvPicPr>
          <p:cNvPr id="12" name="Immagine 11">
            <a:hlinkClick r:id="rId3"/>
            <a:extLst>
              <a:ext uri="{FF2B5EF4-FFF2-40B4-BE49-F238E27FC236}">
                <a16:creationId xmlns:a16="http://schemas.microsoft.com/office/drawing/2014/main" id="{49F4AD5F-6FB4-EEBB-BB79-39646DD68A49}"/>
              </a:ext>
            </a:extLst>
          </p:cNvPr>
          <p:cNvPicPr>
            <a:picLocks noChangeAspect="1"/>
          </p:cNvPicPr>
          <p:nvPr/>
        </p:nvPicPr>
        <p:blipFill>
          <a:blip r:embed="rId4"/>
          <a:stretch>
            <a:fillRect/>
          </a:stretch>
        </p:blipFill>
        <p:spPr>
          <a:xfrm>
            <a:off x="4978346" y="6750412"/>
            <a:ext cx="5015536" cy="28212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1887290"/>
            <a:ext cx="7126932" cy="928985"/>
          </a:xfrm>
          <a:prstGeom prst="rect">
            <a:avLst/>
          </a:prstGeom>
        </p:spPr>
        <p:txBody>
          <a:bodyPr lIns="0" tIns="0" rIns="0" bIns="0" rtlCol="0" anchor="t">
            <a:spAutoFit/>
          </a:bodyPr>
          <a:lstStyle/>
          <a:p>
            <a:pPr algn="l">
              <a:lnSpc>
                <a:spcPts val="7000"/>
              </a:lnSpc>
            </a:pPr>
            <a:r>
              <a:rPr lang="en-US" sz="5562" b="1">
                <a:solidFill>
                  <a:srgbClr val="9998FF"/>
                </a:solidFill>
                <a:latin typeface="Barlow Bold"/>
                <a:ea typeface="Barlow Bold"/>
                <a:cs typeface="Barlow Bold"/>
                <a:sym typeface="Barlow Bold"/>
              </a:rPr>
              <a:t>Fonte dati</a:t>
            </a:r>
          </a:p>
        </p:txBody>
      </p:sp>
      <p:sp>
        <p:nvSpPr>
          <p:cNvPr id="7" name="TextBox 7"/>
          <p:cNvSpPr txBox="1"/>
          <p:nvPr/>
        </p:nvSpPr>
        <p:spPr>
          <a:xfrm>
            <a:off x="947886" y="3281660"/>
            <a:ext cx="16392228" cy="1376362"/>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Per il nostro progetto abbiamo utilizzato i dataset messi a disposizione da </a:t>
            </a:r>
            <a:r>
              <a:rPr lang="en-US" sz="2125" b="1">
                <a:solidFill>
                  <a:srgbClr val="EEEFF5"/>
                </a:solidFill>
                <a:latin typeface="Montserrat Bold"/>
                <a:ea typeface="Montserrat Bold"/>
                <a:cs typeface="Montserrat Bold"/>
                <a:sym typeface="Montserrat Bold"/>
              </a:rPr>
              <a:t>OpenFlights</a:t>
            </a:r>
            <a:r>
              <a:rPr lang="en-US" sz="2125">
                <a:solidFill>
                  <a:srgbClr val="EEEFF5"/>
                </a:solidFill>
                <a:latin typeface="Montserrat"/>
                <a:ea typeface="Montserrat"/>
                <a:cs typeface="Montserrat"/>
                <a:sym typeface="Montserrat"/>
              </a:rPr>
              <a:t>, un progetto open source che fornisce dati gratuiti e aggiornati su voli, compagnie aeree, aeroporti e rotte a livello globale. La piattaforma consente anche di visualizzare i percorsi su una mappa interattiva e di calcolare statistiche utili.</a:t>
            </a:r>
          </a:p>
        </p:txBody>
      </p:sp>
      <p:sp>
        <p:nvSpPr>
          <p:cNvPr id="8" name="TextBox 8"/>
          <p:cNvSpPr txBox="1"/>
          <p:nvPr/>
        </p:nvSpPr>
        <p:spPr>
          <a:xfrm>
            <a:off x="947886" y="4886474"/>
            <a:ext cx="16392228" cy="509588"/>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Abbiamo scaricato dalla repository ufficiale su GitHub tre dataset fondamentali:</a:t>
            </a:r>
          </a:p>
        </p:txBody>
      </p:sp>
      <p:sp>
        <p:nvSpPr>
          <p:cNvPr id="9" name="TextBox 9"/>
          <p:cNvSpPr txBox="1"/>
          <p:nvPr/>
        </p:nvSpPr>
        <p:spPr>
          <a:xfrm>
            <a:off x="947886" y="5624512"/>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Airports</a:t>
            </a:r>
            <a:r>
              <a:rPr lang="en-US" sz="2125">
                <a:solidFill>
                  <a:srgbClr val="EEEFF5"/>
                </a:solidFill>
                <a:latin typeface="Montserrat"/>
                <a:ea typeface="Montserrat"/>
                <a:cs typeface="Montserrat"/>
                <a:sym typeface="Montserrat"/>
              </a:rPr>
              <a:t>: informazioni dettagliate sugli aeroporti registrati nella piattaforma</a:t>
            </a:r>
          </a:p>
        </p:txBody>
      </p:sp>
      <p:sp>
        <p:nvSpPr>
          <p:cNvPr id="10" name="TextBox 10"/>
          <p:cNvSpPr txBox="1"/>
          <p:nvPr/>
        </p:nvSpPr>
        <p:spPr>
          <a:xfrm>
            <a:off x="947886" y="6152555"/>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Airlines</a:t>
            </a:r>
            <a:r>
              <a:rPr lang="en-US" sz="2125">
                <a:solidFill>
                  <a:srgbClr val="EEEFF5"/>
                </a:solidFill>
                <a:latin typeface="Montserrat"/>
                <a:ea typeface="Montserrat"/>
                <a:cs typeface="Montserrat"/>
                <a:sym typeface="Montserrat"/>
              </a:rPr>
              <a:t>: elenco delle compagnie aeree di tutto il mondo</a:t>
            </a:r>
          </a:p>
        </p:txBody>
      </p:sp>
      <p:sp>
        <p:nvSpPr>
          <p:cNvPr id="11" name="TextBox 11"/>
          <p:cNvSpPr txBox="1"/>
          <p:nvPr/>
        </p:nvSpPr>
        <p:spPr>
          <a:xfrm>
            <a:off x="947886" y="6680598"/>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Routes</a:t>
            </a:r>
            <a:r>
              <a:rPr lang="en-US" sz="2125">
                <a:solidFill>
                  <a:srgbClr val="EEEFF5"/>
                </a:solidFill>
                <a:latin typeface="Montserrat"/>
                <a:ea typeface="Montserrat"/>
                <a:cs typeface="Montserrat"/>
                <a:sym typeface="Montserrat"/>
              </a:rPr>
              <a:t>: dati sulle rotte aeree disponibili tra aeroporti</a:t>
            </a:r>
          </a:p>
        </p:txBody>
      </p:sp>
      <p:sp>
        <p:nvSpPr>
          <p:cNvPr id="12" name="TextBox 12"/>
          <p:cNvSpPr txBox="1"/>
          <p:nvPr/>
        </p:nvSpPr>
        <p:spPr>
          <a:xfrm>
            <a:off x="947886" y="7418635"/>
            <a:ext cx="16392228" cy="942975"/>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Questi dataset ci hanno permesso di costruire una base solida per l'analisi e la visualizzazione dei dati nel nostro progetto.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2316361"/>
            <a:ext cx="7126932" cy="928985"/>
          </a:xfrm>
          <a:prstGeom prst="rect">
            <a:avLst/>
          </a:prstGeom>
        </p:spPr>
        <p:txBody>
          <a:bodyPr lIns="0" tIns="0" rIns="0" bIns="0" rtlCol="0" anchor="t">
            <a:spAutoFit/>
          </a:bodyPr>
          <a:lstStyle/>
          <a:p>
            <a:pPr algn="l">
              <a:lnSpc>
                <a:spcPts val="7000"/>
              </a:lnSpc>
            </a:pPr>
            <a:r>
              <a:rPr lang="en-US" sz="5562" b="1">
                <a:solidFill>
                  <a:srgbClr val="9998FF"/>
                </a:solidFill>
                <a:latin typeface="Barlow Bold"/>
                <a:ea typeface="Barlow Bold"/>
                <a:cs typeface="Barlow Bold"/>
                <a:sym typeface="Barlow Bold"/>
              </a:rPr>
              <a:t>Goals del progetto</a:t>
            </a:r>
          </a:p>
        </p:txBody>
      </p:sp>
      <p:sp>
        <p:nvSpPr>
          <p:cNvPr id="7" name="TextBox 7"/>
          <p:cNvSpPr txBox="1"/>
          <p:nvPr/>
        </p:nvSpPr>
        <p:spPr>
          <a:xfrm>
            <a:off x="947886" y="3710731"/>
            <a:ext cx="16392228" cy="509588"/>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Abbiamo suddiviso gli obiettivi del progetto in due macro-aree:</a:t>
            </a:r>
          </a:p>
        </p:txBody>
      </p:sp>
      <p:grpSp>
        <p:nvGrpSpPr>
          <p:cNvPr id="8" name="Group 8"/>
          <p:cNvGrpSpPr/>
          <p:nvPr/>
        </p:nvGrpSpPr>
        <p:grpSpPr>
          <a:xfrm>
            <a:off x="947886" y="4524970"/>
            <a:ext cx="609302" cy="609302"/>
            <a:chOff x="0" y="0"/>
            <a:chExt cx="812403" cy="812403"/>
          </a:xfrm>
        </p:grpSpPr>
        <p:sp>
          <p:nvSpPr>
            <p:cNvPr id="9" name="Freeform 9"/>
            <p:cNvSpPr/>
            <p:nvPr/>
          </p:nvSpPr>
          <p:spPr>
            <a:xfrm>
              <a:off x="0" y="0"/>
              <a:ext cx="812419" cy="812419"/>
            </a:xfrm>
            <a:custGeom>
              <a:avLst/>
              <a:gdLst/>
              <a:ahLst/>
              <a:cxnLst/>
              <a:rect l="l" t="t" r="r" b="b"/>
              <a:pathLst>
                <a:path w="812419" h="812419">
                  <a:moveTo>
                    <a:pt x="0" y="324993"/>
                  </a:moveTo>
                  <a:cubicBezTo>
                    <a:pt x="0" y="145542"/>
                    <a:pt x="145542" y="0"/>
                    <a:pt x="324993" y="0"/>
                  </a:cubicBezTo>
                  <a:lnTo>
                    <a:pt x="487426" y="0"/>
                  </a:lnTo>
                  <a:cubicBezTo>
                    <a:pt x="666877" y="0"/>
                    <a:pt x="812419" y="145542"/>
                    <a:pt x="812419" y="324993"/>
                  </a:cubicBezTo>
                  <a:lnTo>
                    <a:pt x="812419" y="487426"/>
                  </a:lnTo>
                  <a:cubicBezTo>
                    <a:pt x="812419" y="666877"/>
                    <a:pt x="666877" y="812419"/>
                    <a:pt x="487426" y="812419"/>
                  </a:cubicBezTo>
                  <a:lnTo>
                    <a:pt x="324993" y="812419"/>
                  </a:lnTo>
                  <a:cubicBezTo>
                    <a:pt x="145542" y="812419"/>
                    <a:pt x="0" y="666877"/>
                    <a:pt x="0" y="487426"/>
                  </a:cubicBezTo>
                  <a:close/>
                </a:path>
              </a:pathLst>
            </a:custGeom>
            <a:solidFill>
              <a:srgbClr val="282C32"/>
            </a:solidFill>
          </p:spPr>
          <p:txBody>
            <a:bodyPr/>
            <a:lstStyle/>
            <a:p>
              <a:endParaRPr lang="it-IT"/>
            </a:p>
          </p:txBody>
        </p:sp>
      </p:grpSp>
      <p:sp>
        <p:nvSpPr>
          <p:cNvPr id="10" name="TextBox 10"/>
          <p:cNvSpPr txBox="1"/>
          <p:nvPr/>
        </p:nvSpPr>
        <p:spPr>
          <a:xfrm>
            <a:off x="1038746" y="4619550"/>
            <a:ext cx="427584" cy="477291"/>
          </a:xfrm>
          <a:prstGeom prst="rect">
            <a:avLst/>
          </a:prstGeom>
        </p:spPr>
        <p:txBody>
          <a:bodyPr lIns="0" tIns="0" rIns="0" bIns="0" rtlCol="0" anchor="t">
            <a:spAutoFit/>
          </a:bodyPr>
          <a:lstStyle/>
          <a:p>
            <a:pPr algn="ctr">
              <a:lnSpc>
                <a:spcPts val="3312"/>
              </a:lnSpc>
            </a:pPr>
            <a:r>
              <a:rPr lang="en-US" sz="3312" b="1">
                <a:solidFill>
                  <a:srgbClr val="EEEFF5"/>
                </a:solidFill>
                <a:latin typeface="Barlow Bold"/>
                <a:ea typeface="Barlow Bold"/>
                <a:cs typeface="Barlow Bold"/>
                <a:sym typeface="Barlow Bold"/>
              </a:rPr>
              <a:t>1</a:t>
            </a:r>
          </a:p>
        </p:txBody>
      </p:sp>
      <p:sp>
        <p:nvSpPr>
          <p:cNvPr id="11" name="TextBox 11"/>
          <p:cNvSpPr txBox="1"/>
          <p:nvPr/>
        </p:nvSpPr>
        <p:spPr>
          <a:xfrm>
            <a:off x="1827907" y="4589413"/>
            <a:ext cx="7146875" cy="919162"/>
          </a:xfrm>
          <a:prstGeom prst="rect">
            <a:avLst/>
          </a:prstGeom>
        </p:spPr>
        <p:txBody>
          <a:bodyPr lIns="0" tIns="0" rIns="0" bIns="0" rtlCol="0" anchor="t">
            <a:spAutoFit/>
          </a:bodyPr>
          <a:lstStyle/>
          <a:p>
            <a:pPr algn="l">
              <a:lnSpc>
                <a:spcPts val="3500"/>
              </a:lnSpc>
            </a:pPr>
            <a:r>
              <a:rPr lang="en-US" sz="2750" b="1">
                <a:solidFill>
                  <a:srgbClr val="EEEFF5"/>
                </a:solidFill>
                <a:latin typeface="Barlow Bold"/>
                <a:ea typeface="Barlow Bold"/>
                <a:cs typeface="Barlow Bold"/>
                <a:sym typeface="Barlow Bold"/>
              </a:rPr>
              <a:t>Analisi Statistica dei Dati con Mongodb e Seaborn</a:t>
            </a:r>
          </a:p>
        </p:txBody>
      </p:sp>
      <p:sp>
        <p:nvSpPr>
          <p:cNvPr id="12" name="TextBox 12"/>
          <p:cNvSpPr txBox="1"/>
          <p:nvPr/>
        </p:nvSpPr>
        <p:spPr>
          <a:xfrm>
            <a:off x="1827907" y="5594747"/>
            <a:ext cx="7146875" cy="942975"/>
          </a:xfrm>
          <a:prstGeom prst="rect">
            <a:avLst/>
          </a:prstGeom>
        </p:spPr>
        <p:txBody>
          <a:bodyPr lIns="0" tIns="0" rIns="0" bIns="0" rtlCol="0" anchor="t">
            <a:spAutoFit/>
          </a:bodyPr>
          <a:lstStyle/>
          <a:p>
            <a:pPr marL="320477" lvl="1" indent="-160238" algn="l">
              <a:lnSpc>
                <a:spcPts val="3374"/>
              </a:lnSpc>
              <a:buAutoNum type="arabicPeriod"/>
            </a:pPr>
            <a:r>
              <a:rPr lang="en-US" sz="2125">
                <a:solidFill>
                  <a:srgbClr val="EEEFF5"/>
                </a:solidFill>
                <a:latin typeface="Montserrat"/>
                <a:ea typeface="Montserrat"/>
                <a:cs typeface="Montserrat"/>
                <a:sym typeface="Montserrat"/>
              </a:rPr>
              <a:t>Identificare i Paesi con il maggior numero di aeroporti</a:t>
            </a:r>
          </a:p>
        </p:txBody>
      </p:sp>
      <p:sp>
        <p:nvSpPr>
          <p:cNvPr id="13" name="TextBox 13"/>
          <p:cNvSpPr txBox="1"/>
          <p:nvPr/>
        </p:nvSpPr>
        <p:spPr>
          <a:xfrm>
            <a:off x="1827907" y="6556176"/>
            <a:ext cx="7146875" cy="1376362"/>
          </a:xfrm>
          <a:prstGeom prst="rect">
            <a:avLst/>
          </a:prstGeom>
        </p:spPr>
        <p:txBody>
          <a:bodyPr lIns="0" tIns="0" rIns="0" bIns="0" rtlCol="0" anchor="t">
            <a:spAutoFit/>
          </a:bodyPr>
          <a:lstStyle/>
          <a:p>
            <a:pPr marL="320477" lvl="1" indent="-160238" algn="l">
              <a:lnSpc>
                <a:spcPts val="3374"/>
              </a:lnSpc>
              <a:buAutoNum type="arabicPeriod"/>
            </a:pPr>
            <a:r>
              <a:rPr lang="en-US" sz="2125">
                <a:solidFill>
                  <a:srgbClr val="EEEFF5"/>
                </a:solidFill>
                <a:latin typeface="Montserrat"/>
                <a:ea typeface="Montserrat"/>
                <a:cs typeface="Montserrat"/>
                <a:sym typeface="Montserrat"/>
              </a:rPr>
              <a:t>Analizzare la distribuzione delle compagnie aeree attive, includendo sia quelle di linea che cargo/merci</a:t>
            </a:r>
          </a:p>
        </p:txBody>
      </p:sp>
      <p:grpSp>
        <p:nvGrpSpPr>
          <p:cNvPr id="14" name="Group 14"/>
          <p:cNvGrpSpPr/>
          <p:nvPr/>
        </p:nvGrpSpPr>
        <p:grpSpPr>
          <a:xfrm>
            <a:off x="9313217" y="4524970"/>
            <a:ext cx="609303" cy="609302"/>
            <a:chOff x="0" y="0"/>
            <a:chExt cx="812403" cy="812403"/>
          </a:xfrm>
        </p:grpSpPr>
        <p:sp>
          <p:nvSpPr>
            <p:cNvPr id="15" name="Freeform 15"/>
            <p:cNvSpPr/>
            <p:nvPr/>
          </p:nvSpPr>
          <p:spPr>
            <a:xfrm>
              <a:off x="0" y="0"/>
              <a:ext cx="812419" cy="812419"/>
            </a:xfrm>
            <a:custGeom>
              <a:avLst/>
              <a:gdLst/>
              <a:ahLst/>
              <a:cxnLst/>
              <a:rect l="l" t="t" r="r" b="b"/>
              <a:pathLst>
                <a:path w="812419" h="812419">
                  <a:moveTo>
                    <a:pt x="0" y="324993"/>
                  </a:moveTo>
                  <a:cubicBezTo>
                    <a:pt x="0" y="145542"/>
                    <a:pt x="145542" y="0"/>
                    <a:pt x="324993" y="0"/>
                  </a:cubicBezTo>
                  <a:lnTo>
                    <a:pt x="487426" y="0"/>
                  </a:lnTo>
                  <a:cubicBezTo>
                    <a:pt x="666877" y="0"/>
                    <a:pt x="812419" y="145542"/>
                    <a:pt x="812419" y="324993"/>
                  </a:cubicBezTo>
                  <a:lnTo>
                    <a:pt x="812419" y="487426"/>
                  </a:lnTo>
                  <a:cubicBezTo>
                    <a:pt x="812419" y="666877"/>
                    <a:pt x="666877" y="812419"/>
                    <a:pt x="487426" y="812419"/>
                  </a:cubicBezTo>
                  <a:lnTo>
                    <a:pt x="324993" y="812419"/>
                  </a:lnTo>
                  <a:cubicBezTo>
                    <a:pt x="145542" y="812419"/>
                    <a:pt x="0" y="666877"/>
                    <a:pt x="0" y="487426"/>
                  </a:cubicBezTo>
                  <a:close/>
                </a:path>
              </a:pathLst>
            </a:custGeom>
            <a:solidFill>
              <a:srgbClr val="282C32"/>
            </a:solidFill>
          </p:spPr>
          <p:txBody>
            <a:bodyPr/>
            <a:lstStyle/>
            <a:p>
              <a:endParaRPr lang="it-IT"/>
            </a:p>
          </p:txBody>
        </p:sp>
      </p:grpSp>
      <p:sp>
        <p:nvSpPr>
          <p:cNvPr id="16" name="TextBox 16"/>
          <p:cNvSpPr txBox="1"/>
          <p:nvPr/>
        </p:nvSpPr>
        <p:spPr>
          <a:xfrm>
            <a:off x="9404077" y="4619550"/>
            <a:ext cx="427584" cy="477291"/>
          </a:xfrm>
          <a:prstGeom prst="rect">
            <a:avLst/>
          </a:prstGeom>
        </p:spPr>
        <p:txBody>
          <a:bodyPr lIns="0" tIns="0" rIns="0" bIns="0" rtlCol="0" anchor="t">
            <a:spAutoFit/>
          </a:bodyPr>
          <a:lstStyle/>
          <a:p>
            <a:pPr algn="ctr">
              <a:lnSpc>
                <a:spcPts val="3312"/>
              </a:lnSpc>
            </a:pPr>
            <a:r>
              <a:rPr lang="en-US" sz="3312" b="1">
                <a:solidFill>
                  <a:srgbClr val="EEEFF5"/>
                </a:solidFill>
                <a:latin typeface="Barlow Bold"/>
                <a:ea typeface="Barlow Bold"/>
                <a:cs typeface="Barlow Bold"/>
                <a:sym typeface="Barlow Bold"/>
              </a:rPr>
              <a:t>2</a:t>
            </a:r>
          </a:p>
        </p:txBody>
      </p:sp>
      <p:sp>
        <p:nvSpPr>
          <p:cNvPr id="17" name="TextBox 17"/>
          <p:cNvSpPr txBox="1"/>
          <p:nvPr/>
        </p:nvSpPr>
        <p:spPr>
          <a:xfrm>
            <a:off x="10193239" y="4589413"/>
            <a:ext cx="6597997" cy="473869"/>
          </a:xfrm>
          <a:prstGeom prst="rect">
            <a:avLst/>
          </a:prstGeom>
        </p:spPr>
        <p:txBody>
          <a:bodyPr lIns="0" tIns="0" rIns="0" bIns="0" rtlCol="0" anchor="t">
            <a:spAutoFit/>
          </a:bodyPr>
          <a:lstStyle/>
          <a:p>
            <a:pPr algn="l">
              <a:lnSpc>
                <a:spcPts val="3500"/>
              </a:lnSpc>
            </a:pPr>
            <a:r>
              <a:rPr lang="en-US" sz="2750" b="1">
                <a:solidFill>
                  <a:srgbClr val="EEEFF5"/>
                </a:solidFill>
                <a:latin typeface="Barlow Bold"/>
                <a:ea typeface="Barlow Bold"/>
                <a:cs typeface="Barlow Bold"/>
                <a:sym typeface="Barlow Bold"/>
              </a:rPr>
              <a:t>Analisi della Connettività Aerea con Neo4j</a:t>
            </a:r>
          </a:p>
        </p:txBody>
      </p:sp>
      <p:sp>
        <p:nvSpPr>
          <p:cNvPr id="18" name="TextBox 18"/>
          <p:cNvSpPr txBox="1"/>
          <p:nvPr/>
        </p:nvSpPr>
        <p:spPr>
          <a:xfrm>
            <a:off x="10193239" y="5149454"/>
            <a:ext cx="7146875" cy="942975"/>
          </a:xfrm>
          <a:prstGeom prst="rect">
            <a:avLst/>
          </a:prstGeom>
        </p:spPr>
        <p:txBody>
          <a:bodyPr lIns="0" tIns="0" rIns="0" bIns="0" rtlCol="0" anchor="t">
            <a:spAutoFit/>
          </a:bodyPr>
          <a:lstStyle/>
          <a:p>
            <a:pPr marL="320477" lvl="1" indent="-160238" algn="l">
              <a:lnSpc>
                <a:spcPts val="3374"/>
              </a:lnSpc>
              <a:buAutoNum type="arabicPeriod"/>
            </a:pPr>
            <a:r>
              <a:rPr lang="en-US" sz="2125">
                <a:solidFill>
                  <a:srgbClr val="EEEFF5"/>
                </a:solidFill>
                <a:latin typeface="Montserrat"/>
                <a:ea typeface="Montserrat"/>
                <a:cs typeface="Montserrat"/>
                <a:sym typeface="Montserrat"/>
              </a:rPr>
              <a:t>Esplorare la rete di rotte aeree per trovare i percorsi possibili tra due città</a:t>
            </a:r>
          </a:p>
        </p:txBody>
      </p:sp>
      <p:sp>
        <p:nvSpPr>
          <p:cNvPr id="19" name="TextBox 19"/>
          <p:cNvSpPr txBox="1"/>
          <p:nvPr/>
        </p:nvSpPr>
        <p:spPr>
          <a:xfrm>
            <a:off x="10193239" y="6110882"/>
            <a:ext cx="7146875" cy="1376362"/>
          </a:xfrm>
          <a:prstGeom prst="rect">
            <a:avLst/>
          </a:prstGeom>
        </p:spPr>
        <p:txBody>
          <a:bodyPr lIns="0" tIns="0" rIns="0" bIns="0" rtlCol="0" anchor="t">
            <a:spAutoFit/>
          </a:bodyPr>
          <a:lstStyle/>
          <a:p>
            <a:pPr marL="320477" lvl="1" indent="-160238" algn="l">
              <a:lnSpc>
                <a:spcPts val="3374"/>
              </a:lnSpc>
              <a:buAutoNum type="arabicPeriod"/>
            </a:pPr>
            <a:r>
              <a:rPr lang="en-US" sz="2125">
                <a:solidFill>
                  <a:srgbClr val="EEEFF5"/>
                </a:solidFill>
                <a:latin typeface="Montserrat"/>
                <a:ea typeface="Montserrat"/>
                <a:cs typeface="Montserrat"/>
                <a:sym typeface="Montserrat"/>
              </a:rPr>
              <a:t>Studiare i </a:t>
            </a:r>
            <a:r>
              <a:rPr lang="en-US" sz="2125" b="1">
                <a:solidFill>
                  <a:srgbClr val="EEEFF5"/>
                </a:solidFill>
                <a:latin typeface="Montserrat Bold"/>
                <a:ea typeface="Montserrat Bold"/>
                <a:cs typeface="Montserrat Bold"/>
                <a:sym typeface="Montserrat Bold"/>
              </a:rPr>
              <a:t>quantified pattern</a:t>
            </a:r>
            <a:r>
              <a:rPr lang="en-US" sz="2125">
                <a:solidFill>
                  <a:srgbClr val="EEEFF5"/>
                </a:solidFill>
                <a:latin typeface="Montserrat"/>
                <a:ea typeface="Montserrat"/>
                <a:cs typeface="Montserrat"/>
                <a:sym typeface="Montserrat"/>
              </a:rPr>
              <a:t>, ovvero sequenze significative all'interno della rete di collegamenti tra aeroporti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1028700" y="981075"/>
            <a:ext cx="6414195" cy="849363"/>
          </a:xfrm>
          <a:prstGeom prst="rect">
            <a:avLst/>
          </a:prstGeom>
        </p:spPr>
        <p:txBody>
          <a:bodyPr lIns="0" tIns="0" rIns="0" bIns="0" rtlCol="0" anchor="t">
            <a:spAutoFit/>
          </a:bodyPr>
          <a:lstStyle/>
          <a:p>
            <a:pPr algn="l">
              <a:lnSpc>
                <a:spcPts val="6312"/>
              </a:lnSpc>
            </a:pPr>
            <a:r>
              <a:rPr lang="en-US" sz="4999" b="1">
                <a:solidFill>
                  <a:srgbClr val="9998FF"/>
                </a:solidFill>
                <a:latin typeface="Barlow Bold"/>
                <a:ea typeface="Barlow Bold"/>
                <a:cs typeface="Barlow Bold"/>
                <a:sym typeface="Barlow Bold"/>
              </a:rPr>
              <a:t>Data pipeline</a:t>
            </a:r>
          </a:p>
        </p:txBody>
      </p:sp>
      <p:sp>
        <p:nvSpPr>
          <p:cNvPr id="7" name="Freeform 7" descr="preencoded.png"/>
          <p:cNvSpPr/>
          <p:nvPr/>
        </p:nvSpPr>
        <p:spPr>
          <a:xfrm>
            <a:off x="1915492" y="2616250"/>
            <a:ext cx="14457015" cy="6642050"/>
          </a:xfrm>
          <a:custGeom>
            <a:avLst/>
            <a:gdLst/>
            <a:ahLst/>
            <a:cxnLst/>
            <a:rect l="l" t="t" r="r" b="b"/>
            <a:pathLst>
              <a:path w="14457015" h="6642050">
                <a:moveTo>
                  <a:pt x="0" y="0"/>
                </a:moveTo>
                <a:lnTo>
                  <a:pt x="14457015" y="0"/>
                </a:lnTo>
                <a:lnTo>
                  <a:pt x="14457015" y="6642050"/>
                </a:lnTo>
                <a:lnTo>
                  <a:pt x="0" y="6642050"/>
                </a:lnTo>
                <a:lnTo>
                  <a:pt x="0" y="0"/>
                </a:lnTo>
                <a:close/>
              </a:path>
            </a:pathLst>
          </a:custGeom>
          <a:blipFill>
            <a:blip r:embed="rId3"/>
            <a:stretch>
              <a:fillRect l="-30" r="-30"/>
            </a:stretch>
          </a:blipFill>
        </p:spPr>
        <p:txBody>
          <a:bodyPr/>
          <a:lstStyle/>
          <a:p>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1880592"/>
            <a:ext cx="7126932" cy="928985"/>
          </a:xfrm>
          <a:prstGeom prst="rect">
            <a:avLst/>
          </a:prstGeom>
        </p:spPr>
        <p:txBody>
          <a:bodyPr lIns="0" tIns="0" rIns="0" bIns="0" rtlCol="0" anchor="t">
            <a:spAutoFit/>
          </a:bodyPr>
          <a:lstStyle/>
          <a:p>
            <a:pPr algn="l">
              <a:lnSpc>
                <a:spcPts val="7000"/>
              </a:lnSpc>
            </a:pPr>
            <a:r>
              <a:rPr lang="en-US" sz="5562" b="1">
                <a:solidFill>
                  <a:srgbClr val="9998FF"/>
                </a:solidFill>
                <a:latin typeface="Barlow Bold"/>
                <a:ea typeface="Barlow Bold"/>
                <a:cs typeface="Barlow Bold"/>
                <a:sym typeface="Barlow Bold"/>
              </a:rPr>
              <a:t>Notebook</a:t>
            </a:r>
          </a:p>
        </p:txBody>
      </p:sp>
      <p:sp>
        <p:nvSpPr>
          <p:cNvPr id="7" name="TextBox 7"/>
          <p:cNvSpPr txBox="1"/>
          <p:nvPr/>
        </p:nvSpPr>
        <p:spPr>
          <a:xfrm>
            <a:off x="947886" y="3274962"/>
            <a:ext cx="16392228" cy="942975"/>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Il notebook è organizzato in sequenza di celle che caricano dataset, inseriscono tali dati in un database MongoDB, quindi eseguono aggregazioni sul database e visualizzano i risultati con grafici. Nel dettaglio, le sezioni principali sono:</a:t>
            </a:r>
          </a:p>
        </p:txBody>
      </p:sp>
      <p:sp>
        <p:nvSpPr>
          <p:cNvPr id="8" name="TextBox 8"/>
          <p:cNvSpPr txBox="1"/>
          <p:nvPr/>
        </p:nvSpPr>
        <p:spPr>
          <a:xfrm>
            <a:off x="947886" y="4446389"/>
            <a:ext cx="16392228" cy="509587"/>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Importazioni e Setup</a:t>
            </a:r>
            <a:r>
              <a:rPr lang="en-US" sz="2125">
                <a:solidFill>
                  <a:srgbClr val="EEEFF5"/>
                </a:solidFill>
                <a:latin typeface="Montserrat"/>
                <a:ea typeface="Montserrat"/>
                <a:cs typeface="Montserrat"/>
                <a:sym typeface="Montserrat"/>
              </a:rPr>
              <a:t>: prime celle dedicato ai pacchetti Python necessari.</a:t>
            </a:r>
          </a:p>
        </p:txBody>
      </p:sp>
      <p:sp>
        <p:nvSpPr>
          <p:cNvPr id="9" name="TextBox 9"/>
          <p:cNvSpPr txBox="1"/>
          <p:nvPr/>
        </p:nvSpPr>
        <p:spPr>
          <a:xfrm>
            <a:off x="947886" y="4974431"/>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Caricamento dati Aereoporti</a:t>
            </a:r>
            <a:r>
              <a:rPr lang="en-US" sz="2125">
                <a:solidFill>
                  <a:srgbClr val="EEEFF5"/>
                </a:solidFill>
                <a:latin typeface="Montserrat"/>
                <a:ea typeface="Montserrat"/>
                <a:cs typeface="Montserrat"/>
                <a:sym typeface="Montserrat"/>
              </a:rPr>
              <a:t>: lettura del CSV degli aeroporti in un DataFrame pandas e rinomina delle colonne.</a:t>
            </a:r>
          </a:p>
        </p:txBody>
      </p:sp>
      <p:sp>
        <p:nvSpPr>
          <p:cNvPr id="10" name="TextBox 10"/>
          <p:cNvSpPr txBox="1"/>
          <p:nvPr/>
        </p:nvSpPr>
        <p:spPr>
          <a:xfrm>
            <a:off x="947886" y="5502474"/>
            <a:ext cx="16392228" cy="509588"/>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Caricamento dati Compagnie Aeree</a:t>
            </a:r>
            <a:r>
              <a:rPr lang="en-US" sz="2125">
                <a:solidFill>
                  <a:srgbClr val="EEEFF5"/>
                </a:solidFill>
                <a:latin typeface="Montserrat"/>
                <a:ea typeface="Montserrat"/>
                <a:cs typeface="Montserrat"/>
                <a:sym typeface="Montserrat"/>
              </a:rPr>
              <a:t>: lettura del CSV delle compagnie aeree con analoghe operazioni.</a:t>
            </a:r>
          </a:p>
        </p:txBody>
      </p:sp>
      <p:sp>
        <p:nvSpPr>
          <p:cNvPr id="11" name="TextBox 11"/>
          <p:cNvSpPr txBox="1"/>
          <p:nvPr/>
        </p:nvSpPr>
        <p:spPr>
          <a:xfrm>
            <a:off x="947886" y="6030516"/>
            <a:ext cx="16392228" cy="942975"/>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Inserimento in MongoDB</a:t>
            </a:r>
            <a:r>
              <a:rPr lang="en-US" sz="2125">
                <a:solidFill>
                  <a:srgbClr val="EEEFF5"/>
                </a:solidFill>
                <a:latin typeface="Montserrat"/>
                <a:ea typeface="Montserrat"/>
                <a:cs typeface="Montserrat"/>
                <a:sym typeface="Montserrat"/>
              </a:rPr>
              <a:t>: connessione a MongoDB locale, creazione delle collezioni "Aereoporti" e "Airlines" nel database </a:t>
            </a:r>
            <a:r>
              <a:rPr lang="en-US" sz="2125" i="1">
                <a:solidFill>
                  <a:srgbClr val="EEEFF5"/>
                </a:solidFill>
                <a:latin typeface="Montserrat Italics"/>
                <a:ea typeface="Montserrat Italics"/>
                <a:cs typeface="Montserrat Italics"/>
                <a:sym typeface="Montserrat Italics"/>
              </a:rPr>
              <a:t>Flights</a:t>
            </a:r>
            <a:r>
              <a:rPr lang="en-US" sz="2125">
                <a:solidFill>
                  <a:srgbClr val="EEEFF5"/>
                </a:solidFill>
                <a:latin typeface="Montserrat"/>
                <a:ea typeface="Montserrat"/>
                <a:cs typeface="Montserrat"/>
                <a:sym typeface="Montserrat"/>
              </a:rPr>
              <a:t>, e inserimento in blocco dei DataFrame.</a:t>
            </a:r>
          </a:p>
        </p:txBody>
      </p:sp>
      <p:sp>
        <p:nvSpPr>
          <p:cNvPr id="12" name="TextBox 12"/>
          <p:cNvSpPr txBox="1"/>
          <p:nvPr/>
        </p:nvSpPr>
        <p:spPr>
          <a:xfrm>
            <a:off x="947886" y="6991945"/>
            <a:ext cx="16392228" cy="1376362"/>
          </a:xfrm>
          <a:prstGeom prst="rect">
            <a:avLst/>
          </a:prstGeom>
        </p:spPr>
        <p:txBody>
          <a:bodyPr lIns="0" tIns="0" rIns="0" bIns="0" rtlCol="0" anchor="t">
            <a:spAutoFit/>
          </a:bodyPr>
          <a:lstStyle/>
          <a:p>
            <a:pPr marL="320477" lvl="1" indent="-160238" algn="l">
              <a:lnSpc>
                <a:spcPts val="3374"/>
              </a:lnSpc>
              <a:buFont typeface="Arial"/>
              <a:buChar char="•"/>
            </a:pPr>
            <a:r>
              <a:rPr lang="en-US" sz="2125" b="1">
                <a:solidFill>
                  <a:srgbClr val="EEEFF5"/>
                </a:solidFill>
                <a:latin typeface="Montserrat Bold"/>
                <a:ea typeface="Montserrat Bold"/>
                <a:cs typeface="Montserrat Bold"/>
                <a:sym typeface="Montserrat Bold"/>
              </a:rPr>
              <a:t>Aggregazioni e visualizzazioni</a:t>
            </a:r>
            <a:r>
              <a:rPr lang="en-US" sz="2125">
                <a:solidFill>
                  <a:srgbClr val="EEEFF5"/>
                </a:solidFill>
                <a:latin typeface="Montserrat"/>
                <a:ea typeface="Montserrat"/>
                <a:cs typeface="Montserrat"/>
                <a:sym typeface="Montserrat"/>
              </a:rPr>
              <a:t>: due pipeline di aggregazione MongoDB per determinare i top 10 paesi per numero di compagnie attive e di aeroporti, rispettivamente salvando i risultati in nuove collezioni. Infine, caricamento dei risultati in DataFrame e generazione di barplot con seaborn per visualizzare i top10.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3955702"/>
            <a:ext cx="12746087" cy="928985"/>
          </a:xfrm>
          <a:prstGeom prst="rect">
            <a:avLst/>
          </a:prstGeom>
        </p:spPr>
        <p:txBody>
          <a:bodyPr lIns="0" tIns="0" rIns="0" bIns="0" rtlCol="0" anchor="t">
            <a:spAutoFit/>
          </a:bodyPr>
          <a:lstStyle/>
          <a:p>
            <a:pPr algn="l">
              <a:lnSpc>
                <a:spcPts val="7000"/>
              </a:lnSpc>
            </a:pPr>
            <a:r>
              <a:rPr lang="en-US" sz="5562" b="1">
                <a:solidFill>
                  <a:srgbClr val="9998FF"/>
                </a:solidFill>
                <a:latin typeface="Barlow Bold"/>
                <a:ea typeface="Barlow Bold"/>
                <a:cs typeface="Barlow Bold"/>
                <a:sym typeface="Barlow Bold"/>
              </a:rPr>
              <a:t>In evidenza: Pipeline per query MongoDB</a:t>
            </a:r>
          </a:p>
        </p:txBody>
      </p:sp>
      <p:sp>
        <p:nvSpPr>
          <p:cNvPr id="7" name="TextBox 7"/>
          <p:cNvSpPr txBox="1"/>
          <p:nvPr/>
        </p:nvSpPr>
        <p:spPr>
          <a:xfrm>
            <a:off x="947886" y="5350074"/>
            <a:ext cx="16392228" cy="942975"/>
          </a:xfrm>
          <a:prstGeom prst="rect">
            <a:avLst/>
          </a:prstGeom>
        </p:spPr>
        <p:txBody>
          <a:bodyPr lIns="0" tIns="0" rIns="0" bIns="0" rtlCol="0" anchor="t">
            <a:spAutoFit/>
          </a:bodyPr>
          <a:lstStyle/>
          <a:p>
            <a:pPr algn="l">
              <a:lnSpc>
                <a:spcPts val="3374"/>
              </a:lnSpc>
            </a:pPr>
            <a:r>
              <a:rPr lang="en-US" sz="2125">
                <a:solidFill>
                  <a:srgbClr val="EEEFF5"/>
                </a:solidFill>
                <a:latin typeface="Montserrat"/>
                <a:ea typeface="Montserrat"/>
                <a:cs typeface="Montserrat"/>
                <a:sym typeface="Montserrat"/>
              </a:rPr>
              <a:t>Mostriamo ora le due pipeline mongoDB che abbiamo scritto, tramite pymongo, per estrarre le nazioni con più aeroporti e quelle con più compagnie aeree attive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1976884"/>
            <a:ext cx="8653314" cy="815929"/>
          </a:xfrm>
          <a:prstGeom prst="rect">
            <a:avLst/>
          </a:prstGeom>
        </p:spPr>
        <p:txBody>
          <a:bodyPr wrap="square" lIns="0" tIns="0" rIns="0" bIns="0" rtlCol="0" anchor="t">
            <a:spAutoFit/>
          </a:bodyPr>
          <a:lstStyle/>
          <a:p>
            <a:pPr algn="l">
              <a:lnSpc>
                <a:spcPts val="7000"/>
              </a:lnSpc>
            </a:pPr>
            <a:r>
              <a:rPr lang="en-US" sz="5562" b="1" dirty="0">
                <a:solidFill>
                  <a:srgbClr val="9998FF"/>
                </a:solidFill>
                <a:latin typeface="Barlow Bold"/>
                <a:ea typeface="Barlow Bold"/>
                <a:cs typeface="Barlow Bold"/>
                <a:sym typeface="Barlow Bold"/>
              </a:rPr>
              <a:t>Top 10 </a:t>
            </a:r>
            <a:r>
              <a:rPr lang="en-US" sz="5562" b="1" dirty="0" err="1">
                <a:solidFill>
                  <a:srgbClr val="9998FF"/>
                </a:solidFill>
                <a:latin typeface="Barlow Bold"/>
                <a:ea typeface="Barlow Bold"/>
                <a:cs typeface="Barlow Bold"/>
                <a:sym typeface="Barlow Bold"/>
              </a:rPr>
              <a:t>Nazioni</a:t>
            </a:r>
            <a:r>
              <a:rPr lang="en-US" sz="5562" b="1" dirty="0">
                <a:solidFill>
                  <a:srgbClr val="9998FF"/>
                </a:solidFill>
                <a:latin typeface="Barlow Bold"/>
                <a:ea typeface="Barlow Bold"/>
                <a:cs typeface="Barlow Bold"/>
                <a:sym typeface="Barlow Bold"/>
              </a:rPr>
              <a:t> x Airlines</a:t>
            </a:r>
          </a:p>
        </p:txBody>
      </p:sp>
      <p:sp>
        <p:nvSpPr>
          <p:cNvPr id="7" name="Freeform 7" descr="preencoded.png"/>
          <p:cNvSpPr/>
          <p:nvPr/>
        </p:nvSpPr>
        <p:spPr>
          <a:xfrm>
            <a:off x="947886" y="3599406"/>
            <a:ext cx="15013930" cy="4824412"/>
          </a:xfrm>
          <a:custGeom>
            <a:avLst/>
            <a:gdLst/>
            <a:ahLst/>
            <a:cxnLst/>
            <a:rect l="l" t="t" r="r" b="b"/>
            <a:pathLst>
              <a:path w="15013930" h="4824412">
                <a:moveTo>
                  <a:pt x="0" y="0"/>
                </a:moveTo>
                <a:lnTo>
                  <a:pt x="15013930" y="0"/>
                </a:lnTo>
                <a:lnTo>
                  <a:pt x="15013930" y="4824412"/>
                </a:lnTo>
                <a:lnTo>
                  <a:pt x="0" y="4824412"/>
                </a:lnTo>
                <a:lnTo>
                  <a:pt x="0" y="0"/>
                </a:lnTo>
                <a:close/>
              </a:path>
            </a:pathLst>
          </a:custGeom>
          <a:blipFill>
            <a:blip r:embed="rId3"/>
            <a:stretch>
              <a:fillRect t="-57" b="-57"/>
            </a:stretch>
          </a:blipFill>
        </p:spPr>
        <p:txBody>
          <a:bodyPr/>
          <a:lstStyle/>
          <a:p>
            <a:endParaRPr 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2223195"/>
            <a:ext cx="8143577" cy="928985"/>
          </a:xfrm>
          <a:prstGeom prst="rect">
            <a:avLst/>
          </a:prstGeom>
        </p:spPr>
        <p:txBody>
          <a:bodyPr lIns="0" tIns="0" rIns="0" bIns="0" rtlCol="0" anchor="t">
            <a:spAutoFit/>
          </a:bodyPr>
          <a:lstStyle/>
          <a:p>
            <a:pPr algn="l">
              <a:lnSpc>
                <a:spcPts val="7000"/>
              </a:lnSpc>
            </a:pPr>
            <a:r>
              <a:rPr lang="en-US" sz="5562" b="1">
                <a:solidFill>
                  <a:srgbClr val="9998FF"/>
                </a:solidFill>
                <a:latin typeface="Barlow Bold"/>
                <a:ea typeface="Barlow Bold"/>
                <a:cs typeface="Barlow Bold"/>
                <a:sym typeface="Barlow Bold"/>
              </a:rPr>
              <a:t>Top 10 Nazioni x Aeroporti</a:t>
            </a:r>
          </a:p>
        </p:txBody>
      </p:sp>
      <p:sp>
        <p:nvSpPr>
          <p:cNvPr id="7" name="Freeform 7" descr="preencoded.png"/>
          <p:cNvSpPr/>
          <p:nvPr/>
        </p:nvSpPr>
        <p:spPr>
          <a:xfrm>
            <a:off x="947886" y="3982472"/>
            <a:ext cx="15911066" cy="4331791"/>
          </a:xfrm>
          <a:custGeom>
            <a:avLst/>
            <a:gdLst/>
            <a:ahLst/>
            <a:cxnLst/>
            <a:rect l="l" t="t" r="r" b="b"/>
            <a:pathLst>
              <a:path w="15911066" h="4331791">
                <a:moveTo>
                  <a:pt x="0" y="0"/>
                </a:moveTo>
                <a:lnTo>
                  <a:pt x="15911066" y="0"/>
                </a:lnTo>
                <a:lnTo>
                  <a:pt x="15911066" y="4331791"/>
                </a:lnTo>
                <a:lnTo>
                  <a:pt x="0" y="4331791"/>
                </a:lnTo>
                <a:lnTo>
                  <a:pt x="0" y="0"/>
                </a:lnTo>
                <a:close/>
              </a:path>
            </a:pathLst>
          </a:custGeom>
          <a:blipFill>
            <a:blip r:embed="rId3"/>
            <a:stretch>
              <a:fillRect t="-37" b="-37"/>
            </a:stretch>
          </a:blipFill>
        </p:spPr>
        <p:txBody>
          <a:bodyPr/>
          <a:lstStyle/>
          <a:p>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82C32"/>
            </a:solidFill>
          </p:spPr>
          <p:txBody>
            <a:bodyPr/>
            <a:lstStyle/>
            <a:p>
              <a:endParaRPr lang="it-IT"/>
            </a:p>
          </p:txBody>
        </p:sp>
      </p:grpSp>
      <p:sp>
        <p:nvSpPr>
          <p:cNvPr id="6" name="TextBox 6"/>
          <p:cNvSpPr txBox="1"/>
          <p:nvPr/>
        </p:nvSpPr>
        <p:spPr>
          <a:xfrm>
            <a:off x="947886" y="845641"/>
            <a:ext cx="13579674" cy="874811"/>
          </a:xfrm>
          <a:prstGeom prst="rect">
            <a:avLst/>
          </a:prstGeom>
        </p:spPr>
        <p:txBody>
          <a:bodyPr lIns="0" tIns="0" rIns="0" bIns="0" rtlCol="0" anchor="t">
            <a:spAutoFit/>
          </a:bodyPr>
          <a:lstStyle/>
          <a:p>
            <a:pPr algn="l">
              <a:lnSpc>
                <a:spcPts val="6625"/>
              </a:lnSpc>
            </a:pPr>
            <a:r>
              <a:rPr lang="en-US" sz="5312" b="1">
                <a:solidFill>
                  <a:srgbClr val="9998FF"/>
                </a:solidFill>
                <a:latin typeface="Barlow Bold"/>
                <a:ea typeface="Barlow Bold"/>
                <a:cs typeface="Barlow Bold"/>
                <a:sym typeface="Barlow Bold"/>
              </a:rPr>
              <a:t>Analisi Connettività tra aereoporti con Neo4J</a:t>
            </a:r>
          </a:p>
        </p:txBody>
      </p:sp>
      <p:sp>
        <p:nvSpPr>
          <p:cNvPr id="7" name="TextBox 7"/>
          <p:cNvSpPr txBox="1"/>
          <p:nvPr/>
        </p:nvSpPr>
        <p:spPr>
          <a:xfrm>
            <a:off x="947886" y="2168277"/>
            <a:ext cx="16392228" cy="781496"/>
          </a:xfrm>
          <a:prstGeom prst="rect">
            <a:avLst/>
          </a:prstGeom>
        </p:spPr>
        <p:txBody>
          <a:bodyPr lIns="0" tIns="0" rIns="0" bIns="0" rtlCol="0" anchor="t">
            <a:spAutoFit/>
          </a:bodyPr>
          <a:lstStyle/>
          <a:p>
            <a:pPr algn="l">
              <a:lnSpc>
                <a:spcPts val="3187"/>
              </a:lnSpc>
            </a:pPr>
            <a:r>
              <a:rPr lang="en-US" sz="2000" dirty="0" err="1">
                <a:solidFill>
                  <a:srgbClr val="EEEFF5"/>
                </a:solidFill>
                <a:latin typeface="Montserrat"/>
                <a:ea typeface="Montserrat"/>
                <a:cs typeface="Montserrat"/>
                <a:sym typeface="Montserrat"/>
              </a:rPr>
              <a:t>Tramite</a:t>
            </a:r>
            <a:r>
              <a:rPr lang="en-US" sz="2000" dirty="0">
                <a:solidFill>
                  <a:srgbClr val="EEEFF5"/>
                </a:solidFill>
                <a:latin typeface="Montserrat"/>
                <a:ea typeface="Montserrat"/>
                <a:cs typeface="Montserrat"/>
                <a:sym typeface="Montserrat"/>
              </a:rPr>
              <a:t> Neo4J </a:t>
            </a:r>
            <a:r>
              <a:rPr lang="en-US" sz="2000" dirty="0" err="1">
                <a:solidFill>
                  <a:srgbClr val="EEEFF5"/>
                </a:solidFill>
                <a:latin typeface="Montserrat"/>
                <a:ea typeface="Montserrat"/>
                <a:cs typeface="Montserrat"/>
                <a:sym typeface="Montserrat"/>
              </a:rPr>
              <a:t>abbiamo</a:t>
            </a:r>
            <a:r>
              <a:rPr lang="en-US" sz="2000" dirty="0">
                <a:solidFill>
                  <a:srgbClr val="EEEFF5"/>
                </a:solidFill>
                <a:latin typeface="Montserrat"/>
                <a:ea typeface="Montserrat"/>
                <a:cs typeface="Montserrat"/>
                <a:sym typeface="Montserrat"/>
              </a:rPr>
              <a:t> </a:t>
            </a:r>
            <a:r>
              <a:rPr lang="en-US" sz="2000" dirty="0" err="1">
                <a:solidFill>
                  <a:srgbClr val="EEEFF5"/>
                </a:solidFill>
                <a:latin typeface="Montserrat"/>
                <a:ea typeface="Montserrat"/>
                <a:cs typeface="Montserrat"/>
                <a:sym typeface="Montserrat"/>
              </a:rPr>
              <a:t>realizzato</a:t>
            </a:r>
            <a:r>
              <a:rPr lang="en-US" sz="2000" dirty="0">
                <a:solidFill>
                  <a:srgbClr val="EEEFF5"/>
                </a:solidFill>
                <a:latin typeface="Montserrat"/>
                <a:ea typeface="Montserrat"/>
                <a:cs typeface="Montserrat"/>
                <a:sym typeface="Montserrat"/>
              </a:rPr>
              <a:t> un primo </a:t>
            </a:r>
            <a:r>
              <a:rPr lang="en-US" sz="2000" dirty="0" err="1">
                <a:solidFill>
                  <a:srgbClr val="EEEFF5"/>
                </a:solidFill>
                <a:latin typeface="Montserrat"/>
                <a:ea typeface="Montserrat"/>
                <a:cs typeface="Montserrat"/>
                <a:sym typeface="Montserrat"/>
              </a:rPr>
              <a:t>tentativo</a:t>
            </a:r>
            <a:r>
              <a:rPr lang="en-US" sz="2000" dirty="0">
                <a:solidFill>
                  <a:srgbClr val="EEEFF5"/>
                </a:solidFill>
                <a:latin typeface="Montserrat"/>
                <a:ea typeface="Montserrat"/>
                <a:cs typeface="Montserrat"/>
                <a:sym typeface="Montserrat"/>
              </a:rPr>
              <a:t> di </a:t>
            </a:r>
            <a:r>
              <a:rPr lang="en-US" sz="2000" b="1" dirty="0">
                <a:solidFill>
                  <a:srgbClr val="EEEFF5"/>
                </a:solidFill>
                <a:latin typeface="Montserrat Bold"/>
                <a:ea typeface="Montserrat Bold"/>
                <a:cs typeface="Montserrat Bold"/>
                <a:sym typeface="Montserrat Bold"/>
              </a:rPr>
              <a:t>Knowledge Graph</a:t>
            </a:r>
            <a:r>
              <a:rPr lang="en-US" sz="2000" dirty="0">
                <a:solidFill>
                  <a:srgbClr val="EEEFF5"/>
                </a:solidFill>
                <a:latin typeface="Montserrat"/>
                <a:ea typeface="Montserrat"/>
                <a:cs typeface="Montserrat"/>
                <a:sym typeface="Montserrat"/>
              </a:rPr>
              <a:t>, </a:t>
            </a:r>
            <a:r>
              <a:rPr lang="en-US" sz="2000" dirty="0" err="1">
                <a:solidFill>
                  <a:srgbClr val="EEEFF5"/>
                </a:solidFill>
                <a:latin typeface="Montserrat"/>
                <a:ea typeface="Montserrat"/>
                <a:cs typeface="Montserrat"/>
                <a:sym typeface="Montserrat"/>
              </a:rPr>
              <a:t>anche</a:t>
            </a:r>
            <a:r>
              <a:rPr lang="en-US" sz="2000" dirty="0">
                <a:solidFill>
                  <a:srgbClr val="EEEFF5"/>
                </a:solidFill>
                <a:latin typeface="Montserrat"/>
                <a:ea typeface="Montserrat"/>
                <a:cs typeface="Montserrat"/>
                <a:sym typeface="Montserrat"/>
              </a:rPr>
              <a:t> senza </a:t>
            </a:r>
            <a:r>
              <a:rPr lang="en-US" sz="2000" dirty="0" err="1">
                <a:solidFill>
                  <a:srgbClr val="EEEFF5"/>
                </a:solidFill>
                <a:latin typeface="Montserrat"/>
                <a:ea typeface="Montserrat"/>
                <a:cs typeface="Montserrat"/>
                <a:sym typeface="Montserrat"/>
              </a:rPr>
              <a:t>conoscere</a:t>
            </a:r>
            <a:r>
              <a:rPr lang="en-US" sz="2000" dirty="0">
                <a:solidFill>
                  <a:srgbClr val="EEEFF5"/>
                </a:solidFill>
                <a:latin typeface="Montserrat"/>
                <a:ea typeface="Montserrat"/>
                <a:cs typeface="Montserrat"/>
                <a:sym typeface="Montserrat"/>
              </a:rPr>
              <a:t> tutti </a:t>
            </a:r>
            <a:r>
              <a:rPr lang="en-US" sz="2000" dirty="0" err="1">
                <a:solidFill>
                  <a:srgbClr val="EEEFF5"/>
                </a:solidFill>
                <a:latin typeface="Montserrat"/>
                <a:ea typeface="Montserrat"/>
                <a:cs typeface="Montserrat"/>
                <a:sym typeface="Montserrat"/>
              </a:rPr>
              <a:t>i</a:t>
            </a:r>
            <a:r>
              <a:rPr lang="en-US" sz="2000" dirty="0">
                <a:solidFill>
                  <a:srgbClr val="EEEFF5"/>
                </a:solidFill>
                <a:latin typeface="Montserrat"/>
                <a:ea typeface="Montserrat"/>
                <a:cs typeface="Montserrat"/>
                <a:sym typeface="Montserrat"/>
              </a:rPr>
              <a:t> </a:t>
            </a:r>
            <a:r>
              <a:rPr lang="en-US" sz="2000" dirty="0" err="1">
                <a:solidFill>
                  <a:srgbClr val="EEEFF5"/>
                </a:solidFill>
                <a:latin typeface="Montserrat"/>
                <a:ea typeface="Montserrat"/>
                <a:cs typeface="Montserrat"/>
                <a:sym typeface="Montserrat"/>
              </a:rPr>
              <a:t>formalismi</a:t>
            </a:r>
            <a:r>
              <a:rPr lang="en-US" sz="2000" dirty="0">
                <a:solidFill>
                  <a:srgbClr val="EEEFF5"/>
                </a:solidFill>
                <a:latin typeface="Montserrat"/>
                <a:ea typeface="Montserrat"/>
                <a:cs typeface="Montserrat"/>
                <a:sym typeface="Montserrat"/>
              </a:rPr>
              <a:t> </a:t>
            </a:r>
            <a:r>
              <a:rPr lang="en-US" sz="2000" dirty="0" err="1">
                <a:solidFill>
                  <a:srgbClr val="EEEFF5"/>
                </a:solidFill>
                <a:latin typeface="Montserrat"/>
                <a:ea typeface="Montserrat"/>
                <a:cs typeface="Montserrat"/>
                <a:sym typeface="Montserrat"/>
              </a:rPr>
              <a:t>teorici</a:t>
            </a:r>
            <a:r>
              <a:rPr lang="en-US" sz="2000" dirty="0">
                <a:solidFill>
                  <a:srgbClr val="EEEFF5"/>
                </a:solidFill>
                <a:latin typeface="Montserrat"/>
                <a:ea typeface="Montserrat"/>
                <a:cs typeface="Montserrat"/>
                <a:sym typeface="Montserrat"/>
              </a:rPr>
              <a:t>. In </a:t>
            </a:r>
            <a:r>
              <a:rPr lang="en-US" sz="2000" dirty="0" err="1">
                <a:solidFill>
                  <a:srgbClr val="EEEFF5"/>
                </a:solidFill>
                <a:latin typeface="Montserrat"/>
                <a:ea typeface="Montserrat"/>
                <a:cs typeface="Montserrat"/>
                <a:sym typeface="Montserrat"/>
              </a:rPr>
              <a:t>foto</a:t>
            </a:r>
            <a:r>
              <a:rPr lang="en-US" sz="2000" dirty="0">
                <a:solidFill>
                  <a:srgbClr val="EEEFF5"/>
                </a:solidFill>
                <a:latin typeface="Montserrat"/>
                <a:ea typeface="Montserrat"/>
                <a:cs typeface="Montserrat"/>
                <a:sym typeface="Montserrat"/>
              </a:rPr>
              <a:t> lo schema del </a:t>
            </a:r>
            <a:r>
              <a:rPr lang="en-US" sz="2000" dirty="0" err="1">
                <a:solidFill>
                  <a:srgbClr val="EEEFF5"/>
                </a:solidFill>
                <a:latin typeface="Montserrat"/>
                <a:ea typeface="Montserrat"/>
                <a:cs typeface="Montserrat"/>
                <a:sym typeface="Montserrat"/>
              </a:rPr>
              <a:t>grafo</a:t>
            </a:r>
            <a:r>
              <a:rPr lang="en-US" sz="2000" dirty="0">
                <a:solidFill>
                  <a:srgbClr val="EEEFF5"/>
                </a:solidFill>
                <a:latin typeface="Montserrat"/>
                <a:ea typeface="Montserrat"/>
                <a:cs typeface="Montserrat"/>
                <a:sym typeface="Montserrat"/>
              </a:rPr>
              <a:t> </a:t>
            </a:r>
            <a:r>
              <a:rPr lang="en-US" sz="2000" dirty="0" err="1">
                <a:solidFill>
                  <a:srgbClr val="EEEFF5"/>
                </a:solidFill>
                <a:latin typeface="Montserrat"/>
                <a:ea typeface="Montserrat"/>
                <a:cs typeface="Montserrat"/>
                <a:sym typeface="Montserrat"/>
              </a:rPr>
              <a:t>che</a:t>
            </a:r>
            <a:r>
              <a:rPr lang="en-US" sz="2000" dirty="0">
                <a:solidFill>
                  <a:srgbClr val="EEEFF5"/>
                </a:solidFill>
                <a:latin typeface="Montserrat"/>
                <a:ea typeface="Montserrat"/>
                <a:cs typeface="Montserrat"/>
                <a:sym typeface="Montserrat"/>
              </a:rPr>
              <a:t> poi </a:t>
            </a:r>
            <a:r>
              <a:rPr lang="en-US" sz="2000" dirty="0" err="1">
                <a:solidFill>
                  <a:srgbClr val="EEEFF5"/>
                </a:solidFill>
                <a:latin typeface="Montserrat"/>
                <a:ea typeface="Montserrat"/>
                <a:cs typeface="Montserrat"/>
                <a:sym typeface="Montserrat"/>
              </a:rPr>
              <a:t>abbiamo</a:t>
            </a:r>
            <a:r>
              <a:rPr lang="en-US" sz="2000" dirty="0">
                <a:solidFill>
                  <a:srgbClr val="EEEFF5"/>
                </a:solidFill>
                <a:latin typeface="Montserrat"/>
                <a:ea typeface="Montserrat"/>
                <a:cs typeface="Montserrat"/>
                <a:sym typeface="Montserrat"/>
              </a:rPr>
              <a:t> </a:t>
            </a:r>
            <a:r>
              <a:rPr lang="en-US" sz="2000" dirty="0" err="1">
                <a:solidFill>
                  <a:srgbClr val="EEEFF5"/>
                </a:solidFill>
                <a:latin typeface="Montserrat"/>
                <a:ea typeface="Montserrat"/>
                <a:cs typeface="Montserrat"/>
                <a:sym typeface="Montserrat"/>
              </a:rPr>
              <a:t>costruito</a:t>
            </a:r>
            <a:endParaRPr lang="en-US" sz="2000" dirty="0">
              <a:solidFill>
                <a:srgbClr val="EEEFF5"/>
              </a:solidFill>
              <a:latin typeface="Montserrat"/>
              <a:ea typeface="Montserrat"/>
              <a:cs typeface="Montserrat"/>
              <a:sym typeface="Montserrat"/>
            </a:endParaRPr>
          </a:p>
        </p:txBody>
      </p:sp>
      <p:sp>
        <p:nvSpPr>
          <p:cNvPr id="8" name="Freeform 8" descr="preencoded.png"/>
          <p:cNvSpPr/>
          <p:nvPr/>
        </p:nvSpPr>
        <p:spPr>
          <a:xfrm>
            <a:off x="3306886" y="3160961"/>
            <a:ext cx="11674228" cy="6476702"/>
          </a:xfrm>
          <a:custGeom>
            <a:avLst/>
            <a:gdLst/>
            <a:ahLst/>
            <a:cxnLst/>
            <a:rect l="l" t="t" r="r" b="b"/>
            <a:pathLst>
              <a:path w="11674228" h="6476702">
                <a:moveTo>
                  <a:pt x="0" y="0"/>
                </a:moveTo>
                <a:lnTo>
                  <a:pt x="11674228" y="0"/>
                </a:lnTo>
                <a:lnTo>
                  <a:pt x="11674228" y="6476703"/>
                </a:lnTo>
                <a:lnTo>
                  <a:pt x="0" y="6476703"/>
                </a:lnTo>
                <a:lnTo>
                  <a:pt x="0" y="0"/>
                </a:lnTo>
                <a:close/>
              </a:path>
            </a:pathLst>
          </a:custGeom>
          <a:blipFill>
            <a:blip r:embed="rId3"/>
            <a:stretch>
              <a:fillRect l="-12" r="-12"/>
            </a:stretch>
          </a:blipFill>
        </p:spPr>
        <p:txBody>
          <a:bodyPr/>
          <a:lstStyle/>
          <a:p>
            <a:endParaRPr lang="it-I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Personalizzato</PresentationFormat>
  <Paragraphs>98</Paragraphs>
  <Slides>14</Slides>
  <Notes>14</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14</vt:i4>
      </vt:variant>
    </vt:vector>
  </HeadingPairs>
  <TitlesOfParts>
    <vt:vector size="22" baseType="lpstr">
      <vt:lpstr>Barlow Bold</vt:lpstr>
      <vt:lpstr>Montserrat</vt:lpstr>
      <vt:lpstr>Montserrat Italics</vt:lpstr>
      <vt:lpstr>Arial</vt:lpstr>
      <vt:lpstr>Montserrat Bold</vt:lpstr>
      <vt:lpstr>Consolas</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Air-Flights.pptx</dc:title>
  <dc:creator>DAVIDE PEDRETTI</dc:creator>
  <cp:lastModifiedBy>DAVIDE PEDRETTI</cp:lastModifiedBy>
  <cp:revision>2</cp:revision>
  <dcterms:created xsi:type="dcterms:W3CDTF">2006-08-16T00:00:00Z</dcterms:created>
  <dcterms:modified xsi:type="dcterms:W3CDTF">2025-05-17T18:03:31Z</dcterms:modified>
  <dc:identifier>DAGnubmRFAQ</dc:identifier>
</cp:coreProperties>
</file>