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2" r:id="rId6"/>
    <p:sldId id="263" r:id="rId7"/>
    <p:sldId id="265" r:id="rId8"/>
    <p:sldId id="267" r:id="rId9"/>
    <p:sldId id="274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>
      <p:cViewPr varScale="1">
        <p:scale>
          <a:sx n="67" d="100"/>
          <a:sy n="67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3896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955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23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598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42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12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73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342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76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95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pPr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722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wner\AppData\Local\Microsoft\Windows\Temporary Internet Files\Content.IE5\18X3X63O\MP900439472[1].jp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667"/>
          <a:stretch/>
        </p:blipFill>
        <p:spPr bwMode="auto">
          <a:xfrm>
            <a:off x="-1044" y="-1"/>
            <a:ext cx="9145044" cy="6903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643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bg1"/>
          </a:solidFill>
          <a:latin typeface="Segoe Print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Sagar.a.kulkarni@capgemini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Sagar Kulkarni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22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Checked / Unchecked ?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28800"/>
            <a:ext cx="61722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Overriding V/S Shadowing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50292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 Framework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95400"/>
            <a:ext cx="561975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Significance of equals() &amp;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1524000"/>
            <a:ext cx="50006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hashCode</a:t>
            </a:r>
            <a:r>
              <a:rPr lang="en-US" dirty="0" smtClean="0"/>
              <a:t> Contract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133600"/>
            <a:ext cx="8534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Segoe Print" pitchFamily="2" charset="0"/>
              </a:rPr>
              <a:t>If two objects are equal according to the equals(Object) method, then calling the </a:t>
            </a:r>
            <a:r>
              <a:rPr lang="en-US" sz="2800" b="1" dirty="0" err="1" smtClean="0">
                <a:solidFill>
                  <a:schemeClr val="bg1"/>
                </a:solidFill>
                <a:latin typeface="Segoe Print" pitchFamily="2" charset="0"/>
              </a:rPr>
              <a:t>hashCode</a:t>
            </a:r>
            <a:r>
              <a:rPr lang="en-US" sz="2800" b="1" dirty="0" smtClean="0">
                <a:solidFill>
                  <a:schemeClr val="bg1"/>
                </a:solidFill>
                <a:latin typeface="Segoe Print" pitchFamily="2" charset="0"/>
              </a:rPr>
              <a:t> method on each of the two objects must produce the same integer result.</a:t>
            </a:r>
          </a:p>
          <a:p>
            <a:endParaRPr lang="en-US" sz="2800" b="1" dirty="0" smtClean="0">
              <a:solidFill>
                <a:schemeClr val="bg1"/>
              </a:solidFill>
              <a:latin typeface="Segoe Prin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equals Contract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133600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Segoe Print" pitchFamily="2" charset="0"/>
              </a:rPr>
              <a:t> reflexive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Segoe Print" pitchFamily="2" charset="0"/>
              </a:rPr>
              <a:t> symmetric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Segoe Print" pitchFamily="2" charset="0"/>
              </a:rPr>
              <a:t> transitive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Segoe Print" pitchFamily="2" charset="0"/>
              </a:rPr>
              <a:t> consistent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Comparable / comparator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133600"/>
            <a:ext cx="8534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Segoe Print" pitchFamily="2" charset="0"/>
              </a:rPr>
              <a:t>How will you add </a:t>
            </a:r>
            <a:r>
              <a:rPr lang="en-US" sz="2800" b="1" smtClean="0">
                <a:solidFill>
                  <a:schemeClr val="bg1"/>
                </a:solidFill>
                <a:latin typeface="Segoe Print" pitchFamily="2" charset="0"/>
              </a:rPr>
              <a:t>legacy </a:t>
            </a:r>
            <a:r>
              <a:rPr lang="en-US" sz="2800" b="1" smtClean="0">
                <a:solidFill>
                  <a:schemeClr val="bg1"/>
                </a:solidFill>
                <a:latin typeface="Segoe Print" pitchFamily="2" charset="0"/>
              </a:rPr>
              <a:t>objects </a:t>
            </a:r>
            <a:r>
              <a:rPr lang="en-US" sz="2800" b="1" dirty="0" smtClean="0">
                <a:solidFill>
                  <a:schemeClr val="bg1"/>
                </a:solidFill>
                <a:latin typeface="Segoe Print" pitchFamily="2" charset="0"/>
              </a:rPr>
              <a:t>in a </a:t>
            </a:r>
            <a:r>
              <a:rPr lang="en-US" sz="2800" b="1" dirty="0" err="1" smtClean="0">
                <a:solidFill>
                  <a:schemeClr val="bg1"/>
                </a:solidFill>
                <a:latin typeface="Segoe Print" pitchFamily="2" charset="0"/>
              </a:rPr>
              <a:t>HashSet</a:t>
            </a:r>
            <a:r>
              <a:rPr lang="en-US" sz="2800" b="1" dirty="0" smtClean="0">
                <a:solidFill>
                  <a:schemeClr val="bg1"/>
                </a:solidFill>
                <a:latin typeface="Segoe Print" pitchFamily="2" charset="0"/>
              </a:rPr>
              <a:t> – which have not overridden equals() &amp; </a:t>
            </a:r>
            <a:r>
              <a:rPr lang="en-US" sz="2800" b="1" dirty="0" err="1" smtClean="0">
                <a:solidFill>
                  <a:schemeClr val="bg1"/>
                </a:solidFill>
                <a:latin typeface="Segoe Print" pitchFamily="2" charset="0"/>
              </a:rPr>
              <a:t>hashcode</a:t>
            </a:r>
            <a:r>
              <a:rPr lang="en-US" sz="2800" b="1" dirty="0" smtClean="0">
                <a:solidFill>
                  <a:schemeClr val="bg1"/>
                </a:solidFill>
                <a:latin typeface="Segoe Print" pitchFamily="2" charset="0"/>
              </a:rPr>
              <a:t>() methods, and are not comparable?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/>
          <a:p>
            <a:r>
              <a:rPr lang="en-US" dirty="0" smtClean="0"/>
              <a:t>Sagar Kulkarni</a:t>
            </a:r>
          </a:p>
          <a:p>
            <a:r>
              <a:rPr lang="en-US" dirty="0" smtClean="0">
                <a:hlinkClick r:id="rId2"/>
              </a:rPr>
              <a:t>Sagar.a.kulkarni@capgemini.com</a:t>
            </a:r>
            <a:endParaRPr lang="en-US" dirty="0" smtClean="0"/>
          </a:p>
          <a:p>
            <a:r>
              <a:rPr lang="en-US" dirty="0" smtClean="0"/>
              <a:t>9850276767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22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Image result for kathy sierra scjp 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kathy sierra scjp 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OCJP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533400"/>
            <a:ext cx="2133600" cy="26300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43400" y="2133600"/>
            <a:ext cx="3982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Segoe Print" pitchFamily="2" charset="0"/>
              </a:rPr>
              <a:t>www.enthuware.com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7200" y="29718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/>
            <a:r>
              <a:rPr lang="en-US" sz="2800" b="1" dirty="0" smtClean="0">
                <a:solidFill>
                  <a:schemeClr val="bg1"/>
                </a:solidFill>
                <a:latin typeface="Segoe Print" pitchFamily="2" charset="0"/>
              </a:rPr>
              <a:t>www.pluralsight.com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" name="Picture 10" descr="Effective Jav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3505200"/>
            <a:ext cx="2057400" cy="246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loading</a:t>
            </a:r>
          </a:p>
          <a:p>
            <a:r>
              <a:rPr lang="en-US" dirty="0" smtClean="0"/>
              <a:t>Object Creation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Collection 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14600"/>
            <a:ext cx="543877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95400" y="838200"/>
            <a:ext cx="7321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Segoe Print" pitchFamily="2" charset="0"/>
              </a:rPr>
              <a:t>When does static variable get created?</a:t>
            </a:r>
            <a:endParaRPr lang="en-US" sz="2800" b="1" dirty="0">
              <a:solidFill>
                <a:schemeClr val="bg1"/>
              </a:solidFill>
              <a:latin typeface="Segoe Prin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95400" y="838200"/>
            <a:ext cx="6880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Segoe Print" pitchFamily="2" charset="0"/>
              </a:rPr>
              <a:t>When does static block get executed?</a:t>
            </a:r>
            <a:endParaRPr lang="en-US" sz="2800" b="1" dirty="0">
              <a:solidFill>
                <a:schemeClr val="bg1"/>
              </a:solidFill>
              <a:latin typeface="Segoe Print" pitchFamily="2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925" y="1519238"/>
            <a:ext cx="65341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the object here?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2128838"/>
            <a:ext cx="54292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default constructor always provided?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4975" y="2019300"/>
            <a:ext cx="57340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 class constructor is always called.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6400"/>
            <a:ext cx="62674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Autoboxing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52600"/>
            <a:ext cx="51625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120</Words>
  <Application>Microsoft Office PowerPoint</Application>
  <PresentationFormat>On-screen Show (4:3)</PresentationFormat>
  <Paragraphs>33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Effective Java</vt:lpstr>
      <vt:lpstr>Slide 2</vt:lpstr>
      <vt:lpstr>Agenda</vt:lpstr>
      <vt:lpstr>Slide 4</vt:lpstr>
      <vt:lpstr>Slide 5</vt:lpstr>
      <vt:lpstr>Who is the object here?</vt:lpstr>
      <vt:lpstr>Is default constructor always provided?</vt:lpstr>
      <vt:lpstr>Super class constructor is always called.</vt:lpstr>
      <vt:lpstr>Autoboxing</vt:lpstr>
      <vt:lpstr>Checked / Unchecked ?</vt:lpstr>
      <vt:lpstr>Overriding V/S Shadowing</vt:lpstr>
      <vt:lpstr>Collection Framework</vt:lpstr>
      <vt:lpstr>Significance of equals() &amp; hashCode()</vt:lpstr>
      <vt:lpstr>hashCode Contract</vt:lpstr>
      <vt:lpstr>equals Contract</vt:lpstr>
      <vt:lpstr>Comparable / comparator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www.brainybetty.com</dc:creator>
  <cp:lastModifiedBy>sagakulk</cp:lastModifiedBy>
  <cp:revision>41</cp:revision>
  <dcterms:created xsi:type="dcterms:W3CDTF">2012-07-05T13:18:19Z</dcterms:created>
  <dcterms:modified xsi:type="dcterms:W3CDTF">2015-08-07T03:58:28Z</dcterms:modified>
</cp:coreProperties>
</file>