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238" d="100"/>
          <a:sy n="238" d="100"/>
        </p:scale>
        <p:origin x="1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6957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146224"/>
            <a:ext cx="4326255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7329" y="3364484"/>
            <a:ext cx="67309" cy="7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36258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81024"/>
            <a:ext cx="4483735" cy="757555"/>
            <a:chOff x="87743" y="781024"/>
            <a:chExt cx="4483735" cy="757555"/>
          </a:xfrm>
        </p:grpSpPr>
        <p:sp>
          <p:nvSpPr>
            <p:cNvPr id="3" name="object 3"/>
            <p:cNvSpPr/>
            <p:nvPr/>
          </p:nvSpPr>
          <p:spPr>
            <a:xfrm>
              <a:off x="87743" y="78102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44280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25444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6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5" y="661878"/>
                  </a:lnTo>
                  <a:lnTo>
                    <a:pt x="4401490" y="657870"/>
                  </a:lnTo>
                  <a:lnTo>
                    <a:pt x="4417643" y="646956"/>
                  </a:lnTo>
                  <a:lnTo>
                    <a:pt x="4428558" y="630803"/>
                  </a:lnTo>
                  <a:lnTo>
                    <a:pt x="4432566" y="6110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844280"/>
            <a:ext cx="4432935" cy="6940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9755" marR="441325" indent="-1502410">
              <a:lnSpc>
                <a:spcPct val="106700"/>
              </a:lnSpc>
              <a:spcBef>
                <a:spcPts val="330"/>
              </a:spcBef>
            </a:pPr>
            <a:r>
              <a:rPr spc="-10" dirty="0"/>
              <a:t>Multiscale</a:t>
            </a:r>
            <a:r>
              <a:rPr spc="-65" dirty="0"/>
              <a:t> </a:t>
            </a:r>
            <a:r>
              <a:rPr spc="-10" dirty="0"/>
              <a:t>Modelling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Materials</a:t>
            </a:r>
            <a:r>
              <a:rPr spc="-65" dirty="0"/>
              <a:t> </a:t>
            </a:r>
            <a:r>
              <a:rPr spc="-10" dirty="0"/>
              <a:t>Using</a:t>
            </a:r>
            <a:r>
              <a:rPr spc="-60" dirty="0"/>
              <a:t> </a:t>
            </a:r>
            <a:r>
              <a:rPr spc="-20" dirty="0"/>
              <a:t>Machine </a:t>
            </a:r>
            <a:r>
              <a:rPr spc="-10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1548" y="1697404"/>
            <a:ext cx="390525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 MT"/>
                <a:cs typeface="Arial MT"/>
              </a:rPr>
              <a:t>Team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Ujjwal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Raj,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Suraj </a:t>
            </a:r>
            <a:r>
              <a:rPr sz="1100" spc="-20" dirty="0">
                <a:latin typeface="Arial MT"/>
                <a:cs typeface="Arial MT"/>
              </a:rPr>
              <a:t>Kumar,</a:t>
            </a:r>
            <a:r>
              <a:rPr lang="en-IN" sz="1100" spc="-40" dirty="0">
                <a:latin typeface="Arial MT"/>
                <a:cs typeface="Arial MT"/>
              </a:rPr>
              <a:t> Janani</a:t>
            </a:r>
            <a:r>
              <a:rPr lang="en-IN" sz="1100" spc="-25" dirty="0">
                <a:latin typeface="Arial MT"/>
                <a:cs typeface="Arial MT"/>
              </a:rPr>
              <a:t> </a:t>
            </a:r>
            <a:r>
              <a:rPr lang="en-IN" sz="1100" dirty="0">
                <a:latin typeface="Arial MT"/>
                <a:cs typeface="Arial MT"/>
              </a:rPr>
              <a:t>KS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Prashant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Tyagi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Indian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Institute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Technology,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Design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Manufacturing,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Kancheepuram</a:t>
            </a:r>
            <a:endParaRPr sz="8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UMAT</a:t>
            </a:r>
            <a:r>
              <a:rPr spc="-45" dirty="0"/>
              <a:t> </a:t>
            </a:r>
            <a:r>
              <a:rPr spc="-10" dirty="0"/>
              <a:t>Code</a:t>
            </a:r>
            <a:r>
              <a:rPr spc="-40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30" dirty="0"/>
              <a:t>ML-</a:t>
            </a:r>
            <a:r>
              <a:rPr spc="-10" dirty="0"/>
              <a:t>Derived</a:t>
            </a:r>
            <a:r>
              <a:rPr spc="-40" dirty="0"/>
              <a:t> </a:t>
            </a:r>
            <a:r>
              <a:rPr spc="-20" dirty="0"/>
              <a:t>Constitutive</a:t>
            </a:r>
            <a:r>
              <a:rPr spc="-45" dirty="0"/>
              <a:t> </a:t>
            </a:r>
            <a:r>
              <a:rPr spc="-10" dirty="0"/>
              <a:t>Law</a:t>
            </a:r>
            <a:r>
              <a:rPr spc="-40" dirty="0"/>
              <a:t> </a:t>
            </a:r>
            <a:r>
              <a:rPr spc="-25" dirty="0"/>
              <a:t>Integration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10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41460-ED17-5409-6ECA-914BDDAC4181}"/>
              </a:ext>
            </a:extLst>
          </p:cNvPr>
          <p:cNvSpPr txBox="1"/>
          <p:nvPr/>
        </p:nvSpPr>
        <p:spPr>
          <a:xfrm>
            <a:off x="95300" y="433958"/>
            <a:ext cx="4178503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IN" sz="800" b="1" dirty="0">
                <a:solidFill>
                  <a:srgbClr val="0E0E0E"/>
                </a:solidFill>
                <a:effectLst/>
                <a:latin typeface=".SF NS"/>
              </a:rPr>
              <a:t>Stress Flow Equation Integration in UMAT:</a:t>
            </a:r>
            <a:endParaRPr lang="en-IN" sz="8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We integrated the machine learning-derived stress equation in the UMAT code by defining it as the </a:t>
            </a:r>
            <a:r>
              <a:rPr lang="en-IN" sz="800" dirty="0">
                <a:solidFill>
                  <a:srgbClr val="0E0E0E"/>
                </a:solidFill>
                <a:effectLst/>
                <a:latin typeface=".AppleSystemUIFontMonospaced"/>
              </a:rPr>
              <a:t>sf</a:t>
            </a: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 variable.</a:t>
            </a: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IN" sz="800" b="1" dirty="0">
                <a:solidFill>
                  <a:srgbClr val="0E0E0E"/>
                </a:solidFill>
                <a:effectLst/>
                <a:latin typeface=".SF NS"/>
              </a:rPr>
              <a:t>Incorporating Plastic Deformation Behaviour:</a:t>
            </a:r>
            <a:endParaRPr lang="en-IN" sz="8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To account for plastic deformation, we differentiated the stress equation with respect to </a:t>
            </a:r>
            <a:r>
              <a:rPr lang="en-IN" sz="800" dirty="0" err="1">
                <a:solidFill>
                  <a:srgbClr val="0E0E0E"/>
                </a:solidFill>
                <a:effectLst/>
                <a:latin typeface=".AppleSystemUIFontMonospaced"/>
              </a:rPr>
              <a:t>eqplas</a:t>
            </a: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 (plastic strain) and updated </a:t>
            </a:r>
            <a:r>
              <a:rPr lang="en-IN" sz="800" dirty="0">
                <a:solidFill>
                  <a:srgbClr val="0E0E0E"/>
                </a:solidFill>
                <a:effectLst/>
                <a:latin typeface=".AppleSystemUIFontMonospaced"/>
              </a:rPr>
              <a:t>sf</a:t>
            </a: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IN" sz="800" dirty="0">
                <a:solidFill>
                  <a:srgbClr val="0E0E0E"/>
                </a:solidFill>
                <a:effectLst/>
                <a:latin typeface=".AppleSystemUIFontMonospaced"/>
              </a:rPr>
              <a:t>et</a:t>
            </a: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 by adding </a:t>
            </a:r>
            <a:r>
              <a:rPr lang="en-IN" sz="800" dirty="0" err="1">
                <a:solidFill>
                  <a:srgbClr val="0E0E0E"/>
                </a:solidFill>
                <a:effectLst/>
                <a:latin typeface=".AppleSystemUIFontMonospaced"/>
              </a:rPr>
              <a:t>dequal</a:t>
            </a: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, representing accumulated plastic strain.</a:t>
            </a: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IN" sz="800" b="1" dirty="0">
                <a:solidFill>
                  <a:srgbClr val="0E0E0E"/>
                </a:solidFill>
                <a:effectLst/>
                <a:latin typeface=".SF NS"/>
              </a:rPr>
              <a:t>Dynamic Stress-Strain Adjustment:</a:t>
            </a:r>
            <a:endParaRPr lang="en-IN" sz="8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The ML-derived equation, implemented in the UMAT subroutine for isotropic strain hardening, adjusts the stress-strain relationship at each simulation step based on local grain size and strain rate.</a:t>
            </a: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en-IN" sz="800" b="1" dirty="0">
                <a:solidFill>
                  <a:srgbClr val="0E0E0E"/>
                </a:solidFill>
                <a:effectLst/>
                <a:latin typeface=".SF NS"/>
              </a:rPr>
              <a:t>Accounting for Microstructure Variability:</a:t>
            </a:r>
            <a:endParaRPr lang="en-IN" sz="8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IN" sz="800" dirty="0">
                <a:solidFill>
                  <a:srgbClr val="0E0E0E"/>
                </a:solidFill>
                <a:effectLst/>
                <a:latin typeface=".SF NS"/>
              </a:rPr>
              <a:t>This approach captures the effects of microstructure heterogeneities, providing a more accurate response than models that assume uniform material properties.</a:t>
            </a:r>
          </a:p>
          <a:p>
            <a:endParaRPr lang="en-US" sz="80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Validation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FE-</a:t>
            </a:r>
            <a:r>
              <a:rPr spc="55" dirty="0"/>
              <a:t>UMAT</a:t>
            </a:r>
            <a:r>
              <a:rPr spc="-5" dirty="0"/>
              <a:t> </a:t>
            </a:r>
            <a:r>
              <a:rPr spc="-10" dirty="0"/>
              <a:t>Against</a:t>
            </a:r>
            <a:r>
              <a:rPr spc="-5" dirty="0"/>
              <a:t> </a:t>
            </a:r>
            <a:r>
              <a:rPr spc="60" dirty="0"/>
              <a:t>VPSC</a:t>
            </a:r>
            <a:r>
              <a:rPr spc="-5" dirty="0"/>
              <a:t> </a:t>
            </a:r>
            <a:r>
              <a:rPr spc="-2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84679"/>
            <a:ext cx="4465206" cy="7071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3195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microns,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strain rate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63195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100" spc="-2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spc="-2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sz="11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UMAT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ML derived equation,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26DB6-B7D8-14C2-BF74-C24F61150964}"/>
              </a:ext>
            </a:extLst>
          </p:cNvPr>
          <p:cNvSpPr txBox="1"/>
          <p:nvPr/>
        </p:nvSpPr>
        <p:spPr>
          <a:xfrm>
            <a:off x="23729" y="1191796"/>
            <a:ext cx="4196983" cy="608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Graph Comparison:</a:t>
            </a:r>
            <a:endParaRPr lang="en-IN" sz="10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ct val="115000"/>
              </a:lnSpc>
            </a:pPr>
            <a:r>
              <a:rPr lang="en-GB" sz="1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The graph below shows the stress-strain results from both UMAT and VPSC. </a:t>
            </a:r>
          </a:p>
          <a:p>
            <a:pPr>
              <a:lnSpc>
                <a:spcPct val="115000"/>
              </a:lnSpc>
            </a:pPr>
            <a:r>
              <a:rPr lang="en-GB" sz="1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The close match between them confirms that the UMAT model is accurate.</a:t>
            </a:r>
            <a:endParaRPr lang="en-IN" sz="10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1DC682-1E18-8C72-41AC-05259942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752635"/>
            <a:ext cx="1676400" cy="1329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7C3799-E527-9601-00B3-E987A4CFF966}"/>
              </a:ext>
            </a:extLst>
          </p:cNvPr>
          <p:cNvSpPr txBox="1"/>
          <p:nvPr/>
        </p:nvSpPr>
        <p:spPr>
          <a:xfrm>
            <a:off x="583090" y="3024476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VPSC Plot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99052-186C-BC2D-2E93-9ECEE4CB4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20" y="1813317"/>
            <a:ext cx="1498538" cy="10967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AB816F-C285-A629-52DE-8F44898D2966}"/>
              </a:ext>
            </a:extLst>
          </p:cNvPr>
          <p:cNvSpPr txBox="1"/>
          <p:nvPr/>
        </p:nvSpPr>
        <p:spPr>
          <a:xfrm>
            <a:off x="2122220" y="2963001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ML Enhanced </a:t>
            </a:r>
            <a:r>
              <a:rPr lang="en-US" sz="1100" dirty="0" err="1"/>
              <a:t>Umat</a:t>
            </a:r>
            <a:r>
              <a:rPr lang="en-US" sz="1100" dirty="0"/>
              <a:t> Plot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FEM</a:t>
            </a:r>
            <a:r>
              <a:rPr spc="-3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spc="-60" dirty="0"/>
              <a:t>Geometry,</a:t>
            </a:r>
            <a:r>
              <a:rPr spc="-25" dirty="0"/>
              <a:t> </a:t>
            </a:r>
            <a:r>
              <a:rPr spc="-20" dirty="0"/>
              <a:t>Mesh,</a:t>
            </a:r>
            <a:r>
              <a:rPr spc="-25" dirty="0"/>
              <a:t> </a:t>
            </a:r>
            <a:r>
              <a:rPr spc="-30" dirty="0"/>
              <a:t>and</a:t>
            </a:r>
            <a:r>
              <a:rPr spc="-25" dirty="0"/>
              <a:t> </a:t>
            </a:r>
            <a:r>
              <a:rPr spc="-10" dirty="0"/>
              <a:t>Microstructure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968375"/>
            <a:ext cx="4290879" cy="1208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  <a:r>
              <a:rPr sz="11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diameter 10mm and length 100mm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fixed,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200-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tensile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applied.</a:t>
            </a:r>
            <a:endParaRPr lang="en-US" sz="11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r>
              <a:rPr sz="11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sz="11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11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r>
              <a:rPr sz="11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VPSC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1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properties;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grain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Results</a:t>
            </a:r>
            <a:r>
              <a:rPr spc="-60" dirty="0"/>
              <a:t> </a:t>
            </a:r>
            <a:r>
              <a:rPr spc="-35" dirty="0"/>
              <a:t>and</a:t>
            </a:r>
            <a:r>
              <a:rPr spc="-60" dirty="0"/>
              <a:t> </a:t>
            </a:r>
            <a:r>
              <a:rPr spc="-40" dirty="0"/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968375"/>
            <a:ext cx="4343350" cy="1403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36195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1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Microstructure:</a:t>
            </a:r>
            <a:r>
              <a:rPr sz="11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localization,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  <a:endParaRPr lang="en-US" sz="11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195">
              <a:lnSpc>
                <a:spcPct val="102600"/>
              </a:lnSpc>
              <a:spcBef>
                <a:spcPts val="55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1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Microstructure:</a:t>
            </a:r>
            <a:r>
              <a:rPr sz="11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VPSC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 </a:t>
            </a:r>
            <a:endParaRPr lang="en-US" sz="11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00"/>
              </a:lnSpc>
            </a:pPr>
            <a:endParaRPr lang="en-US" sz="11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sz="11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comparison demonstrates that grain size significantly affects material </a:t>
            </a:r>
            <a:r>
              <a:rPr lang="en-GB" sz="1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behavior</a:t>
            </a:r>
            <a:r>
              <a:rPr lang="en-GB" sz="11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providing deeper insights into how microstructure influences deformation and performance.</a:t>
            </a:r>
            <a:r>
              <a:rPr lang="en-IN" sz="1100" dirty="0">
                <a:effectLst/>
              </a:rPr>
              <a:t>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4941-AEEE-0B9D-F036-5FCE4E5A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624878-6988-805E-89CB-156C6DBE1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957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25" dirty="0"/>
              <a:t>Results</a:t>
            </a:r>
            <a:r>
              <a:rPr lang="en-IN" spc="-60" dirty="0"/>
              <a:t> </a:t>
            </a:r>
            <a:r>
              <a:rPr lang="en-IN" spc="-35" dirty="0"/>
              <a:t>and</a:t>
            </a:r>
            <a:r>
              <a:rPr lang="en-IN" spc="-60" dirty="0"/>
              <a:t> </a:t>
            </a:r>
            <a:r>
              <a:rPr lang="en-IN" spc="-40" dirty="0"/>
              <a:t>Discussion</a:t>
            </a:r>
            <a:endParaRPr spc="-2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4A7706C-753E-4BBE-DD63-6A21BF10F17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C0C9AA-CCBF-D765-5D27-2076D2B3684F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7B2A7E6-E109-0BD5-3CD7-E5A01EEA33F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47CFE1F-ACD6-300F-517F-8E520DAA1F2B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50A24EAA-C97E-5890-2A3B-66D2D3601B0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5BDF6EB-02A6-D631-AE53-62BCE88BD430}"/>
              </a:ext>
            </a:extLst>
          </p:cNvPr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E3CC8AA-3B21-82B8-7B88-4800265CDA38}"/>
              </a:ext>
            </a:extLst>
          </p:cNvPr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A817250-7A7C-A2A0-CDF3-5790AFAF12E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E6000-B3FB-61BF-255C-B5C8DC5E37E4}"/>
              </a:ext>
            </a:extLst>
          </p:cNvPr>
          <p:cNvSpPr txBox="1"/>
          <p:nvPr/>
        </p:nvSpPr>
        <p:spPr>
          <a:xfrm>
            <a:off x="1390650" y="434975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Results and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2361F-ED99-BC60-753E-116D8F5A9782}"/>
              </a:ext>
            </a:extLst>
          </p:cNvPr>
          <p:cNvSpPr txBox="1"/>
          <p:nvPr/>
        </p:nvSpPr>
        <p:spPr>
          <a:xfrm>
            <a:off x="48561" y="662328"/>
            <a:ext cx="3108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1) Stress vs Strain Analysis when grain size is introduced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9D0E25-58E1-390C-21E2-806B3DC61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6" y="933098"/>
            <a:ext cx="1912886" cy="971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8930E-7CE0-15E1-8F43-29E3FDD74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1" y="939782"/>
            <a:ext cx="2133600" cy="971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F45CC5-FA79-B646-46A9-514D7131FD4F}"/>
              </a:ext>
            </a:extLst>
          </p:cNvPr>
          <p:cNvSpPr txBox="1"/>
          <p:nvPr/>
        </p:nvSpPr>
        <p:spPr>
          <a:xfrm>
            <a:off x="476250" y="1873532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Strain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41AE-E73D-8055-8D79-0E7F6D162527}"/>
              </a:ext>
            </a:extLst>
          </p:cNvPr>
          <p:cNvSpPr txBox="1"/>
          <p:nvPr/>
        </p:nvSpPr>
        <p:spPr>
          <a:xfrm>
            <a:off x="2451272" y="1885466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Stress Distribution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E2F50-6F4D-5401-0C59-0B6E9111B3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3" y="2068281"/>
            <a:ext cx="2620349" cy="1184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44B2FE-0D80-930E-3140-D14159C2BCFA}"/>
              </a:ext>
            </a:extLst>
          </p:cNvPr>
          <p:cNvSpPr txBox="1"/>
          <p:nvPr/>
        </p:nvSpPr>
        <p:spPr>
          <a:xfrm>
            <a:off x="2703022" y="24094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Stress vs Strain graph when </a:t>
            </a:r>
          </a:p>
          <a:p>
            <a:r>
              <a:rPr lang="en-US" sz="900" dirty="0"/>
              <a:t>microstructure is included.</a:t>
            </a:r>
          </a:p>
        </p:txBody>
      </p:sp>
    </p:spTree>
    <p:extLst>
      <p:ext uri="{BB962C8B-B14F-4D97-AF65-F5344CB8AC3E}">
        <p14:creationId xmlns:p14="http://schemas.microsoft.com/office/powerpoint/2010/main" val="426673319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7521-2D9F-CFB5-B164-8FB83F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589C5E7-84AC-E435-CF09-4D2503AA2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957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-25" dirty="0"/>
              <a:t>Results</a:t>
            </a:r>
            <a:r>
              <a:rPr lang="en-IN" spc="-60" dirty="0"/>
              <a:t> </a:t>
            </a:r>
            <a:r>
              <a:rPr lang="en-IN" spc="-35" dirty="0"/>
              <a:t>and</a:t>
            </a:r>
            <a:r>
              <a:rPr lang="en-IN" spc="-60" dirty="0"/>
              <a:t> </a:t>
            </a:r>
            <a:r>
              <a:rPr lang="en-IN" spc="-40" dirty="0"/>
              <a:t>Discussion</a:t>
            </a:r>
            <a:endParaRPr spc="-2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2B4D3D4-C507-47E2-E90D-6A29248FF38C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7321862-16AE-26E6-EFD5-D6109E571E01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576A0CF-F895-D029-6C32-F778848AA9D9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27DDE88-ADEC-E5F9-9C81-CDCE8D20233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FC5E29CF-15BA-6947-C138-8585AB7987D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8F8896D-5DF7-562B-0CD2-222BA20F567B}"/>
              </a:ext>
            </a:extLst>
          </p:cNvPr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7EE1984-EEF9-A4C8-6E7E-723F473FCFBC}"/>
              </a:ext>
            </a:extLst>
          </p:cNvPr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3FCBB20-F51F-5058-BBB5-FB304062897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AE4D4-1263-92C6-4507-8826ED30AD3A}"/>
              </a:ext>
            </a:extLst>
          </p:cNvPr>
          <p:cNvSpPr txBox="1"/>
          <p:nvPr/>
        </p:nvSpPr>
        <p:spPr>
          <a:xfrm>
            <a:off x="1390650" y="434975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Results and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BD112-BB78-2C01-C30E-C37A0F969C1D}"/>
              </a:ext>
            </a:extLst>
          </p:cNvPr>
          <p:cNvSpPr txBox="1"/>
          <p:nvPr/>
        </p:nvSpPr>
        <p:spPr>
          <a:xfrm>
            <a:off x="48561" y="662328"/>
            <a:ext cx="3300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1) Stress vs Strain Analysis when grain size is not introduced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37C40-7206-91BF-EB76-4F875CFE42F8}"/>
              </a:ext>
            </a:extLst>
          </p:cNvPr>
          <p:cNvSpPr txBox="1"/>
          <p:nvPr/>
        </p:nvSpPr>
        <p:spPr>
          <a:xfrm>
            <a:off x="476250" y="1873532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Strain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7AA1A-64C3-462D-F258-A0862F6931A3}"/>
              </a:ext>
            </a:extLst>
          </p:cNvPr>
          <p:cNvSpPr txBox="1"/>
          <p:nvPr/>
        </p:nvSpPr>
        <p:spPr>
          <a:xfrm>
            <a:off x="2451272" y="1885466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Stress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C63C5-3077-9253-7294-430EF8409A69}"/>
              </a:ext>
            </a:extLst>
          </p:cNvPr>
          <p:cNvSpPr txBox="1"/>
          <p:nvPr/>
        </p:nvSpPr>
        <p:spPr>
          <a:xfrm>
            <a:off x="2703022" y="2409449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Stress vs Strain graph when </a:t>
            </a:r>
          </a:p>
          <a:p>
            <a:r>
              <a:rPr lang="en-US" sz="900" dirty="0"/>
              <a:t>microstructure is not included.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D4F96-2773-905F-0362-E67389F42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3" y="953109"/>
            <a:ext cx="2070810" cy="944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C943D3-50E4-7319-056C-3E006BE149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950602"/>
            <a:ext cx="2056514" cy="9448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EF5FEF-124D-775D-F436-DC38AF27A5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6" y="2102685"/>
            <a:ext cx="2524352" cy="11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72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193675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r>
              <a:rPr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184150" marR="257810" indent="-1714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10–20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microns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pipes,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thermal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conductivity.</a:t>
            </a:r>
          </a:p>
          <a:p>
            <a:pPr marL="184150" marR="508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</a:t>
            </a:r>
            <a:r>
              <a:rPr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16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spc="-100" dirty="0"/>
              <a:t> </a:t>
            </a:r>
            <a:r>
              <a:rPr spc="-2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421535"/>
            <a:ext cx="4018279" cy="3452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Component</a:t>
            </a:r>
            <a:r>
              <a:rPr spc="-55" dirty="0"/>
              <a:t> </a:t>
            </a:r>
            <a:r>
              <a:rPr spc="-25" dirty="0"/>
              <a:t>Scale</a:t>
            </a:r>
            <a:r>
              <a:rPr spc="-50" dirty="0"/>
              <a:t> </a:t>
            </a:r>
            <a:r>
              <a:rPr spc="-20" dirty="0"/>
              <a:t>Simulation</a:t>
            </a:r>
            <a:r>
              <a:rPr spc="-55" dirty="0"/>
              <a:t> </a:t>
            </a:r>
            <a:r>
              <a:rPr spc="-40" dirty="0"/>
              <a:t>using</a:t>
            </a:r>
            <a:r>
              <a:rPr spc="-50" dirty="0"/>
              <a:t> </a:t>
            </a:r>
            <a:r>
              <a:rPr spc="60" dirty="0"/>
              <a:t>FEM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96837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117490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1386564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0443" y="601073"/>
            <a:ext cx="402336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  <a:r>
              <a:rPr sz="1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OD,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length)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z="10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2132330">
              <a:lnSpc>
                <a:spcPct val="125299"/>
              </a:lnSpc>
            </a:pP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Young’s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Modulus:</a:t>
            </a:r>
            <a:r>
              <a:rPr sz="1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GPa </a:t>
            </a:r>
            <a:r>
              <a:rPr sz="1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Poisson’s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Ratio:</a:t>
            </a:r>
            <a:r>
              <a:rPr sz="1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2132330">
              <a:lnSpc>
                <a:spcPct val="125299"/>
              </a:lnSpc>
            </a:pP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Stress:</a:t>
            </a:r>
            <a:r>
              <a:rPr sz="1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285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IN"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Loading:</a:t>
            </a:r>
            <a:r>
              <a:rPr sz="1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units,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</a:t>
            </a:r>
            <a:r>
              <a:rPr sz="1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sz="10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stress,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displacement,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929A4-2EE4-FDFC-EA02-7307CF6F7F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3" y="1983099"/>
            <a:ext cx="1819275" cy="1063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4AF406-A536-8CCD-9AA2-1ECE1C7ED6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42" y="1983099"/>
            <a:ext cx="2055315" cy="11399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Importance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0" dirty="0"/>
              <a:t>Microstructure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146224"/>
            <a:ext cx="435165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497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1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dislocation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strength,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transfer,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4620">
              <a:lnSpc>
                <a:spcPct val="102600"/>
              </a:lnSpc>
            </a:pPr>
            <a:r>
              <a:rPr sz="11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sz="11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1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sz="11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microns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100" spc="-2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99"/>
              </a:lnSpc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1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1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1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sz="11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sz="11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grains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stress,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202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Multiscale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Modeling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Strategy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283879"/>
            <a:ext cx="425704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09880">
              <a:lnSpc>
                <a:spcPct val="102600"/>
              </a:lnSpc>
              <a:spcBef>
                <a:spcPts val="55"/>
              </a:spcBef>
            </a:pPr>
            <a:r>
              <a:rPr sz="11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sz="11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(grain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orientation)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macroscale</a:t>
            </a:r>
            <a:r>
              <a:rPr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deformation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VPSC</a:t>
            </a:r>
            <a:r>
              <a:rPr spc="-60" dirty="0"/>
              <a:t> </a:t>
            </a:r>
            <a:r>
              <a:rPr dirty="0"/>
              <a:t>Model</a:t>
            </a:r>
            <a:r>
              <a:rPr spc="-50" dirty="0"/>
              <a:t> </a:t>
            </a:r>
            <a:r>
              <a:rPr spc="-10" dirty="0"/>
              <a:t>Setup</a:t>
            </a:r>
            <a:r>
              <a:rPr spc="-55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spc="-10" dirty="0"/>
              <a:t>Microstructure</a:t>
            </a:r>
            <a:r>
              <a:rPr spc="-50" dirty="0"/>
              <a:t> </a:t>
            </a:r>
            <a:r>
              <a:rPr spc="-40" dirty="0"/>
              <a:t>Integration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7317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41820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638" y="955339"/>
            <a:ext cx="4328160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030095" indent="-277495">
              <a:lnSpc>
                <a:spcPct val="125299"/>
              </a:lnSpc>
              <a:spcBef>
                <a:spcPts val="100"/>
              </a:spcBef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VPSC</a:t>
            </a:r>
            <a:r>
              <a:rPr lang="en-IN" sz="11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1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Configuration:</a:t>
            </a:r>
          </a:p>
          <a:p>
            <a:pPr marL="289560" marR="2030095" indent="-277495">
              <a:lnSpc>
                <a:spcPct val="125299"/>
              </a:lnSpc>
              <a:spcBef>
                <a:spcPts val="100"/>
              </a:spcBef>
            </a:pPr>
            <a:r>
              <a:rPr lang="en-IN" sz="1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en-IN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lang="en-IN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N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tension.1 </a:t>
            </a:r>
            <a:r>
              <a:rPr lang="en-IN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IN"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 </a:t>
            </a:r>
            <a:r>
              <a:rPr lang="en-IN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spc="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copper.sx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Microstructure</a:t>
            </a:r>
            <a:r>
              <a:rPr sz="11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</a:t>
            </a:r>
            <a:r>
              <a:rPr sz="11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deformation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7862"/>
                </a:lnTo>
                <a:lnTo>
                  <a:pt x="4608004" y="57786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407416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Strain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Rate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Microstructure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739775"/>
            <a:ext cx="418401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sz="11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(10²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 </a:t>
            </a:r>
            <a:r>
              <a:rPr sz="1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(5–95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microns)</a:t>
            </a: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performed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400">
              <a:lnSpc>
                <a:spcPct val="102600"/>
              </a:lnSpc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  <a:r>
              <a:rPr sz="11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ML:</a:t>
            </a:r>
            <a:r>
              <a:rPr sz="11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11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 rate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sz="1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B46AE-17E3-553A-FA31-C40CE1692A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6" t="19947" r="14656" b="9054"/>
          <a:stretch/>
        </p:blipFill>
        <p:spPr bwMode="auto">
          <a:xfrm>
            <a:off x="857250" y="1501775"/>
            <a:ext cx="2367280" cy="1657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Development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Constitutive</a:t>
            </a:r>
            <a:r>
              <a:rPr spc="-50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Using</a:t>
            </a:r>
            <a:r>
              <a:rPr spc="-50" dirty="0"/>
              <a:t> </a:t>
            </a:r>
            <a:r>
              <a:rPr spc="70" dirty="0"/>
              <a:t>ML</a:t>
            </a:r>
          </a:p>
        </p:txBody>
      </p:sp>
      <p:sp>
        <p:nvSpPr>
          <p:cNvPr id="4" name="object 4"/>
          <p:cNvSpPr/>
          <p:nvPr/>
        </p:nvSpPr>
        <p:spPr>
          <a:xfrm>
            <a:off x="4299623" y="218006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27" y="556068"/>
            <a:ext cx="4453890" cy="6939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42595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1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  <a:r>
              <a:rPr sz="1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(80%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testing).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9855">
              <a:lnSpc>
                <a:spcPct val="102600"/>
              </a:lnSpc>
            </a:pPr>
            <a:r>
              <a:rPr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1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sz="11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(degree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sz="11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1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strain,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strain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grain 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83101-19EB-5755-ECF4-B1332ECFAFB0}"/>
              </a:ext>
            </a:extLst>
          </p:cNvPr>
          <p:cNvSpPr txBox="1"/>
          <p:nvPr/>
        </p:nvSpPr>
        <p:spPr>
          <a:xfrm>
            <a:off x="66224" y="1249976"/>
            <a:ext cx="4367820" cy="66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Equation Development : </a:t>
            </a:r>
            <a:r>
              <a:rPr lang="en-GB" sz="11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After training, we plotted the stress-strain relationship and derived the coefficients and intercepts. The final constitutive equation based on the polynomial regression is as follows: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7D95B-D8BC-0A10-29A9-4CC91338C00C}"/>
              </a:ext>
            </a:extLst>
          </p:cNvPr>
          <p:cNvSpPr txBox="1"/>
          <p:nvPr/>
        </p:nvSpPr>
        <p:spPr>
          <a:xfrm>
            <a:off x="87276" y="1879337"/>
            <a:ext cx="4367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 (SCAU11) = 115.87000 + (581.17094) * E11 + (24694.12860)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strain_rate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(-1168663.06000)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grain_size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(-1368.07412) * E11^2 + (12543.13140) * E11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strain_rate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(-29095.13080) * E11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grain_size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(-2102507.11000) * strain_rate^2 + (-9820971.89000)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strain_rate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9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grain_size</a:t>
            </a:r>
            <a:r>
              <a:rPr lang="en-IN" sz="9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(8222685370.00000) * grain_size^2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3BEBE-6198-2A1E-932D-1A5F22056B1C}"/>
              </a:ext>
            </a:extLst>
          </p:cNvPr>
          <p:cNvSpPr txBox="1"/>
          <p:nvPr/>
        </p:nvSpPr>
        <p:spPr>
          <a:xfrm>
            <a:off x="87276" y="2494527"/>
            <a:ext cx="4367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dirty="0">
                <a:effectLst/>
                <a:latin typeface="Times New Roman" panose="02020603050405020304" pitchFamily="18" charset="0"/>
                <a:ea typeface="Arial MT"/>
              </a:rPr>
              <a:t>This equation represents the relationship between the stress, strain, strain rate, and grain size in the copper heat pipe and can be used for further simulations and predictions of  material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Arial MT"/>
              </a:rPr>
              <a:t>behavior</a:t>
            </a:r>
            <a:r>
              <a:rPr lang="en-GB" sz="1000" dirty="0">
                <a:effectLst/>
                <a:latin typeface="Times New Roman" panose="02020603050405020304" pitchFamily="18" charset="0"/>
                <a:ea typeface="Arial MT"/>
              </a:rPr>
              <a:t> under different loading conditions.</a:t>
            </a:r>
            <a:r>
              <a:rPr lang="en-IN" sz="1000" dirty="0">
                <a:effectLst/>
              </a:rPr>
              <a:t> </a:t>
            </a:r>
            <a:endParaRPr lang="en-IN" sz="1000" b="0" i="0" dirty="0">
              <a:solidFill>
                <a:schemeClr val="tx1"/>
              </a:solidFill>
              <a:effectLst/>
              <a:latin typeface="var(--notebook-cell-output-font-family)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2420-48F9-8355-8F1A-15CB9B3A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430096-33CB-C1E2-E348-DA9350F2AE91}"/>
              </a:ext>
            </a:extLst>
          </p:cNvPr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5BB2D62-F267-40E4-EFF1-963B7B083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Development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Constitutive</a:t>
            </a:r>
            <a:r>
              <a:rPr spc="-50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spc="-10" dirty="0"/>
              <a:t>Using</a:t>
            </a:r>
            <a:r>
              <a:rPr spc="-50" dirty="0"/>
              <a:t> </a:t>
            </a:r>
            <a:r>
              <a:rPr spc="70" dirty="0"/>
              <a:t>ML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FD4386-14D9-10E3-4DCD-9C55D3F88CB1}"/>
              </a:ext>
            </a:extLst>
          </p:cNvPr>
          <p:cNvSpPr/>
          <p:nvPr/>
        </p:nvSpPr>
        <p:spPr>
          <a:xfrm>
            <a:off x="4299623" y="218006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DBD05018-6744-1CC3-723F-552F8A9A2FB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783820A-615A-ADDF-3E25-B7FF905B74FC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D08B45F-5541-7DCD-E139-30A0A8795B0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A7DE7AA-B519-4C40-6017-AC14CA37C017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BDE33E6-722B-6530-7BC3-4CFC94FAC1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pc="-50" dirty="0"/>
              <a:t>S,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CEDBE95-24B6-569E-EE33-D9FCFDECC209}"/>
              </a:ext>
            </a:extLst>
          </p:cNvPr>
          <p:cNvSpPr txBox="1"/>
          <p:nvPr/>
        </p:nvSpPr>
        <p:spPr>
          <a:xfrm>
            <a:off x="3047750" y="3364484"/>
            <a:ext cx="13843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75"/>
              </a:lnSpc>
            </a:pPr>
            <a:r>
              <a:rPr sz="600" spc="-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hine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2A9C5E5-560E-AAE4-6034-FFA992C9DD9B}"/>
              </a:ext>
            </a:extLst>
          </p:cNvPr>
          <p:cNvSpPr txBox="1"/>
          <p:nvPr/>
        </p:nvSpPr>
        <p:spPr>
          <a:xfrm>
            <a:off x="-12700" y="3351784"/>
            <a:ext cx="30734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3:</a:t>
            </a:r>
            <a:r>
              <a:rPr sz="6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Ujjwal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Raj,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Suraj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Janani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6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Multiscale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Modelling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Materials</a:t>
            </a:r>
            <a:r>
              <a:rPr sz="600" spc="3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Using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Mac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3DA7066-BD4D-C751-1023-A95E5084CFB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dirty="0"/>
              <a:t>13</a:t>
            </a:r>
            <a:r>
              <a:rPr spc="25" dirty="0"/>
              <a:t> </a:t>
            </a:r>
            <a:r>
              <a:rPr spc="-50" dirty="0"/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7EDD5-DB6F-9C95-FE24-259015FC24E8}"/>
              </a:ext>
            </a:extLst>
          </p:cNvPr>
          <p:cNvSpPr txBox="1"/>
          <p:nvPr/>
        </p:nvSpPr>
        <p:spPr>
          <a:xfrm>
            <a:off x="933056" y="2426642"/>
            <a:ext cx="4367818" cy="66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Machine Learning Evaluation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Mean Squared Error: 31.44034706052648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ct val="115000"/>
              </a:lnSpc>
            </a:pPr>
            <a:r>
              <a:rPr lang="en-IN" sz="11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R-squared: 0.9485657844102036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F9797F-0AE8-66A6-0436-346FE628A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0245"/>
            <a:ext cx="3068411" cy="1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546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{77F081E2-708F-E143-9C34-2AF56391398F}tf10001061</Template>
  <TotalTime>83</TotalTime>
  <Words>1337</Words>
  <Application>Microsoft Macintosh PowerPoint</Application>
  <PresentationFormat>Custom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.AppleSystemUIFontMonospaced</vt:lpstr>
      <vt:lpstr>.SF NS</vt:lpstr>
      <vt:lpstr>Arial</vt:lpstr>
      <vt:lpstr>Arial MT</vt:lpstr>
      <vt:lpstr>Tahoma</vt:lpstr>
      <vt:lpstr>Times New Roman</vt:lpstr>
      <vt:lpstr>var(--notebook-cell-output-font-family)</vt:lpstr>
      <vt:lpstr>Office Theme</vt:lpstr>
      <vt:lpstr>Multiscale Modelling of Materials Using Machine Learning</vt:lpstr>
      <vt:lpstr>Project Goal</vt:lpstr>
      <vt:lpstr>Component Scale Simulation using FEM</vt:lpstr>
      <vt:lpstr>Importance of Microstructure</vt:lpstr>
      <vt:lpstr>PowerPoint Presentation</vt:lpstr>
      <vt:lpstr>VPSC Model Setup and Microstructure Integration</vt:lpstr>
      <vt:lpstr>PowerPoint Presentation</vt:lpstr>
      <vt:lpstr>Development of Constitutive Model Using ML</vt:lpstr>
      <vt:lpstr>Development of Constitutive Model Using ML</vt:lpstr>
      <vt:lpstr>UMAT Code and ML-Derived Constitutive Law Integration</vt:lpstr>
      <vt:lpstr>Validation of FE-UMAT Against VPSC Results</vt:lpstr>
      <vt:lpstr>FEM Model Geometry, Mesh, and Microstructure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Modelling of Materials Using Machine Learning</dc:title>
  <dc:creator>Team 3: Ujjwal Raj, Suraj Kumar, Janani KS, Prashant Tyagi</dc:creator>
  <cp:lastModifiedBy>Ujjwal Raj</cp:lastModifiedBy>
  <cp:revision>1</cp:revision>
  <dcterms:created xsi:type="dcterms:W3CDTF">2024-11-13T19:37:26Z</dcterms:created>
  <dcterms:modified xsi:type="dcterms:W3CDTF">2024-11-13T21:01:02Z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2024-11-13T00:00:00Z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