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g+spo//ObXRWxgDxly1DoeMmH4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4D5168-84EA-40DE-BD71-F925B989DB7B}">
  <a:tblStyle styleId="{D64D5168-84EA-40DE-BD71-F925B989DB7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dccbe4cc1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4dccbe4cc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4dccbe4cc1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dccbe4cc1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4dccbe4cc1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4dccbe4cc1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f2cce7f5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34f2cce7f5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34f2cce7f5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4f2cce7f56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34f2cce7f56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34f2cce7f56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f3084f94b_5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4f3084f94b_5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4f3084f94b_5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4f3084f94b_7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4f3084f94b_7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4f3084f94b_7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dccbe4cc1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34dccbe4cc1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f3084f94b_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f3084f94b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4f3084f94b_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f3084f94b_7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f3084f94b_7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4f3084f94b_7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/>
          <p:nvPr/>
        </p:nvSpPr>
        <p:spPr>
          <a:xfrm>
            <a:off x="0" y="0"/>
            <a:ext cx="12192000" cy="5150734"/>
          </a:xfrm>
          <a:prstGeom prst="rect">
            <a:avLst/>
          </a:prstGeom>
          <a:solidFill>
            <a:srgbClr val="214B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9"/>
          <p:cNvSpPr txBox="1"/>
          <p:nvPr>
            <p:ph type="ctrTitle"/>
          </p:nvPr>
        </p:nvSpPr>
        <p:spPr>
          <a:xfrm>
            <a:off x="1524000" y="48575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ookman Old Style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524000" y="3148313"/>
            <a:ext cx="9144000" cy="1472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AEA"/>
              </a:buClr>
              <a:buSzPts val="2800"/>
              <a:buNone/>
              <a:defRPr sz="2800">
                <a:solidFill>
                  <a:srgbClr val="EDEAEA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8" name="Google Shape;1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402388"/>
            <a:ext cx="6667016" cy="12305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9"/>
          <p:cNvCxnSpPr/>
          <p:nvPr/>
        </p:nvCxnSpPr>
        <p:spPr>
          <a:xfrm>
            <a:off x="6736460" y="5335929"/>
            <a:ext cx="0" cy="1354238"/>
          </a:xfrm>
          <a:prstGeom prst="straightConnector1">
            <a:avLst/>
          </a:prstGeom>
          <a:noFill/>
          <a:ln cap="flat" cmpd="sng" w="9525">
            <a:solidFill>
              <a:srgbClr val="214B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9"/>
          <p:cNvSpPr txBox="1"/>
          <p:nvPr>
            <p:ph idx="2" type="body"/>
          </p:nvPr>
        </p:nvSpPr>
        <p:spPr>
          <a:xfrm>
            <a:off x="7048981" y="5335588"/>
            <a:ext cx="4862031" cy="1354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type="title"/>
          </p:nvPr>
        </p:nvSpPr>
        <p:spPr>
          <a:xfrm>
            <a:off x="838200" y="365126"/>
            <a:ext cx="10515600" cy="9428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" type="body"/>
          </p:nvPr>
        </p:nvSpPr>
        <p:spPr>
          <a:xfrm rot="5400000">
            <a:off x="3911584" y="-1562277"/>
            <a:ext cx="4368832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10393047" y="6311899"/>
            <a:ext cx="15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 rot="5400000">
            <a:off x="7133431" y="1782969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" type="body"/>
          </p:nvPr>
        </p:nvSpPr>
        <p:spPr>
          <a:xfrm rot="5400000">
            <a:off x="1799431" y="-769731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2" type="sldNum"/>
          </p:nvPr>
        </p:nvSpPr>
        <p:spPr>
          <a:xfrm>
            <a:off x="10393047" y="6311899"/>
            <a:ext cx="15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38200" y="365126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38200" y="1511107"/>
            <a:ext cx="10515600" cy="4368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10370916" y="6311899"/>
            <a:ext cx="1523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831850" y="1593991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6000"/>
              <a:buFont typeface="Bookman Old Style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831850" y="4473716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10393047" y="6311899"/>
            <a:ext cx="15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6"/>
            <a:ext cx="10515600" cy="9428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634250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634250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10393047" y="6311899"/>
            <a:ext cx="15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839788" y="365124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839788" y="1555861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3"/>
          <p:cNvSpPr txBox="1"/>
          <p:nvPr>
            <p:ph idx="2" type="body"/>
          </p:nvPr>
        </p:nvSpPr>
        <p:spPr>
          <a:xfrm>
            <a:off x="839788" y="2379773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3" type="body"/>
          </p:nvPr>
        </p:nvSpPr>
        <p:spPr>
          <a:xfrm>
            <a:off x="6172200" y="1555861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4" type="body"/>
          </p:nvPr>
        </p:nvSpPr>
        <p:spPr>
          <a:xfrm>
            <a:off x="6172200" y="2379773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10393047" y="6311899"/>
            <a:ext cx="15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838200" y="365126"/>
            <a:ext cx="10515600" cy="9428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10393047" y="6311899"/>
            <a:ext cx="15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10393047" y="6311899"/>
            <a:ext cx="15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10393047" y="6311899"/>
            <a:ext cx="15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10393047" y="6311899"/>
            <a:ext cx="15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www.iiitdm.ac.in/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8"/>
          <p:cNvSpPr/>
          <p:nvPr/>
        </p:nvSpPr>
        <p:spPr>
          <a:xfrm>
            <a:off x="0" y="6108732"/>
            <a:ext cx="12192000" cy="749268"/>
          </a:xfrm>
          <a:prstGeom prst="rect">
            <a:avLst/>
          </a:prstGeom>
          <a:solidFill>
            <a:srgbClr val="214B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8"/>
          <p:cNvSpPr txBox="1"/>
          <p:nvPr>
            <p:ph type="title"/>
          </p:nvPr>
        </p:nvSpPr>
        <p:spPr>
          <a:xfrm>
            <a:off x="838200" y="365126"/>
            <a:ext cx="10515600" cy="9428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3600"/>
              <a:buFont typeface="Bookman Old Style"/>
              <a:buNone/>
              <a:defRPr b="0" i="0" sz="3600" u="none" cap="none" strike="noStrike">
                <a:solidFill>
                  <a:srgbClr val="214B8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" type="body"/>
          </p:nvPr>
        </p:nvSpPr>
        <p:spPr>
          <a:xfrm>
            <a:off x="838200" y="1511107"/>
            <a:ext cx="10515600" cy="4368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2" type="sldNum"/>
          </p:nvPr>
        </p:nvSpPr>
        <p:spPr>
          <a:xfrm>
            <a:off x="10393047" y="6311899"/>
            <a:ext cx="15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" name="Google Shape;12;p8">
            <a:hlinkClick r:id="rId1"/>
          </p:cNvPr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747" y="6184361"/>
            <a:ext cx="3239999" cy="5980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8"/>
          <p:cNvCxnSpPr/>
          <p:nvPr/>
        </p:nvCxnSpPr>
        <p:spPr>
          <a:xfrm>
            <a:off x="3472405" y="6227180"/>
            <a:ext cx="0" cy="54401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2.jpg"/><Relationship Id="rId5" Type="http://schemas.openxmlformats.org/officeDocument/2006/relationships/image" Target="../media/image5.jpg"/><Relationship Id="rId6" Type="http://schemas.openxmlformats.org/officeDocument/2006/relationships/hyperlink" Target="http://drive.google.com/file/d/196hGdIuk7p8-9aHzY_z0QOk_Ztl7t5Wf/view" TargetMode="External"/><Relationship Id="rId7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9jVb-vVWvSDVI14NMWgBa8j-Pr-gjQTQ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GKm_fOfFLFvxottyxzKi-HZ0oZabLpRz/view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hyperlink" Target="http://drive.google.com/file/d/1ZtZA2PCAFt62hKj0k3nGWd0YS1I4Mh3l/view" TargetMode="External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9.jpg"/><Relationship Id="rId5" Type="http://schemas.openxmlformats.org/officeDocument/2006/relationships/image" Target="../media/image8.png"/><Relationship Id="rId6" Type="http://schemas.openxmlformats.org/officeDocument/2006/relationships/hyperlink" Target="http://drive.google.com/file/d/1wzM5LZoeqJ6cm_cM_Xz-K5RahC5_1-fY/view" TargetMode="External"/><Relationship Id="rId7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lQ86IItLC5GiGYUGUJkzU9SC90pgHc3Y/view" TargetMode="External"/><Relationship Id="rId4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gOuGzLOqSzZlO3pEnKuzHJYTvUzqSW3t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yEeA3XVmCGt3cs32tjGknFQHwYnpVoIj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jEFZQfYFgSvu0tuf0apJd_Pyu5-JwAgk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WGoONaMQKyQUS74L_A4keA28MCJCJqsz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SqWqev2y4l9UEYIoQrHKmmo6YBJpy6om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50XkKgz2fzkWrN0Q_sykd1hkDEmX1Sxx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yIUdA8c4hY1ImrWU4mN93xBm-O2z6s3E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JIaDJcsQFtXPWm4eyfQJ_Su06umgfirA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snedkpYWRNJSifSWE5ORmddpcJ0gtcw6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122700" y="-154875"/>
            <a:ext cx="11946600" cy="22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ookman Old Style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Smart Waste Segregation System Using Computer Vision and 4-DOF Robotic Arm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"/>
          <p:cNvSpPr txBox="1"/>
          <p:nvPr>
            <p:ph idx="1" type="subTitle"/>
          </p:nvPr>
        </p:nvSpPr>
        <p:spPr>
          <a:xfrm>
            <a:off x="902550" y="1883600"/>
            <a:ext cx="103869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EAEA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ID6101 - Techniques And Management of E-waste recycling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EAEA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April 2025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"/>
          <p:cNvSpPr txBox="1"/>
          <p:nvPr>
            <p:ph idx="2" type="body"/>
          </p:nvPr>
        </p:nvSpPr>
        <p:spPr>
          <a:xfrm>
            <a:off x="6834981" y="5351238"/>
            <a:ext cx="48621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ME22B1072 - </a:t>
            </a:r>
            <a:r>
              <a:rPr lang="en-US"/>
              <a:t>UJJWAL RAJ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EC24M1001 - S SREEVIDYA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EC24M1002 - RA SRINETHE</a:t>
            </a:r>
            <a:endParaRPr/>
          </a:p>
        </p:txBody>
      </p:sp>
      <p:pic>
        <p:nvPicPr>
          <p:cNvPr id="71" name="Google Shape;71;p1" title="final photo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341" y="3171200"/>
            <a:ext cx="1747500" cy="1842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2" name="Google Shape;72;p1" title="SRINETHE photo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4575" y="3203150"/>
            <a:ext cx="1645500" cy="1779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3" name="Google Shape;73;p1" title="S Sreevidya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2250" y="3140300"/>
            <a:ext cx="1747500" cy="1904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4" name="Google Shape;74;p1" title="1.mp3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612100" y="63251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dccbe4cc1_1_0"/>
          <p:cNvSpPr txBox="1"/>
          <p:nvPr>
            <p:ph type="title"/>
          </p:nvPr>
        </p:nvSpPr>
        <p:spPr>
          <a:xfrm>
            <a:off x="838200" y="365126"/>
            <a:ext cx="10515600" cy="94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14B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THE ROBOTIC ARM</a:t>
            </a:r>
            <a:endParaRPr b="1" sz="2800">
              <a:solidFill>
                <a:srgbClr val="214B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g34dccbe4cc1_1_0"/>
          <p:cNvSpPr txBox="1"/>
          <p:nvPr>
            <p:ph idx="1" type="body"/>
          </p:nvPr>
        </p:nvSpPr>
        <p:spPr>
          <a:xfrm>
            <a:off x="963475" y="1526382"/>
            <a:ext cx="10515600" cy="436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800">
                <a:latin typeface="Times New Roman"/>
                <a:ea typeface="Times New Roman"/>
                <a:cs typeface="Times New Roman"/>
                <a:sym typeface="Times New Roman"/>
              </a:rPr>
              <a:t>Our system features the Pro-Range ESP32 Robotic Arm with Web Control Kit, a highly adaptable and programmable solution designed specifically for automation applications.</a:t>
            </a:r>
            <a:endParaRPr sz="8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800">
                <a:latin typeface="Times New Roman"/>
                <a:ea typeface="Times New Roman"/>
                <a:cs typeface="Times New Roman"/>
                <a:sym typeface="Times New Roman"/>
              </a:rPr>
              <a:t>Key Features:</a:t>
            </a:r>
            <a:endParaRPr sz="8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800">
                <a:latin typeface="Times New Roman"/>
                <a:ea typeface="Times New Roman"/>
                <a:cs typeface="Times New Roman"/>
                <a:sym typeface="Times New Roman"/>
              </a:rPr>
              <a:t>- Degrees of Freedom: The arm utilizes a 4-DOF configuration, allowing for comprehensive movement across base rotation, shoulder, elbow, and gripper joints.</a:t>
            </a:r>
            <a:endParaRPr sz="8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800">
                <a:latin typeface="Times New Roman"/>
                <a:ea typeface="Times New Roman"/>
                <a:cs typeface="Times New Roman"/>
                <a:sym typeface="Times New Roman"/>
              </a:rPr>
              <a:t>- Servo Motors: It is equipped with four servo motors, each providing a rotation range from 0° to 180°, ensuring precise articulation for various tasks.</a:t>
            </a:r>
            <a:endParaRPr sz="8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4dccbe4cc1_1_0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0" name="Google Shape;190;g34dccbe4cc1_1_0" title="Slide_10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01850" y="6225058"/>
            <a:ext cx="451950" cy="4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dccbe4cc1_1_7"/>
          <p:cNvSpPr txBox="1"/>
          <p:nvPr>
            <p:ph idx="1" type="body"/>
          </p:nvPr>
        </p:nvSpPr>
        <p:spPr>
          <a:xfrm>
            <a:off x="838200" y="587307"/>
            <a:ext cx="10515600" cy="436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- Control Interface: The integrated ESP32 microcontroller offers Wi-Fi connectivity, enabling effortless web-based control and programming capabilities.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- Web-Based Control: Users can conveniently operate the arm via a browser interface, removing the necessity for additional software installations.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- Material and Build: Constructed from robust components, this robotic arm is ideal for educational and prototyping applications.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Integration in Our Project: Within our smart waste segregation system, this robotic arm is integrated with a computer vision module. Once e-waste items are accurately classified, the arm receives commands to efficiently pick and place objects into designated categories, facilitating automated sorting.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g34dccbe4cc1_1_7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8" name="Google Shape;198;g34dccbe4cc1_1_7" title="Slide_11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28450" y="6265857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f2cce7f56_0_0"/>
          <p:cNvSpPr txBox="1"/>
          <p:nvPr>
            <p:ph type="title"/>
          </p:nvPr>
        </p:nvSpPr>
        <p:spPr>
          <a:xfrm>
            <a:off x="579125" y="166500"/>
            <a:ext cx="113538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Development of Computer Vision Model for E-Waste Identification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g34f2cce7f56_0_0"/>
          <p:cNvSpPr txBox="1"/>
          <p:nvPr>
            <p:ph idx="1" type="body"/>
          </p:nvPr>
        </p:nvSpPr>
        <p:spPr>
          <a:xfrm>
            <a:off x="579125" y="962450"/>
            <a:ext cx="5564100" cy="4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➔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Dataset: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Used a balanced e-waste dataset from Roboflow containing 36 electronic waste classes with labeled bounding boxes; resized for efficient training.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➔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Preprocessing: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Removed segmentation annotations to avoid mixed-label issues and ensured a clean object detection format compatible with YOLOv8.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➔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Model: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Trained a lightweight YOLOv8n model (Ultralytics 8.3.107) using 370 images on Apple M1 CPU for fast and efficient inference on embedded systems.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➔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Achieved robust detection performance tailored for integration with a 6-DOF robotic arm for automatic e-waste segregation.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g34f2cce7f56_0_0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7" name="Google Shape;207;g34f2cce7f56_0_0" title="ewaste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900" y="1208275"/>
            <a:ext cx="5760700" cy="390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34f2cce7f56_0_0" title="a1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08675" y="62658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f2cce7f56_0_8"/>
          <p:cNvSpPr txBox="1"/>
          <p:nvPr>
            <p:ph type="title"/>
          </p:nvPr>
        </p:nvSpPr>
        <p:spPr>
          <a:xfrm>
            <a:off x="579125" y="151225"/>
            <a:ext cx="113538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b="1" lang="en-US" sz="3500">
                <a:latin typeface="Times New Roman"/>
                <a:ea typeface="Times New Roman"/>
                <a:cs typeface="Times New Roman"/>
                <a:sym typeface="Times New Roman"/>
              </a:rPr>
              <a:t>Model Performance</a:t>
            </a:r>
            <a:endParaRPr b="1"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g34f2cce7f56_0_8"/>
          <p:cNvSpPr txBox="1"/>
          <p:nvPr>
            <p:ph idx="1" type="body"/>
          </p:nvPr>
        </p:nvSpPr>
        <p:spPr>
          <a:xfrm>
            <a:off x="579125" y="962450"/>
            <a:ext cx="5564100" cy="4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➔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Overall Performance: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Achieved mean Precision of 68.4%, Recall of 49.5%, and mAP@0.5 of 55.8%, ensuring reliable detection across 24 e-waste categories.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➔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High Accuracy Classes: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Notable classes like Monitor, Router, Fan, and LED showed &gt;85% mAP@0.5, demonstrating strong potential for real-world robotic integration.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g34f2cce7f56_0_8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7" name="Google Shape;217;g34f2cce7f56_0_8"/>
          <p:cNvPicPr preferRelativeResize="0"/>
          <p:nvPr/>
        </p:nvPicPr>
        <p:blipFill rotWithShape="1">
          <a:blip r:embed="rId3">
            <a:alphaModFix/>
          </a:blip>
          <a:srcRect b="0" l="4958" r="4732" t="0"/>
          <a:stretch/>
        </p:blipFill>
        <p:spPr>
          <a:xfrm>
            <a:off x="6526050" y="0"/>
            <a:ext cx="5564099" cy="462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34f2cce7f56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225" y="3538600"/>
            <a:ext cx="2363648" cy="2363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34f2cce7f56_0_8" title="Screenshot 2025-04-19 at 11.23.19 PM.png"/>
          <p:cNvPicPr preferRelativeResize="0"/>
          <p:nvPr/>
        </p:nvPicPr>
        <p:blipFill rotWithShape="1">
          <a:blip r:embed="rId5">
            <a:alphaModFix/>
          </a:blip>
          <a:srcRect b="0" l="0" r="12960" t="0"/>
          <a:stretch/>
        </p:blipFill>
        <p:spPr>
          <a:xfrm>
            <a:off x="3521950" y="3538600"/>
            <a:ext cx="3291802" cy="236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34f2cce7f56_0_8" title="e2.mp3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74950" y="62658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4f3084f94b_5_8"/>
          <p:cNvSpPr txBox="1"/>
          <p:nvPr>
            <p:ph type="title"/>
          </p:nvPr>
        </p:nvSpPr>
        <p:spPr>
          <a:xfrm>
            <a:off x="838200" y="230201"/>
            <a:ext cx="10515600" cy="94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VIDEO RECORDED IN TLC-313</a:t>
            </a:r>
            <a:endParaRPr/>
          </a:p>
        </p:txBody>
      </p:sp>
      <p:sp>
        <p:nvSpPr>
          <p:cNvPr id="227" name="Google Shape;227;g34f3084f94b_5_8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8" name="Google Shape;228;g34f3084f94b_5_8" title="VID-20250419-WA003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400" y="1098350"/>
            <a:ext cx="8746726" cy="4920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f3084f94b_7_9"/>
          <p:cNvSpPr txBox="1"/>
          <p:nvPr>
            <p:ph type="title"/>
          </p:nvPr>
        </p:nvSpPr>
        <p:spPr>
          <a:xfrm>
            <a:off x="838200" y="365126"/>
            <a:ext cx="10515600" cy="94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DEVELOPMENTS</a:t>
            </a:r>
            <a:endParaRPr/>
          </a:p>
        </p:txBody>
      </p:sp>
      <p:sp>
        <p:nvSpPr>
          <p:cNvPr id="235" name="Google Shape;235;g34f3084f94b_7_9"/>
          <p:cNvSpPr txBox="1"/>
          <p:nvPr>
            <p:ph idx="1" type="body"/>
          </p:nvPr>
        </p:nvSpPr>
        <p:spPr>
          <a:xfrm>
            <a:off x="838200" y="1511107"/>
            <a:ext cx="10515600" cy="436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 real time monitoring app could be developed so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the authorities can keep track of what kind of e-waste is being collected and the amount of e-waste collected in an area.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set up could be made portable so that it can be used in different locations.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Could be expanded to an end to end E-waste processing unit where the waste is not only separated but also dismantled.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g34f3084f94b_7_9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7" name="Google Shape;237;g34f3084f94b_7_9" title="e3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3775" y="6265857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dccbe4cc1_0_13"/>
          <p:cNvSpPr txBox="1"/>
          <p:nvPr>
            <p:ph type="title"/>
          </p:nvPr>
        </p:nvSpPr>
        <p:spPr>
          <a:xfrm>
            <a:off x="838200" y="365126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3600"/>
              <a:buFont typeface="Bookman Old Style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Background/Origin/Road Map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g34dccbe4cc1_0_13"/>
          <p:cNvSpPr txBox="1"/>
          <p:nvPr>
            <p:ph idx="1" type="body"/>
          </p:nvPr>
        </p:nvSpPr>
        <p:spPr>
          <a:xfrm>
            <a:off x="838200" y="1432000"/>
            <a:ext cx="10515600" cy="45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Background: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Traditional waste segregation methods rely heavily on manual labor, which is inefficient and prone to errors. With increasing waste, especially e-waste, there’s an urgent need for automated segregation systems to manage waste efficiently.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Origin: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concept merges advancements in computer vision and robotics to address the growing challenge of waste segregation.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g34dccbe4cc1_0_13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g34dccbe4cc1_0_13" title="2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03875" y="62658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type="title"/>
          </p:nvPr>
        </p:nvSpPr>
        <p:spPr>
          <a:xfrm>
            <a:off x="838200" y="365126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3600"/>
              <a:buFont typeface="Bookman Old Style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Road Map</a:t>
            </a:r>
            <a:endParaRPr/>
          </a:p>
        </p:txBody>
      </p:sp>
      <p:sp>
        <p:nvSpPr>
          <p:cNvPr id="89" name="Google Shape;89;p3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3"/>
          <p:cNvSpPr/>
          <p:nvPr/>
        </p:nvSpPr>
        <p:spPr>
          <a:xfrm flipH="1" rot="966571">
            <a:off x="9695526" y="3672838"/>
            <a:ext cx="1884499" cy="96233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/>
          <p:nvPr/>
        </p:nvSpPr>
        <p:spPr>
          <a:xfrm rot="-966571">
            <a:off x="7966648" y="3672838"/>
            <a:ext cx="1884499" cy="96233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 flipH="1" rot="966571">
            <a:off x="6217886" y="3672838"/>
            <a:ext cx="1884499" cy="96233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/>
          <p:nvPr/>
        </p:nvSpPr>
        <p:spPr>
          <a:xfrm rot="-966571">
            <a:off x="4489008" y="3672838"/>
            <a:ext cx="1884499" cy="96233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 flipH="1" rot="966571">
            <a:off x="2747204" y="3672838"/>
            <a:ext cx="1884499" cy="96233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3"/>
          <p:cNvGrpSpPr/>
          <p:nvPr/>
        </p:nvGrpSpPr>
        <p:grpSpPr>
          <a:xfrm>
            <a:off x="3125213" y="3773616"/>
            <a:ext cx="2895148" cy="2038310"/>
            <a:chOff x="2683803" y="2543425"/>
            <a:chExt cx="1712700" cy="1230715"/>
          </a:xfrm>
        </p:grpSpPr>
        <p:sp>
          <p:nvSpPr>
            <p:cNvPr id="96" name="Google Shape;96;p3"/>
            <p:cNvSpPr txBox="1"/>
            <p:nvPr/>
          </p:nvSpPr>
          <p:spPr>
            <a:xfrm>
              <a:off x="3191705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Phase 2</a:t>
              </a:r>
              <a:endParaRPr b="1" i="0" sz="1100" u="none" cap="none" strike="noStrike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 rot="-1789476">
              <a:off x="3457142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683803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 txBox="1"/>
            <p:nvPr/>
          </p:nvSpPr>
          <p:spPr>
            <a:xfrm>
              <a:off x="2728053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rmAutofit fontScale="70000" lnSpcReduction="20000"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Development of computer vision algorithms for waste identification </a:t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495153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6591209" y="3773616"/>
            <a:ext cx="2895148" cy="2038310"/>
            <a:chOff x="4734203" y="2543425"/>
            <a:chExt cx="1712700" cy="1230715"/>
          </a:xfrm>
        </p:grpSpPr>
        <p:sp>
          <p:nvSpPr>
            <p:cNvPr id="102" name="Google Shape;102;p3"/>
            <p:cNvSpPr/>
            <p:nvPr/>
          </p:nvSpPr>
          <p:spPr>
            <a:xfrm rot="-1789476">
              <a:off x="5510320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 txBox="1"/>
            <p:nvPr/>
          </p:nvSpPr>
          <p:spPr>
            <a:xfrm>
              <a:off x="5234191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Phase 4</a:t>
              </a:r>
              <a:endParaRPr b="1" i="0" sz="11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734203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 txBox="1"/>
            <p:nvPr/>
          </p:nvSpPr>
          <p:spPr>
            <a:xfrm>
              <a:off x="4778453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rm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Integration and testing </a:t>
              </a:r>
              <a:endParaRPr b="0" i="0" sz="11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45553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 rot="-966571">
            <a:off x="1018326" y="3672838"/>
            <a:ext cx="1884499" cy="96233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3"/>
          <p:cNvGrpSpPr/>
          <p:nvPr/>
        </p:nvGrpSpPr>
        <p:grpSpPr>
          <a:xfrm>
            <a:off x="1363900" y="1584358"/>
            <a:ext cx="2895148" cy="2064870"/>
            <a:chOff x="1641853" y="1221570"/>
            <a:chExt cx="1712700" cy="1246752"/>
          </a:xfrm>
        </p:grpSpPr>
        <p:sp>
          <p:nvSpPr>
            <p:cNvPr id="109" name="Google Shape;109;p3"/>
            <p:cNvSpPr/>
            <p:nvPr/>
          </p:nvSpPr>
          <p:spPr>
            <a:xfrm>
              <a:off x="1641853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 txBox="1"/>
            <p:nvPr/>
          </p:nvSpPr>
          <p:spPr>
            <a:xfrm>
              <a:off x="2148922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Phase 1</a:t>
              </a:r>
              <a:endParaRPr b="1" i="0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 rot="10800000">
              <a:off x="2453178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 txBox="1"/>
            <p:nvPr/>
          </p:nvSpPr>
          <p:spPr>
            <a:xfrm>
              <a:off x="1686103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rm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Literature review and feasibility study 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 rot="-1789476">
              <a:off x="2415143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3"/>
          <p:cNvGrpSpPr/>
          <p:nvPr/>
        </p:nvGrpSpPr>
        <p:grpSpPr>
          <a:xfrm>
            <a:off x="8306977" y="1584358"/>
            <a:ext cx="2895148" cy="2064870"/>
            <a:chOff x="5770307" y="1221570"/>
            <a:chExt cx="1712700" cy="1246752"/>
          </a:xfrm>
        </p:grpSpPr>
        <p:sp>
          <p:nvSpPr>
            <p:cNvPr id="115" name="Google Shape;115;p3"/>
            <p:cNvSpPr/>
            <p:nvPr/>
          </p:nvSpPr>
          <p:spPr>
            <a:xfrm rot="-1789476">
              <a:off x="6546711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6290844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Phase 5</a:t>
              </a:r>
              <a:endParaRPr b="1" i="0" sz="11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770307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 rot="10800000">
              <a:off x="6581632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5814557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rm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Optimization and deployment</a:t>
              </a:r>
              <a:endParaRPr b="0" i="0" sz="11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3"/>
          <p:cNvGrpSpPr/>
          <p:nvPr/>
        </p:nvGrpSpPr>
        <p:grpSpPr>
          <a:xfrm>
            <a:off x="4829812" y="1584358"/>
            <a:ext cx="2895148" cy="2064870"/>
            <a:chOff x="3692203" y="1221570"/>
            <a:chExt cx="1712700" cy="1246752"/>
          </a:xfrm>
        </p:grpSpPr>
        <p:sp>
          <p:nvSpPr>
            <p:cNvPr id="121" name="Google Shape;121;p3"/>
            <p:cNvSpPr/>
            <p:nvPr/>
          </p:nvSpPr>
          <p:spPr>
            <a:xfrm rot="-1789476">
              <a:off x="4468320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4204633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Phase 3</a:t>
              </a:r>
              <a:endParaRPr b="1" i="0" sz="11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692203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 rot="10800000">
              <a:off x="4503528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3736453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rmAutofit fontScale="92500" lnSpcReduction="10000"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32082"/>
                <a:buFont typeface="Arial"/>
                <a:buNone/>
              </a:pPr>
              <a:r>
                <a:rPr b="0" i="0" lang="en-US" sz="204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Designing and programming the </a:t>
              </a:r>
              <a:r>
                <a:rPr lang="en-US" sz="204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0" i="0" lang="en-US" sz="204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-DOF robotic arm for sorting</a:t>
              </a:r>
              <a:endParaRPr b="0" i="0" sz="20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6" name="Google Shape;126;p3" title="3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18725" y="62658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838200" y="365126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4"/>
          <p:cNvSpPr txBox="1"/>
          <p:nvPr>
            <p:ph idx="1" type="body"/>
          </p:nvPr>
        </p:nvSpPr>
        <p:spPr>
          <a:xfrm>
            <a:off x="838200" y="1511107"/>
            <a:ext cx="10515600" cy="4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Times New Roman"/>
              <a:buChar char="➔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Smart Waste Segregation System aims to revolutionize waste management by using state-of-the-art technology in computer vision and robotics.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➔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It automates the process of sorting waste, particularly e-waste, into different categories for recycling or disposal, reducing human error and labor.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➔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By employing a 4-DOF robotic arm, the system can handle complex sorting tasks with high precision, adapting to various types of waste materials and shapes.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➔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This project not only addresses environmental concerns but also showcases the potential of AI and robotics in tackling real-world problems.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4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5" name="Google Shape;135;p4" title="4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4213" y="6216192"/>
            <a:ext cx="556525" cy="5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838200" y="365126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Literature Review - 1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3569700" y="6132888"/>
            <a:ext cx="77841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Lahoti, J., Sn, J., Krishna, M. V., Prasad, M., BS, R., Mysore, N., &amp; Nayak, J. S. (2024). Multi-class waste segregation using computer vision and robotic arm. </a:t>
            </a:r>
            <a:r>
              <a:rPr b="0" i="1" lang="en-US" sz="13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PeerJ Computer Science, 10</a:t>
            </a:r>
            <a:r>
              <a:rPr b="0" i="0" lang="en-US" sz="13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(e1957). https://doi.org/10.7717/peerj-cs.1957</a:t>
            </a:r>
            <a:endParaRPr b="0" i="0" sz="13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3" name="Google Shape;143;p5"/>
          <p:cNvGraphicFramePr/>
          <p:nvPr/>
        </p:nvGraphicFramePr>
        <p:xfrm>
          <a:off x="639280" y="14007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{D64D5168-84EA-40DE-BD71-F925B989DB7B}</a:tableStyleId>
              </a:tblPr>
              <a:tblGrid>
                <a:gridCol w="1903000"/>
                <a:gridCol w="2804850"/>
                <a:gridCol w="2804850"/>
                <a:gridCol w="3400750"/>
              </a:tblGrid>
              <a:tr h="80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of Paper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Journal Published in 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Summary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Inference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349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Multi-class Waste Segregation Using Computer Vision and Robotic Arm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PeerJ Computer Science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paper presents a waste segregation system using YOLOv5 for object detection and a robotic arm for waste sorting. The system classifies dry waste (paper, plastic, metal, glass) with 80% accuracy. The hardware includes Raspberry Pi and Jetson Nano.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 and robotics can significantly enhance waste segregation accuracy and automation, reducing manual labor.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44" name="Google Shape;144;p5" title="5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3800" y="6328213"/>
            <a:ext cx="334480" cy="33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838200" y="365126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Literature Review - 2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6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6"/>
          <p:cNvSpPr txBox="1"/>
          <p:nvPr/>
        </p:nvSpPr>
        <p:spPr>
          <a:xfrm>
            <a:off x="3674150" y="6067613"/>
            <a:ext cx="7784100" cy="811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Duan, Y. (2024). Intelligent waste classification system integrating deep learning and robotic arm technology. </a:t>
            </a:r>
            <a:r>
              <a:rPr b="0" i="1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Proceedings of the 2024 8th International Conference on Electronic Information Technology and Computer Engineering (EITCE 2024)</a:t>
            </a: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October 18–20, Haikou, China. ACM. https://doi.org/10.1145/3711129.3711229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3" name="Google Shape;153;p6"/>
          <p:cNvGraphicFramePr/>
          <p:nvPr/>
        </p:nvGraphicFramePr>
        <p:xfrm>
          <a:off x="639280" y="12819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{D64D5168-84EA-40DE-BD71-F925B989DB7B}</a:tableStyleId>
              </a:tblPr>
              <a:tblGrid>
                <a:gridCol w="1903000"/>
                <a:gridCol w="2804850"/>
                <a:gridCol w="2804850"/>
                <a:gridCol w="3400750"/>
              </a:tblGrid>
              <a:tr h="80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of Paper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Journal Published in 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Summary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Inference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349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Intelligent Waste Classification System Integrating Deep Learning and Robotic Arm Technology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8th International Conference on Electronic Information Technology and Computer Engineering (EITCE 2024)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uses DenseNet121 for image classification and a robotic arm for sorting. Data augmentation techniques improve model accuracy. The study evaluates different deep learning models for efficiency.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learning with optimized architectures like DenseNet121 improves waste classification, making AI-driven automation more reliable.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54" name="Google Shape;154;p6" title="6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7675" y="6405862"/>
            <a:ext cx="365051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838200" y="365126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Literature Review - 3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7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7"/>
          <p:cNvSpPr txBox="1"/>
          <p:nvPr/>
        </p:nvSpPr>
        <p:spPr>
          <a:xfrm>
            <a:off x="3674150" y="6067688"/>
            <a:ext cx="7784100" cy="853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Le Quang Thao. (2023). An automated waste management system using artificial intelligence and robotics. </a:t>
            </a:r>
            <a:r>
              <a:rPr b="0" i="1" lang="en-US" sz="13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Material Cycles and Waste Management, 25</a:t>
            </a:r>
            <a:r>
              <a:rPr b="0" i="0" lang="en-US" sz="13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(4), 3791–3800. https://doi.org/10.1007/s10163-023-01796-4</a:t>
            </a:r>
            <a:endParaRPr b="0" i="0" sz="13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3" name="Google Shape;163;p7"/>
          <p:cNvGraphicFramePr/>
          <p:nvPr/>
        </p:nvGraphicFramePr>
        <p:xfrm>
          <a:off x="639280" y="14085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{D64D5168-84EA-40DE-BD71-F925B989DB7B}</a:tableStyleId>
              </a:tblPr>
              <a:tblGrid>
                <a:gridCol w="1903000"/>
                <a:gridCol w="2804850"/>
                <a:gridCol w="2804850"/>
                <a:gridCol w="3400750"/>
              </a:tblGrid>
              <a:tr h="80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of Paper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Journal Published in 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Summary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Inference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349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Automated Waste Management System Using Artificial Intelligence and Robotics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Journal of Material Cycles and Waste Management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CNN-based classification system with a robotic arm achieves 99% success in waste sorting. Uses SSD-MobileNetV2 for object detection and a wireless network for system control. Data augmentation improves classification accuracy.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Lightweight AI models like SSD-MobileNetV2 enable real-time waste classification, making them suitable for embedded and IoT applications.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64" name="Google Shape;164;p7" title="Slide_7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8250" y="6342525"/>
            <a:ext cx="334480" cy="33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f3084f94b_5_0"/>
          <p:cNvSpPr txBox="1"/>
          <p:nvPr>
            <p:ph type="title"/>
          </p:nvPr>
        </p:nvSpPr>
        <p:spPr>
          <a:xfrm>
            <a:off x="838200" y="365126"/>
            <a:ext cx="10515600" cy="94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SCENARIO</a:t>
            </a:r>
            <a:endParaRPr/>
          </a:p>
        </p:txBody>
      </p:sp>
      <p:sp>
        <p:nvSpPr>
          <p:cNvPr id="171" name="Google Shape;171;g34f3084f94b_5_0"/>
          <p:cNvSpPr txBox="1"/>
          <p:nvPr>
            <p:ph idx="1" type="body"/>
          </p:nvPr>
        </p:nvSpPr>
        <p:spPr>
          <a:xfrm>
            <a:off x="838200" y="1511107"/>
            <a:ext cx="10515600" cy="436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According to the Global E-Waste Monitor 2024, it has been stated that in 2022, 62 million metric tons of e-waste were generated worldwide, and this is expected to reach 82 million metric tons by 2030, growing at a rate of 2.6 million tons per year.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Usually, the e-waste generated in well-developed countries is exported to developing countries such as India, Nigeria, Malaysia, etc.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90% of e-waste in these developing countries is processed informally, meaning there is no advanced technology or proper factory setup to handle e-waste disposal.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Instead, e-waste is dumped in landfills, where people  manually collect and segregate it.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72" name="Google Shape;172;g34f3084f94b_5_0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3" name="Google Shape;173;g34f3084f94b_5_0" title="Slide_8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3275" y="6265857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f3084f94b_7_2"/>
          <p:cNvSpPr txBox="1"/>
          <p:nvPr>
            <p:ph idx="1" type="body"/>
          </p:nvPr>
        </p:nvSpPr>
        <p:spPr>
          <a:xfrm>
            <a:off x="545850" y="489000"/>
            <a:ext cx="11100300" cy="588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In 2022, it was observed that around $91 billion worth of recoverable materials were present in global e-waste (Urban Mining – The Future of Raw Materials, UNEP, 2023).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But only 22% of this was recovered through formal channels (like factories), and the rest was lost through informal recycling, landfilling, or incineration.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This manual process is highly inefficient and hazardous since most of the waste in landfills are bunt which in turn release toxic gases.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Separation of e waste from the rest of the waste in the preliminary stages will help in sending them to appropriate factories where further processing can be done safely and efficiently.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This calls for an automated technique wherein E-waste can be safely separated from the rest without manual interference.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4f3084f94b_7_2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g34f3084f94b_7_2" title="Slide_9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6975" y="6326150"/>
            <a:ext cx="336600" cy="3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Sree Vidya</dc:creator>
</cp:coreProperties>
</file>