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604" r:id="rId4"/>
    <p:sldId id="605" r:id="rId5"/>
    <p:sldId id="259" r:id="rId6"/>
    <p:sldId id="260" r:id="rId7"/>
    <p:sldId id="261" r:id="rId8"/>
    <p:sldId id="262" r:id="rId9"/>
    <p:sldId id="264" r:id="rId10"/>
    <p:sldId id="601" r:id="rId11"/>
    <p:sldId id="266" r:id="rId12"/>
    <p:sldId id="267" r:id="rId13"/>
    <p:sldId id="594" r:id="rId14"/>
    <p:sldId id="60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405" r:id="rId24"/>
    <p:sldId id="4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41614F-240F-48C1-97E3-940B2388BFEF}">
          <p14:sldIdLst>
            <p14:sldId id="256"/>
            <p14:sldId id="257"/>
          </p14:sldIdLst>
        </p14:section>
        <p14:section name="Diamond Partners" id="{47EE665F-B0D9-4A8C-B346-2E5CBB82A035}">
          <p14:sldIdLst>
            <p14:sldId id="604"/>
            <p14:sldId id="605"/>
          </p14:sldIdLst>
        </p14:section>
        <p14:section name="Course Program" id="{02A159DC-6FEE-4AD1-BC8B-66B070547B1B}">
          <p14:sldIdLst>
            <p14:sldId id="259"/>
            <p14:sldId id="260"/>
            <p14:sldId id="261"/>
          </p14:sldIdLst>
        </p14:section>
        <p14:section name="Trainers" id="{5ADF8BEA-D5D1-478C-9A82-2FAA95BCB0F6}">
          <p14:sldIdLst>
            <p14:sldId id="262"/>
            <p14:sldId id="264"/>
            <p14:sldId id="601"/>
          </p14:sldIdLst>
        </p14:section>
        <p14:section name="Evaluation and Exams" id="{4D14F7C1-AA7C-4DDC-BAAA-F6F1F32F4899}">
          <p14:sldIdLst>
            <p14:sldId id="266"/>
            <p14:sldId id="267"/>
            <p14:sldId id="594"/>
            <p14:sldId id="606"/>
            <p14:sldId id="269"/>
            <p14:sldId id="270"/>
            <p14:sldId id="271"/>
          </p14:sldIdLst>
        </p14:section>
        <p14:section name="Resources" id="{50C2C993-E7DB-44EB-9855-3C40FAD9F559}">
          <p14:sldIdLst>
            <p14:sldId id="272"/>
            <p14:sldId id="273"/>
            <p14:sldId id="274"/>
            <p14:sldId id="275"/>
            <p14:sldId id="276"/>
          </p14:sldIdLst>
        </p14:section>
        <p14:section name="Conclusion" id="{21FF1ED4-8374-497B-A770-237CB73893DC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69D0EEF-2A36-4530-AC8C-7D21A0745D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469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02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6371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975479-3BCD-4E4B-86FE-51661C7143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8492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468CFAA-8756-49B4-958C-45AA8B78D1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8901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A35DAE-7324-4D23-A9FE-3C330A2723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481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E35E97-E562-475A-9128-62AF19734A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125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/java-advanced" TargetMode="External"/><Relationship Id="rId3" Type="http://schemas.openxmlformats.org/officeDocument/2006/relationships/hyperlink" Target="https://softuni.bg/trainings/3345/java-advanced-may-2021" TargetMode="External"/><Relationship Id="rId7" Type="http://schemas.openxmlformats.org/officeDocument/2006/relationships/hyperlink" Target="https://www.facebook.com/groups/javaadvancedmay202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hyperlink" Target="https://www.facebook.com/groups/SoftUniJavaCommunit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softuni.bg/trainings/3009/java-advanced-september-202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20" Type="http://schemas.openxmlformats.org/officeDocument/2006/relationships/image" Target="../media/image2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codexio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Java Advanced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867632"/>
            <a:ext cx="2950749" cy="525135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360885"/>
            <a:ext cx="2950749" cy="460502"/>
          </a:xfrm>
        </p:spPr>
        <p:txBody>
          <a:bodyPr/>
          <a:lstStyle/>
          <a:p>
            <a:r>
              <a:rPr lang="en-US" sz="2400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643191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0" y="1777200"/>
            <a:ext cx="3303599" cy="33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7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97666" y="1572823"/>
            <a:ext cx="7216989" cy="4826400"/>
          </a:xfrm>
        </p:spPr>
        <p:txBody>
          <a:bodyPr>
            <a:normAutofit/>
          </a:bodyPr>
          <a:lstStyle/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/>
              <a:t>Java Developer @SAP</a:t>
            </a:r>
            <a:endParaRPr lang="bg-BG" sz="3600" dirty="0"/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/>
              <a:t>Ex-competitor in Mathematics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/>
              <a:t>Technical Trainer @SoftUni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/>
              <a:t>Programming Basics Team Lead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/>
              <a:t>Content Development Team Lead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Desislava</a:t>
            </a:r>
            <a:r>
              <a:rPr lang="en-US" dirty="0"/>
              <a:t> </a:t>
            </a:r>
            <a:r>
              <a:rPr lang="en-US" dirty="0" err="1"/>
              <a:t>Topuzakova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2E40BC-EA78-46D8-A3BC-5AA7087D6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r>
              <a:rPr lang="en-US" noProof="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000" y="1584000"/>
            <a:ext cx="3690000" cy="3690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760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434796-B3C9-456B-8E94-428CD71762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4961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Module –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77334" y="1991991"/>
            <a:ext cx="9157384" cy="543575"/>
            <a:chOff x="511822" y="1838163"/>
            <a:chExt cx="6573425" cy="543575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054859" y="1847130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708172" y="1863781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364009" y="1967652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852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689061" y="1976619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58448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90601" y="1485801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r>
              <a:rPr lang="bg-BG" sz="2000" b="1" dirty="0"/>
              <a:t>8</a:t>
            </a:r>
            <a:r>
              <a:rPr lang="en-US" sz="2000" b="1" dirty="0"/>
              <a:t>-May-2021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20018" y="1440315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28-June-2021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391225" y="1523548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18-22-Aug-2021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6514547" y="2147097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1077334" y="2867704"/>
            <a:ext cx="3545828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Advanced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18-May-2021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26-June-2021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26-June-2021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4712770" y="2867704"/>
            <a:ext cx="3603557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OOP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28-June-2021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-Aug-2021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15-Aug-2021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8405934" y="2867704"/>
            <a:ext cx="182878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 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Advanced</a:t>
            </a:r>
          </a:p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22-Aug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OOP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077334" y="2240793"/>
            <a:ext cx="9157384" cy="1464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0724EA34-2ECF-4D80-8ACF-AD6BC0B7C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72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32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 smtClean="0"/>
              <a:t>Exam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60113" y="1328512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473457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8667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homework</a:t>
            </a:r>
            <a:r>
              <a:rPr lang="en-US" dirty="0"/>
              <a:t> is mainly work in class!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pPr>
              <a:spcBef>
                <a:spcPts val="2400"/>
              </a:spcBef>
            </a:pPr>
            <a:r>
              <a:rPr lang="en-US" dirty="0"/>
              <a:t>How to submit your homework?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Submitted in the </a:t>
            </a:r>
            <a:r>
              <a:rPr lang="en-US" b="1" dirty="0">
                <a:solidFill>
                  <a:srgbClr val="FFA000"/>
                </a:solidFill>
              </a:rPr>
              <a:t>judge system</a:t>
            </a:r>
          </a:p>
          <a:p>
            <a:pPr>
              <a:spcBef>
                <a:spcPts val="2400"/>
              </a:spcBef>
            </a:pPr>
            <a:r>
              <a:rPr lang="en-US" dirty="0"/>
              <a:t>Do your homework when it's due!</a:t>
            </a:r>
          </a:p>
          <a:p>
            <a:pPr lvl="1"/>
            <a:r>
              <a:rPr lang="en-US" dirty="0"/>
              <a:t>Assignments pile up quickly</a:t>
            </a:r>
          </a:p>
          <a:p>
            <a:pPr>
              <a:spcBef>
                <a:spcPts val="24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14600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6C00CC3-5AF7-4033-904D-1DA6E6299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57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295401"/>
            <a:ext cx="11815018" cy="525779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Practical Programming Exam</a:t>
            </a:r>
          </a:p>
          <a:p>
            <a:pPr lvl="1"/>
            <a:r>
              <a:rPr lang="en-US" sz="3400" dirty="0"/>
              <a:t>3 practical problems for 4 hours:</a:t>
            </a:r>
          </a:p>
          <a:p>
            <a:pPr lvl="1"/>
            <a:r>
              <a:rPr lang="en-US" sz="3400" dirty="0"/>
              <a:t>Code in Java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Problem 1: </a:t>
            </a:r>
            <a:r>
              <a:rPr lang="en-US" sz="3600" b="1" dirty="0">
                <a:solidFill>
                  <a:schemeClr val="bg1"/>
                </a:solidFill>
              </a:rPr>
              <a:t>Data Structures </a:t>
            </a:r>
            <a:r>
              <a:rPr lang="en-US" sz="3600" b="1" dirty="0"/>
              <a:t>(</a:t>
            </a:r>
            <a:r>
              <a:rPr lang="en-US" sz="4000" dirty="0"/>
              <a:t>Stack, Queues, Sets, Maps</a:t>
            </a:r>
            <a:r>
              <a:rPr lang="en-US" sz="3600" b="1" dirty="0"/>
              <a:t>)</a:t>
            </a:r>
            <a:endParaRPr lang="bg-BG" sz="3600" b="1" dirty="0"/>
          </a:p>
          <a:p>
            <a:r>
              <a:rPr lang="en-US" sz="3600" dirty="0"/>
              <a:t>Problem 2: </a:t>
            </a:r>
            <a:r>
              <a:rPr lang="en-US" sz="3600" b="1" dirty="0">
                <a:solidFill>
                  <a:schemeClr val="bg1"/>
                </a:solidFill>
              </a:rPr>
              <a:t>Multidimensional Arrays</a:t>
            </a:r>
            <a:endParaRPr lang="bg-BG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Problem 3: </a:t>
            </a:r>
            <a:r>
              <a:rPr lang="en-US" sz="3600" b="1" dirty="0">
                <a:solidFill>
                  <a:schemeClr val="bg1"/>
                </a:solidFill>
              </a:rPr>
              <a:t>Defining Classes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EE3EBD-010B-47E2-A485-025B80C93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24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7E38D0-3D7F-4C66-9612-CF4A348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4BF3D-3FA1-4AA1-A22E-D9896EC36E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321675" cy="5546589"/>
          </a:xfrm>
        </p:spPr>
        <p:txBody>
          <a:bodyPr/>
          <a:lstStyle/>
          <a:p>
            <a:r>
              <a:rPr lang="en-US" dirty="0"/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Multiple-choice</a:t>
            </a:r>
            <a:r>
              <a:rPr lang="en-US" dirty="0"/>
              <a:t> with 1 or more correct answer</a:t>
            </a:r>
          </a:p>
          <a:p>
            <a:pPr lvl="1"/>
            <a:r>
              <a:rPr lang="en-US" dirty="0"/>
              <a:t>In English</a:t>
            </a:r>
          </a:p>
          <a:p>
            <a:pPr lvl="1"/>
            <a:r>
              <a:rPr lang="en-US" dirty="0"/>
              <a:t>Automated quiz system</a:t>
            </a:r>
          </a:p>
          <a:p>
            <a:r>
              <a:rPr lang="en-US" dirty="0"/>
              <a:t>Available </a:t>
            </a:r>
            <a:r>
              <a:rPr lang="en-US" b="1" dirty="0">
                <a:solidFill>
                  <a:schemeClr val="bg1"/>
                </a:solidFill>
              </a:rPr>
              <a:t>online</a:t>
            </a:r>
            <a:r>
              <a:rPr lang="en-US" dirty="0"/>
              <a:t> on the day of </a:t>
            </a:r>
            <a:r>
              <a:rPr lang="en-US" b="1" dirty="0">
                <a:solidFill>
                  <a:schemeClr val="bg1"/>
                </a:solidFill>
              </a:rPr>
              <a:t>the practical </a:t>
            </a:r>
            <a:r>
              <a:rPr lang="en-US" dirty="0"/>
              <a:t>exam</a:t>
            </a:r>
          </a:p>
          <a:p>
            <a:r>
              <a:rPr lang="en-US" dirty="0"/>
              <a:t>You can submit your answers just one time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E927BF-0A17-4591-B951-D5514D49E0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3D07BE-87E0-4F95-AECF-DFB0C893B1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87906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000" dirty="0"/>
              <a:t>Official web site:</a:t>
            </a:r>
            <a:r>
              <a:rPr lang="bg-BG" sz="3000" dirty="0"/>
              <a:t/>
            </a:r>
            <a:br>
              <a:rPr lang="bg-BG" sz="3000" dirty="0"/>
            </a:br>
            <a:endParaRPr lang="en-US" sz="30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000" dirty="0"/>
              <a:t>Official discussion forum:</a:t>
            </a:r>
            <a:r>
              <a:rPr lang="bg-BG" sz="3000" dirty="0"/>
              <a:t/>
            </a:r>
            <a:br>
              <a:rPr lang="bg-BG" sz="3000" dirty="0"/>
            </a:br>
            <a:endParaRPr lang="en-US" sz="30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000" dirty="0"/>
              <a:t>Official Facebook group:</a:t>
            </a:r>
            <a:r>
              <a:rPr lang="bg-BG" sz="3000" dirty="0"/>
              <a:t/>
            </a:r>
            <a:br>
              <a:rPr lang="bg-BG" sz="3000" dirty="0"/>
            </a:br>
            <a:endParaRPr lang="en-US" sz="30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000" dirty="0"/>
              <a:t>Community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Course,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2" y="1737909"/>
            <a:ext cx="8352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https://softuni.bg/trainings/3345/java-advanced-may-2021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624535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589321"/>
            <a:ext cx="8352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>
              <a:defRPr/>
            </a:pPr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https://www.facebook.com/groups/javaadvancedmay2021</a:t>
            </a:r>
            <a:endParaRPr lang="bg-BG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3" y="3142088"/>
            <a:ext cx="8352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8"/>
              </a:rPr>
              <a:t>https://softuni.bg/forum/categories/7/java-advanced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1011C31C-530C-417F-89F4-90AD1E78D55F}"/>
              </a:ext>
            </a:extLst>
          </p:cNvPr>
          <p:cNvSpPr/>
          <p:nvPr/>
        </p:nvSpPr>
        <p:spPr>
          <a:xfrm>
            <a:off x="623562" y="5861877"/>
            <a:ext cx="8352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9"/>
              </a:rPr>
              <a:t>https://www.facebook.com/groups/SoftUniJavaCommunity/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D0D6B00-4652-4349-B3D5-67DB8E4AE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18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Diamond Partners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Course Objectives &amp;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Trainers Team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Course Organization</a:t>
            </a:r>
            <a:endParaRPr lang="bg-BG" dirty="0"/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Exam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2DBA8E-B3FB-45F9-A531-751C53C05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b="1" dirty="0">
                <a:solidFill>
                  <a:schemeClr val="bg1"/>
                </a:solidFill>
              </a:rPr>
              <a:t>slides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videos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homework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assignments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web site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Slides and Videos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280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56" y="3810000"/>
            <a:ext cx="2650172" cy="21336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0D46E41-276E-4253-9414-75D6E70D0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06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10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IntelliJ Idea - </a:t>
            </a:r>
            <a:r>
              <a:rPr lang="en-US" b="1" dirty="0">
                <a:hlinkClick r:id="rId3"/>
              </a:rPr>
              <a:t>https://www.jetbrains.com/idea/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Recommended Software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3657601"/>
            <a:ext cx="2594409" cy="259440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CFBD2D2-19DB-42D3-9887-8752A11C0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796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800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8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46167C-EF15-4792-A2EE-A4E8AB129E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9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80B6E78-713C-4C43-8A6B-AF1F6D88C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67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9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9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14" y="1295400"/>
            <a:ext cx="2748775" cy="2743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07A0F6C-CCCA-4A5F-96AC-819C693DAE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Java Advanced</a:t>
            </a:r>
          </a:p>
        </p:txBody>
      </p:sp>
    </p:spTree>
    <p:extLst>
      <p:ext uri="{BB962C8B-B14F-4D97-AF65-F5344CB8AC3E}">
        <p14:creationId xmlns:p14="http://schemas.microsoft.com/office/powerpoint/2010/main" val="423185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329769"/>
            <a:ext cx="11815018" cy="5201066"/>
          </a:xfrm>
        </p:spPr>
        <p:txBody>
          <a:bodyPr>
            <a:normAutofit/>
          </a:bodyPr>
          <a:lstStyle/>
          <a:p>
            <a:r>
              <a:rPr lang="en-US" sz="3600" dirty="0"/>
              <a:t>Java Is Everywhere</a:t>
            </a:r>
            <a:endParaRPr lang="bg-BG" sz="3600" dirty="0"/>
          </a:p>
          <a:p>
            <a:r>
              <a:rPr lang="en-US" sz="3600" dirty="0"/>
              <a:t>Wonderful Community Support</a:t>
            </a:r>
            <a:endParaRPr lang="bg-BG" sz="3600" dirty="0"/>
          </a:p>
          <a:p>
            <a:r>
              <a:rPr lang="en-US" sz="3600" dirty="0"/>
              <a:t>Java Is Platform Independent</a:t>
            </a:r>
          </a:p>
          <a:p>
            <a:r>
              <a:rPr lang="en-US" sz="3600" dirty="0"/>
              <a:t>Excellent Documentation Support - </a:t>
            </a:r>
            <a:r>
              <a:rPr lang="en-US" sz="3600" noProof="1"/>
              <a:t>Javadocs</a:t>
            </a:r>
          </a:p>
          <a:p>
            <a:r>
              <a:rPr lang="en-US" sz="3600" dirty="0"/>
              <a:t>Great Collection of Open Source Libraries</a:t>
            </a:r>
          </a:p>
          <a:p>
            <a:r>
              <a:rPr lang="en-US" sz="3600" dirty="0"/>
              <a:t>Java Has Rich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Java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2DD341-52B3-41AF-9CF4-30070E01E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77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295401"/>
            <a:ext cx="11815018" cy="54106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Stack and Queues</a:t>
            </a:r>
          </a:p>
          <a:p>
            <a:pPr>
              <a:lnSpc>
                <a:spcPct val="100000"/>
              </a:lnSpc>
            </a:pPr>
            <a:r>
              <a:rPr lang="en-US" dirty="0"/>
              <a:t>Multidimensional Arrays</a:t>
            </a:r>
          </a:p>
          <a:p>
            <a:pPr>
              <a:lnSpc>
                <a:spcPct val="100000"/>
              </a:lnSpc>
            </a:pPr>
            <a:r>
              <a:rPr lang="en-US" dirty="0"/>
              <a:t>Sets and Maps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Streams, Files and Directories</a:t>
            </a:r>
          </a:p>
          <a:p>
            <a:pPr>
              <a:lnSpc>
                <a:spcPct val="100000"/>
              </a:lnSpc>
            </a:pPr>
            <a:r>
              <a:rPr lang="en-US" dirty="0"/>
              <a:t>Defining Classes</a:t>
            </a:r>
          </a:p>
          <a:p>
            <a:pPr>
              <a:lnSpc>
                <a:spcPct val="100000"/>
              </a:lnSpc>
            </a:pPr>
            <a:r>
              <a:rPr lang="en-US" dirty="0"/>
              <a:t>Workshop – Create Simple Data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Generics</a:t>
            </a:r>
          </a:p>
          <a:p>
            <a:pPr>
              <a:lnSpc>
                <a:spcPct val="100000"/>
              </a:lnSpc>
            </a:pPr>
            <a:r>
              <a:rPr lang="en-US" dirty="0"/>
              <a:t>Iterators and Comparators</a:t>
            </a:r>
          </a:p>
          <a:p>
            <a:pPr>
              <a:lnSpc>
                <a:spcPct val="100000"/>
              </a:lnSpc>
            </a:pPr>
            <a:r>
              <a:rPr lang="en-US" dirty="0"/>
              <a:t>Functional Programming</a:t>
            </a:r>
          </a:p>
          <a:p>
            <a:pPr>
              <a:lnSpc>
                <a:spcPct val="100000"/>
              </a:lnSpc>
            </a:pPr>
            <a:r>
              <a:rPr lang="en-US" dirty="0"/>
              <a:t>Workshop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214" y="2113628"/>
            <a:ext cx="1620437" cy="1620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3997846"/>
            <a:ext cx="1710045" cy="1793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10190200" y="4277184"/>
            <a:ext cx="1372821" cy="1234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FB68D06-36D7-4825-ACE3-A90FD74AE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15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Ð ÐµÐ·ÑÐ»ÑÐ°Ñ Ñ Ð¸Ð·Ð¾Ð±ÑÐ°Ð¶ÐµÐ½Ð¸Ðµ Ð·Ð° lecture png">
            <a:extLst>
              <a:ext uri="{FF2B5EF4-FFF2-40B4-BE49-F238E27FC236}">
                <a16:creationId xmlns:a16="http://schemas.microsoft.com/office/drawing/2014/main" id="{1316E379-60D6-43AE-8A90-18B5941D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220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55ECE6-10ED-4B13-9F4D-571A7A7252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Trainers Team</a:t>
            </a:r>
          </a:p>
        </p:txBody>
      </p:sp>
    </p:spTree>
    <p:extLst>
      <p:ext uri="{BB962C8B-B14F-4D97-AF65-F5344CB8AC3E}">
        <p14:creationId xmlns:p14="http://schemas.microsoft.com/office/powerpoint/2010/main" val="30162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6000" y="1584000"/>
            <a:ext cx="7569058" cy="3806066"/>
          </a:xfrm>
        </p:spPr>
        <p:txBody>
          <a:bodyPr>
            <a:normAutofit/>
          </a:bodyPr>
          <a:lstStyle/>
          <a:p>
            <a:r>
              <a:rPr lang="en-US" sz="3600" noProof="1"/>
              <a:t>Java Developer</a:t>
            </a:r>
            <a:r>
              <a:rPr lang="bg-BG" sz="3600" noProof="1"/>
              <a:t> </a:t>
            </a:r>
            <a:r>
              <a:rPr lang="en-US" sz="3600" noProof="1"/>
              <a:t>at </a:t>
            </a:r>
            <a:r>
              <a:rPr lang="en-US" sz="3600" dirty="0"/>
              <a:t>Virtual Racing School</a:t>
            </a:r>
            <a:endParaRPr lang="en-US" sz="3600" noProof="1"/>
          </a:p>
          <a:p>
            <a:r>
              <a:rPr lang="en-US" sz="3600" noProof="1"/>
              <a:t>Experience with Java, C++, C#</a:t>
            </a:r>
          </a:p>
          <a:p>
            <a:r>
              <a:rPr lang="en-US" sz="3600" noProof="1"/>
              <a:t>Technical Trainer @SoftUni</a:t>
            </a:r>
          </a:p>
          <a:p>
            <a:r>
              <a:rPr lang="en-US" sz="3600" noProof="1"/>
              <a:t>Interested in Astrophysics</a:t>
            </a:r>
            <a:endParaRPr lang="en-GB" sz="36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Martin Paunov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1854000"/>
            <a:ext cx="4082034" cy="33528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A8495CF-2D85-4850-9A03-B80543DDE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03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698</Words>
  <Application>Microsoft Office PowerPoint</Application>
  <PresentationFormat>Widescreen</PresentationFormat>
  <Paragraphs>181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 Advanced</vt:lpstr>
      <vt:lpstr>Table of Contents</vt:lpstr>
      <vt:lpstr>SoftUni Diamond Partners</vt:lpstr>
      <vt:lpstr>Educational Partners</vt:lpstr>
      <vt:lpstr>Java Advanced</vt:lpstr>
      <vt:lpstr>About Java</vt:lpstr>
      <vt:lpstr>Course Topics</vt:lpstr>
      <vt:lpstr>The Trainers Team</vt:lpstr>
      <vt:lpstr>Martin Paunov</vt:lpstr>
      <vt:lpstr>Desislava Topuzakova</vt:lpstr>
      <vt:lpstr>Course Organization</vt:lpstr>
      <vt:lpstr>Java Advanced Module – Timeline</vt:lpstr>
      <vt:lpstr>SoftUni Certificate</vt:lpstr>
      <vt:lpstr>CPE Certificate</vt:lpstr>
      <vt:lpstr>Homework Assignments &amp; Exercises</vt:lpstr>
      <vt:lpstr>Exam</vt:lpstr>
      <vt:lpstr>Theoretical Exam</vt:lpstr>
      <vt:lpstr>Resources</vt:lpstr>
      <vt:lpstr>Java Advanced Course, Forum and FB Group</vt:lpstr>
      <vt:lpstr>Java Advanced Slides and Videos</vt:lpstr>
      <vt:lpstr>Java Recommended Software</vt:lpstr>
      <vt:lpstr>Learn to Search in Internet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– Course Overview</dc:title>
  <dc:subject>Software Development Course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50</cp:revision>
  <dcterms:created xsi:type="dcterms:W3CDTF">2018-05-23T13:08:44Z</dcterms:created>
  <dcterms:modified xsi:type="dcterms:W3CDTF">2021-05-19T08:47:06Z</dcterms:modified>
  <cp:category>programming;computer programming;software development;web development</cp:category>
</cp:coreProperties>
</file>