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6"/>
  </p:notesMasterIdLst>
  <p:handoutMasterIdLst>
    <p:handoutMasterId r:id="rId37"/>
  </p:handoutMasterIdLst>
  <p:sldIdLst>
    <p:sldId id="256" r:id="rId3"/>
    <p:sldId id="297" r:id="rId4"/>
    <p:sldId id="258" r:id="rId5"/>
    <p:sldId id="259" r:id="rId6"/>
    <p:sldId id="494" r:id="rId7"/>
    <p:sldId id="260" r:id="rId8"/>
    <p:sldId id="261" r:id="rId9"/>
    <p:sldId id="262" r:id="rId10"/>
    <p:sldId id="263" r:id="rId11"/>
    <p:sldId id="264" r:id="rId12"/>
    <p:sldId id="29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4" r:id="rId21"/>
    <p:sldId id="275" r:id="rId22"/>
    <p:sldId id="276" r:id="rId23"/>
    <p:sldId id="277" r:id="rId24"/>
    <p:sldId id="295" r:id="rId25"/>
    <p:sldId id="279" r:id="rId26"/>
    <p:sldId id="280" r:id="rId27"/>
    <p:sldId id="281" r:id="rId28"/>
    <p:sldId id="296" r:id="rId29"/>
    <p:sldId id="285" r:id="rId30"/>
    <p:sldId id="291" r:id="rId31"/>
    <p:sldId id="309" r:id="rId32"/>
    <p:sldId id="316" r:id="rId33"/>
    <p:sldId id="293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080561-B5E8-458A-9425-D87AA981D253}">
          <p14:sldIdLst>
            <p14:sldId id="256"/>
            <p14:sldId id="297"/>
            <p14:sldId id="258"/>
          </p14:sldIdLst>
        </p14:section>
        <p14:section name="Introduction to IDE" id="{DC7F0C67-1A9B-48A5-B542-9D47D46F4806}">
          <p14:sldIdLst>
            <p14:sldId id="259"/>
            <p14:sldId id="494"/>
            <p14:sldId id="260"/>
            <p14:sldId id="261"/>
            <p14:sldId id="262"/>
            <p14:sldId id="263"/>
            <p14:sldId id="264"/>
          </p14:sldIdLst>
        </p14:section>
        <p14:section name="JavaScript Syntax" id="{13E3D103-C7FA-460E-B154-9780807BD676}">
          <p14:sldIdLst>
            <p14:sldId id="298"/>
            <p14:sldId id="267"/>
            <p14:sldId id="268"/>
            <p14:sldId id="269"/>
            <p14:sldId id="270"/>
          </p14:sldIdLst>
        </p14:section>
        <p14:section name="Conditional Statements" id="{AE78F607-4658-4E00-A37E-A8EAC23B4570}">
          <p14:sldIdLst>
            <p14:sldId id="271"/>
            <p14:sldId id="272"/>
            <p14:sldId id="273"/>
          </p14:sldIdLst>
        </p14:section>
        <p14:section name="Loops" id="{87E73861-7BA2-4CCC-9935-CF9D3FEA79F3}">
          <p14:sldIdLst>
            <p14:sldId id="294"/>
            <p14:sldId id="275"/>
            <p14:sldId id="276"/>
            <p14:sldId id="277"/>
          </p14:sldIdLst>
        </p14:section>
        <p14:section name="Debugging" id="{C315B3C8-BAEC-4555-976F-ADC6588A152A}">
          <p14:sldIdLst>
            <p14:sldId id="295"/>
            <p14:sldId id="279"/>
            <p14:sldId id="280"/>
            <p14:sldId id="281"/>
            <p14:sldId id="296"/>
            <p14:sldId id="285"/>
            <p14:sldId id="291"/>
            <p14:sldId id="309"/>
            <p14:sldId id="316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2.png"/><Relationship Id="rId20" Type="http://schemas.openxmlformats.org/officeDocument/2006/relationships/image" Target="../media/image4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hyperlink" Target="https://codexio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 Placeholder 9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Technical Trainers</a:t>
            </a:r>
          </a:p>
        </p:txBody>
      </p:sp>
      <p:sp>
        <p:nvSpPr>
          <p:cNvPr id="211" name="Text Placeholder 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92500"/>
          </a:bodyPr>
          <a:lstStyle>
            <a:lvl1pPr marL="0" indent="0" defTabSz="1194069">
              <a:spcBef>
                <a:spcPts val="0"/>
              </a:spcBef>
              <a:buSzTx/>
              <a:buNone/>
              <a:defRPr sz="2646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SoftUni Team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Syntax, Conditions and Loops</a:t>
            </a:r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JavaScript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210" name="Text Placeholder 11"/>
          <p:cNvSpPr txBox="1"/>
          <p:nvPr/>
        </p:nvSpPr>
        <p:spPr>
          <a:xfrm>
            <a:off x="8708505" y="6130861"/>
            <a:ext cx="2951518" cy="341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 anchor="ctr">
            <a:normAutofit/>
          </a:bodyPr>
          <a:lstStyle>
            <a:lvl1pPr algn="r" defTabSz="1218438">
              <a:lnSpc>
                <a:spcPct val="104999"/>
              </a:lnSpc>
              <a:defRPr sz="1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Helvetica"/>
                <a:hlinkClick r:id="" action="ppaction://noaction"/>
              </a:defRPr>
            </a:lvl1pPr>
          </a:lstStyle>
          <a:p>
            <a:pPr>
              <a:defRPr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</a:t>
            </a:r>
            <a:r>
              <a:rPr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softuni.bg</a:t>
            </a: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3" cstate="print"/>
          <a:srcRect l="3333" t="3855" r="4666" b="5033"/>
          <a:stretch>
            <a:fillRect/>
          </a:stretch>
        </p:blipFill>
        <p:spPr>
          <a:xfrm rot="20334507">
            <a:off x="732802" y="2440806"/>
            <a:ext cx="2120347" cy="20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Visual Studio Code </a:t>
            </a:r>
            <a:r>
              <a:rPr b="0" dirty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rPr dirty="0"/>
              <a:t>In order to create your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rPr dirty="0"/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Function and Comparison Operators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</p:spTree>
    <p:extLst>
      <p:ext uri="{BB962C8B-B14F-4D97-AF65-F5344CB8AC3E}">
        <p14:creationId xmlns:p14="http://schemas.microsoft.com/office/powerpoint/2010/main" val="102068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2760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3200" dirty="0"/>
              <a:t>The JavaScript syntax is similar to </a:t>
            </a:r>
            <a:r>
              <a:rPr lang="en-US" sz="3200" dirty="0"/>
              <a:t>other programming languages</a:t>
            </a:r>
            <a:endParaRPr sz="3200" dirty="0"/>
          </a:p>
          <a:p>
            <a:pPr marL="803275" lvl="1" indent="-360362">
              <a:lnSpc>
                <a:spcPct val="100000"/>
              </a:lnSpc>
              <a:defRPr sz="3100"/>
            </a:pPr>
            <a:r>
              <a:rPr sz="3000" dirty="0"/>
              <a:t>Operators, Variables, Conditional statements, loops, </a:t>
            </a:r>
          </a:p>
          <a:p>
            <a:pPr marL="0" lvl="1" indent="609219">
              <a:lnSpc>
                <a:spcPct val="100000"/>
              </a:lnSpc>
              <a:buSzTx/>
              <a:buNone/>
              <a:defRPr sz="3100"/>
            </a:pPr>
            <a:r>
              <a:rPr sz="3000" dirty="0"/>
              <a:t>functions, arrays, objects and classes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966696" y="3870085"/>
            <a:ext cx="3392078" cy="23114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</a:t>
            </a:r>
            <a:r>
              <a:rPr dirty="0">
                <a:solidFill>
                  <a:srgbClr val="234465"/>
                </a:solidFill>
              </a:rPr>
              <a:t> a = 5;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b = 10;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 (</a:t>
            </a:r>
            <a:r>
              <a:rPr dirty="0">
                <a:solidFill>
                  <a:schemeClr val="accent1"/>
                </a:solidFill>
              </a:rPr>
              <a:t>b &gt; a</a:t>
            </a:r>
            <a:r>
              <a:rPr dirty="0"/>
              <a:t>) {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console.log(b);</a:t>
            </a:r>
            <a:endParaRPr dirty="0"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273" name="Speech Bubble: Rectangle with Corners Rounded 2"/>
          <p:cNvGrpSpPr/>
          <p:nvPr/>
        </p:nvGrpSpPr>
        <p:grpSpPr>
          <a:xfrm>
            <a:off x="2126026" y="3471814"/>
            <a:ext cx="2769592" cy="1095981"/>
            <a:chOff x="0" y="0"/>
            <a:chExt cx="2769591" cy="1095980"/>
          </a:xfrm>
        </p:grpSpPr>
        <p:sp>
          <p:nvSpPr>
            <p:cNvPr id="271" name="Shape"/>
            <p:cNvSpPr/>
            <p:nvPr/>
          </p:nvSpPr>
          <p:spPr>
            <a:xfrm>
              <a:off x="0" y="0"/>
              <a:ext cx="2769591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2" name="Declare a variable with let"/>
            <p:cNvSpPr/>
            <p:nvPr/>
          </p:nvSpPr>
          <p:spPr>
            <a:xfrm>
              <a:off x="99221" y="132492"/>
              <a:ext cx="2207137" cy="83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bg2"/>
                  </a:solidFill>
                </a:rPr>
                <a:t>let</a:t>
              </a:r>
            </a:p>
          </p:txBody>
        </p:sp>
      </p:grpSp>
      <p:grpSp>
        <p:nvGrpSpPr>
          <p:cNvPr id="276" name="Speech Bubble: Rectangle with Corners Rounded 13"/>
          <p:cNvGrpSpPr/>
          <p:nvPr/>
        </p:nvGrpSpPr>
        <p:grpSpPr>
          <a:xfrm>
            <a:off x="2126026" y="4819587"/>
            <a:ext cx="2741448" cy="1095981"/>
            <a:chOff x="0" y="0"/>
            <a:chExt cx="2741446" cy="1095979"/>
          </a:xfrm>
        </p:grpSpPr>
        <p:sp>
          <p:nvSpPr>
            <p:cNvPr id="274" name="Shape"/>
            <p:cNvSpPr/>
            <p:nvPr/>
          </p:nvSpPr>
          <p:spPr>
            <a:xfrm>
              <a:off x="0" y="0"/>
              <a:ext cx="2741447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4" y="0"/>
                    <a:pt x="1439" y="0"/>
                  </a:cubicBezTo>
                  <a:lnTo>
                    <a:pt x="17514" y="0"/>
                  </a:lnTo>
                  <a:cubicBezTo>
                    <a:pt x="18309" y="0"/>
                    <a:pt x="18954" y="1612"/>
                    <a:pt x="18954" y="3600"/>
                  </a:cubicBezTo>
                  <a:lnTo>
                    <a:pt x="21600" y="4631"/>
                  </a:lnTo>
                  <a:lnTo>
                    <a:pt x="18954" y="9000"/>
                  </a:lnTo>
                  <a:lnTo>
                    <a:pt x="18954" y="18000"/>
                  </a:lnTo>
                  <a:cubicBezTo>
                    <a:pt x="18954" y="19988"/>
                    <a:pt x="18309" y="21600"/>
                    <a:pt x="17514" y="21600"/>
                  </a:cubicBezTo>
                  <a:lnTo>
                    <a:pt x="1439" y="21600"/>
                  </a:lnTo>
                  <a:cubicBezTo>
                    <a:pt x="644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5" name="Conditional statement"/>
            <p:cNvSpPr txBox="1"/>
            <p:nvPr/>
          </p:nvSpPr>
          <p:spPr>
            <a:xfrm>
              <a:off x="99221" y="133970"/>
              <a:ext cx="2207137" cy="828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Conditional statement</a:t>
              </a:r>
            </a:p>
          </p:txBody>
        </p:sp>
      </p:grpSp>
      <p:grpSp>
        <p:nvGrpSpPr>
          <p:cNvPr id="279" name="Speech Bubble: Rectangle with Corners Rounded 14"/>
          <p:cNvGrpSpPr/>
          <p:nvPr/>
        </p:nvGrpSpPr>
        <p:grpSpPr>
          <a:xfrm>
            <a:off x="8058988" y="4407520"/>
            <a:ext cx="3682735" cy="1095981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Body of the conditional statement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 bldLvl="5" advAuto="0"/>
      <p:bldP spid="270" grpId="0" animBg="1" advAuto="0"/>
      <p:bldP spid="273" grpId="0" animBg="1" advAuto="0"/>
      <p:bldP spid="276" grpId="0" animBg="1" advAuto="0"/>
      <p:bldP spid="279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input will come as parameters</a:t>
            </a:r>
          </a:p>
          <a:p>
            <a:r>
              <a:rPr dirty="0"/>
              <a:t>A function is </a:t>
            </a:r>
            <a:r>
              <a:rPr lang="en-US" dirty="0"/>
              <a:t>similar to a </a:t>
            </a:r>
            <a:r>
              <a:rPr lang="en-US" b="1" dirty="0">
                <a:solidFill>
                  <a:schemeClr val="bg1"/>
                </a:solidFill>
              </a:rPr>
              <a:t>procedure</a:t>
            </a:r>
            <a:r>
              <a:rPr dirty="0"/>
              <a:t>, 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Functions</a:t>
            </a:r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234465"/>
                </a:solidFill>
              </a:rPr>
              <a:t> solve (num1, num2) {</a:t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    </a:t>
            </a:r>
            <a:r>
              <a:rPr>
                <a:solidFill>
                  <a:schemeClr val="accent2"/>
                </a:solidFill>
              </a:rPr>
              <a:t>//some logic</a:t>
            </a:r>
            <a:br>
              <a:rPr>
                <a:solidFill>
                  <a:schemeClr val="accent2"/>
                </a:solidFill>
              </a:rPr>
            </a:br>
            <a:r>
              <a:rPr>
                <a:solidFill>
                  <a:srgbClr val="234465"/>
                </a:solidFill>
              </a:rPr>
              <a:t>}</a:t>
            </a:r>
            <a:br>
              <a:rPr>
                <a:solidFill>
                  <a:srgbClr val="234465"/>
                </a:solidFill>
              </a:rPr>
            </a:b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solve(2,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025748" y="3137094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41541" y="3232696"/>
            <a:ext cx="2785406" cy="881873"/>
            <a:chOff x="0" y="0"/>
            <a:chExt cx="2785404" cy="881871"/>
          </a:xfrm>
        </p:grpSpPr>
        <p:sp>
          <p:nvSpPr>
            <p:cNvPr id="288" name="Shape"/>
            <p:cNvSpPr/>
            <p:nvPr/>
          </p:nvSpPr>
          <p:spPr>
            <a:xfrm>
              <a:off x="0" y="0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40152" y="5548544"/>
            <a:ext cx="3914533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calling the function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7" grpId="0" animBg="1" advAuto="0"/>
      <p:bldP spid="290" grpId="0" animBg="1" advAuto="0"/>
      <p:bldP spid="293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prints as result </a:t>
            </a:r>
            <a:br>
              <a:rPr dirty="0"/>
            </a:br>
            <a:r>
              <a:rPr dirty="0"/>
              <a:t>that number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multiplied by two</a:t>
            </a:r>
          </a:p>
        </p:txBody>
      </p:sp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Multiply Number by Two</a:t>
            </a:r>
          </a:p>
        </p:txBody>
      </p:sp>
      <p:grpSp>
        <p:nvGrpSpPr>
          <p:cNvPr id="304" name="Group 10"/>
          <p:cNvGrpSpPr/>
          <p:nvPr/>
        </p:nvGrpSpPr>
        <p:grpSpPr>
          <a:xfrm>
            <a:off x="820003" y="2713356"/>
            <a:ext cx="4659780" cy="1230914"/>
            <a:chOff x="-6" y="-8705"/>
            <a:chExt cx="4659778" cy="1151752"/>
          </a:xfrm>
        </p:grpSpPr>
        <p:sp>
          <p:nvSpPr>
            <p:cNvPr id="298" name="Text Placeholder 3"/>
            <p:cNvSpPr txBox="1"/>
            <p:nvPr/>
          </p:nvSpPr>
          <p:spPr>
            <a:xfrm>
              <a:off x="-6" y="661413"/>
              <a:ext cx="2310333" cy="481634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99" name="Text Placeholder 3"/>
            <p:cNvSpPr txBox="1"/>
            <p:nvPr/>
          </p:nvSpPr>
          <p:spPr>
            <a:xfrm>
              <a:off x="-1" y="-8705"/>
              <a:ext cx="2310333" cy="660500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02" name="Text Placeholder 3"/>
            <p:cNvGrpSpPr/>
            <p:nvPr/>
          </p:nvGrpSpPr>
          <p:grpSpPr>
            <a:xfrm>
              <a:off x="2310331" y="647827"/>
              <a:ext cx="2349441" cy="490441"/>
              <a:chOff x="-3" y="52046"/>
              <a:chExt cx="2349439" cy="490440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-3" y="52046"/>
                <a:ext cx="2310335" cy="472535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01" name="4"/>
              <p:cNvSpPr txBox="1"/>
              <p:nvPr/>
            </p:nvSpPr>
            <p:spPr>
              <a:xfrm>
                <a:off x="39104" y="75252"/>
                <a:ext cx="2310332" cy="467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</p:grpSp>
        <p:sp>
          <p:nvSpPr>
            <p:cNvPr id="303" name="Text Placeholder 3"/>
            <p:cNvSpPr txBox="1"/>
            <p:nvPr/>
          </p:nvSpPr>
          <p:spPr>
            <a:xfrm>
              <a:off x="2310334" y="915"/>
              <a:ext cx="23103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7692">
            <a:off x="8586942" y="3477898"/>
            <a:ext cx="3309121" cy="3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820008" y="4239454"/>
            <a:ext cx="4620672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</a:t>
            </a:r>
            <a:r>
              <a:rPr dirty="0">
                <a:solidFill>
                  <a:schemeClr val="accent1"/>
                </a:solidFill>
              </a:rPr>
              <a:t>solve </a:t>
            </a:r>
            <a:r>
              <a:rPr dirty="0"/>
              <a:t>(num)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console.log(num * 2);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solve</a:t>
            </a:r>
            <a:r>
              <a:rPr dirty="0">
                <a:solidFill>
                  <a:srgbClr val="234465"/>
                </a:solidFill>
              </a:rPr>
              <a:t>(2);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Comparison Operators</a:t>
            </a:r>
          </a:p>
        </p:txBody>
      </p:sp>
      <p:graphicFrame>
        <p:nvGraphicFramePr>
          <p:cNvPr id="310" name="Group 134"/>
          <p:cNvGraphicFramePr/>
          <p:nvPr/>
        </p:nvGraphicFramePr>
        <p:xfrm>
          <a:off x="3571716" y="1347537"/>
          <a:ext cx="6124736" cy="4812665"/>
        </p:xfrm>
        <a:graphic>
          <a:graphicData uri="http://schemas.openxmlformats.org/drawingml/2006/table">
            <a:tbl>
              <a:tblPr/>
              <a:tblGrid>
                <a:gridCol w="365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234465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Operator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 b="1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Notation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JS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</a:t>
                      </a:r>
                    </a:p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 and 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value/type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2"/>
          <p:cNvSpPr txBox="1"/>
          <p:nvPr/>
        </p:nvSpPr>
        <p:spPr>
          <a:xfrm>
            <a:off x="4626200" y="2153174"/>
            <a:ext cx="3012625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If (a &gt; b)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is Conditional Statement</a:t>
            </a:r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single number </a:t>
            </a:r>
            <a:r>
              <a:rPr dirty="0"/>
              <a:t>and checks if </a:t>
            </a:r>
            <a:br>
              <a:rPr dirty="0"/>
            </a:br>
            <a:r>
              <a:rPr dirty="0"/>
              <a:t>the grade is excellent or not</a:t>
            </a:r>
          </a:p>
          <a:p>
            <a:r>
              <a:rPr dirty="0"/>
              <a:t>If it is,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Excellent</a:t>
            </a:r>
            <a:r>
              <a:rPr lang="en-US" b="1" dirty="0">
                <a:sym typeface="Helvetica"/>
              </a:rPr>
              <a:t>"</a:t>
            </a:r>
            <a:r>
              <a:rPr dirty="0"/>
              <a:t>, otherwise print </a:t>
            </a:r>
            <a:br>
              <a:rPr dirty="0"/>
            </a:b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Not excellent</a:t>
            </a:r>
            <a:r>
              <a:rPr lang="en-US" b="1" dirty="0">
                <a:sym typeface="Helvetica"/>
              </a:rPr>
              <a:t>"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Excellent Grade</a:t>
            </a:r>
          </a:p>
        </p:txBody>
      </p:sp>
      <p:grpSp>
        <p:nvGrpSpPr>
          <p:cNvPr id="342" name="Group 4"/>
          <p:cNvGrpSpPr/>
          <p:nvPr/>
        </p:nvGrpSpPr>
        <p:grpSpPr>
          <a:xfrm>
            <a:off x="381000" y="3956839"/>
            <a:ext cx="6030003" cy="1681407"/>
            <a:chOff x="-2" y="1484"/>
            <a:chExt cx="6030001" cy="1572867"/>
          </a:xfrm>
        </p:grpSpPr>
        <p:grpSp>
          <p:nvGrpSpPr>
            <p:cNvPr id="337" name="Group 10"/>
            <p:cNvGrpSpPr/>
            <p:nvPr/>
          </p:nvGrpSpPr>
          <p:grpSpPr>
            <a:xfrm>
              <a:off x="-2" y="1484"/>
              <a:ext cx="5881894" cy="1105752"/>
              <a:chOff x="-1" y="1484"/>
              <a:chExt cx="5881892" cy="1105751"/>
            </a:xfrm>
          </p:grpSpPr>
          <p:sp>
            <p:nvSpPr>
              <p:cNvPr id="331" name="Text Placeholder 3"/>
              <p:cNvSpPr txBox="1"/>
              <p:nvPr/>
            </p:nvSpPr>
            <p:spPr>
              <a:xfrm>
                <a:off x="-1" y="598215"/>
                <a:ext cx="2944185" cy="481510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4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5.50</a:t>
                </a:r>
              </a:p>
            </p:txBody>
          </p:sp>
          <p:sp>
            <p:nvSpPr>
              <p:cNvPr id="332" name="Text Placeholder 3"/>
              <p:cNvSpPr txBox="1"/>
              <p:nvPr/>
            </p:nvSpPr>
            <p:spPr>
              <a:xfrm>
                <a:off x="1077" y="1484"/>
                <a:ext cx="2944185" cy="607100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Input</a:t>
                </a:r>
              </a:p>
            </p:txBody>
          </p:sp>
          <p:grpSp>
            <p:nvGrpSpPr>
              <p:cNvPr id="335" name="Text Placeholder 3"/>
              <p:cNvGrpSpPr/>
              <p:nvPr/>
            </p:nvGrpSpPr>
            <p:grpSpPr>
              <a:xfrm>
                <a:off x="2949965" y="608566"/>
                <a:ext cx="2930848" cy="498669"/>
                <a:chOff x="-166896" y="10355"/>
                <a:chExt cx="2930847" cy="498668"/>
              </a:xfrm>
            </p:grpSpPr>
            <p:sp>
              <p:nvSpPr>
                <p:cNvPr id="333" name="Rectangle"/>
                <p:cNvSpPr/>
                <p:nvPr/>
              </p:nvSpPr>
              <p:spPr>
                <a:xfrm>
                  <a:off x="-166896" y="10355"/>
                  <a:ext cx="2930847" cy="494320"/>
                </a:xfrm>
                <a:prstGeom prst="rect">
                  <a:avLst/>
                </a:prstGeom>
                <a:solidFill>
                  <a:srgbClr val="ADB4C3">
                    <a:alpha val="15000"/>
                  </a:srgbClr>
                </a:solidFill>
                <a:ln w="12700" cap="flat">
                  <a:solidFill>
                    <a:schemeClr val="accent5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spcBef>
                      <a:spcPts val="600"/>
                    </a:spcBef>
                    <a:defRPr sz="24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defRPr>
                  </a:pPr>
                  <a:endParaRPr/>
                </a:p>
              </p:txBody>
            </p:sp>
            <p:sp>
              <p:nvSpPr>
                <p:cNvPr id="334" name="Excellent"/>
                <p:cNvSpPr txBox="1"/>
                <p:nvPr/>
              </p:nvSpPr>
              <p:spPr>
                <a:xfrm>
                  <a:off x="-150553" y="41910"/>
                  <a:ext cx="2433686" cy="46711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2000" tIns="72000" rIns="72000" bIns="72000" numCol="1" anchor="t">
                  <a:spAutoFit/>
                </a:bodyPr>
                <a:lstStyle>
                  <a:lvl1pPr>
                    <a:spcBef>
                      <a:spcPts val="600"/>
                    </a:spcBef>
                    <a:defRPr sz="2300">
                      <a:latin typeface="Consolas"/>
                      <a:ea typeface="Consolas"/>
                      <a:cs typeface="Consolas"/>
                      <a:sym typeface="Consolas"/>
                    </a:defRPr>
                  </a:lvl1pPr>
                </a:lstStyle>
                <a:p>
                  <a:r>
                    <a:rPr dirty="0"/>
                    <a:t>Excellent</a:t>
                  </a:r>
                </a:p>
              </p:txBody>
            </p:sp>
          </p:grpSp>
          <p:sp>
            <p:nvSpPr>
              <p:cNvPr id="336" name="Text Placeholder 3"/>
              <p:cNvSpPr txBox="1"/>
              <p:nvPr/>
            </p:nvSpPr>
            <p:spPr>
              <a:xfrm>
                <a:off x="2937706" y="9856"/>
                <a:ext cx="2944185" cy="607100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Output</a:t>
                </a:r>
              </a:p>
            </p:txBody>
          </p:sp>
        </p:grpSp>
        <p:sp>
          <p:nvSpPr>
            <p:cNvPr id="338" name="Text Placeholder 3"/>
            <p:cNvSpPr txBox="1"/>
            <p:nvPr/>
          </p:nvSpPr>
          <p:spPr>
            <a:xfrm>
              <a:off x="0" y="1090436"/>
              <a:ext cx="2944184" cy="481510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4.35</a:t>
              </a:r>
            </a:p>
          </p:txBody>
        </p:sp>
        <p:grpSp>
          <p:nvGrpSpPr>
            <p:cNvPr id="341" name="Text Placeholder 3"/>
            <p:cNvGrpSpPr/>
            <p:nvPr/>
          </p:nvGrpSpPr>
          <p:grpSpPr>
            <a:xfrm>
              <a:off x="2944184" y="1090077"/>
              <a:ext cx="3085815" cy="484274"/>
              <a:chOff x="-172676" y="17411"/>
              <a:chExt cx="3085814" cy="484273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-172676" y="17411"/>
                <a:ext cx="2937707" cy="47446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40" name="Not excellent"/>
              <p:cNvSpPr txBox="1"/>
              <p:nvPr/>
            </p:nvSpPr>
            <p:spPr>
              <a:xfrm>
                <a:off x="-131725" y="34570"/>
                <a:ext cx="3044863" cy="4671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Not excellent</a:t>
                </a:r>
              </a:p>
            </p:txBody>
          </p:sp>
        </p:grpSp>
      </p:grpSp>
      <p:sp>
        <p:nvSpPr>
          <p:cNvPr id="343" name="TextBox 13"/>
          <p:cNvSpPr txBox="1"/>
          <p:nvPr/>
        </p:nvSpPr>
        <p:spPr>
          <a:xfrm>
            <a:off x="7217247" y="3239017"/>
            <a:ext cx="4349165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solve(grade){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if (grade &gt;= 5.50)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 else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 advAuto="0"/>
      <p:bldP spid="343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body" sz="quarter" idx="11"/>
          </p:nvPr>
        </p:nvSpPr>
        <p:spPr>
          <a:xfrm>
            <a:off x="614363" y="5586413"/>
            <a:ext cx="10963275" cy="768350"/>
          </a:xfrm>
        </p:spPr>
        <p:txBody>
          <a:bodyPr/>
          <a:lstStyle/>
          <a:p>
            <a:r>
              <a:rPr lang="en-US"/>
              <a:t>Code Block Repetition</a:t>
            </a:r>
          </a:p>
        </p:txBody>
      </p:sp>
      <p:sp>
        <p:nvSpPr>
          <p:cNvPr id="346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Loops</a:t>
            </a:r>
          </a:p>
        </p:txBody>
      </p:sp>
      <p:sp>
        <p:nvSpPr>
          <p:cNvPr id="347" name="Rectangle 2"/>
          <p:cNvSpPr txBox="1"/>
          <p:nvPr/>
        </p:nvSpPr>
        <p:spPr>
          <a:xfrm>
            <a:off x="5170637" y="1674673"/>
            <a:ext cx="1850724" cy="174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</a:t>
            </a:r>
          </a:p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71540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defRPr sz="3200"/>
            </a:pPr>
            <a:r>
              <a:rPr lang="en-US" dirty="0"/>
              <a:t>Introduction and IDE</a:t>
            </a:r>
          </a:p>
          <a:p>
            <a:pPr marL="514350" indent="-514350">
              <a:defRPr sz="3200"/>
            </a:pPr>
            <a:r>
              <a:rPr lang="en-US" dirty="0"/>
              <a:t>JavaScript Syntax</a:t>
            </a:r>
          </a:p>
          <a:p>
            <a:pPr marL="514350" indent="-514350">
              <a:defRPr sz="3200"/>
            </a:pPr>
            <a:r>
              <a:rPr lang="en-US" dirty="0"/>
              <a:t>Conditional Statements</a:t>
            </a:r>
          </a:p>
          <a:p>
            <a:pPr marL="514350" indent="-514350">
              <a:defRPr sz="3200"/>
            </a:pPr>
            <a:r>
              <a:rPr lang="en-US" dirty="0"/>
              <a:t>Loops</a:t>
            </a:r>
          </a:p>
          <a:p>
            <a:pPr marL="900113" lvl="1" indent="-457200">
              <a:defRPr sz="3200"/>
            </a:pPr>
            <a:r>
              <a:rPr lang="en-US" sz="3000" dirty="0"/>
              <a:t>While-Loop</a:t>
            </a:r>
          </a:p>
          <a:p>
            <a:pPr marL="900113" lvl="1" indent="-457200">
              <a:defRPr sz="3200"/>
            </a:pPr>
            <a:r>
              <a:rPr lang="en-US" sz="3000" dirty="0"/>
              <a:t>For-Loop</a:t>
            </a:r>
          </a:p>
          <a:p>
            <a:pPr marL="514350" indent="-514350">
              <a:defRPr sz="3200"/>
            </a:pPr>
            <a:r>
              <a:rPr lang="en-US" dirty="0"/>
              <a:t>Debugging and Troubleshooting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What Are Loops</a:t>
            </a:r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47192" y="4906114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 bldLvl="5" animBg="1" advAuto="0"/>
      <p:bldP spid="352" grpId="0" animBg="1" advAuto="0"/>
      <p:bldP spid="353" grpId="0" animBg="1" advAuto="0"/>
      <p:bldP spid="356" grpId="0" animBg="1" advAuto="0"/>
      <p:bldP spid="359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Create a function that prints all the numbers from 1 to 5  </a:t>
            </a:r>
            <a:br/>
            <a:r>
              <a:t>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(inclusive) </a:t>
            </a:r>
            <a:r>
              <a:t>each on a separate line</a:t>
            </a:r>
          </a:p>
        </p:txBody>
      </p:sp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1 to 5</a:t>
            </a:r>
          </a:p>
        </p:txBody>
      </p:sp>
      <p:grpSp>
        <p:nvGrpSpPr>
          <p:cNvPr id="368" name="Group 10"/>
          <p:cNvGrpSpPr/>
          <p:nvPr/>
        </p:nvGrpSpPr>
        <p:grpSpPr>
          <a:xfrm>
            <a:off x="1185830" y="2733108"/>
            <a:ext cx="1699066" cy="2912018"/>
            <a:chOff x="0" y="-1"/>
            <a:chExt cx="1699065" cy="2912016"/>
          </a:xfrm>
        </p:grpSpPr>
        <p:grpSp>
          <p:nvGrpSpPr>
            <p:cNvPr id="366" name="Text Placeholder 3"/>
            <p:cNvGrpSpPr/>
            <p:nvPr/>
          </p:nvGrpSpPr>
          <p:grpSpPr>
            <a:xfrm>
              <a:off x="-1" y="647999"/>
              <a:ext cx="1699067" cy="2264017"/>
              <a:chOff x="0" y="0"/>
              <a:chExt cx="1699065" cy="2264016"/>
            </a:xfrm>
          </p:grpSpPr>
          <p:sp>
            <p:nvSpPr>
              <p:cNvPr id="364" name="Rectangle"/>
              <p:cNvSpPr/>
              <p:nvPr/>
            </p:nvSpPr>
            <p:spPr>
              <a:xfrm>
                <a:off x="-1" y="-1"/>
                <a:ext cx="1699067" cy="2264017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spcBef>
                    <a:spcPts val="600"/>
                  </a:spcBef>
                  <a:defRPr sz="2400" b="1"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65" name="1…"/>
              <p:cNvSpPr txBox="1"/>
              <p:nvPr/>
            </p:nvSpPr>
            <p:spPr>
              <a:xfrm>
                <a:off x="36000" y="-1"/>
                <a:ext cx="1627066" cy="22268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</a:p>
            </p:txBody>
          </p:sp>
        </p:grpSp>
        <p:sp>
          <p:nvSpPr>
            <p:cNvPr id="367" name="Text Placeholder 3"/>
            <p:cNvSpPr txBox="1"/>
            <p:nvPr/>
          </p:nvSpPr>
          <p:spPr>
            <a:xfrm>
              <a:off x="-1" y="-2"/>
              <a:ext cx="1699066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69" name="TextBox 11"/>
          <p:cNvSpPr txBox="1"/>
          <p:nvPr/>
        </p:nvSpPr>
        <p:spPr>
          <a:xfrm>
            <a:off x="3968180" y="3114988"/>
            <a:ext cx="6095670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 ()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for (let i = 1; i &lt;= 5; i++) {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//TODO: print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234465"/>
                </a:solidFill>
              </a:rPr>
              <a:t>}    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 advAuto="0"/>
      <p:bldP spid="369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Write a function that receives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t> and prints the </a:t>
            </a:r>
            <a:br/>
            <a:r>
              <a:t>numbers from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 to 1</a:t>
            </a:r>
            <a:r>
              <a:t>. Try using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 loop</a:t>
            </a:r>
          </a:p>
        </p:txBody>
      </p:sp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N to 1</a:t>
            </a:r>
          </a:p>
        </p:txBody>
      </p:sp>
      <p:grpSp>
        <p:nvGrpSpPr>
          <p:cNvPr id="380" name="Group 11"/>
          <p:cNvGrpSpPr/>
          <p:nvPr/>
        </p:nvGrpSpPr>
        <p:grpSpPr>
          <a:xfrm>
            <a:off x="634344" y="2632446"/>
            <a:ext cx="5328471" cy="2982076"/>
            <a:chOff x="0" y="0"/>
            <a:chExt cx="5328469" cy="2982074"/>
          </a:xfrm>
        </p:grpSpPr>
        <p:sp>
          <p:nvSpPr>
            <p:cNvPr id="375" name="Text Placeholder 3"/>
            <p:cNvSpPr txBox="1"/>
            <p:nvPr/>
          </p:nvSpPr>
          <p:spPr>
            <a:xfrm>
              <a:off x="0" y="0"/>
              <a:ext cx="2664234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78" name="Text Placeholder 3"/>
            <p:cNvGrpSpPr/>
            <p:nvPr/>
          </p:nvGrpSpPr>
          <p:grpSpPr>
            <a:xfrm>
              <a:off x="2664231" y="682229"/>
              <a:ext cx="2664238" cy="2299845"/>
              <a:chOff x="-3" y="33232"/>
              <a:chExt cx="2664237" cy="2299844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3" y="33232"/>
                <a:ext cx="2664237" cy="2299844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77" name="5…"/>
              <p:cNvSpPr txBox="1"/>
              <p:nvPr/>
            </p:nvSpPr>
            <p:spPr>
              <a:xfrm>
                <a:off x="36001" y="69162"/>
                <a:ext cx="2592236" cy="2226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</a:p>
            </p:txBody>
          </p:sp>
        </p:grpSp>
        <p:sp>
          <p:nvSpPr>
            <p:cNvPr id="379" name="Text Placeholder 3"/>
            <p:cNvSpPr txBox="1"/>
            <p:nvPr/>
          </p:nvSpPr>
          <p:spPr>
            <a:xfrm>
              <a:off x="2664234" y="996"/>
              <a:ext cx="26642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81" name="TextBox 9"/>
          <p:cNvSpPr txBox="1"/>
          <p:nvPr/>
        </p:nvSpPr>
        <p:spPr>
          <a:xfrm>
            <a:off x="7072976" y="2703469"/>
            <a:ext cx="3943378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solve(n) {</a:t>
            </a:r>
            <a:br>
              <a:rPr dirty="0"/>
            </a:br>
            <a:r>
              <a:rPr dirty="0"/>
              <a:t>  while(</a:t>
            </a:r>
            <a:r>
              <a:rPr dirty="0">
                <a:solidFill>
                  <a:schemeClr val="accent2"/>
                </a:solidFill>
              </a:rPr>
              <a:t>/*TODO*/) </a:t>
            </a:r>
            <a:r>
              <a:rPr dirty="0"/>
              <a:t>{</a:t>
            </a:r>
            <a:br>
              <a:rPr dirty="0"/>
            </a:br>
            <a:r>
              <a:rPr dirty="0"/>
              <a:t>    console.log(n);</a:t>
            </a:r>
            <a:br>
              <a:rPr dirty="0"/>
            </a:br>
            <a:r>
              <a:rPr dirty="0"/>
              <a:t>    n--;</a:t>
            </a:r>
            <a:br>
              <a:rPr dirty="0"/>
            </a:br>
            <a:r>
              <a:rPr dirty="0"/>
              <a:t>  }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dirty="0"/>
              <a:t>solve(5);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E5FCA8A6-F5E0-426C-9284-3029A9B0AFB4}"/>
              </a:ext>
            </a:extLst>
          </p:cNvPr>
          <p:cNvSpPr/>
          <p:nvPr/>
        </p:nvSpPr>
        <p:spPr>
          <a:xfrm>
            <a:off x="634344" y="3314675"/>
            <a:ext cx="2664239" cy="229984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 cap="flat">
            <a:solidFill>
              <a:schemeClr val="accent5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21" name="5…">
            <a:extLst>
              <a:ext uri="{FF2B5EF4-FFF2-40B4-BE49-F238E27FC236}">
                <a16:creationId xmlns:a16="http://schemas.microsoft.com/office/drawing/2014/main" id="{6117771A-7BAE-4C50-AB0F-68B9D23E6B8D}"/>
              </a:ext>
            </a:extLst>
          </p:cNvPr>
          <p:cNvSpPr txBox="1"/>
          <p:nvPr/>
        </p:nvSpPr>
        <p:spPr>
          <a:xfrm>
            <a:off x="670341" y="3385184"/>
            <a:ext cx="2592238" cy="499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2000" tIns="72000" rIns="72000" bIns="72000" numCol="1" anchor="t">
            <a:spAutoFit/>
          </a:bodyPr>
          <a:lstStyle/>
          <a:p>
            <a:pPr>
              <a:spcBef>
                <a:spcPts val="600"/>
              </a:spcBef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5</a:t>
            </a:r>
            <a:endParaRPr sz="2400" b="1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  <p:bldP spid="20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Debugging the Code</a:t>
            </a:r>
          </a:p>
        </p:txBody>
      </p:sp>
      <p:pic>
        <p:nvPicPr>
          <p:cNvPr id="385" name="Picture 8" descr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7116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The process of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debugging application </a:t>
            </a:r>
            <a:r>
              <a:rPr dirty="0"/>
              <a:t>includes:</a:t>
            </a:r>
          </a:p>
          <a:p>
            <a:pPr marL="803275" lvl="1" indent="-360362">
              <a:defRPr sz="3100"/>
            </a:pPr>
            <a:r>
              <a:rPr sz="3200" dirty="0"/>
              <a:t>Spotting an error</a:t>
            </a:r>
          </a:p>
          <a:p>
            <a:pPr marL="803275" lvl="1" indent="-360362">
              <a:defRPr sz="3100"/>
            </a:pPr>
            <a:r>
              <a:rPr sz="3200" dirty="0"/>
              <a:t>Finding the lines of code that cause the error</a:t>
            </a:r>
          </a:p>
          <a:p>
            <a:pPr marL="803275" lvl="1" indent="-360362">
              <a:defRPr sz="3100"/>
            </a:pPr>
            <a:r>
              <a:rPr sz="3200" dirty="0"/>
              <a:t>Fixing the error in the code</a:t>
            </a:r>
          </a:p>
          <a:p>
            <a:pPr marL="803275" lvl="1" indent="-360362">
              <a:defRPr sz="3100"/>
            </a:pPr>
            <a:r>
              <a:rPr sz="3200" dirty="0"/>
              <a:t>Testing to check if the error is gone </a:t>
            </a:r>
            <a:br>
              <a:rPr sz="3200" dirty="0"/>
            </a:br>
            <a:r>
              <a:rPr sz="3200" dirty="0"/>
              <a:t>and no new errors are introduced</a:t>
            </a:r>
          </a:p>
          <a:p>
            <a:r>
              <a:rPr dirty="0"/>
              <a:t>Iterative and continuous process</a:t>
            </a:r>
          </a:p>
        </p:txBody>
      </p:sp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the Code</a:t>
            </a:r>
          </a:p>
        </p:txBody>
      </p:sp>
      <p:grpSp>
        <p:nvGrpSpPr>
          <p:cNvPr id="401" name="Group 25"/>
          <p:cNvGrpSpPr/>
          <p:nvPr/>
        </p:nvGrpSpPr>
        <p:grpSpPr>
          <a:xfrm>
            <a:off x="9679592" y="1361871"/>
            <a:ext cx="1873560" cy="5035327"/>
            <a:chOff x="0" y="-1"/>
            <a:chExt cx="1873558" cy="5035326"/>
          </a:xfrm>
        </p:grpSpPr>
        <p:grpSp>
          <p:nvGrpSpPr>
            <p:cNvPr id="391" name="Group 5"/>
            <p:cNvGrpSpPr/>
            <p:nvPr/>
          </p:nvGrpSpPr>
          <p:grpSpPr>
            <a:xfrm>
              <a:off x="0" y="-2"/>
              <a:ext cx="1873559" cy="1733603"/>
              <a:chOff x="0" y="0"/>
              <a:chExt cx="1873558" cy="1733601"/>
            </a:xfrm>
          </p:grpSpPr>
          <p:sp>
            <p:nvSpPr>
              <p:cNvPr id="389" name="Oval 4"/>
              <p:cNvSpPr/>
              <p:nvPr/>
            </p:nvSpPr>
            <p:spPr>
              <a:xfrm>
                <a:off x="69979" y="-1"/>
                <a:ext cx="1733601" cy="1733602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BA75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pic>
            <p:nvPicPr>
              <p:cNvPr id="390" name="Picture 1" descr="Picture 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9338"/>
                <a:ext cx="1873559" cy="1724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99" name="Group 24"/>
            <p:cNvGrpSpPr/>
            <p:nvPr/>
          </p:nvGrpSpPr>
          <p:grpSpPr>
            <a:xfrm>
              <a:off x="76159" y="3161762"/>
              <a:ext cx="1733603" cy="1873563"/>
              <a:chOff x="0" y="-1"/>
              <a:chExt cx="1733601" cy="1873561"/>
            </a:xfrm>
          </p:grpSpPr>
          <p:grpSp>
            <p:nvGrpSpPr>
              <p:cNvPr id="394" name="Group 12"/>
              <p:cNvGrpSpPr/>
              <p:nvPr/>
            </p:nvGrpSpPr>
            <p:grpSpPr>
              <a:xfrm>
                <a:off x="-1" y="-2"/>
                <a:ext cx="1733603" cy="1873563"/>
                <a:chOff x="0" y="0"/>
                <a:chExt cx="1733601" cy="1873561"/>
              </a:xfrm>
            </p:grpSpPr>
            <p:sp>
              <p:nvSpPr>
                <p:cNvPr id="392" name="Oval 13"/>
                <p:cNvSpPr/>
                <p:nvPr/>
              </p:nvSpPr>
              <p:spPr>
                <a:xfrm rot="5400000">
                  <a:off x="0" y="69978"/>
                  <a:ext cx="1733603" cy="173360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BA75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800">
                      <a:solidFill>
                        <a:schemeClr val="accent1"/>
                      </a:solidFill>
                    </a:defRPr>
                  </a:pPr>
                  <a:endParaRPr/>
                </a:p>
              </p:txBody>
            </p:sp>
            <p:pic>
              <p:nvPicPr>
                <p:cNvPr id="393" name="Picture 14" descr="Picture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 rot="5400000">
                  <a:off x="-74650" y="74649"/>
                  <a:ext cx="1873563" cy="172426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10800000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395" name="Straight Connector 9"/>
              <p:cNvSpPr/>
              <p:nvPr/>
            </p:nvSpPr>
            <p:spPr>
              <a:xfrm flipH="1">
                <a:off x="1282263" y="725399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Straight Connector 17"/>
              <p:cNvSpPr/>
              <p:nvPr/>
            </p:nvSpPr>
            <p:spPr>
              <a:xfrm flipH="1">
                <a:off x="1279982" y="1007488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traight Connector 18"/>
              <p:cNvSpPr/>
              <p:nvPr/>
            </p:nvSpPr>
            <p:spPr>
              <a:xfrm flipH="1" flipV="1">
                <a:off x="1282263" y="725400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Straight Connector 21"/>
              <p:cNvSpPr/>
              <p:nvPr/>
            </p:nvSpPr>
            <p:spPr>
              <a:xfrm flipH="1" flipV="1">
                <a:off x="1279982" y="1002927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" name="Arrow: Down 15"/>
            <p:cNvSpPr/>
            <p:nvPr/>
          </p:nvSpPr>
          <p:spPr>
            <a:xfrm>
              <a:off x="651982" y="2044635"/>
              <a:ext cx="636415" cy="9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67"/>
                  </a:moveTo>
                  <a:lnTo>
                    <a:pt x="5400" y="14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067"/>
                  </a:lnTo>
                  <a:lnTo>
                    <a:pt x="21600" y="14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BA7500"/>
              </a:solidFill>
              <a:prstDash val="solid"/>
              <a:round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chemeClr val="accent1"/>
                  </a:solidFill>
                </a:defRPr>
              </a:pPr>
              <a:endParaRPr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3200"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trace</a:t>
            </a:r>
            <a:r>
              <a:rPr sz="3200" dirty="0"/>
              <a:t> the </a:t>
            </a:r>
            <a:br>
              <a:rPr sz="3200" dirty="0"/>
            </a:br>
            <a:r>
              <a:rPr sz="3200"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sz="3200" dirty="0"/>
              <a:t>Ability to </a:t>
            </a:r>
            <a:r>
              <a:rPr sz="3200" b="1" dirty="0">
                <a:solidFill>
                  <a:schemeClr val="accent1"/>
                </a:solidFill>
                <a:sym typeface="Helvetica"/>
              </a:rPr>
              <a:t>inspect</a:t>
            </a:r>
            <a:r>
              <a:rPr sz="3200" dirty="0"/>
              <a:t> </a:t>
            </a:r>
            <a:br>
              <a:rPr sz="3200" dirty="0"/>
            </a:br>
            <a:r>
              <a:rPr sz="3200"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val 7"/>
          <p:cNvSpPr/>
          <p:nvPr/>
        </p:nvSpPr>
        <p:spPr>
          <a:xfrm>
            <a:off x="4267201" y="807602"/>
            <a:ext cx="3657603" cy="3657602"/>
          </a:xfrm>
          <a:prstGeom prst="ellipse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FFFFFF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/>
              <a:t>Live Exercises</a:t>
            </a:r>
          </a:p>
        </p:txBody>
      </p:sp>
      <p:pic>
        <p:nvPicPr>
          <p:cNvPr id="426" name="Picture 3" descr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419601" y="394223"/>
            <a:ext cx="3124203" cy="38352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9856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869725" y="1656225"/>
            <a:ext cx="7581211" cy="4772372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4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433" name="Group 8"/>
          <p:cNvGrpSpPr/>
          <p:nvPr/>
        </p:nvGrpSpPr>
        <p:grpSpPr>
          <a:xfrm>
            <a:off x="191941" y="1419748"/>
            <a:ext cx="8632998" cy="5300343"/>
            <a:chOff x="0" y="0"/>
            <a:chExt cx="8632996" cy="5300341"/>
          </a:xfrm>
        </p:grpSpPr>
        <p:sp>
          <p:nvSpPr>
            <p:cNvPr id="430" name="Rounded Rectangle 10"/>
            <p:cNvSpPr/>
            <p:nvPr/>
          </p:nvSpPr>
          <p:spPr>
            <a:xfrm>
              <a:off x="-1" y="-1"/>
              <a:ext cx="8632998" cy="5300343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1" name="Rounded Rectangle 16"/>
            <p:cNvSpPr/>
            <p:nvPr/>
          </p:nvSpPr>
          <p:spPr>
            <a:xfrm>
              <a:off x="156210" y="296812"/>
              <a:ext cx="194923" cy="470671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2" name="Half Frame 11"/>
            <p:cNvSpPr/>
            <p:nvPr/>
          </p:nvSpPr>
          <p:spPr>
            <a:xfrm rot="5400000">
              <a:off x="7872084" y="298621"/>
              <a:ext cx="729626" cy="5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34" name="Picture 12" descr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824937" y="3276641"/>
            <a:ext cx="2882679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ontent Placeholder 4"/>
          <p:cNvSpPr txBox="1"/>
          <p:nvPr/>
        </p:nvSpPr>
        <p:spPr>
          <a:xfrm>
            <a:off x="771284" y="1679513"/>
            <a:ext cx="7981654" cy="524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Declare variables with </a:t>
            </a:r>
            <a:r>
              <a:rPr b="1">
                <a:solidFill>
                  <a:schemeClr val="accent1"/>
                </a:solidFill>
              </a:rPr>
              <a:t>'let'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if-else</a:t>
            </a:r>
            <a:r>
              <a:t> statements to check for </a:t>
            </a:r>
            <a:br/>
            <a:r>
              <a:t>conditions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loops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avoid repeating code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the </a:t>
            </a:r>
            <a:r>
              <a:rPr b="1">
                <a:solidFill>
                  <a:schemeClr val="accent1"/>
                </a:solidFill>
              </a:rPr>
              <a:t>debugger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check for mistakes </a:t>
            </a:r>
            <a:br/>
            <a:r>
              <a:t>in the code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>
              <a:buSzTx/>
              <a:buNone/>
              <a:defRPr sz="8800" b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r>
              <a:t>#fund-js</a:t>
            </a:r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 cstate="print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Development Environments for JS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Introduction and 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945" y="2034413"/>
            <a:ext cx="5762627" cy="418366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030" y="2411163"/>
            <a:ext cx="3430173" cy="343017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Firefox Web Browser</a:t>
            </a:r>
          </a:p>
        </p:txBody>
      </p:sp>
      <p:sp>
        <p:nvSpPr>
          <p:cNvPr id="236" name="Text Placeholder 1"/>
          <p:cNvSpPr txBox="1"/>
          <p:nvPr/>
        </p:nvSpPr>
        <p:spPr>
          <a:xfrm>
            <a:off x="529199" y="1219199"/>
            <a:ext cx="54186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5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[Ctrl] + [Shift] + [i]</a:t>
            </a:r>
          </a:p>
        </p:txBody>
      </p:sp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2" cstate="print"/>
          <a:srcRect r="1192" b="2286"/>
          <a:stretch>
            <a:fillRect/>
          </a:stretch>
        </p:blipFill>
        <p:spPr>
          <a:xfrm>
            <a:off x="595440" y="2411160"/>
            <a:ext cx="6172202" cy="322764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8" name="Picture 4" descr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5030" y="2446121"/>
            <a:ext cx="3554365" cy="33952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Node.js</a:t>
            </a:r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half" idx="4294967295"/>
          </p:nvPr>
        </p:nvSpPr>
        <p:spPr>
          <a:xfrm>
            <a:off x="2133598" y="990600"/>
            <a:ext cx="6760145" cy="36391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What is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Node.js</a:t>
            </a:r>
            <a:r>
              <a:rPr dirty="0"/>
              <a:t>?</a:t>
            </a:r>
          </a:p>
          <a:p>
            <a:pPr marL="803275" lvl="1" indent="-360362">
              <a:defRPr sz="3000"/>
            </a:pPr>
            <a:r>
              <a:rPr dirty="0"/>
              <a:t>Server-side JavaScript runtime</a:t>
            </a:r>
            <a:endParaRPr sz="3100" dirty="0"/>
          </a:p>
          <a:p>
            <a:pPr marL="803275" lvl="1" indent="-360362">
              <a:defRPr sz="3000"/>
            </a:pPr>
            <a:r>
              <a:rPr dirty="0"/>
              <a:t>Chrome V8 JavaScript engine</a:t>
            </a:r>
            <a:endParaRPr sz="3100" dirty="0"/>
          </a:p>
          <a:p>
            <a:pPr lvl="1" indent="-360362">
              <a:defRPr sz="3000"/>
            </a:pPr>
            <a:r>
              <a:rPr dirty="0"/>
              <a:t>NPM</a:t>
            </a:r>
            <a:r>
              <a:rPr lang="bg-BG" dirty="0"/>
              <a:t> (</a:t>
            </a:r>
            <a:r>
              <a:rPr lang="en-US" sz="3000" dirty="0"/>
              <a:t>Node Package Manager</a:t>
            </a:r>
            <a:r>
              <a:rPr lang="bg-BG" dirty="0"/>
              <a:t>)</a:t>
            </a:r>
            <a:endParaRPr sz="3100" dirty="0"/>
          </a:p>
          <a:p>
            <a:pPr marL="803275" lvl="1" indent="-360362">
              <a:defRPr sz="3000"/>
            </a:pPr>
            <a:r>
              <a:rPr dirty="0"/>
              <a:t>Install node packages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7FC975C-0849-44D8-8CEA-93211413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1224000"/>
            <a:ext cx="9000000" cy="5442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3770</TotalTime>
  <Words>1174</Words>
  <Application>Microsoft Office PowerPoint</Application>
  <PresentationFormat>Widescreen</PresentationFormat>
  <Paragraphs>257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1_SoftUni</vt:lpstr>
      <vt:lpstr>Introduction to JavaScript</vt:lpstr>
      <vt:lpstr>Table of Contents</vt:lpstr>
      <vt:lpstr>Have a Question?</vt:lpstr>
      <vt:lpstr>Introduction and IDE</vt:lpstr>
      <vt:lpstr>What is JavaScript?</vt:lpstr>
      <vt:lpstr>Chrome Web Browser</vt:lpstr>
      <vt:lpstr>Firefox Web Browser</vt:lpstr>
      <vt:lpstr>Node.js</vt:lpstr>
      <vt:lpstr>Install the Latest Node.js</vt:lpstr>
      <vt:lpstr>Using Visual Studio Code</vt:lpstr>
      <vt:lpstr>JavaScript Syntax</vt:lpstr>
      <vt:lpstr>JavaScript Syntax</vt:lpstr>
      <vt:lpstr>Functions</vt:lpstr>
      <vt:lpstr>Problem: Multiply Number by Two</vt:lpstr>
      <vt:lpstr>Comparison Operators</vt:lpstr>
      <vt:lpstr>Conditional Statements</vt:lpstr>
      <vt:lpstr>What is Conditional Statement</vt:lpstr>
      <vt:lpstr>Problem: Excellent Grade</vt:lpstr>
      <vt:lpstr>Loops</vt:lpstr>
      <vt:lpstr>What Are Loops</vt:lpstr>
      <vt:lpstr>Problem: Numbers from 1 to 5</vt:lpstr>
      <vt:lpstr>Problem: Numbers from N to 1</vt:lpstr>
      <vt:lpstr>Debugging the Code</vt:lpstr>
      <vt:lpstr>Debugging the Code</vt:lpstr>
      <vt:lpstr>Debugging in Visual Studio Code</vt:lpstr>
      <vt:lpstr>Using the Debugger in Visual Studio Code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30</cp:revision>
  <dcterms:created xsi:type="dcterms:W3CDTF">2018-05-23T13:08:44Z</dcterms:created>
  <dcterms:modified xsi:type="dcterms:W3CDTF">2021-05-26T07:35:25Z</dcterms:modified>
  <cp:category>computer programming;programming;software development;software engineering</cp:category>
</cp:coreProperties>
</file>