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9"/>
  </p:notesMasterIdLst>
  <p:handoutMasterIdLst>
    <p:handoutMasterId r:id="rId40"/>
  </p:handoutMasterIdLst>
  <p:sldIdLst>
    <p:sldId id="503" r:id="rId2"/>
    <p:sldId id="710" r:id="rId3"/>
    <p:sldId id="492" r:id="rId4"/>
    <p:sldId id="696" r:id="rId5"/>
    <p:sldId id="662" r:id="rId6"/>
    <p:sldId id="668" r:id="rId7"/>
    <p:sldId id="669" r:id="rId8"/>
    <p:sldId id="671" r:id="rId9"/>
    <p:sldId id="288" r:id="rId10"/>
    <p:sldId id="289" r:id="rId11"/>
    <p:sldId id="702" r:id="rId12"/>
    <p:sldId id="704" r:id="rId13"/>
    <p:sldId id="290" r:id="rId14"/>
    <p:sldId id="291" r:id="rId15"/>
    <p:sldId id="705" r:id="rId16"/>
    <p:sldId id="292" r:id="rId17"/>
    <p:sldId id="293" r:id="rId18"/>
    <p:sldId id="706" r:id="rId19"/>
    <p:sldId id="688" r:id="rId20"/>
    <p:sldId id="707" r:id="rId21"/>
    <p:sldId id="708" r:id="rId22"/>
    <p:sldId id="673" r:id="rId23"/>
    <p:sldId id="709" r:id="rId24"/>
    <p:sldId id="676" r:id="rId25"/>
    <p:sldId id="681" r:id="rId26"/>
    <p:sldId id="701" r:id="rId27"/>
    <p:sldId id="699" r:id="rId28"/>
    <p:sldId id="677" r:id="rId29"/>
    <p:sldId id="703" r:id="rId30"/>
    <p:sldId id="678" r:id="rId31"/>
    <p:sldId id="700" r:id="rId32"/>
    <p:sldId id="284" r:id="rId33"/>
    <p:sldId id="401" r:id="rId34"/>
    <p:sldId id="713" r:id="rId35"/>
    <p:sldId id="712" r:id="rId36"/>
    <p:sldId id="493" r:id="rId37"/>
    <p:sldId id="405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710"/>
            <p14:sldId id="492"/>
          </p14:sldIdLst>
        </p14:section>
        <p14:section name="Data Structures and Complexity" id="{66DCFE1F-60FD-44F2-BE82-706DDBC14898}">
          <p14:sldIdLst>
            <p14:sldId id="696"/>
            <p14:sldId id="662"/>
            <p14:sldId id="668"/>
            <p14:sldId id="669"/>
            <p14:sldId id="671"/>
          </p14:sldIdLst>
        </p14:section>
        <p14:section name="Vectors" id="{4DE5A49A-2B70-4E19-A4D0-8C1A473896E5}">
          <p14:sldIdLst>
            <p14:sldId id="288"/>
            <p14:sldId id="289"/>
            <p14:sldId id="702"/>
            <p14:sldId id="704"/>
            <p14:sldId id="290"/>
            <p14:sldId id="291"/>
            <p14:sldId id="705"/>
            <p14:sldId id="292"/>
            <p14:sldId id="293"/>
          </p14:sldIdLst>
        </p14:section>
        <p14:section name="size_t and size_type" id="{4A2D9949-20CB-432C-A8E8-59CBA532A13D}">
          <p14:sldIdLst>
            <p14:sldId id="706"/>
            <p14:sldId id="688"/>
            <p14:sldId id="707"/>
          </p14:sldIdLst>
        </p14:section>
        <p14:section name="Iterators" id="{F846D2C0-436E-4AB9-B960-A4241075ED96}">
          <p14:sldIdLst>
            <p14:sldId id="708"/>
            <p14:sldId id="673"/>
            <p14:sldId id="709"/>
            <p14:sldId id="676"/>
            <p14:sldId id="681"/>
            <p14:sldId id="701"/>
            <p14:sldId id="699"/>
            <p14:sldId id="677"/>
          </p14:sldIdLst>
        </p14:section>
        <p14:section name="Lists" id="{EBF1D42B-C56A-4118-A6DC-D6A4E563EDA9}">
          <p14:sldIdLst>
            <p14:sldId id="703"/>
            <p14:sldId id="678"/>
            <p14:sldId id="700"/>
          </p14:sldIdLst>
        </p14:section>
        <p14:section name="Conclusion" id="{E19D07F1-86E2-47E9-B2AB-7ADC4F89DC12}">
          <p14:sldIdLst>
            <p14:sldId id="284"/>
            <p14:sldId id="401"/>
            <p14:sldId id="713"/>
            <p14:sldId id="712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6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732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797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5877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" descr="Picture 5"/>
          <p:cNvPicPr>
            <a:picLocks noChangeAspect="1"/>
          </p:cNvPicPr>
          <p:nvPr/>
        </p:nvPicPr>
        <p:blipFill>
          <a:blip r:embed="rId2"/>
          <a:srcRect b="1672"/>
          <a:stretch>
            <a:fillRect/>
          </a:stretch>
        </p:blipFill>
        <p:spPr>
          <a:xfrm>
            <a:off x="-3178" y="1"/>
            <a:ext cx="12204713" cy="6852212"/>
          </a:xfrm>
          <a:prstGeom prst="rect">
            <a:avLst/>
          </a:prstGeom>
          <a:ln w="12700">
            <a:miter lim="400000"/>
          </a:ln>
        </p:spPr>
      </p:pic>
      <p:sp>
        <p:nvSpPr>
          <p:cNvPr id="56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615588" y="4704824"/>
            <a:ext cx="10970359" cy="768088"/>
          </a:xfrm>
          <a:prstGeom prst="rect">
            <a:avLst/>
          </a:prstGeom>
        </p:spPr>
        <p:txBody>
          <a:bodyPr anchor="ctr"/>
          <a:lstStyle>
            <a:lvl1pPr marL="0" indent="0" algn="ctr">
              <a:buSzTx/>
              <a:buNone/>
              <a:defRPr sz="5300" b="1"/>
            </a:lvl1pPr>
            <a:lvl2pPr marL="1259820" indent="-650784" algn="ctr">
              <a:defRPr sz="5300" b="1"/>
            </a:lvl2pPr>
            <a:lvl3pPr marL="1774606" indent="-556534" algn="ctr">
              <a:defRPr sz="5300" b="1"/>
            </a:lvl3pPr>
            <a:lvl4pPr marL="2424864" indent="-597759" algn="ctr">
              <a:defRPr sz="5300" b="1"/>
            </a:lvl4pPr>
            <a:lvl5pPr marL="3081721" indent="-645579" algn="ctr">
              <a:defRPr sz="5300" b="1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57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15590" y="5490438"/>
            <a:ext cx="10970355" cy="499820"/>
          </a:xfrm>
          <a:prstGeom prst="rect">
            <a:avLst/>
          </a:prstGeom>
        </p:spPr>
        <p:txBody>
          <a:bodyPr anchor="ctr"/>
          <a:lstStyle>
            <a:lvl1pPr marL="401963" indent="-401963" defTabSz="1071901">
              <a:spcBef>
                <a:spcPts val="500"/>
              </a:spcBef>
              <a:defRPr sz="2904"/>
            </a:lvl1pPr>
          </a:lstStyle>
          <a:p>
            <a:pPr marL="401963" indent="-401963" defTabSz="1071901">
              <a:spcBef>
                <a:spcPts val="500"/>
              </a:spcBef>
              <a:defRPr sz="2904"/>
            </a:pPr>
            <a:endParaRPr/>
          </a:p>
        </p:txBody>
      </p:sp>
      <p:sp>
        <p:nvSpPr>
          <p:cNvPr id="58" name="Oval 3"/>
          <p:cNvSpPr/>
          <p:nvPr/>
        </p:nvSpPr>
        <p:spPr>
          <a:xfrm>
            <a:off x="4323112" y="867751"/>
            <a:ext cx="3555314" cy="3552534"/>
          </a:xfrm>
          <a:prstGeom prst="ellipse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3576">
              <a:defRPr sz="2300">
                <a:solidFill>
                  <a:schemeClr val="accent1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 sz="2300"/>
          </a:p>
        </p:txBody>
      </p:sp>
      <p:sp>
        <p:nvSpPr>
          <p:cNvPr id="59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8519472" y="6250501"/>
            <a:ext cx="218129" cy="2117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38031844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9" descr="Picture 9"/>
          <p:cNvPicPr>
            <a:picLocks noChangeAspect="1"/>
          </p:cNvPicPr>
          <p:nvPr/>
        </p:nvPicPr>
        <p:blipFill>
          <a:blip r:embed="rId2"/>
          <a:srcRect b="1672"/>
          <a:stretch>
            <a:fillRect/>
          </a:stretch>
        </p:blipFill>
        <p:spPr>
          <a:xfrm>
            <a:off x="-3178" y="1"/>
            <a:ext cx="12204713" cy="6852212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Rectangle 12"/>
          <p:cNvSpPr/>
          <p:nvPr/>
        </p:nvSpPr>
        <p:spPr>
          <a:xfrm>
            <a:off x="-5" y="0"/>
            <a:ext cx="12201542" cy="1095376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3576">
              <a:defRPr sz="2300">
                <a:solidFill>
                  <a:schemeClr val="accent1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 sz="2300"/>
          </a:p>
        </p:txBody>
      </p:sp>
      <p:sp>
        <p:nvSpPr>
          <p:cNvPr id="90" name="Corpo livello uno…"/>
          <p:cNvSpPr txBox="1">
            <a:spLocks noGrp="1"/>
          </p:cNvSpPr>
          <p:nvPr>
            <p:ph type="body" idx="1"/>
          </p:nvPr>
        </p:nvSpPr>
        <p:spPr>
          <a:xfrm>
            <a:off x="190552" y="1196124"/>
            <a:ext cx="11827340" cy="5201069"/>
          </a:xfrm>
          <a:prstGeom prst="rect">
            <a:avLst/>
          </a:prstGeom>
        </p:spPr>
        <p:txBody>
          <a:bodyPr/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91" name="Titolo Testo"/>
          <p:cNvSpPr txBox="1">
            <a:spLocks noGrp="1"/>
          </p:cNvSpPr>
          <p:nvPr>
            <p:ph type="title"/>
          </p:nvPr>
        </p:nvSpPr>
        <p:spPr>
          <a:xfrm>
            <a:off x="190554" y="100746"/>
            <a:ext cx="9513482" cy="8826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Titolo Testo</a:t>
            </a:r>
          </a:p>
        </p:txBody>
      </p:sp>
      <p:grpSp>
        <p:nvGrpSpPr>
          <p:cNvPr id="94" name="Picture 13"/>
          <p:cNvGrpSpPr/>
          <p:nvPr/>
        </p:nvGrpSpPr>
        <p:grpSpPr>
          <a:xfrm>
            <a:off x="9897766" y="264469"/>
            <a:ext cx="1930534" cy="563130"/>
            <a:chOff x="0" y="-1"/>
            <a:chExt cx="1928522" cy="563128"/>
          </a:xfrm>
        </p:grpSpPr>
        <p:sp>
          <p:nvSpPr>
            <p:cNvPr id="92" name="Rettangolo"/>
            <p:cNvSpPr/>
            <p:nvPr/>
          </p:nvSpPr>
          <p:spPr>
            <a:xfrm>
              <a:off x="-1" y="-1"/>
              <a:ext cx="1928523" cy="563128"/>
            </a:xfrm>
            <a:prstGeom prst="rect">
              <a:avLst/>
            </a:prstGeom>
            <a:solidFill>
              <a:schemeClr val="accent1">
                <a:alpha val="1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 sz="1800"/>
            </a:p>
          </p:txBody>
        </p:sp>
        <p:pic>
          <p:nvPicPr>
            <p:cNvPr id="93" name="image8.png" descr="image8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" y="-2"/>
              <a:ext cx="1928522" cy="5631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5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407661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3" r:id="rId13"/>
    <p:sldLayoutId id="2147483694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smartit.bg/" TargetMode="External"/><Relationship Id="rId13" Type="http://schemas.openxmlformats.org/officeDocument/2006/relationships/image" Target="../media/image32.png"/><Relationship Id="rId18" Type="http://schemas.openxmlformats.org/officeDocument/2006/relationships/hyperlink" Target="https://bg.it.schwarz/schwarz-it-bulgaria" TargetMode="External"/><Relationship Id="rId26" Type="http://schemas.openxmlformats.org/officeDocument/2006/relationships/hyperlink" Target="https://indeavr.com/" TargetMode="External"/><Relationship Id="rId3" Type="http://schemas.openxmlformats.org/officeDocument/2006/relationships/image" Target="../media/image27.jpg"/><Relationship Id="rId21" Type="http://schemas.openxmlformats.org/officeDocument/2006/relationships/image" Target="../media/image36.png"/><Relationship Id="rId7" Type="http://schemas.openxmlformats.org/officeDocument/2006/relationships/image" Target="../media/image29.png"/><Relationship Id="rId12" Type="http://schemas.openxmlformats.org/officeDocument/2006/relationships/hyperlink" Target="https://www.coca-colahellenic.com/" TargetMode="External"/><Relationship Id="rId17" Type="http://schemas.openxmlformats.org/officeDocument/2006/relationships/image" Target="../media/image34.png"/><Relationship Id="rId25" Type="http://schemas.openxmlformats.org/officeDocument/2006/relationships/image" Target="../media/image38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motion-software.com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31.png"/><Relationship Id="rId24" Type="http://schemas.openxmlformats.org/officeDocument/2006/relationships/hyperlink" Target="https://de.draftkings.com/" TargetMode="External"/><Relationship Id="rId5" Type="http://schemas.openxmlformats.org/officeDocument/2006/relationships/image" Target="../media/image28.png"/><Relationship Id="rId15" Type="http://schemas.openxmlformats.org/officeDocument/2006/relationships/image" Target="../media/image33.png"/><Relationship Id="rId23" Type="http://schemas.openxmlformats.org/officeDocument/2006/relationships/image" Target="../media/image37.jpeg"/><Relationship Id="rId10" Type="http://schemas.openxmlformats.org/officeDocument/2006/relationships/hyperlink" Target="https://www.softwaregroup.com/" TargetMode="External"/><Relationship Id="rId19" Type="http://schemas.openxmlformats.org/officeDocument/2006/relationships/image" Target="../media/image35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30.jpg"/><Relationship Id="rId14" Type="http://schemas.openxmlformats.org/officeDocument/2006/relationships/hyperlink" Target="https://taulia.com/company/careers/" TargetMode="External"/><Relationship Id="rId22" Type="http://schemas.openxmlformats.org/officeDocument/2006/relationships/hyperlink" Target="https://pokerstarscareers.com/" TargetMode="External"/><Relationship Id="rId27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hyperlink" Target="https://www.youtube.com/c/CodeItUpwithIvo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hyperlink" Target="https://softuni.bg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</a:t>
            </a:r>
            <a:r>
              <a:rPr lang="en-US" dirty="0" smtClean="0">
                <a:hlinkClick r:id="rId3"/>
              </a:rPr>
              <a:t>://softuni.bg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Vectors, Lists and Iterators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9A26CF7-C3A6-459A-94DB-9F5BA5C37A94}"/>
              </a:ext>
            </a:extLst>
          </p:cNvPr>
          <p:cNvGrpSpPr/>
          <p:nvPr/>
        </p:nvGrpSpPr>
        <p:grpSpPr>
          <a:xfrm>
            <a:off x="2875646" y="2079000"/>
            <a:ext cx="5533606" cy="2045531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60F9060-D18A-43FC-A45C-61C4713596CC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17CB400-FEB3-4B37-A9A4-4B6DE2A7A9B6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D060225-6212-4D85-99BB-29B3BE86E3DB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5B8DC97-B340-4368-BC84-E1B089EE317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2794B08-D497-46A6-A9E3-68D863135442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474C23A-66DA-4C18-9160-FD8E5176BF97}"/>
                </a:ext>
              </a:extLst>
            </p:cNvPr>
            <p:cNvSpPr txBox="1"/>
            <p:nvPr/>
          </p:nvSpPr>
          <p:spPr>
            <a:xfrm>
              <a:off x="3662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575C92B-AFCF-44FC-9E85-2346C33CEBEC}"/>
                </a:ext>
              </a:extLst>
            </p:cNvPr>
            <p:cNvSpPr txBox="1"/>
            <p:nvPr/>
          </p:nvSpPr>
          <p:spPr>
            <a:xfrm>
              <a:off x="4424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D013F1C-EB32-4DC1-8282-3C82C924338A}"/>
                </a:ext>
              </a:extLst>
            </p:cNvPr>
            <p:cNvSpPr txBox="1"/>
            <p:nvPr/>
          </p:nvSpPr>
          <p:spPr>
            <a:xfrm>
              <a:off x="5186636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5FC5C38-1951-48FE-AF07-6554CE3ED04A}"/>
                </a:ext>
              </a:extLst>
            </p:cNvPr>
            <p:cNvSpPr txBox="1"/>
            <p:nvPr/>
          </p:nvSpPr>
          <p:spPr>
            <a:xfrm>
              <a:off x="5948636" y="2610511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A36EEFC-6E28-45B7-8F24-281B9FD7CD69}"/>
                </a:ext>
              </a:extLst>
            </p:cNvPr>
            <p:cNvSpPr txBox="1"/>
            <p:nvPr/>
          </p:nvSpPr>
          <p:spPr>
            <a:xfrm>
              <a:off x="6708314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lide Number Placeholder 1"/>
          <p:cNvSpPr txBox="1"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6000" tIns="36000" rIns="36000" bIns="3600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0" u="none" strike="noStrike" cap="none" spc="0" normalizeH="0" baseline="0">
                <a:ln>
                  <a:noFill/>
                </a:ln>
                <a:solidFill>
                  <a:srgbClr val="234465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234465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2pPr>
            <a:lvl3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234465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3pPr>
            <a:lvl4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234465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4pPr>
            <a:lvl5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234465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5pPr>
            <a:lvl6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234465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6pPr>
            <a:lvl7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234465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7pPr>
            <a:lvl8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234465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8pPr>
            <a:lvl9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234465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9pPr>
          </a:lstStyle>
          <a:p>
            <a:fld id="{86CB4B4D-7CA3-9044-876B-883B54F8677D}" type="slidenum">
              <a:rPr lang="en-US" smtClean="0"/>
              <a:pPr/>
              <a:t>10</a:t>
            </a:fld>
            <a:endParaRPr/>
          </a:p>
        </p:txBody>
      </p:sp>
      <p:sp>
        <p:nvSpPr>
          <p:cNvPr id="482" name="Content Placeholder 2"/>
          <p:cNvSpPr txBox="1">
            <a:spLocks noGrp="1"/>
          </p:cNvSpPr>
          <p:nvPr>
            <p:ph type="body" sz="quarter" idx="10"/>
          </p:nvPr>
        </p:nvSpPr>
        <p:spPr>
          <a:xfrm>
            <a:off x="1991210" y="1212411"/>
            <a:ext cx="10129234" cy="554658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4500"/>
              </a:lnSpc>
              <a:buClr>
                <a:srgbClr val="234465"/>
              </a:buClr>
            </a:pPr>
            <a:r>
              <a:rPr sz="3400" dirty="0"/>
              <a:t>The C++ </a:t>
            </a:r>
            <a:r>
              <a:rPr sz="3400" b="1" dirty="0">
                <a:solidFill>
                  <a:srgbClr val="FFA000"/>
                </a:solidFill>
                <a:latin typeface="Consolas"/>
                <a:ea typeface="Consolas"/>
                <a:cs typeface="Consolas"/>
                <a:sym typeface="Consolas"/>
              </a:rPr>
              <a:t>std::vector</a:t>
            </a:r>
            <a:r>
              <a:rPr sz="3400" dirty="0">
                <a:solidFill>
                  <a:srgbClr val="FFA000"/>
                </a:solidFill>
              </a:rPr>
              <a:t> </a:t>
            </a:r>
            <a:r>
              <a:rPr sz="3400" dirty="0"/>
              <a:t>class is a resizable array</a:t>
            </a:r>
          </a:p>
          <a:p>
            <a:pPr marL="989683" lvl="1" indent="-380647">
              <a:lnSpc>
                <a:spcPct val="94500"/>
              </a:lnSpc>
              <a:buClr>
                <a:srgbClr val="234465"/>
              </a:buClr>
              <a:defRPr sz="3100"/>
            </a:pPr>
            <a:r>
              <a:rPr sz="3200" dirty="0"/>
              <a:t>Has normal array-like access – </a:t>
            </a:r>
            <a:r>
              <a:rPr sz="3200" b="1" dirty="0">
                <a:solidFill>
                  <a:srgbClr val="FFA000"/>
                </a:solidFill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sz="3200" dirty="0"/>
              <a:t> operator</a:t>
            </a:r>
          </a:p>
          <a:p>
            <a:pPr marL="989683" lvl="1" indent="-380647">
              <a:lnSpc>
                <a:spcPct val="94500"/>
              </a:lnSpc>
              <a:buClr>
                <a:srgbClr val="234465"/>
              </a:buClr>
              <a:defRPr sz="3100"/>
            </a:pPr>
            <a:r>
              <a:rPr lang="en-US" sz="3200" dirty="0"/>
              <a:t>Size is known </a:t>
            </a:r>
            <a:r>
              <a:rPr sz="3200" dirty="0"/>
              <a:t>(</a:t>
            </a:r>
            <a:r>
              <a:rPr sz="3200" b="1" dirty="0">
                <a:solidFill>
                  <a:srgbClr val="FFA000"/>
                </a:solidFill>
                <a:latin typeface="Consolas"/>
                <a:ea typeface="Consolas"/>
                <a:cs typeface="Consolas"/>
                <a:sym typeface="Consolas"/>
              </a:rPr>
              <a:t>.size()</a:t>
            </a:r>
            <a:r>
              <a:rPr sz="3200" dirty="0"/>
              <a:t>)</a:t>
            </a:r>
            <a:endParaRPr lang="en-US" sz="3200" dirty="0"/>
          </a:p>
          <a:p>
            <a:pPr marL="989683" lvl="1" indent="-380647">
              <a:lnSpc>
                <a:spcPct val="94500"/>
              </a:lnSpc>
              <a:buClr>
                <a:srgbClr val="234465"/>
              </a:buClr>
              <a:defRPr sz="3100"/>
            </a:pPr>
            <a:r>
              <a:rPr lang="en-US" sz="3200" dirty="0"/>
              <a:t>C</a:t>
            </a:r>
            <a:r>
              <a:rPr sz="3200" dirty="0"/>
              <a:t>an add elements (</a:t>
            </a:r>
            <a:r>
              <a:rPr sz="3200" b="1" dirty="0">
                <a:solidFill>
                  <a:srgbClr val="FFA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sz="3200" b="1" dirty="0" err="1">
                <a:solidFill>
                  <a:srgbClr val="FFA000"/>
                </a:solidFill>
                <a:latin typeface="Consolas"/>
                <a:ea typeface="Consolas"/>
                <a:cs typeface="Consolas"/>
                <a:sym typeface="Consolas"/>
              </a:rPr>
              <a:t>push_back</a:t>
            </a:r>
            <a:r>
              <a:rPr sz="3200" b="1" dirty="0">
                <a:solidFill>
                  <a:srgbClr val="FFA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sz="3200" dirty="0"/>
              <a:t>)</a:t>
            </a:r>
          </a:p>
          <a:p>
            <a:pPr>
              <a:lnSpc>
                <a:spcPct val="94500"/>
              </a:lnSpc>
              <a:buClr>
                <a:srgbClr val="234465"/>
              </a:buClr>
              <a:defRPr b="1">
                <a:solidFill>
                  <a:srgbClr val="FFA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3400" dirty="0"/>
              <a:t>#include&lt;vector&gt;</a:t>
            </a:r>
          </a:p>
          <a:p>
            <a:pPr>
              <a:lnSpc>
                <a:spcPct val="94500"/>
              </a:lnSpc>
              <a:buClr>
                <a:srgbClr val="234465"/>
              </a:buClr>
            </a:pPr>
            <a:r>
              <a:rPr sz="3400" dirty="0"/>
              <a:t>Acts like a normal variable </a:t>
            </a:r>
          </a:p>
          <a:p>
            <a:pPr marL="989683" lvl="1" indent="-380647">
              <a:lnSpc>
                <a:spcPct val="94500"/>
              </a:lnSpc>
              <a:buClr>
                <a:srgbClr val="234465"/>
              </a:buClr>
              <a:defRPr sz="3100"/>
            </a:pPr>
            <a:r>
              <a:rPr sz="3200" dirty="0"/>
              <a:t>Can be assigned like a normal variable</a:t>
            </a:r>
          </a:p>
          <a:p>
            <a:pPr marL="989683" lvl="1" indent="-380647">
              <a:lnSpc>
                <a:spcPct val="94500"/>
              </a:lnSpc>
              <a:buClr>
                <a:srgbClr val="234465"/>
              </a:buClr>
              <a:defRPr sz="3100"/>
            </a:pPr>
            <a:r>
              <a:rPr sz="3200" dirty="0"/>
              <a:t>Can be returned from a function</a:t>
            </a:r>
          </a:p>
        </p:txBody>
      </p:sp>
      <p:sp>
        <p:nvSpPr>
          <p:cNvPr id="483" name="Tit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STL Vector Basics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C98887-FF2C-48B2-9809-BD95F8A13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0508F-EB70-4269-BD5E-AD02892CD4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1208" y="1257411"/>
            <a:ext cx="10399236" cy="5546589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Has all array operations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Changes size automatically when elements added</a:t>
            </a:r>
          </a:p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push_back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complexity is </a:t>
            </a:r>
            <a:r>
              <a:rPr lang="en-US" sz="3200" i="1" dirty="0"/>
              <a:t>amortized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O(1)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Usually takes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O(1)</a:t>
            </a:r>
            <a:r>
              <a:rPr lang="en-US" sz="3000" dirty="0"/>
              <a:t> time, occasionally takes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O(N)</a:t>
            </a:r>
            <a:r>
              <a:rPr lang="en-US" sz="3000" dirty="0"/>
              <a:t> time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Slow ~10 times out of ~1000, ~32 times out 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>of </a:t>
            </a:r>
            <a:r>
              <a:rPr lang="en-US" sz="3000" dirty="0"/>
              <a:t>~4 billion, etc.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Fast access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O(1)</a:t>
            </a:r>
            <a:r>
              <a:rPr lang="en-US" sz="3200" dirty="0"/>
              <a:t> to any element (random index access) </a:t>
            </a:r>
          </a:p>
          <a:p>
            <a:pPr lvl="1">
              <a:buClr>
                <a:schemeClr val="tx1"/>
              </a:buClr>
            </a:pPr>
            <a:r>
              <a:rPr lang="en-US" sz="3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arr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[0] = 69; </a:t>
            </a:r>
            <a:r>
              <a:rPr lang="en-US" sz="3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arr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[15] = 42; </a:t>
            </a:r>
            <a:endParaRPr lang="bg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FA0DE09-2AA2-4210-80D5-8966C2938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noProof="1">
                <a:latin typeface="Consolas" panose="020B0609020204030204" pitchFamily="49" charset="0"/>
                <a:ea typeface="+mn-ea"/>
                <a:cs typeface="+mn-cs"/>
              </a:rPr>
              <a:t>std</a:t>
            </a:r>
            <a:r>
              <a:rPr lang="en-US" sz="4000" dirty="0">
                <a:latin typeface="Consolas" panose="020B0609020204030204" pitchFamily="49" charset="0"/>
                <a:ea typeface="+mn-ea"/>
                <a:cs typeface="+mn-cs"/>
              </a:rPr>
              <a:t>::vector</a:t>
            </a:r>
            <a:endParaRPr lang="bg-BG" sz="4000" dirty="0"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2662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CCC2D-82C0-458E-8611-894E6E94015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Initializing STL Vectors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BCBA305-0D59-47C2-92DA-D374C38ACEB0}"/>
              </a:ext>
            </a:extLst>
          </p:cNvPr>
          <p:cNvGrpSpPr/>
          <p:nvPr/>
        </p:nvGrpSpPr>
        <p:grpSpPr>
          <a:xfrm>
            <a:off x="4496234" y="1768637"/>
            <a:ext cx="3209554" cy="1339223"/>
            <a:chOff x="3503612" y="2606207"/>
            <a:chExt cx="3810000" cy="140838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4B62260-DB03-4B64-B40A-DEFF3EF80CDF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4EEF3A9-BEF5-4676-A034-0E35E6C7AD01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3DFDD8F-7477-4D5E-B0A2-A47D19DF0397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7F46E23-C089-465A-9CA8-64A150C70B5F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45A68AE-F31E-45EE-985B-D31CFB2B393D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3E2A859-0947-4168-9DE3-54B24B2FCE52}"/>
                </a:ext>
              </a:extLst>
            </p:cNvPr>
            <p:cNvSpPr txBox="1"/>
            <p:nvPr/>
          </p:nvSpPr>
          <p:spPr>
            <a:xfrm>
              <a:off x="3594616" y="2606208"/>
              <a:ext cx="590916" cy="8511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0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2A62EB9-C826-4909-BAB4-807CFCEC1070}"/>
                </a:ext>
              </a:extLst>
            </p:cNvPr>
            <p:cNvSpPr txBox="1"/>
            <p:nvPr/>
          </p:nvSpPr>
          <p:spPr>
            <a:xfrm>
              <a:off x="4340138" y="2621632"/>
              <a:ext cx="590916" cy="8511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1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152B0E6-D18E-4DFE-BD83-71B4AFFF8B7C}"/>
                </a:ext>
              </a:extLst>
            </p:cNvPr>
            <p:cNvSpPr txBox="1"/>
            <p:nvPr/>
          </p:nvSpPr>
          <p:spPr>
            <a:xfrm>
              <a:off x="5107281" y="2606207"/>
              <a:ext cx="590916" cy="8511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2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EBE0C26-C891-4816-B3E0-5B5E0CB8ABDF}"/>
                </a:ext>
              </a:extLst>
            </p:cNvPr>
            <p:cNvSpPr txBox="1"/>
            <p:nvPr/>
          </p:nvSpPr>
          <p:spPr>
            <a:xfrm>
              <a:off x="5880617" y="2610511"/>
              <a:ext cx="590916" cy="8511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3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596A995-92AC-444D-BDBB-7D52C869195C}"/>
                </a:ext>
              </a:extLst>
            </p:cNvPr>
            <p:cNvSpPr txBox="1"/>
            <p:nvPr/>
          </p:nvSpPr>
          <p:spPr>
            <a:xfrm>
              <a:off x="6628959" y="2606207"/>
              <a:ext cx="590916" cy="88196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4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630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lide Number Placeholder 1"/>
          <p:cNvSpPr txBox="1"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6000" tIns="36000" rIns="36000" bIns="3600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0" u="none" strike="noStrike" cap="none" spc="0" normalizeH="0" baseline="0">
                <a:ln>
                  <a:noFill/>
                </a:ln>
                <a:solidFill>
                  <a:srgbClr val="234465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234465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2pPr>
            <a:lvl3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234465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3pPr>
            <a:lvl4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234465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4pPr>
            <a:lvl5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234465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5pPr>
            <a:lvl6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234465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6pPr>
            <a:lvl7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234465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7pPr>
            <a:lvl8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234465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8pPr>
            <a:lvl9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234465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9pPr>
          </a:lstStyle>
          <a:p>
            <a:fld id="{86CB4B4D-7CA3-9044-876B-883B54F8677D}" type="slidenum">
              <a:rPr lang="en-US" smtClean="0"/>
              <a:pPr/>
              <a:t>13</a:t>
            </a:fld>
            <a:endParaRPr/>
          </a:p>
        </p:txBody>
      </p:sp>
      <p:sp>
        <p:nvSpPr>
          <p:cNvPr id="486" name="Content Placeholder 2"/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4500"/>
              </a:lnSpc>
              <a:buClr>
                <a:srgbClr val="234465"/>
              </a:buClr>
            </a:pPr>
            <a:r>
              <a:rPr sz="3400" dirty="0"/>
              <a:t>Declaration Syntax:</a:t>
            </a:r>
            <a:r>
              <a:rPr lang="en-US" sz="3400" dirty="0"/>
              <a:t> </a:t>
            </a:r>
            <a:endParaRPr sz="3400" b="1" dirty="0">
              <a:solidFill>
                <a:srgbClr val="FFA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94500"/>
              </a:lnSpc>
              <a:buClr>
                <a:srgbClr val="234465"/>
              </a:buClr>
            </a:pPr>
            <a:r>
              <a:rPr sz="3400" dirty="0"/>
              <a:t>The vector is initially empty – items need to be added</a:t>
            </a:r>
          </a:p>
          <a:p>
            <a:pPr marL="989683" lvl="1" indent="-380647">
              <a:lnSpc>
                <a:spcPct val="94500"/>
              </a:lnSpc>
              <a:buClr>
                <a:srgbClr val="234465"/>
              </a:buClr>
              <a:defRPr sz="3100"/>
            </a:pPr>
            <a:r>
              <a:rPr sz="3200" dirty="0"/>
              <a:t>Call </a:t>
            </a:r>
            <a:r>
              <a:rPr sz="3200" b="1" dirty="0" err="1">
                <a:solidFill>
                  <a:srgbClr val="FFA000"/>
                </a:solidFill>
                <a:latin typeface="Consolas"/>
                <a:ea typeface="Consolas"/>
                <a:cs typeface="Consolas"/>
                <a:sym typeface="Consolas"/>
              </a:rPr>
              <a:t>push_back</a:t>
            </a:r>
            <a:r>
              <a:rPr sz="3200" b="1" dirty="0">
                <a:solidFill>
                  <a:srgbClr val="FFA000"/>
                </a:solidFill>
                <a:latin typeface="Consolas"/>
                <a:ea typeface="Consolas"/>
                <a:cs typeface="Consolas"/>
                <a:sym typeface="Consolas"/>
              </a:rPr>
              <a:t>(T element)</a:t>
            </a:r>
            <a:r>
              <a:rPr sz="3200" dirty="0">
                <a:solidFill>
                  <a:srgbClr val="FFA000"/>
                </a:solidFill>
              </a:rPr>
              <a:t> </a:t>
            </a:r>
            <a:r>
              <a:rPr sz="3200" dirty="0"/>
              <a:t>on the vector to add elements</a:t>
            </a:r>
          </a:p>
          <a:p>
            <a:pPr>
              <a:lnSpc>
                <a:spcPct val="94500"/>
              </a:lnSpc>
              <a:buClr>
                <a:srgbClr val="234465"/>
              </a:buClr>
              <a:defRPr sz="3100"/>
            </a:pPr>
            <a:endParaRPr dirty="0"/>
          </a:p>
          <a:p>
            <a:pPr>
              <a:lnSpc>
                <a:spcPct val="94500"/>
              </a:lnSpc>
              <a:buClr>
                <a:srgbClr val="234465"/>
              </a:buClr>
              <a:defRPr sz="3100"/>
            </a:pPr>
            <a:endParaRPr dirty="0"/>
          </a:p>
          <a:p>
            <a:pPr>
              <a:lnSpc>
                <a:spcPct val="94500"/>
              </a:lnSpc>
              <a:buClr>
                <a:srgbClr val="234465"/>
              </a:buClr>
              <a:defRPr sz="3100"/>
            </a:pPr>
            <a:endParaRPr dirty="0"/>
          </a:p>
          <a:p>
            <a:pPr>
              <a:lnSpc>
                <a:spcPct val="94500"/>
              </a:lnSpc>
              <a:buClr>
                <a:srgbClr val="234465"/>
              </a:buClr>
            </a:pPr>
            <a:r>
              <a:rPr sz="3400" dirty="0"/>
              <a:t>Can be initialized directly in C++11 with </a:t>
            </a:r>
            <a:r>
              <a:rPr sz="3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{}</a:t>
            </a:r>
            <a:r>
              <a:rPr sz="3400" dirty="0"/>
              <a:t> syntax</a:t>
            </a:r>
          </a:p>
          <a:p>
            <a:pPr marL="989683" lvl="1" indent="-380647">
              <a:lnSpc>
                <a:spcPct val="94500"/>
              </a:lnSpc>
              <a:buClr>
                <a:srgbClr val="234465"/>
              </a:buClr>
              <a:defRPr sz="3100" b="1">
                <a:solidFill>
                  <a:srgbClr val="FFA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3200" dirty="0"/>
              <a:t>std::vector&lt;int&gt; numbers {13, 42, 69};</a:t>
            </a:r>
          </a:p>
          <a:p>
            <a:pPr marL="989683" lvl="1" indent="-380647">
              <a:lnSpc>
                <a:spcPct val="94500"/>
              </a:lnSpc>
              <a:buClr>
                <a:srgbClr val="234465"/>
              </a:buClr>
              <a:defRPr sz="3100" b="1">
                <a:solidFill>
                  <a:srgbClr val="FFA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3200" dirty="0"/>
              <a:t>std::vector&lt;int&gt; numbers = {13, 42, 69};</a:t>
            </a:r>
          </a:p>
        </p:txBody>
      </p:sp>
      <p:sp>
        <p:nvSpPr>
          <p:cNvPr id="487" name="Tit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Initializing a Vector</a:t>
            </a:r>
          </a:p>
        </p:txBody>
      </p:sp>
      <p:sp>
        <p:nvSpPr>
          <p:cNvPr id="489" name="TextBox 4"/>
          <p:cNvSpPr txBox="1"/>
          <p:nvPr/>
        </p:nvSpPr>
        <p:spPr>
          <a:xfrm>
            <a:off x="1011000" y="3050945"/>
            <a:ext cx="5253165" cy="18191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lnSpc>
                <a:spcPct val="105000"/>
              </a:lnSpc>
              <a:defRPr b="1">
                <a:latin typeface="Consolas" pitchFamily="49" charset="0"/>
              </a:defRPr>
            </a:lvl1pPr>
          </a:lstStyle>
          <a:p>
            <a:r>
              <a:rPr sz="2000" dirty="0"/>
              <a:t>std::vector&lt;int&gt; </a:t>
            </a:r>
            <a:r>
              <a:rPr sz="2000" dirty="0" err="1"/>
              <a:t>myVector</a:t>
            </a:r>
            <a:r>
              <a:rPr sz="2000" dirty="0"/>
              <a:t>;</a:t>
            </a:r>
          </a:p>
          <a:p>
            <a:r>
              <a:rPr sz="2000" dirty="0"/>
              <a:t>for (int </a:t>
            </a:r>
            <a:r>
              <a:rPr sz="2000" dirty="0" err="1"/>
              <a:t>i</a:t>
            </a:r>
            <a:r>
              <a:rPr sz="2000" dirty="0"/>
              <a:t> = 0; </a:t>
            </a:r>
            <a:r>
              <a:rPr sz="2000" dirty="0" err="1"/>
              <a:t>i</a:t>
            </a:r>
            <a:r>
              <a:rPr sz="2000" dirty="0"/>
              <a:t> &lt; 100; </a:t>
            </a:r>
            <a:r>
              <a:rPr sz="2000" dirty="0" err="1"/>
              <a:t>i</a:t>
            </a:r>
            <a:r>
              <a:rPr sz="2000" dirty="0"/>
              <a:t>++) </a:t>
            </a:r>
          </a:p>
          <a:p>
            <a:r>
              <a:rPr sz="2000" dirty="0"/>
              <a:t>{</a:t>
            </a:r>
          </a:p>
          <a:p>
            <a:r>
              <a:rPr sz="2000" dirty="0"/>
              <a:t>    </a:t>
            </a:r>
            <a:r>
              <a:rPr sz="2000" dirty="0" err="1"/>
              <a:t>myVector.push_back</a:t>
            </a:r>
            <a:r>
              <a:rPr sz="2000" dirty="0"/>
              <a:t>( </a:t>
            </a:r>
            <a:r>
              <a:rPr sz="2000" dirty="0" err="1"/>
              <a:t>i</a:t>
            </a:r>
            <a:r>
              <a:rPr sz="2000" dirty="0"/>
              <a:t> + 10 );</a:t>
            </a:r>
          </a:p>
          <a:p>
            <a:r>
              <a:rPr sz="2000" dirty="0"/>
              <a:t>}</a:t>
            </a:r>
            <a:endParaRPr lang="en-US" sz="2000" dirty="0"/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18E048CB-E964-4C64-8B0B-A092D3F49165}"/>
              </a:ext>
            </a:extLst>
          </p:cNvPr>
          <p:cNvSpPr txBox="1"/>
          <p:nvPr/>
        </p:nvSpPr>
        <p:spPr>
          <a:xfrm>
            <a:off x="4228677" y="1214676"/>
            <a:ext cx="3847324" cy="5881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lnSpc>
                <a:spcPct val="105000"/>
              </a:lnSpc>
              <a:defRPr b="1">
                <a:latin typeface="Consolas" pitchFamily="49" charset="0"/>
              </a:defRPr>
            </a:lvl1pPr>
          </a:lstStyle>
          <a:p>
            <a:r>
              <a:rPr sz="2400" dirty="0"/>
              <a:t>std::vector&lt;</a:t>
            </a:r>
            <a:r>
              <a:rPr lang="en-US" sz="2400" dirty="0"/>
              <a:t>T&gt; </a:t>
            </a:r>
            <a:r>
              <a:rPr lang="en-US" sz="2400" dirty="0">
                <a:solidFill>
                  <a:schemeClr val="bg1"/>
                </a:solidFill>
              </a:rPr>
              <a:t>name</a:t>
            </a:r>
            <a:r>
              <a:rPr lang="en-US" sz="2400" dirty="0"/>
              <a:t>;</a:t>
            </a:r>
            <a:endParaRPr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Text Placeholder 3"/>
          <p:cNvSpPr txBox="1">
            <a:spLocks noGrp="1"/>
          </p:cNvSpPr>
          <p:nvPr>
            <p:ph type="subTitle" sz="quarter" idx="11"/>
          </p:nvPr>
        </p:nvSpPr>
        <p:spPr>
          <a:prstGeom prst="rect">
            <a:avLst/>
          </a:prstGeom>
        </p:spPr>
        <p:txBody>
          <a:bodyPr>
            <a:noAutofit/>
          </a:bodyPr>
          <a:lstStyle>
            <a:lvl1pPr defTabSz="1084084">
              <a:spcBef>
                <a:spcPts val="500"/>
              </a:spcBef>
              <a:defRPr sz="4700"/>
            </a:lvl1pPr>
          </a:lstStyle>
          <a:p>
            <a:r>
              <a:rPr lang="en-US" sz="4400" dirty="0"/>
              <a:t>LIVE DEMO</a:t>
            </a:r>
            <a:endParaRPr sz="4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ECCC2D-82C0-458E-8611-894E6E94015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Initializing STL Vectors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B2582B-EA3B-40F0-8879-F4589A9BA5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991" y="1157118"/>
            <a:ext cx="2784017" cy="27840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67A44-0AB0-4353-B33E-1AF9D14081D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Returning STL Vectors from Functions</a:t>
            </a:r>
          </a:p>
        </p:txBody>
      </p:sp>
      <p:sp>
        <p:nvSpPr>
          <p:cNvPr id="7" name="Arrow: Bent 6">
            <a:extLst>
              <a:ext uri="{FF2B5EF4-FFF2-40B4-BE49-F238E27FC236}">
                <a16:creationId xmlns:a16="http://schemas.microsoft.com/office/drawing/2014/main" id="{2CF0132C-6DFE-4EF2-9825-E9415159C0B2}"/>
              </a:ext>
            </a:extLst>
          </p:cNvPr>
          <p:cNvSpPr/>
          <p:nvPr/>
        </p:nvSpPr>
        <p:spPr>
          <a:xfrm rot="10800000" flipH="1">
            <a:off x="5393327" y="1976940"/>
            <a:ext cx="1405346" cy="1452060"/>
          </a:xfrm>
          <a:prstGeom prst="bentArrow">
            <a:avLst>
              <a:gd name="adj1" fmla="val 23638"/>
              <a:gd name="adj2" fmla="val 25000"/>
              <a:gd name="adj3" fmla="val 36848"/>
              <a:gd name="adj4" fmla="val 53447"/>
            </a:avLst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54354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Tit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Returning STL Vectors from Functions</a:t>
            </a:r>
          </a:p>
        </p:txBody>
      </p:sp>
      <p:sp>
        <p:nvSpPr>
          <p:cNvPr id="497" name="Slide Number Placeholder 1"/>
          <p:cNvSpPr txBox="1"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6000" tIns="36000" rIns="36000" bIns="3600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0" u="none" strike="noStrike" cap="none" spc="0" normalizeH="0" baseline="0">
                <a:ln>
                  <a:noFill/>
                </a:ln>
                <a:solidFill>
                  <a:srgbClr val="234465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234465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2pPr>
            <a:lvl3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234465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3pPr>
            <a:lvl4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234465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4pPr>
            <a:lvl5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234465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5pPr>
            <a:lvl6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234465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6pPr>
            <a:lvl7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234465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7pPr>
            <a:lvl8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234465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8pPr>
            <a:lvl9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234465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9pPr>
          </a:lstStyle>
          <a:p>
            <a:fld id="{86CB4B4D-7CA3-9044-876B-883B54F8677D}" type="slidenum">
              <a:rPr lang="en-US" smtClean="0"/>
              <a:pPr/>
              <a:t>16</a:t>
            </a:fld>
            <a:endParaRPr/>
          </a:p>
        </p:txBody>
      </p:sp>
      <p:sp>
        <p:nvSpPr>
          <p:cNvPr id="498" name="TextBox 6"/>
          <p:cNvSpPr txBox="1"/>
          <p:nvPr/>
        </p:nvSpPr>
        <p:spPr>
          <a:xfrm>
            <a:off x="876000" y="1106915"/>
            <a:ext cx="7680000" cy="56971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lnSpc>
                <a:spcPct val="105000"/>
              </a:lnSpc>
              <a:defRPr b="1">
                <a:latin typeface="Consolas" pitchFamily="49" charset="0"/>
              </a:defRPr>
            </a:lvl1pPr>
          </a:lstStyle>
          <a:p>
            <a:r>
              <a:rPr lang="en-US" sz="2000" dirty="0"/>
              <a:t>void print(</a:t>
            </a:r>
            <a:r>
              <a:rPr lang="en-US" sz="2000" dirty="0">
                <a:solidFill>
                  <a:schemeClr val="bg1"/>
                </a:solidFill>
              </a:rPr>
              <a:t>vector&lt;double&gt; numbers</a:t>
            </a:r>
            <a:r>
              <a:rPr lang="en-US" sz="2000" dirty="0"/>
              <a:t>) {</a:t>
            </a:r>
          </a:p>
          <a:p>
            <a:r>
              <a:rPr lang="en-US" sz="2000" dirty="0"/>
              <a:t>    for (int number : numbers) {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cout</a:t>
            </a:r>
            <a:r>
              <a:rPr lang="en-US" sz="2000" dirty="0"/>
              <a:t> &lt;&lt; number &lt;&lt; " "</a:t>
            </a:r>
          </a:p>
          <a:p>
            <a:r>
              <a:rPr lang="en-US" sz="2000" dirty="0"/>
              <a:t>    }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cout</a:t>
            </a:r>
            <a:r>
              <a:rPr lang="en-US" sz="2000" dirty="0"/>
              <a:t> &lt;&lt; </a:t>
            </a:r>
            <a:r>
              <a:rPr lang="en-US" sz="2000" dirty="0" err="1"/>
              <a:t>endl</a:t>
            </a:r>
            <a:r>
              <a:rPr lang="en-US" sz="2000" dirty="0"/>
              <a:t>;</a:t>
            </a:r>
          </a:p>
          <a:p>
            <a:r>
              <a:rPr lang="en-US" sz="2000" dirty="0"/>
              <a:t>}</a:t>
            </a:r>
          </a:p>
          <a:p>
            <a:r>
              <a:rPr sz="2000" dirty="0">
                <a:solidFill>
                  <a:schemeClr val="bg1"/>
                </a:solidFill>
              </a:rPr>
              <a:t>vector&lt;double&gt; </a:t>
            </a:r>
            <a:r>
              <a:rPr sz="2000" dirty="0" err="1">
                <a:solidFill>
                  <a:schemeClr val="bg1"/>
                </a:solidFill>
              </a:rPr>
              <a:t>getSquareRoots</a:t>
            </a:r>
            <a:r>
              <a:rPr sz="2000" dirty="0">
                <a:solidFill>
                  <a:schemeClr val="bg1"/>
                </a:solidFill>
              </a:rPr>
              <a:t>(int from, int to) </a:t>
            </a:r>
            <a:r>
              <a:rPr sz="2000" dirty="0"/>
              <a:t>{</a:t>
            </a:r>
          </a:p>
          <a:p>
            <a:r>
              <a:rPr sz="2000" dirty="0"/>
              <a:t>    vector&lt;double&gt; roots;</a:t>
            </a:r>
          </a:p>
          <a:p>
            <a:r>
              <a:rPr sz="2000" dirty="0"/>
              <a:t>    for (int </a:t>
            </a:r>
            <a:r>
              <a:rPr sz="2000" dirty="0" err="1"/>
              <a:t>i</a:t>
            </a:r>
            <a:r>
              <a:rPr sz="2000" dirty="0"/>
              <a:t> = from; </a:t>
            </a:r>
            <a:r>
              <a:rPr sz="2000" dirty="0" err="1"/>
              <a:t>i</a:t>
            </a:r>
            <a:r>
              <a:rPr sz="2000" dirty="0"/>
              <a:t> &lt;= to; </a:t>
            </a:r>
            <a:r>
              <a:rPr sz="2000" dirty="0" err="1"/>
              <a:t>i</a:t>
            </a:r>
            <a:r>
              <a:rPr sz="2000" dirty="0"/>
              <a:t>++) {</a:t>
            </a:r>
          </a:p>
          <a:p>
            <a:r>
              <a:rPr sz="2000" dirty="0"/>
              <a:t>        </a:t>
            </a:r>
            <a:r>
              <a:rPr sz="2000" dirty="0" err="1"/>
              <a:t>roots.push_back</a:t>
            </a:r>
            <a:r>
              <a:rPr sz="2000" dirty="0"/>
              <a:t>(sqrt(</a:t>
            </a:r>
            <a:r>
              <a:rPr sz="2000" dirty="0" err="1"/>
              <a:t>i</a:t>
            </a:r>
            <a:r>
              <a:rPr sz="2000" dirty="0"/>
              <a:t>));</a:t>
            </a:r>
          </a:p>
          <a:p>
            <a:r>
              <a:rPr sz="2000" dirty="0"/>
              <a:t>    }</a:t>
            </a:r>
          </a:p>
          <a:p>
            <a:r>
              <a:rPr sz="2000" dirty="0"/>
              <a:t>    return roots;</a:t>
            </a:r>
          </a:p>
          <a:p>
            <a:r>
              <a:rPr sz="2000" dirty="0"/>
              <a:t>}</a:t>
            </a:r>
          </a:p>
          <a:p>
            <a:r>
              <a:rPr sz="2000" dirty="0"/>
              <a:t>int main() {</a:t>
            </a:r>
          </a:p>
          <a:p>
            <a:r>
              <a:rPr sz="2000" dirty="0"/>
              <a:t>    print(</a:t>
            </a:r>
            <a:r>
              <a:rPr sz="2000" dirty="0" err="1"/>
              <a:t>getSquareRoots</a:t>
            </a:r>
            <a:r>
              <a:rPr sz="2000" dirty="0"/>
              <a:t>(4, 25));</a:t>
            </a:r>
          </a:p>
          <a:p>
            <a:r>
              <a:rPr sz="2000" dirty="0"/>
              <a:t>    return 0;</a:t>
            </a:r>
          </a:p>
          <a:p>
            <a:r>
              <a:rPr sz="2000" dirty="0"/>
              <a:t>}</a:t>
            </a:r>
            <a:endParaRPr lang="en-US" sz="2000" dirty="0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E5F0BEFA-1021-4A9A-AE7C-97EF8D0C8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6000" y="2124000"/>
            <a:ext cx="2473464" cy="1328023"/>
          </a:xfrm>
          <a:custGeom>
            <a:avLst/>
            <a:gdLst>
              <a:gd name="connsiteX0" fmla="*/ 0 w 2473464"/>
              <a:gd name="connsiteY0" fmla="*/ 221342 h 1328023"/>
              <a:gd name="connsiteX1" fmla="*/ 221342 w 2473464"/>
              <a:gd name="connsiteY1" fmla="*/ 0 h 1328023"/>
              <a:gd name="connsiteX2" fmla="*/ 1442854 w 2473464"/>
              <a:gd name="connsiteY2" fmla="*/ 0 h 1328023"/>
              <a:gd name="connsiteX3" fmla="*/ 1858412 w 2473464"/>
              <a:gd name="connsiteY3" fmla="*/ -766840 h 1328023"/>
              <a:gd name="connsiteX4" fmla="*/ 2061220 w 2473464"/>
              <a:gd name="connsiteY4" fmla="*/ 0 h 1328023"/>
              <a:gd name="connsiteX5" fmla="*/ 2252122 w 2473464"/>
              <a:gd name="connsiteY5" fmla="*/ 0 h 1328023"/>
              <a:gd name="connsiteX6" fmla="*/ 2473464 w 2473464"/>
              <a:gd name="connsiteY6" fmla="*/ 221342 h 1328023"/>
              <a:gd name="connsiteX7" fmla="*/ 2473464 w 2473464"/>
              <a:gd name="connsiteY7" fmla="*/ 221337 h 1328023"/>
              <a:gd name="connsiteX8" fmla="*/ 2473464 w 2473464"/>
              <a:gd name="connsiteY8" fmla="*/ 221337 h 1328023"/>
              <a:gd name="connsiteX9" fmla="*/ 2473464 w 2473464"/>
              <a:gd name="connsiteY9" fmla="*/ 553343 h 1328023"/>
              <a:gd name="connsiteX10" fmla="*/ 2473464 w 2473464"/>
              <a:gd name="connsiteY10" fmla="*/ 1106681 h 1328023"/>
              <a:gd name="connsiteX11" fmla="*/ 2252122 w 2473464"/>
              <a:gd name="connsiteY11" fmla="*/ 1328023 h 1328023"/>
              <a:gd name="connsiteX12" fmla="*/ 2061220 w 2473464"/>
              <a:gd name="connsiteY12" fmla="*/ 1328023 h 1328023"/>
              <a:gd name="connsiteX13" fmla="*/ 1442854 w 2473464"/>
              <a:gd name="connsiteY13" fmla="*/ 1328023 h 1328023"/>
              <a:gd name="connsiteX14" fmla="*/ 1442854 w 2473464"/>
              <a:gd name="connsiteY14" fmla="*/ 1328023 h 1328023"/>
              <a:gd name="connsiteX15" fmla="*/ 221342 w 2473464"/>
              <a:gd name="connsiteY15" fmla="*/ 1328023 h 1328023"/>
              <a:gd name="connsiteX16" fmla="*/ 0 w 2473464"/>
              <a:gd name="connsiteY16" fmla="*/ 1106681 h 1328023"/>
              <a:gd name="connsiteX17" fmla="*/ 0 w 2473464"/>
              <a:gd name="connsiteY17" fmla="*/ 553343 h 1328023"/>
              <a:gd name="connsiteX18" fmla="*/ 0 w 2473464"/>
              <a:gd name="connsiteY18" fmla="*/ 221337 h 1328023"/>
              <a:gd name="connsiteX19" fmla="*/ 0 w 2473464"/>
              <a:gd name="connsiteY19" fmla="*/ 221337 h 1328023"/>
              <a:gd name="connsiteX20" fmla="*/ 0 w 2473464"/>
              <a:gd name="connsiteY20" fmla="*/ 221342 h 1328023"/>
              <a:gd name="connsiteX0" fmla="*/ 0 w 2473464"/>
              <a:gd name="connsiteY0" fmla="*/ 221342 h 1328023"/>
              <a:gd name="connsiteX1" fmla="*/ 221342 w 2473464"/>
              <a:gd name="connsiteY1" fmla="*/ 0 h 1328023"/>
              <a:gd name="connsiteX2" fmla="*/ 1442854 w 2473464"/>
              <a:gd name="connsiteY2" fmla="*/ 0 h 1328023"/>
              <a:gd name="connsiteX3" fmla="*/ 2061220 w 2473464"/>
              <a:gd name="connsiteY3" fmla="*/ 0 h 1328023"/>
              <a:gd name="connsiteX4" fmla="*/ 2252122 w 2473464"/>
              <a:gd name="connsiteY4" fmla="*/ 0 h 1328023"/>
              <a:gd name="connsiteX5" fmla="*/ 2473464 w 2473464"/>
              <a:gd name="connsiteY5" fmla="*/ 221342 h 1328023"/>
              <a:gd name="connsiteX6" fmla="*/ 2473464 w 2473464"/>
              <a:gd name="connsiteY6" fmla="*/ 221337 h 1328023"/>
              <a:gd name="connsiteX7" fmla="*/ 2473464 w 2473464"/>
              <a:gd name="connsiteY7" fmla="*/ 221337 h 1328023"/>
              <a:gd name="connsiteX8" fmla="*/ 2473464 w 2473464"/>
              <a:gd name="connsiteY8" fmla="*/ 553343 h 1328023"/>
              <a:gd name="connsiteX9" fmla="*/ 2473464 w 2473464"/>
              <a:gd name="connsiteY9" fmla="*/ 1106681 h 1328023"/>
              <a:gd name="connsiteX10" fmla="*/ 2252122 w 2473464"/>
              <a:gd name="connsiteY10" fmla="*/ 1328023 h 1328023"/>
              <a:gd name="connsiteX11" fmla="*/ 2061220 w 2473464"/>
              <a:gd name="connsiteY11" fmla="*/ 1328023 h 1328023"/>
              <a:gd name="connsiteX12" fmla="*/ 1442854 w 2473464"/>
              <a:gd name="connsiteY12" fmla="*/ 1328023 h 1328023"/>
              <a:gd name="connsiteX13" fmla="*/ 1442854 w 2473464"/>
              <a:gd name="connsiteY13" fmla="*/ 1328023 h 1328023"/>
              <a:gd name="connsiteX14" fmla="*/ 221342 w 2473464"/>
              <a:gd name="connsiteY14" fmla="*/ 1328023 h 1328023"/>
              <a:gd name="connsiteX15" fmla="*/ 0 w 2473464"/>
              <a:gd name="connsiteY15" fmla="*/ 1106681 h 1328023"/>
              <a:gd name="connsiteX16" fmla="*/ 0 w 2473464"/>
              <a:gd name="connsiteY16" fmla="*/ 553343 h 1328023"/>
              <a:gd name="connsiteX17" fmla="*/ 0 w 2473464"/>
              <a:gd name="connsiteY17" fmla="*/ 221337 h 1328023"/>
              <a:gd name="connsiteX18" fmla="*/ 0 w 2473464"/>
              <a:gd name="connsiteY18" fmla="*/ 221337 h 1328023"/>
              <a:gd name="connsiteX19" fmla="*/ 0 w 2473464"/>
              <a:gd name="connsiteY19" fmla="*/ 221342 h 1328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73464" h="1328023">
                <a:moveTo>
                  <a:pt x="0" y="221342"/>
                </a:moveTo>
                <a:cubicBezTo>
                  <a:pt x="0" y="99098"/>
                  <a:pt x="99098" y="0"/>
                  <a:pt x="221342" y="0"/>
                </a:cubicBezTo>
                <a:lnTo>
                  <a:pt x="1442854" y="0"/>
                </a:lnTo>
                <a:lnTo>
                  <a:pt x="2061220" y="0"/>
                </a:lnTo>
                <a:lnTo>
                  <a:pt x="2252122" y="0"/>
                </a:lnTo>
                <a:cubicBezTo>
                  <a:pt x="2374366" y="0"/>
                  <a:pt x="2473464" y="99098"/>
                  <a:pt x="2473464" y="221342"/>
                </a:cubicBezTo>
                <a:lnTo>
                  <a:pt x="2473464" y="221337"/>
                </a:lnTo>
                <a:lnTo>
                  <a:pt x="2473464" y="221337"/>
                </a:lnTo>
                <a:lnTo>
                  <a:pt x="2473464" y="553343"/>
                </a:lnTo>
                <a:lnTo>
                  <a:pt x="2473464" y="1106681"/>
                </a:lnTo>
                <a:cubicBezTo>
                  <a:pt x="2473464" y="1228925"/>
                  <a:pt x="2374366" y="1328023"/>
                  <a:pt x="2252122" y="1328023"/>
                </a:cubicBezTo>
                <a:lnTo>
                  <a:pt x="2061220" y="1328023"/>
                </a:lnTo>
                <a:lnTo>
                  <a:pt x="1442854" y="1328023"/>
                </a:lnTo>
                <a:lnTo>
                  <a:pt x="1442854" y="1328023"/>
                </a:lnTo>
                <a:lnTo>
                  <a:pt x="221342" y="1328023"/>
                </a:lnTo>
                <a:cubicBezTo>
                  <a:pt x="99098" y="1328023"/>
                  <a:pt x="0" y="1228925"/>
                  <a:pt x="0" y="1106681"/>
                </a:cubicBezTo>
                <a:lnTo>
                  <a:pt x="0" y="553343"/>
                </a:lnTo>
                <a:lnTo>
                  <a:pt x="0" y="221337"/>
                </a:lnTo>
                <a:lnTo>
                  <a:pt x="0" y="221337"/>
                </a:lnTo>
                <a:lnTo>
                  <a:pt x="0" y="221342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Vectors acts as normal variables when returned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6673D152-DDCB-4CB6-B7AC-47A333C03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6048" y="4397023"/>
            <a:ext cx="2113367" cy="830997"/>
          </a:xfrm>
          <a:custGeom>
            <a:avLst/>
            <a:gdLst>
              <a:gd name="connsiteX0" fmla="*/ 0 w 2073823"/>
              <a:gd name="connsiteY0" fmla="*/ 130535 h 783193"/>
              <a:gd name="connsiteX1" fmla="*/ 130535 w 2073823"/>
              <a:gd name="connsiteY1" fmla="*/ 0 h 783193"/>
              <a:gd name="connsiteX2" fmla="*/ 1209730 w 2073823"/>
              <a:gd name="connsiteY2" fmla="*/ 0 h 783193"/>
              <a:gd name="connsiteX3" fmla="*/ 1209730 w 2073823"/>
              <a:gd name="connsiteY3" fmla="*/ 0 h 783193"/>
              <a:gd name="connsiteX4" fmla="*/ 1728186 w 2073823"/>
              <a:gd name="connsiteY4" fmla="*/ 0 h 783193"/>
              <a:gd name="connsiteX5" fmla="*/ 1943288 w 2073823"/>
              <a:gd name="connsiteY5" fmla="*/ 0 h 783193"/>
              <a:gd name="connsiteX6" fmla="*/ 2073823 w 2073823"/>
              <a:gd name="connsiteY6" fmla="*/ 130535 h 783193"/>
              <a:gd name="connsiteX7" fmla="*/ 2073823 w 2073823"/>
              <a:gd name="connsiteY7" fmla="*/ 130532 h 783193"/>
              <a:gd name="connsiteX8" fmla="*/ 2479774 w 2073823"/>
              <a:gd name="connsiteY8" fmla="*/ 362391 h 783193"/>
              <a:gd name="connsiteX9" fmla="*/ 2073823 w 2073823"/>
              <a:gd name="connsiteY9" fmla="*/ 326330 h 783193"/>
              <a:gd name="connsiteX10" fmla="*/ 2073823 w 2073823"/>
              <a:gd name="connsiteY10" fmla="*/ 652658 h 783193"/>
              <a:gd name="connsiteX11" fmla="*/ 1943288 w 2073823"/>
              <a:gd name="connsiteY11" fmla="*/ 783193 h 783193"/>
              <a:gd name="connsiteX12" fmla="*/ 1728186 w 2073823"/>
              <a:gd name="connsiteY12" fmla="*/ 783193 h 783193"/>
              <a:gd name="connsiteX13" fmla="*/ 1209730 w 2073823"/>
              <a:gd name="connsiteY13" fmla="*/ 783193 h 783193"/>
              <a:gd name="connsiteX14" fmla="*/ 1209730 w 2073823"/>
              <a:gd name="connsiteY14" fmla="*/ 783193 h 783193"/>
              <a:gd name="connsiteX15" fmla="*/ 130535 w 2073823"/>
              <a:gd name="connsiteY15" fmla="*/ 783193 h 783193"/>
              <a:gd name="connsiteX16" fmla="*/ 0 w 2073823"/>
              <a:gd name="connsiteY16" fmla="*/ 652658 h 783193"/>
              <a:gd name="connsiteX17" fmla="*/ 0 w 2073823"/>
              <a:gd name="connsiteY17" fmla="*/ 326330 h 783193"/>
              <a:gd name="connsiteX18" fmla="*/ 0 w 2073823"/>
              <a:gd name="connsiteY18" fmla="*/ 130532 h 783193"/>
              <a:gd name="connsiteX19" fmla="*/ 0 w 2073823"/>
              <a:gd name="connsiteY19" fmla="*/ 130532 h 783193"/>
              <a:gd name="connsiteX20" fmla="*/ 0 w 2073823"/>
              <a:gd name="connsiteY20" fmla="*/ 130535 h 783193"/>
              <a:gd name="connsiteX0" fmla="*/ 0 w 2073823"/>
              <a:gd name="connsiteY0" fmla="*/ 130535 h 783193"/>
              <a:gd name="connsiteX1" fmla="*/ 130535 w 2073823"/>
              <a:gd name="connsiteY1" fmla="*/ 0 h 783193"/>
              <a:gd name="connsiteX2" fmla="*/ 1209730 w 2073823"/>
              <a:gd name="connsiteY2" fmla="*/ 0 h 783193"/>
              <a:gd name="connsiteX3" fmla="*/ 1209730 w 2073823"/>
              <a:gd name="connsiteY3" fmla="*/ 0 h 783193"/>
              <a:gd name="connsiteX4" fmla="*/ 1728186 w 2073823"/>
              <a:gd name="connsiteY4" fmla="*/ 0 h 783193"/>
              <a:gd name="connsiteX5" fmla="*/ 1943288 w 2073823"/>
              <a:gd name="connsiteY5" fmla="*/ 0 h 783193"/>
              <a:gd name="connsiteX6" fmla="*/ 2073823 w 2073823"/>
              <a:gd name="connsiteY6" fmla="*/ 130535 h 783193"/>
              <a:gd name="connsiteX7" fmla="*/ 2073823 w 2073823"/>
              <a:gd name="connsiteY7" fmla="*/ 130532 h 783193"/>
              <a:gd name="connsiteX8" fmla="*/ 2073823 w 2073823"/>
              <a:gd name="connsiteY8" fmla="*/ 326330 h 783193"/>
              <a:gd name="connsiteX9" fmla="*/ 2073823 w 2073823"/>
              <a:gd name="connsiteY9" fmla="*/ 652658 h 783193"/>
              <a:gd name="connsiteX10" fmla="*/ 1943288 w 2073823"/>
              <a:gd name="connsiteY10" fmla="*/ 783193 h 783193"/>
              <a:gd name="connsiteX11" fmla="*/ 1728186 w 2073823"/>
              <a:gd name="connsiteY11" fmla="*/ 783193 h 783193"/>
              <a:gd name="connsiteX12" fmla="*/ 1209730 w 2073823"/>
              <a:gd name="connsiteY12" fmla="*/ 783193 h 783193"/>
              <a:gd name="connsiteX13" fmla="*/ 1209730 w 2073823"/>
              <a:gd name="connsiteY13" fmla="*/ 783193 h 783193"/>
              <a:gd name="connsiteX14" fmla="*/ 130535 w 2073823"/>
              <a:gd name="connsiteY14" fmla="*/ 783193 h 783193"/>
              <a:gd name="connsiteX15" fmla="*/ 0 w 2073823"/>
              <a:gd name="connsiteY15" fmla="*/ 652658 h 783193"/>
              <a:gd name="connsiteX16" fmla="*/ 0 w 2073823"/>
              <a:gd name="connsiteY16" fmla="*/ 326330 h 783193"/>
              <a:gd name="connsiteX17" fmla="*/ 0 w 2073823"/>
              <a:gd name="connsiteY17" fmla="*/ 130532 h 783193"/>
              <a:gd name="connsiteX18" fmla="*/ 0 w 2073823"/>
              <a:gd name="connsiteY18" fmla="*/ 130532 h 783193"/>
              <a:gd name="connsiteX19" fmla="*/ 0 w 2073823"/>
              <a:gd name="connsiteY19" fmla="*/ 130535 h 783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073823" h="783193">
                <a:moveTo>
                  <a:pt x="0" y="130535"/>
                </a:moveTo>
                <a:cubicBezTo>
                  <a:pt x="0" y="58443"/>
                  <a:pt x="58443" y="0"/>
                  <a:pt x="130535" y="0"/>
                </a:cubicBezTo>
                <a:lnTo>
                  <a:pt x="1209730" y="0"/>
                </a:lnTo>
                <a:lnTo>
                  <a:pt x="1209730" y="0"/>
                </a:lnTo>
                <a:lnTo>
                  <a:pt x="1728186" y="0"/>
                </a:lnTo>
                <a:lnTo>
                  <a:pt x="1943288" y="0"/>
                </a:lnTo>
                <a:cubicBezTo>
                  <a:pt x="2015380" y="0"/>
                  <a:pt x="2073823" y="58443"/>
                  <a:pt x="2073823" y="130535"/>
                </a:cubicBezTo>
                <a:lnTo>
                  <a:pt x="2073823" y="130532"/>
                </a:lnTo>
                <a:lnTo>
                  <a:pt x="2073823" y="326330"/>
                </a:lnTo>
                <a:lnTo>
                  <a:pt x="2073823" y="652658"/>
                </a:lnTo>
                <a:cubicBezTo>
                  <a:pt x="2073823" y="724750"/>
                  <a:pt x="2015380" y="783193"/>
                  <a:pt x="1943288" y="783193"/>
                </a:cubicBezTo>
                <a:lnTo>
                  <a:pt x="1728186" y="783193"/>
                </a:lnTo>
                <a:lnTo>
                  <a:pt x="1209730" y="783193"/>
                </a:lnTo>
                <a:lnTo>
                  <a:pt x="1209730" y="783193"/>
                </a:lnTo>
                <a:lnTo>
                  <a:pt x="130535" y="783193"/>
                </a:lnTo>
                <a:cubicBezTo>
                  <a:pt x="58443" y="783193"/>
                  <a:pt x="0" y="724750"/>
                  <a:pt x="0" y="652658"/>
                </a:cubicBezTo>
                <a:lnTo>
                  <a:pt x="0" y="326330"/>
                </a:lnTo>
                <a:lnTo>
                  <a:pt x="0" y="130532"/>
                </a:lnTo>
                <a:lnTo>
                  <a:pt x="0" y="130532"/>
                </a:lnTo>
                <a:lnTo>
                  <a:pt x="0" y="130535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returns a copy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Text Placeholder 3"/>
          <p:cNvSpPr txBox="1">
            <a:spLocks noGrp="1"/>
          </p:cNvSpPr>
          <p:nvPr>
            <p:ph type="subTitle" sz="quarter" idx="11"/>
          </p:nvPr>
        </p:nvSpPr>
        <p:spPr>
          <a:prstGeom prst="rect">
            <a:avLst/>
          </a:prstGeom>
        </p:spPr>
        <p:txBody>
          <a:bodyPr>
            <a:noAutofit/>
          </a:bodyPr>
          <a:lstStyle>
            <a:lvl1pPr defTabSz="1084084">
              <a:spcBef>
                <a:spcPts val="500"/>
              </a:spcBef>
              <a:defRPr sz="4700"/>
            </a:lvl1pPr>
          </a:lstStyle>
          <a:p>
            <a:r>
              <a:rPr lang="en-US" sz="4400" dirty="0"/>
              <a:t>LIVE DEMO</a:t>
            </a:r>
            <a:endParaRPr sz="4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B67A44-0AB0-4353-B33E-1AF9D14081D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Returning STL Vectors from Functions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B707DF-BF48-4F49-8601-695AC1A2E4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991" y="1157118"/>
            <a:ext cx="2784017" cy="27840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67A44-0AB0-4353-B33E-1AF9D14081D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noProof="1">
                <a:latin typeface="Consolas" panose="020B0609020204030204" pitchFamily="49" charset="0"/>
                <a:ea typeface="+mn-ea"/>
                <a:cs typeface="+mn-cs"/>
              </a:rPr>
              <a:t>size_t</a:t>
            </a:r>
            <a:r>
              <a:rPr lang="en-US" noProof="1"/>
              <a:t> and </a:t>
            </a:r>
            <a:r>
              <a:rPr lang="en-US" noProof="1">
                <a:latin typeface="Consolas" panose="020B0609020204030204" pitchFamily="49" charset="0"/>
                <a:ea typeface="+mn-ea"/>
                <a:cs typeface="+mn-cs"/>
              </a:rPr>
              <a:t>size_type</a:t>
            </a:r>
            <a:endParaRPr lang="en-US" dirty="0"/>
          </a:p>
        </p:txBody>
      </p:sp>
      <p:pic>
        <p:nvPicPr>
          <p:cNvPr id="503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6763" y="381000"/>
            <a:ext cx="3446951" cy="39624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226894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25B8FD-F1EB-42D3-855B-BACC0C249A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1E403-994C-4A8A-A329-21D27476FC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Alias of one of the integer types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unsigned long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noProof="1">
                <a:solidFill>
                  <a:schemeClr val="bg1"/>
                </a:solidFill>
              </a:rPr>
              <a:t> </a:t>
            </a:r>
            <a:r>
              <a:rPr lang="en-US" noProof="1"/>
              <a:t>or</a:t>
            </a:r>
            <a:r>
              <a:rPr lang="en-US" noProof="1">
                <a:solidFill>
                  <a:schemeClr val="bg1"/>
                </a:solidFill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unsigned long long int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Able to represent the size of any object in bytes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sizeof()</a:t>
            </a:r>
            <a:r>
              <a:rPr lang="en-US" dirty="0"/>
              <a:t> returns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size_t</a:t>
            </a:r>
          </a:p>
          <a:p>
            <a:r>
              <a:rPr lang="en-US" dirty="0"/>
              <a:t>Each STL container offers a similar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::size_type</a:t>
            </a:r>
          </a:p>
          <a:p>
            <a:pPr lvl="1"/>
            <a:r>
              <a:rPr lang="en-US" dirty="0"/>
              <a:t>A good practice is to use it instead of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/>
              <a:t> for sizes, positions, etc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C9D8B6F-55B4-43D9-A565-760516848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anose="020B0609020204030204" pitchFamily="49" charset="0"/>
                <a:ea typeface="+mn-ea"/>
                <a:cs typeface="+mn-cs"/>
              </a:rPr>
              <a:t>size_t</a:t>
            </a:r>
            <a:r>
              <a:rPr lang="en-US" noProof="1"/>
              <a:t> and </a:t>
            </a:r>
            <a:r>
              <a:rPr lang="en-US" noProof="1">
                <a:latin typeface="Consolas" panose="020B0609020204030204" pitchFamily="49" charset="0"/>
                <a:ea typeface="+mn-ea"/>
                <a:cs typeface="+mn-cs"/>
              </a:rPr>
              <a:t>size_type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842F75-0864-414C-89A0-5C9D6B1594BD}"/>
              </a:ext>
            </a:extLst>
          </p:cNvPr>
          <p:cNvSpPr txBox="1"/>
          <p:nvPr/>
        </p:nvSpPr>
        <p:spPr>
          <a:xfrm>
            <a:off x="786000" y="5215256"/>
            <a:ext cx="10170000" cy="13637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lnSpc>
                <a:spcPct val="105000"/>
              </a:lnSpc>
              <a:defRPr b="1">
                <a:latin typeface="Consolas" pitchFamily="49" charset="0"/>
              </a:defRPr>
            </a:lvl1pPr>
          </a:lstStyle>
          <a:p>
            <a:r>
              <a:rPr lang="en-US" sz="2400" dirty="0"/>
              <a:t>for (vector&lt;int&gt;::</a:t>
            </a:r>
            <a:r>
              <a:rPr lang="en-US" sz="2400" noProof="1">
                <a:solidFill>
                  <a:schemeClr val="bg1"/>
                </a:solidFill>
              </a:rPr>
              <a:t>size_type </a:t>
            </a:r>
            <a:r>
              <a:rPr lang="en-US" sz="2400" noProof="1"/>
              <a:t>i = 0; i &lt; nums.size(); </a:t>
            </a:r>
            <a:r>
              <a:rPr lang="en-US" sz="2400" dirty="0" err="1"/>
              <a:t>i</a:t>
            </a:r>
            <a:r>
              <a:rPr lang="en-US" sz="2400" dirty="0"/>
              <a:t>++) {</a:t>
            </a:r>
            <a:endParaRPr lang="bg-BG" sz="2400" dirty="0"/>
          </a:p>
          <a:p>
            <a:r>
              <a:rPr lang="en-US" sz="2400" dirty="0"/>
              <a:t>  </a:t>
            </a:r>
            <a:r>
              <a:rPr lang="en-US" sz="2400" noProof="1"/>
              <a:t>cout &lt;&lt; nums[i] &lt;&lt; end</a:t>
            </a:r>
            <a:r>
              <a:rPr lang="en-US" sz="2400" dirty="0"/>
              <a:t>l;</a:t>
            </a:r>
            <a:endParaRPr lang="bg-BG" sz="2400" dirty="0"/>
          </a:p>
          <a:p>
            <a:r>
              <a:rPr lang="en-US" sz="2400" dirty="0"/>
              <a:t>}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201016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90A55D2-BC1C-4151-AA1C-D056686C01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Data Structures and Complexity</a:t>
            </a:r>
          </a:p>
          <a:p>
            <a:r>
              <a:rPr lang="en-US" dirty="0"/>
              <a:t>Vectors</a:t>
            </a:r>
          </a:p>
          <a:p>
            <a:r>
              <a:rPr lang="en-US" dirty="0"/>
              <a:t>Iterators</a:t>
            </a:r>
          </a:p>
          <a:p>
            <a:r>
              <a:rPr lang="en-US" dirty="0"/>
              <a:t>Lists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0D7D526-251A-455A-9BAB-E1811284A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633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Text Placeholder 3"/>
          <p:cNvSpPr txBox="1">
            <a:spLocks noGrp="1"/>
          </p:cNvSpPr>
          <p:nvPr>
            <p:ph type="subTitle" sz="quarter" idx="11"/>
          </p:nvPr>
        </p:nvSpPr>
        <p:spPr>
          <a:prstGeom prst="rect">
            <a:avLst/>
          </a:prstGeom>
        </p:spPr>
        <p:txBody>
          <a:bodyPr>
            <a:noAutofit/>
          </a:bodyPr>
          <a:lstStyle>
            <a:lvl1pPr defTabSz="1084084">
              <a:spcBef>
                <a:spcPts val="500"/>
              </a:spcBef>
              <a:defRPr sz="4700"/>
            </a:lvl1pPr>
          </a:lstStyle>
          <a:p>
            <a:r>
              <a:rPr lang="en-US" sz="4400" dirty="0"/>
              <a:t>LIVE DEMO</a:t>
            </a:r>
            <a:endParaRPr sz="4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B67A44-0AB0-4353-B33E-1AF9D14081D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noProof="1">
                <a:latin typeface="Consolas" panose="020B0609020204030204" pitchFamily="49" charset="0"/>
                <a:ea typeface="+mn-ea"/>
                <a:cs typeface="+mn-cs"/>
              </a:rPr>
              <a:t>size_t</a:t>
            </a:r>
            <a:r>
              <a:rPr lang="en-US" noProof="1"/>
              <a:t> and </a:t>
            </a:r>
            <a:r>
              <a:rPr lang="en-US" noProof="1">
                <a:latin typeface="Consolas" panose="020B0609020204030204" pitchFamily="49" charset="0"/>
                <a:ea typeface="+mn-ea"/>
                <a:cs typeface="+mn-cs"/>
              </a:rPr>
              <a:t>size_type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ED5607-09B8-4C28-A6CD-18889B02F4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991" y="1157118"/>
            <a:ext cx="2784017" cy="278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381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67A44-0AB0-4353-B33E-1AF9D14081D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noProof="1">
                <a:latin typeface="+mn-lt"/>
                <a:ea typeface="+mn-ea"/>
                <a:cs typeface="+mn-cs"/>
              </a:rPr>
              <a:t>Iterators</a:t>
            </a:r>
            <a:endParaRPr lang="en-US" dirty="0">
              <a:latin typeface="+mn-lt"/>
            </a:endParaRPr>
          </a:p>
        </p:txBody>
      </p:sp>
      <p:pic>
        <p:nvPicPr>
          <p:cNvPr id="503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6763" y="424354"/>
            <a:ext cx="3409237" cy="391904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895200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596353-6344-4A35-9842-F117D125E0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16638-4B58-46A3-8963-B6F59E5524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STL Iterators are things that know how to traverse a container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operator++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- moves iterator to the next element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operator*</a:t>
            </a:r>
            <a:r>
              <a:rPr lang="en-US" dirty="0"/>
              <a:t> - accesses the element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operator-&gt;</a:t>
            </a:r>
            <a:r>
              <a:rPr lang="en-US" dirty="0"/>
              <a:t> - same as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operator.</a:t>
            </a:r>
            <a:r>
              <a:rPr lang="en-US" dirty="0"/>
              <a:t> on the element</a:t>
            </a:r>
          </a:p>
          <a:p>
            <a:pPr>
              <a:buClr>
                <a:schemeClr val="tx1"/>
              </a:buClr>
            </a:pPr>
            <a:r>
              <a:rPr lang="en-US" dirty="0"/>
              <a:t>Each container has an iterator</a:t>
            </a:r>
            <a:r>
              <a:rPr lang="en-US" sz="3200" dirty="0"/>
              <a:t> (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std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::vector&lt;T&gt;::iterator</a:t>
            </a:r>
            <a:r>
              <a:rPr lang="en-US" sz="3200" dirty="0"/>
              <a:t>)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Each container has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begin()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end()</a:t>
            </a:r>
            <a:r>
              <a:rPr lang="en-US" dirty="0"/>
              <a:t> iterators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begin()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points to first element,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end()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</a:t>
            </a:r>
            <a:r>
              <a:rPr lang="en-US" b="1" dirty="0"/>
              <a:t>after</a:t>
            </a:r>
            <a:r>
              <a:rPr lang="en-US" dirty="0"/>
              <a:t> last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Range-based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-loop uses them to work on </a:t>
            </a:r>
            <a:r>
              <a:rPr lang="en-US" b="1" dirty="0"/>
              <a:t>any</a:t>
            </a:r>
            <a:r>
              <a:rPr lang="en-US" dirty="0"/>
              <a:t> container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3BD9810-0CF1-406F-BEEB-BDBCE145F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Iterators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48545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6547B-4B27-47E6-A9B0-B88F203F57F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Using Iterators with Vectors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34E0D38-4D26-40B6-AD66-6618A9988DF1}"/>
              </a:ext>
            </a:extLst>
          </p:cNvPr>
          <p:cNvGrpSpPr/>
          <p:nvPr/>
        </p:nvGrpSpPr>
        <p:grpSpPr>
          <a:xfrm>
            <a:off x="4496234" y="1768637"/>
            <a:ext cx="3209554" cy="1339223"/>
            <a:chOff x="3503612" y="2606207"/>
            <a:chExt cx="3810000" cy="140838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4000D79-598A-4FA5-9FC4-12EAE0BF0C0E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7122A0F-D182-47B4-9E5D-D56DD00BD6CF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9114F60-EB33-492E-A68C-23DE863CCC19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B1537D6-1FBD-4583-BF91-9410FD5E9DC6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A02DA4F-0BAC-4C45-865B-C3AE5C2B3713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4D89F69-7226-4EC7-9D7D-35F648D7808A}"/>
                </a:ext>
              </a:extLst>
            </p:cNvPr>
            <p:cNvSpPr txBox="1"/>
            <p:nvPr/>
          </p:nvSpPr>
          <p:spPr>
            <a:xfrm>
              <a:off x="3594616" y="2606208"/>
              <a:ext cx="590916" cy="8511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0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0B2D3A3-3FC4-44CB-902D-46B0CACF02FE}"/>
                </a:ext>
              </a:extLst>
            </p:cNvPr>
            <p:cNvSpPr txBox="1"/>
            <p:nvPr/>
          </p:nvSpPr>
          <p:spPr>
            <a:xfrm>
              <a:off x="4340138" y="2621632"/>
              <a:ext cx="590916" cy="8511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1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4DE58D3-918C-4101-BB94-3DFAD56BFA3F}"/>
                </a:ext>
              </a:extLst>
            </p:cNvPr>
            <p:cNvSpPr txBox="1"/>
            <p:nvPr/>
          </p:nvSpPr>
          <p:spPr>
            <a:xfrm>
              <a:off x="5107281" y="2606207"/>
              <a:ext cx="590916" cy="8511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2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9931ED9-8837-4B94-B4C0-7D883C9E5F1B}"/>
                </a:ext>
              </a:extLst>
            </p:cNvPr>
            <p:cNvSpPr txBox="1"/>
            <p:nvPr/>
          </p:nvSpPr>
          <p:spPr>
            <a:xfrm>
              <a:off x="5880617" y="2610511"/>
              <a:ext cx="590916" cy="8511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3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B01FDF9-EFDF-4CB0-BEE9-11D9C1E3DC97}"/>
                </a:ext>
              </a:extLst>
            </p:cNvPr>
            <p:cNvSpPr txBox="1"/>
            <p:nvPr/>
          </p:nvSpPr>
          <p:spPr>
            <a:xfrm>
              <a:off x="6628959" y="2606207"/>
              <a:ext cx="590916" cy="88196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4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9004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E2E5F-6CD3-435F-A6F2-31A97BC87C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iterators on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vector</a:t>
            </a:r>
            <a:r>
              <a:rPr lang="en-US" dirty="0"/>
              <a:t>s is almost the same as using indexes</a:t>
            </a:r>
          </a:p>
          <a:p>
            <a:r>
              <a:rPr lang="en-US" dirty="0"/>
              <a:t>To go through a vector:</a:t>
            </a:r>
          </a:p>
          <a:p>
            <a:pPr lvl="1"/>
            <a:r>
              <a:rPr lang="en-US" dirty="0"/>
              <a:t>Start from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begin()</a:t>
            </a:r>
            <a:r>
              <a:rPr lang="en-US" dirty="0"/>
              <a:t>, move 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++</a:t>
            </a:r>
            <a:r>
              <a:rPr lang="en-US" dirty="0"/>
              <a:t> until you reach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end()</a:t>
            </a:r>
          </a:p>
          <a:p>
            <a:pPr lvl="1"/>
            <a:r>
              <a:rPr lang="en-US" dirty="0"/>
              <a:t>Access the current element 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B80C8AB-E734-4D51-8534-3D9C060D9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Iterators with Vectors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D8A770-AAEC-44DB-A039-F846A77F379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497C3F-B457-4882-A9AB-82E7C8CF6613}"/>
              </a:ext>
            </a:extLst>
          </p:cNvPr>
          <p:cNvSpPr txBox="1"/>
          <p:nvPr/>
        </p:nvSpPr>
        <p:spPr>
          <a:xfrm>
            <a:off x="696000" y="3902167"/>
            <a:ext cx="9812651" cy="2803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lnSpc>
                <a:spcPct val="105000"/>
              </a:lnSpc>
              <a:defRPr b="1">
                <a:latin typeface="Consolas" pitchFamily="49" charset="0"/>
              </a:defRPr>
            </a:lvl1pPr>
          </a:lstStyle>
          <a:p>
            <a:r>
              <a:rPr lang="en-US" sz="2000" dirty="0"/>
              <a:t>vector&lt;</a:t>
            </a:r>
            <a:r>
              <a:rPr lang="en-US" sz="2000" noProof="1"/>
              <a:t>int&gt; nums </a:t>
            </a:r>
            <a:r>
              <a:rPr lang="en-US" sz="2000" dirty="0"/>
              <a:t>{42, 13, 69};</a:t>
            </a:r>
            <a:endParaRPr lang="bg-BG" sz="2000" dirty="0"/>
          </a:p>
          <a:p>
            <a:r>
              <a:rPr lang="en-US" sz="2000" dirty="0"/>
              <a:t>for (vector&lt;</a:t>
            </a:r>
            <a:r>
              <a:rPr lang="en-US" sz="2000" noProof="1"/>
              <a:t>int&gt;</a:t>
            </a:r>
            <a:r>
              <a:rPr lang="en-US" sz="2000" noProof="1">
                <a:solidFill>
                  <a:schemeClr val="bg1"/>
                </a:solidFill>
              </a:rPr>
              <a:t>::iterator </a:t>
            </a:r>
            <a:r>
              <a:rPr lang="en-US" sz="2000" noProof="1"/>
              <a:t>i = nums</a:t>
            </a:r>
            <a:r>
              <a:rPr lang="en-US" sz="2000" noProof="1">
                <a:solidFill>
                  <a:schemeClr val="bg1"/>
                </a:solidFill>
              </a:rPr>
              <a:t>.begin()</a:t>
            </a:r>
            <a:r>
              <a:rPr lang="en-US" sz="2000" noProof="1"/>
              <a:t>; i != nums</a:t>
            </a:r>
            <a:r>
              <a:rPr lang="en-US" sz="2000" noProof="1">
                <a:solidFill>
                  <a:schemeClr val="bg1"/>
                </a:solidFill>
              </a:rPr>
              <a:t>.end()</a:t>
            </a:r>
            <a:r>
              <a:rPr lang="en-US" sz="2000" dirty="0"/>
              <a:t>; </a:t>
            </a:r>
            <a:r>
              <a:rPr lang="en-US" sz="2000" noProof="1"/>
              <a:t>i+</a:t>
            </a:r>
            <a:r>
              <a:rPr lang="en-US" sz="2000" dirty="0"/>
              <a:t>+) {</a:t>
            </a:r>
            <a:endParaRPr lang="bg-BG" sz="2000" dirty="0"/>
          </a:p>
          <a:p>
            <a:r>
              <a:rPr lang="en-US" sz="2000" dirty="0"/>
              <a:t>  </a:t>
            </a:r>
            <a:r>
              <a:rPr lang="en-US" sz="2000" noProof="1"/>
              <a:t>cout &lt;&lt; </a:t>
            </a:r>
            <a:r>
              <a:rPr lang="en-US" sz="2000" noProof="1">
                <a:solidFill>
                  <a:schemeClr val="bg1"/>
                </a:solidFill>
              </a:rPr>
              <a:t>*i</a:t>
            </a:r>
            <a:r>
              <a:rPr lang="en-US" sz="2000" noProof="1"/>
              <a:t> &lt;&lt; endl</a:t>
            </a:r>
            <a:r>
              <a:rPr lang="en-US" sz="2000" dirty="0"/>
              <a:t>;</a:t>
            </a:r>
            <a:endParaRPr lang="bg-BG" sz="2000" dirty="0"/>
          </a:p>
          <a:p>
            <a:r>
              <a:rPr lang="en-US" sz="2000" dirty="0"/>
              <a:t>} </a:t>
            </a:r>
          </a:p>
          <a:p>
            <a:r>
              <a:rPr lang="en-US" sz="2000" i="1" dirty="0">
                <a:solidFill>
                  <a:schemeClr val="accent2"/>
                </a:solidFill>
              </a:rPr>
              <a:t>// Equivalent code</a:t>
            </a:r>
          </a:p>
          <a:p>
            <a:r>
              <a:rPr lang="en-US" sz="2000" dirty="0"/>
              <a:t>for (vector&lt;</a:t>
            </a:r>
            <a:r>
              <a:rPr lang="en-US" sz="2000" noProof="1"/>
              <a:t>int&gt;::size_type i = 0; i &lt; nums.size(); i++) </a:t>
            </a:r>
            <a:r>
              <a:rPr lang="en-US" sz="2000" dirty="0"/>
              <a:t>{</a:t>
            </a:r>
            <a:endParaRPr lang="bg-BG" sz="2000" dirty="0"/>
          </a:p>
          <a:p>
            <a:r>
              <a:rPr lang="en-US" sz="2000" dirty="0"/>
              <a:t>  </a:t>
            </a:r>
            <a:r>
              <a:rPr lang="en-US" sz="2000" noProof="1"/>
              <a:t>cout &lt;&lt; nums[i] &lt;&lt; endl</a:t>
            </a:r>
            <a:r>
              <a:rPr lang="en-US" sz="2000" dirty="0"/>
              <a:t>;</a:t>
            </a:r>
            <a:endParaRPr lang="bg-BG" sz="2000" dirty="0"/>
          </a:p>
          <a:p>
            <a:r>
              <a:rPr lang="en-US" sz="2000" dirty="0"/>
              <a:t>}</a:t>
            </a:r>
            <a:endParaRPr lang="bg-BG" sz="2000" dirty="0"/>
          </a:p>
        </p:txBody>
      </p:sp>
    </p:spTree>
    <p:extLst>
      <p:ext uri="{BB962C8B-B14F-4D97-AF65-F5344CB8AC3E}">
        <p14:creationId xmlns:p14="http://schemas.microsoft.com/office/powerpoint/2010/main" val="4159987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D3A9C-87B5-4E53-967E-E0A2C22A04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Example: Change each element in the vector by dividing it by 2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244D85F-3938-4F57-A40E-B3DF392C6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Iterators (1)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1AC2D0-A735-42D2-A7BE-AB323CC274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F16B89-D1E9-4DEE-A890-07EBF18603B6}"/>
              </a:ext>
            </a:extLst>
          </p:cNvPr>
          <p:cNvSpPr txBox="1"/>
          <p:nvPr/>
        </p:nvSpPr>
        <p:spPr>
          <a:xfrm>
            <a:off x="606000" y="1899000"/>
            <a:ext cx="11385000" cy="41284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lnSpc>
                <a:spcPct val="105000"/>
              </a:lnSpc>
              <a:defRPr b="1">
                <a:latin typeface="Consolas" pitchFamily="49" charset="0"/>
              </a:defRPr>
            </a:lvl1pPr>
          </a:lstStyle>
          <a:p>
            <a:r>
              <a:rPr lang="en-US" sz="2200" dirty="0"/>
              <a:t>vector&lt;</a:t>
            </a:r>
            <a:r>
              <a:rPr lang="en-US" sz="2200" noProof="1"/>
              <a:t>int&gt; numbers {42, 13, 69};</a:t>
            </a:r>
          </a:p>
          <a:p>
            <a:r>
              <a:rPr lang="en-US" sz="2200" dirty="0"/>
              <a:t>for (</a:t>
            </a:r>
            <a:r>
              <a:rPr lang="en-US" sz="2200" noProof="1"/>
              <a:t>vector&lt;int&gt;</a:t>
            </a:r>
            <a:r>
              <a:rPr lang="en-US" sz="2200" noProof="1">
                <a:solidFill>
                  <a:schemeClr val="bg1"/>
                </a:solidFill>
              </a:rPr>
              <a:t>::iterator </a:t>
            </a:r>
            <a:r>
              <a:rPr lang="en-US" sz="2200" noProof="1"/>
              <a:t>i = numbers</a:t>
            </a:r>
            <a:r>
              <a:rPr lang="en-US" sz="2200" noProof="1">
                <a:solidFill>
                  <a:schemeClr val="bg1"/>
                </a:solidFill>
              </a:rPr>
              <a:t>.begin()</a:t>
            </a:r>
            <a:r>
              <a:rPr lang="en-US" sz="2200" noProof="1"/>
              <a:t>; i != numbers</a:t>
            </a:r>
            <a:r>
              <a:rPr lang="en-US" sz="2200" noProof="1">
                <a:solidFill>
                  <a:schemeClr val="bg1"/>
                </a:solidFill>
              </a:rPr>
              <a:t>.end()</a:t>
            </a:r>
            <a:r>
              <a:rPr lang="en-US" sz="2200" noProof="1"/>
              <a:t>; i++)</a:t>
            </a:r>
          </a:p>
          <a:p>
            <a:r>
              <a:rPr lang="en-US" sz="2200" dirty="0"/>
              <a:t>{</a:t>
            </a:r>
            <a:endParaRPr lang="bg-BG" sz="2200" dirty="0"/>
          </a:p>
          <a:p>
            <a:r>
              <a:rPr lang="en-US" sz="2200" dirty="0"/>
              <a:t>  </a:t>
            </a:r>
            <a:r>
              <a:rPr lang="en-US" sz="2200" dirty="0">
                <a:solidFill>
                  <a:schemeClr val="bg1"/>
                </a:solidFill>
              </a:rPr>
              <a:t>*</a:t>
            </a:r>
            <a:r>
              <a:rPr lang="en-US" sz="2200" noProof="1">
                <a:solidFill>
                  <a:schemeClr val="bg1"/>
                </a:solidFill>
              </a:rPr>
              <a:t>i </a:t>
            </a:r>
            <a:r>
              <a:rPr lang="en-US" sz="2200" noProof="1"/>
              <a:t>/= </a:t>
            </a:r>
            <a:r>
              <a:rPr lang="en-US" sz="2200" dirty="0"/>
              <a:t>2;</a:t>
            </a:r>
            <a:endParaRPr lang="bg-BG" sz="2200" dirty="0"/>
          </a:p>
          <a:p>
            <a:r>
              <a:rPr lang="en-US" sz="2200" dirty="0"/>
              <a:t>}</a:t>
            </a:r>
          </a:p>
          <a:p>
            <a:endParaRPr lang="bg-BG" sz="2200" dirty="0"/>
          </a:p>
          <a:p>
            <a:r>
              <a:rPr lang="en-US" sz="2200" i="1" dirty="0">
                <a:solidFill>
                  <a:schemeClr val="accent2"/>
                </a:solidFill>
              </a:rPr>
              <a:t>// Equivalent code</a:t>
            </a:r>
          </a:p>
          <a:p>
            <a:r>
              <a:rPr lang="en-US" sz="2200" dirty="0"/>
              <a:t>for (</a:t>
            </a:r>
            <a:r>
              <a:rPr lang="en-US" sz="2200" noProof="1"/>
              <a:t>int i = 0; i &lt; numbers.size(); i++)</a:t>
            </a:r>
          </a:p>
          <a:p>
            <a:r>
              <a:rPr lang="en-US" sz="2200" dirty="0"/>
              <a:t>{</a:t>
            </a:r>
            <a:endParaRPr lang="bg-BG" sz="2200" dirty="0"/>
          </a:p>
          <a:p>
            <a:r>
              <a:rPr lang="en-US" sz="2200" dirty="0"/>
              <a:t>  numbers</a:t>
            </a:r>
            <a:r>
              <a:rPr lang="en-US" sz="2200" noProof="1"/>
              <a:t>[i] /= </a:t>
            </a:r>
            <a:r>
              <a:rPr lang="en-US" sz="2200" dirty="0"/>
              <a:t>2;</a:t>
            </a:r>
            <a:endParaRPr lang="bg-BG" sz="2200" dirty="0"/>
          </a:p>
          <a:p>
            <a:r>
              <a:rPr lang="en-US" sz="2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7603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D3A9C-87B5-4E53-967E-E0A2C22A04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Example: Print each string element and its length</a:t>
            </a:r>
            <a:endParaRPr lang="bg-BG" sz="3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244D85F-3938-4F57-A40E-B3DF392C6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Iterators (2)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1AC2D0-A735-42D2-A7BE-AB323CC274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D8D9DB-E2F4-47C0-A670-1412D097843A}"/>
              </a:ext>
            </a:extLst>
          </p:cNvPr>
          <p:cNvSpPr txBox="1"/>
          <p:nvPr/>
        </p:nvSpPr>
        <p:spPr>
          <a:xfrm>
            <a:off x="607288" y="1899000"/>
            <a:ext cx="11293712" cy="41284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lnSpc>
                <a:spcPct val="105000"/>
              </a:lnSpc>
              <a:defRPr b="1">
                <a:latin typeface="Consolas" pitchFamily="49" charset="0"/>
              </a:defRPr>
            </a:lvl1pPr>
          </a:lstStyle>
          <a:p>
            <a:r>
              <a:rPr lang="en-US" sz="2200" dirty="0"/>
              <a:t>vector&lt;string&gt; words {"the", "quick", "purple", "fox"};</a:t>
            </a:r>
            <a:endParaRPr lang="bg-BG" sz="2200" dirty="0"/>
          </a:p>
          <a:p>
            <a:r>
              <a:rPr lang="en-US" sz="2200" dirty="0"/>
              <a:t>for (vector&lt;string&gt;</a:t>
            </a:r>
            <a:r>
              <a:rPr lang="en-US" sz="2200" dirty="0">
                <a:solidFill>
                  <a:schemeClr val="bg1"/>
                </a:solidFill>
              </a:rPr>
              <a:t>::</a:t>
            </a:r>
            <a:r>
              <a:rPr lang="en-US" sz="2200" noProof="1">
                <a:solidFill>
                  <a:schemeClr val="bg1"/>
                </a:solidFill>
              </a:rPr>
              <a:t>iterator i </a:t>
            </a:r>
            <a:r>
              <a:rPr lang="en-US" sz="2200" noProof="1"/>
              <a:t>= words</a:t>
            </a:r>
            <a:r>
              <a:rPr lang="en-US" sz="2200" noProof="1">
                <a:solidFill>
                  <a:schemeClr val="bg1"/>
                </a:solidFill>
              </a:rPr>
              <a:t>.begin()</a:t>
            </a:r>
            <a:r>
              <a:rPr lang="en-US" sz="2200" noProof="1"/>
              <a:t>; i != words</a:t>
            </a:r>
            <a:r>
              <a:rPr lang="en-US" sz="2200" noProof="1">
                <a:solidFill>
                  <a:schemeClr val="bg1"/>
                </a:solidFill>
              </a:rPr>
              <a:t>.end()</a:t>
            </a:r>
            <a:r>
              <a:rPr lang="en-US" sz="2200" noProof="1"/>
              <a:t>; i++)</a:t>
            </a:r>
          </a:p>
          <a:p>
            <a:r>
              <a:rPr lang="en-US" sz="2200" dirty="0"/>
              <a:t>{</a:t>
            </a:r>
            <a:endParaRPr lang="bg-BG" sz="2200" dirty="0"/>
          </a:p>
          <a:p>
            <a:r>
              <a:rPr lang="en-US" sz="2200" dirty="0"/>
              <a:t>  </a:t>
            </a:r>
            <a:r>
              <a:rPr lang="en-US" sz="2200" noProof="1"/>
              <a:t>cout &lt;&lt; </a:t>
            </a:r>
            <a:r>
              <a:rPr lang="en-US" sz="2200" noProof="1">
                <a:solidFill>
                  <a:schemeClr val="bg1"/>
                </a:solidFill>
              </a:rPr>
              <a:t>*i </a:t>
            </a:r>
            <a:r>
              <a:rPr lang="en-US" sz="2200" noProof="1"/>
              <a:t>&lt;&lt; ": " &lt;&lt; </a:t>
            </a:r>
            <a:r>
              <a:rPr lang="en-US" sz="2200" noProof="1">
                <a:solidFill>
                  <a:schemeClr val="bg1"/>
                </a:solidFill>
              </a:rPr>
              <a:t>i-&gt;size() </a:t>
            </a:r>
            <a:r>
              <a:rPr lang="en-US" sz="2200" noProof="1"/>
              <a:t>&lt;&lt; endl</a:t>
            </a:r>
            <a:r>
              <a:rPr lang="en-US" sz="2200" dirty="0"/>
              <a:t>;</a:t>
            </a:r>
            <a:endParaRPr lang="bg-BG" sz="2200" dirty="0"/>
          </a:p>
          <a:p>
            <a:r>
              <a:rPr lang="en-US" sz="2200" dirty="0"/>
              <a:t>}</a:t>
            </a:r>
          </a:p>
          <a:p>
            <a:endParaRPr lang="bg-BG" sz="2200" dirty="0"/>
          </a:p>
          <a:p>
            <a:r>
              <a:rPr lang="en-US" sz="2200" i="1" dirty="0">
                <a:solidFill>
                  <a:schemeClr val="accent2"/>
                </a:solidFill>
              </a:rPr>
              <a:t>// Equivalent code</a:t>
            </a:r>
          </a:p>
          <a:p>
            <a:r>
              <a:rPr lang="en-US" sz="2200" dirty="0"/>
              <a:t>for (</a:t>
            </a:r>
            <a:r>
              <a:rPr lang="en-US" sz="2200" noProof="1"/>
              <a:t>int i = 0; i &lt; words.size(); i++)</a:t>
            </a:r>
          </a:p>
          <a:p>
            <a:r>
              <a:rPr lang="en-US" sz="2200" dirty="0"/>
              <a:t>{</a:t>
            </a:r>
            <a:endParaRPr lang="bg-BG" sz="2200" dirty="0"/>
          </a:p>
          <a:p>
            <a:r>
              <a:rPr lang="en-US" sz="2200" dirty="0"/>
              <a:t>  </a:t>
            </a:r>
            <a:r>
              <a:rPr lang="en-US" sz="2200" noProof="1"/>
              <a:t>cout &lt;&lt; words[i] &lt;&lt; ": " &lt;&lt; words[i].size() &lt;&lt; endl</a:t>
            </a:r>
            <a:r>
              <a:rPr lang="en-US" sz="2200" dirty="0"/>
              <a:t>;</a:t>
            </a:r>
            <a:endParaRPr lang="bg-BG" sz="2200" dirty="0"/>
          </a:p>
          <a:p>
            <a:r>
              <a:rPr lang="en-US" sz="2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792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D3B965-F87C-42D0-BA71-9404FB93102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4400" dirty="0"/>
              <a:t>LIVE DEMO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F6547B-4B27-47E6-A9B0-B88F203F57F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Using Iterators with Vectors</a:t>
            </a:r>
          </a:p>
        </p:txBody>
      </p:sp>
      <p:pic>
        <p:nvPicPr>
          <p:cNvPr id="6" name="Picture 5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E6886D19-7CA6-4E9B-8B3D-05914E82A2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62399" y="669510"/>
            <a:ext cx="3657600" cy="367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31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06BC59-34B7-48BA-9000-0067C06624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90B82-5410-492D-820E-F728BE3CF6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02763" y="1257411"/>
            <a:ext cx="10489237" cy="5546589"/>
          </a:xfrm>
        </p:spPr>
        <p:txBody>
          <a:bodyPr>
            <a:noAutofit/>
          </a:bodyPr>
          <a:lstStyle/>
          <a:p>
            <a:r>
              <a:rPr lang="en-US" sz="3200" dirty="0"/>
              <a:t>Vectors may not need iterators, because they have indexes</a:t>
            </a:r>
          </a:p>
          <a:p>
            <a:pPr lvl="1"/>
            <a:r>
              <a:rPr lang="en-US" sz="3000" dirty="0"/>
              <a:t>They have sequential elements accessible by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operator[]</a:t>
            </a:r>
          </a:p>
          <a:p>
            <a:r>
              <a:rPr lang="en-US" sz="3200" dirty="0"/>
              <a:t>Not all containers have indexes</a:t>
            </a:r>
          </a:p>
          <a:p>
            <a:pPr lvl="1"/>
            <a:r>
              <a:rPr lang="en-US" sz="3000" dirty="0"/>
              <a:t>Only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std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::array</a:t>
            </a:r>
            <a:r>
              <a:rPr lang="en-US" sz="3000" dirty="0">
                <a:solidFill>
                  <a:schemeClr val="bg1"/>
                </a:solidFill>
              </a:rPr>
              <a:t>,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std::vector</a:t>
            </a:r>
            <a:r>
              <a:rPr lang="en-US" sz="3000" noProof="1">
                <a:solidFill>
                  <a:schemeClr val="bg1"/>
                </a:solidFill>
              </a:rPr>
              <a:t> </a:t>
            </a:r>
            <a:r>
              <a:rPr lang="en-US" sz="3000" noProof="1"/>
              <a:t>&amp;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std::deque</a:t>
            </a:r>
            <a:r>
              <a:rPr lang="en-US" sz="3000" noProof="1"/>
              <a:t> </a:t>
            </a:r>
            <a:r>
              <a:rPr lang="bg-BG" sz="3000" noProof="1" smtClean="0"/>
              <a:t/>
            </a:r>
            <a:br>
              <a:rPr lang="bg-BG" sz="3000" noProof="1" smtClean="0"/>
            </a:br>
            <a:r>
              <a:rPr lang="en-US" sz="3000" noProof="1" smtClean="0"/>
              <a:t>have indexes</a:t>
            </a:r>
            <a:endParaRPr lang="en-US" sz="3000" noProof="1"/>
          </a:p>
          <a:p>
            <a:pPr lvl="1"/>
            <a:r>
              <a:rPr lang="en-US" sz="3000" dirty="0"/>
              <a:t>The other containers don't offer access by index</a:t>
            </a:r>
          </a:p>
          <a:p>
            <a:r>
              <a:rPr lang="en-US" sz="3200" dirty="0"/>
              <a:t>Iterators work on all containers, </a:t>
            </a:r>
            <a:r>
              <a:rPr lang="en-US" sz="3200" dirty="0" smtClean="0"/>
              <a:t>abstract-away</a:t>
            </a:r>
            <a:r>
              <a:rPr lang="bg-BG" sz="3200" dirty="0" smtClean="0"/>
              <a:t/>
            </a:r>
            <a:br>
              <a:rPr lang="bg-BG" sz="3200" dirty="0" smtClean="0"/>
            </a:br>
            <a:r>
              <a:rPr lang="en-US" sz="3200" dirty="0" smtClean="0"/>
              <a:t>container </a:t>
            </a:r>
            <a:r>
              <a:rPr lang="en-US" sz="3200" dirty="0"/>
              <a:t>details</a:t>
            </a:r>
          </a:p>
          <a:p>
            <a:pPr lvl="1"/>
            <a:r>
              <a:rPr lang="en-US" sz="3000" dirty="0"/>
              <a:t>No matter what container you iterate, code is the same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9B15482-4AF7-4B9F-AADE-6320F1A89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Iterators?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014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B5D77-9234-4F92-9707-FCA906AF505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noProof="1"/>
              <a:t>Lists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FB3DA33-6975-4DC2-9CE5-81783884092E}"/>
              </a:ext>
            </a:extLst>
          </p:cNvPr>
          <p:cNvGrpSpPr/>
          <p:nvPr/>
        </p:nvGrpSpPr>
        <p:grpSpPr>
          <a:xfrm>
            <a:off x="4496234" y="1768637"/>
            <a:ext cx="3209554" cy="1339223"/>
            <a:chOff x="3503612" y="2606207"/>
            <a:chExt cx="3810000" cy="140838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E0E1DDA-DD46-46CC-8DC5-E06BD4A78EE4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AB3411E-8E4E-47DF-A055-9C50E1CBDE45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726E835-99BB-43DA-B2DB-2324A97D0371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E696C48-778B-4033-BE3D-3CD1E4F241F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AA823B9-12CF-44BB-8C60-FD939183681B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6F2DB76-6508-4276-9858-9476703D7F85}"/>
                </a:ext>
              </a:extLst>
            </p:cNvPr>
            <p:cNvSpPr txBox="1"/>
            <p:nvPr/>
          </p:nvSpPr>
          <p:spPr>
            <a:xfrm>
              <a:off x="3594616" y="2606208"/>
              <a:ext cx="590916" cy="8511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0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25C96D6-5E2A-4D39-9EF0-80D8D52A9F8B}"/>
                </a:ext>
              </a:extLst>
            </p:cNvPr>
            <p:cNvSpPr txBox="1"/>
            <p:nvPr/>
          </p:nvSpPr>
          <p:spPr>
            <a:xfrm>
              <a:off x="4340138" y="2621632"/>
              <a:ext cx="590916" cy="8511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1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A5CEEB9-C74C-453B-A8B4-786B1E94037A}"/>
                </a:ext>
              </a:extLst>
            </p:cNvPr>
            <p:cNvSpPr txBox="1"/>
            <p:nvPr/>
          </p:nvSpPr>
          <p:spPr>
            <a:xfrm>
              <a:off x="5107281" y="2606207"/>
              <a:ext cx="590916" cy="8511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2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E39B74-7BD9-48A1-B457-902BC6230D98}"/>
                </a:ext>
              </a:extLst>
            </p:cNvPr>
            <p:cNvSpPr txBox="1"/>
            <p:nvPr/>
          </p:nvSpPr>
          <p:spPr>
            <a:xfrm>
              <a:off x="5880617" y="2610511"/>
              <a:ext cx="590916" cy="8511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3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1C4A728-C5AE-48E9-A908-A8261BEA21EB}"/>
                </a:ext>
              </a:extLst>
            </p:cNvPr>
            <p:cNvSpPr txBox="1"/>
            <p:nvPr/>
          </p:nvSpPr>
          <p:spPr>
            <a:xfrm>
              <a:off x="6628959" y="2606207"/>
              <a:ext cx="590916" cy="88196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4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593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#cpp-fundamentals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79E241-0EB4-4AB9-BAE8-CA0B14482C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D8069-4058-4310-8DA4-9D51D8F3E1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Represents elements connected to each other in a sequence</a:t>
            </a:r>
          </a:p>
          <a:p>
            <a:pPr lvl="1"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std::list&lt;int&gt; values; std::list&lt;string&gt; names;</a:t>
            </a:r>
            <a:r>
              <a:rPr lang="en-US" sz="30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Each element connects to the previous and next element: </a:t>
            </a:r>
            <a:br>
              <a:rPr lang="en-US" sz="3000" dirty="0"/>
            </a:br>
            <a:r>
              <a:rPr lang="en-US" sz="3000" i="1" dirty="0"/>
              <a:t>Like Christmas lights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All element access is done with iterators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Can add or remove elements anywhere in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O(1)</a:t>
            </a:r>
            <a:r>
              <a:rPr lang="en-US" sz="3200" dirty="0"/>
              <a:t> time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Requires iterator to where an element should be </a:t>
            </a:r>
            <a:r>
              <a:rPr lang="en-US" sz="3000" b="1" dirty="0"/>
              <a:t>added </a:t>
            </a:r>
            <a:r>
              <a:rPr lang="en-US" sz="3000" dirty="0"/>
              <a:t>/ </a:t>
            </a:r>
            <a:r>
              <a:rPr lang="en-US" sz="3000" b="1" dirty="0"/>
              <a:t>removed</a:t>
            </a:r>
          </a:p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push_back()</a:t>
            </a:r>
            <a:r>
              <a:rPr lang="en-US" sz="3200" noProof="1"/>
              <a:t>,</a:t>
            </a:r>
            <a:r>
              <a:rPr lang="en-US" sz="3200" noProof="1">
                <a:solidFill>
                  <a:schemeClr val="bg1"/>
                </a:solidFill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push_front()</a:t>
            </a:r>
            <a:r>
              <a:rPr lang="en-US" sz="3200" noProof="1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insert()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size()</a:t>
            </a:r>
            <a:endParaRPr lang="en-US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8E632C-029F-457D-B281-40FE77314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std</a:t>
            </a:r>
            <a:r>
              <a:rPr lang="en-US" dirty="0"/>
              <a:t>::list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75014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E2C982-8568-4A7B-B090-88B3F4954FB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4400" noProof="1"/>
              <a:t>LIVE DEMO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FB5D77-9234-4F92-9707-FCA906AF505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noProof="1"/>
              <a:t>Lists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D72CA0-04EE-4E9C-835F-F720E3182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991" y="1157118"/>
            <a:ext cx="2784017" cy="278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7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4" y="1624495"/>
            <a:ext cx="8156701" cy="5095594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We usually measure performance based </a:t>
            </a:r>
            <a:r>
              <a:rPr lang="bg-BG" sz="3400" dirty="0" smtClean="0">
                <a:solidFill>
                  <a:schemeClr val="bg2"/>
                </a:solidFill>
              </a:rPr>
              <a:t/>
            </a:r>
            <a:br>
              <a:rPr lang="bg-BG" sz="3400" dirty="0" smtClean="0">
                <a:solidFill>
                  <a:schemeClr val="bg2"/>
                </a:solidFill>
              </a:rPr>
            </a:br>
            <a:r>
              <a:rPr lang="en-US" sz="3400" dirty="0" smtClean="0">
                <a:solidFill>
                  <a:schemeClr val="bg2"/>
                </a:solidFill>
              </a:rPr>
              <a:t>on </a:t>
            </a:r>
            <a:r>
              <a:rPr lang="en-US" sz="3400" dirty="0">
                <a:solidFill>
                  <a:schemeClr val="bg2"/>
                </a:solidFill>
              </a:rPr>
              <a:t>input</a:t>
            </a:r>
          </a:p>
          <a:p>
            <a:pPr lvl="1"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We care how quickly much performance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degrades based on input size</a:t>
            </a:r>
          </a:p>
          <a:p>
            <a:pPr lvl="1"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We use Big-O notation to denote that</a:t>
            </a:r>
          </a:p>
          <a:p>
            <a:pPr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STL Vectors</a:t>
            </a:r>
          </a:p>
          <a:p>
            <a:pPr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Iterators</a:t>
            </a:r>
          </a:p>
          <a:p>
            <a:pPr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Lists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1074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5" name="Picture 14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03C26B66-F2B1-46C1-8D42-825A053050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951901" y="5484379"/>
            <a:ext cx="1630434" cy="726349"/>
          </a:xfrm>
          <a:prstGeom prst="rect">
            <a:avLst/>
          </a:prstGeom>
        </p:spPr>
      </p:pic>
      <p:pic>
        <p:nvPicPr>
          <p:cNvPr id="16" name="Picture 15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307FDFC9-EF74-453E-B040-EAA3D82218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4198113"/>
            <a:ext cx="1524642" cy="911190"/>
          </a:xfrm>
          <a:prstGeom prst="rect">
            <a:avLst/>
          </a:prstGeom>
        </p:spPr>
      </p:pic>
      <p:pic>
        <p:nvPicPr>
          <p:cNvPr id="17" name="Picture 16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94504" y="2767356"/>
            <a:ext cx="2217855" cy="1092173"/>
          </a:xfrm>
          <a:prstGeom prst="rect">
            <a:avLst/>
          </a:prstGeom>
        </p:spPr>
      </p:pic>
      <p:pic>
        <p:nvPicPr>
          <p:cNvPr id="18" name="Picture 17" descr="Logo, company name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BEBE256C-D75B-4AB7-BC64-D8834E8E1C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608" y="5104467"/>
            <a:ext cx="2559362" cy="1529582"/>
          </a:xfrm>
          <a:prstGeom prst="rect">
            <a:avLst/>
          </a:prstGeom>
        </p:spPr>
      </p:pic>
      <p:pic>
        <p:nvPicPr>
          <p:cNvPr id="19" name="Picture 18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30E1B789-56EF-4559-AE2D-0D45D422EC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206" y="3978641"/>
            <a:ext cx="2428670" cy="1055877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091" y="959652"/>
            <a:ext cx="2089504" cy="1639964"/>
          </a:xfrm>
          <a:prstGeom prst="rect">
            <a:avLst/>
          </a:prstGeom>
        </p:spPr>
      </p:pic>
      <p:pic>
        <p:nvPicPr>
          <p:cNvPr id="23" name="Picture 22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9F96F339-431D-4AA3-A533-8F26B58A9A0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370" y="3999956"/>
            <a:ext cx="2265930" cy="876717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56700F1E-7983-45D8-A3B5-F7DFCD2A32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673" y="4908030"/>
            <a:ext cx="1890545" cy="1339908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18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795" y="1359000"/>
            <a:ext cx="2452200" cy="3015000"/>
          </a:xfrm>
          <a:prstGeom prst="rect">
            <a:avLst/>
          </a:prstGeom>
        </p:spPr>
      </p:pic>
      <p:pic>
        <p:nvPicPr>
          <p:cNvPr id="26" name="Picture 25" descr="A picture containing 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86F5880D-349B-4662-ACA1-15597CA56E5B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455" y="5484379"/>
            <a:ext cx="1830257" cy="876716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322" y="2695095"/>
            <a:ext cx="4755073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00786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26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2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85" y="1679297"/>
            <a:ext cx="2376275" cy="53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00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02662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67D99-E889-4ABA-A96B-0CF72540028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4400" dirty="0"/>
              <a:t>Classifying Data Containers by Operation</a:t>
            </a:r>
            <a:endParaRPr lang="bg-BG" sz="4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46554D-0A9D-485F-8DDD-E24715876D4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Data Structures and Complexity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911E62-4A5E-44E2-B28C-D31CBD95B7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468" y="773527"/>
            <a:ext cx="3803064" cy="39624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050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53F59A-51C7-4B1F-9633-E9D5D7B896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8CBFB-0F47-424D-A9A7-8B6BCB274F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Structures organize data for efficient access</a:t>
            </a:r>
          </a:p>
          <a:p>
            <a:pPr lvl="1"/>
            <a:r>
              <a:rPr lang="en-US" dirty="0"/>
              <a:t>Different data structures are efficient for different use-cases</a:t>
            </a:r>
          </a:p>
          <a:p>
            <a:pPr lvl="1"/>
            <a:r>
              <a:rPr lang="en-US" dirty="0"/>
              <a:t>Essentially: a data container + algorithms for access</a:t>
            </a:r>
          </a:p>
          <a:p>
            <a:r>
              <a:rPr lang="en-US" dirty="0"/>
              <a:t>Some of the common data structures in Computer Science: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Arrays</a:t>
            </a:r>
            <a:r>
              <a:rPr lang="en-US" dirty="0"/>
              <a:t> – fast access by index, </a:t>
            </a:r>
            <a:r>
              <a:rPr lang="en-US" b="1" dirty="0">
                <a:solidFill>
                  <a:schemeClr val="bg1"/>
                </a:solidFill>
              </a:rPr>
              <a:t>constant</a:t>
            </a:r>
            <a:r>
              <a:rPr lang="en-US" dirty="0"/>
              <a:t> / </a:t>
            </a:r>
            <a:r>
              <a:rPr lang="en-US" b="1" dirty="0">
                <a:solidFill>
                  <a:schemeClr val="bg1"/>
                </a:solidFill>
              </a:rPr>
              <a:t>dynamic</a:t>
            </a:r>
            <a:r>
              <a:rPr lang="en-US" dirty="0"/>
              <a:t> size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Linked-list</a:t>
            </a:r>
            <a:r>
              <a:rPr lang="en-US" dirty="0"/>
              <a:t> – fast </a:t>
            </a: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 </a:t>
            </a:r>
            <a:r>
              <a:rPr lang="en-US" dirty="0" smtClean="0"/>
              <a:t>/ </a:t>
            </a:r>
            <a:r>
              <a:rPr lang="en-US" b="1" dirty="0" smtClean="0">
                <a:solidFill>
                  <a:schemeClr val="bg1"/>
                </a:solidFill>
              </a:rPr>
              <a:t>remove</a:t>
            </a:r>
            <a:r>
              <a:rPr lang="en-US" dirty="0" smtClean="0"/>
              <a:t> </a:t>
            </a:r>
            <a:r>
              <a:rPr lang="en-US" dirty="0"/>
              <a:t>at any position, no index access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Map </a:t>
            </a:r>
            <a:r>
              <a:rPr lang="en-US" dirty="0"/>
              <a:t>/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Dictionary </a:t>
            </a:r>
            <a:r>
              <a:rPr lang="en-US" dirty="0"/>
              <a:t>– contains </a:t>
            </a:r>
            <a:r>
              <a:rPr lang="en-US" b="1" dirty="0">
                <a:solidFill>
                  <a:schemeClr val="bg1"/>
                </a:solidFill>
              </a:rPr>
              <a:t>key</a:t>
            </a:r>
            <a:r>
              <a:rPr lang="en-US" dirty="0"/>
              <a:t> /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pairs, fast access by </a:t>
            </a:r>
            <a:r>
              <a:rPr lang="en-US" dirty="0" smtClean="0"/>
              <a:t>key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5989309-CDB5-4833-8988-37E3837A6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5398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AE04DA-040A-4AC3-8127-8856D8723B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161CB-2A34-44AD-9CA8-C246E45DC1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Complexity in Computer Science describes performance </a:t>
            </a:r>
          </a:p>
          <a:p>
            <a:pPr lvl="1"/>
            <a:r>
              <a:rPr lang="en-US" dirty="0"/>
              <a:t>How fast an algorithm runs and How much memory it consumes</a:t>
            </a:r>
          </a:p>
          <a:p>
            <a:pPr lvl="1"/>
            <a:r>
              <a:rPr lang="en-US" dirty="0"/>
              <a:t>Based on the size of the input data – usually denoted as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N</a:t>
            </a:r>
          </a:p>
          <a:p>
            <a:pPr lvl="1"/>
            <a:r>
              <a:rPr lang="en-US" dirty="0"/>
              <a:t>We usually care about the worst-case performance</a:t>
            </a:r>
          </a:p>
          <a:p>
            <a:r>
              <a:rPr lang="en-US" dirty="0"/>
              <a:t>How do we measure complexity?</a:t>
            </a:r>
          </a:p>
          <a:p>
            <a:pPr lvl="1"/>
            <a:r>
              <a:rPr lang="en-US" b="1" dirty="0"/>
              <a:t>Time</a:t>
            </a:r>
            <a:r>
              <a:rPr lang="en-US" dirty="0"/>
              <a:t> = number of basic steps, </a:t>
            </a:r>
            <a:r>
              <a:rPr lang="en-US" b="1" dirty="0"/>
              <a:t>Memory</a:t>
            </a:r>
            <a:r>
              <a:rPr lang="en-US" dirty="0"/>
              <a:t> = number of elements</a:t>
            </a:r>
          </a:p>
          <a:p>
            <a:r>
              <a:rPr lang="en-US" dirty="0"/>
              <a:t>Complexity is usually denoted by the </a:t>
            </a:r>
            <a:r>
              <a:rPr lang="en-US" b="1" dirty="0">
                <a:solidFill>
                  <a:schemeClr val="bg1"/>
                </a:solidFill>
              </a:rPr>
              <a:t>Big-O notation</a:t>
            </a:r>
          </a:p>
          <a:p>
            <a:pPr lvl="1"/>
            <a:r>
              <a:rPr lang="en-US" dirty="0"/>
              <a:t>How much the number of steps grows compared to input </a:t>
            </a:r>
            <a:r>
              <a:rPr lang="en-US" dirty="0" smtClean="0"/>
              <a:t>size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4B9849A-1CDF-4FD0-AEAF-8E3B346FF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101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63886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EB925F-C5EB-496A-8CA6-87F9015A8F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745A7-2987-4B07-A142-D2F8C977CB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We usually care about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X</a:t>
            </a:r>
            <a:r>
              <a:rPr lang="en-US" sz="3200" dirty="0"/>
              <a:t> orders of magnitude, not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+X</a:t>
            </a:r>
            <a:r>
              <a:rPr lang="en-US" sz="3200" dirty="0"/>
              <a:t> or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*X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O(N+3) == O(2N) == O(N)</a:t>
            </a:r>
            <a:r>
              <a:rPr lang="en-US" sz="3000" dirty="0"/>
              <a:t>, </a:t>
            </a:r>
            <a:r>
              <a:rPr lang="en-US" sz="3000" dirty="0" err="1"/>
              <a:t>i</a:t>
            </a:r>
            <a:r>
              <a:rPr lang="en-US" sz="3000" dirty="0"/>
              <a:t>. e. we care about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000" dirty="0"/>
              <a:t> parts</a:t>
            </a:r>
          </a:p>
          <a:p>
            <a:pPr marL="442912" lvl="1" indent="0">
              <a:buClr>
                <a:schemeClr val="tx1"/>
              </a:buClr>
              <a:buNone/>
            </a:pPr>
            <a:r>
              <a:rPr lang="en-US" sz="2000" i="1" dirty="0"/>
              <a:t>If something takes 1 million or 2 million years, it's the "million" that bothers you, not the "1" or the "2"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O(1)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– "constant" time / memory – input size has no effect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O(log(N))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– logarithmic – complexity grows as log(input) grows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O(N)</a:t>
            </a:r>
            <a:r>
              <a:rPr lang="en-US" sz="3200" dirty="0"/>
              <a:t> – linear – complexity grows as input grows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O(N</a:t>
            </a:r>
            <a:r>
              <a:rPr lang="en-US" sz="3200" b="1" baseline="30000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O(N</a:t>
            </a:r>
            <a:r>
              <a:rPr lang="en-US" sz="3200" b="1" baseline="30000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…</a:t>
            </a:r>
            <a:r>
              <a:rPr lang="en-US" sz="3200" dirty="0"/>
              <a:t> – quadratic, cubic, … – complexity grows with </a:t>
            </a:r>
            <a:br>
              <a:rPr lang="en-US" sz="3200" dirty="0"/>
            </a:br>
            <a:r>
              <a:rPr lang="en-US" sz="3200" dirty="0"/>
              <a:t>square/cube/etc. of input size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O(2</a:t>
            </a:r>
            <a:r>
              <a:rPr lang="en-US" sz="3200" b="1" baseline="30000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O(3</a:t>
            </a:r>
            <a:r>
              <a:rPr lang="en-US" sz="3200" b="1" baseline="30000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…</a:t>
            </a:r>
            <a:r>
              <a:rPr lang="en-US" sz="3200" dirty="0"/>
              <a:t> – exponential – this is a </a:t>
            </a:r>
            <a:r>
              <a:rPr lang="en-US" sz="3200" dirty="0" smtClean="0"/>
              <a:t>monster</a:t>
            </a:r>
            <a:endParaRPr lang="en-US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8C0956-FD3D-4B61-B57E-1970D4183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101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38173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BEEAF6-2F02-408E-B223-3C0306496B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5F940-4C6F-483C-BAAC-E042C514BA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If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is the number of elements in the container (the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.size()</a:t>
            </a:r>
            <a:r>
              <a:rPr lang="en-US" dirty="0"/>
              <a:t>):</a:t>
            </a: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F19F8C9-3702-4FE9-9491-47EA1EEE1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 Performance 101</a:t>
            </a:r>
            <a:endParaRPr lang="bg-BG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4D8AFDB-E965-4478-A979-2D79548793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7425351"/>
              </p:ext>
            </p:extLst>
          </p:nvPr>
        </p:nvGraphicFramePr>
        <p:xfrm>
          <a:off x="192001" y="1828801"/>
          <a:ext cx="11804822" cy="4204018"/>
        </p:xfrm>
        <a:graphic>
          <a:graphicData uri="http://schemas.openxmlformats.org/drawingml/2006/table">
            <a:tbl>
              <a:tblPr firstRow="1" firstCol="1" bandRow="1">
                <a:tableStyleId>{5A111915-BE36-4E01-A7E5-04B1672EAD32}</a:tableStyleId>
              </a:tblPr>
              <a:tblGrid>
                <a:gridCol w="2776647">
                  <a:extLst>
                    <a:ext uri="{9D8B030D-6E8A-4147-A177-3AD203B41FA5}">
                      <a16:colId xmlns:a16="http://schemas.microsoft.com/office/drawing/2014/main" val="3924263057"/>
                    </a:ext>
                  </a:extLst>
                </a:gridCol>
                <a:gridCol w="2691630">
                  <a:extLst>
                    <a:ext uri="{9D8B030D-6E8A-4147-A177-3AD203B41FA5}">
                      <a16:colId xmlns:a16="http://schemas.microsoft.com/office/drawing/2014/main" val="2018637490"/>
                    </a:ext>
                  </a:extLst>
                </a:gridCol>
                <a:gridCol w="2189920">
                  <a:extLst>
                    <a:ext uri="{9D8B030D-6E8A-4147-A177-3AD203B41FA5}">
                      <a16:colId xmlns:a16="http://schemas.microsoft.com/office/drawing/2014/main" val="351298076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060239576"/>
                    </a:ext>
                  </a:extLst>
                </a:gridCol>
                <a:gridCol w="2394025">
                  <a:extLst>
                    <a:ext uri="{9D8B030D-6E8A-4147-A177-3AD203B41FA5}">
                      <a16:colId xmlns:a16="http://schemas.microsoft.com/office/drawing/2014/main" val="3161685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vector</a:t>
                      </a:r>
                      <a:endParaRPr lang="bg-BG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list </a:t>
                      </a:r>
                      <a:endParaRPr lang="bg-BG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map, set</a:t>
                      </a:r>
                      <a:endParaRPr lang="bg-BG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1">
                          <a:solidFill>
                            <a:schemeClr val="bg2"/>
                          </a:solidFill>
                        </a:rPr>
                        <a:t>unordered_map, unordered_set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568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access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30000" dirty="0" err="1">
                          <a:solidFill>
                            <a:schemeClr val="tx1"/>
                          </a:solidFill>
                        </a:rPr>
                        <a:t>th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O(1)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---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99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find(V)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O(N)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O(N)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O(log(N))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O(1)</a:t>
                      </a:r>
                      <a:r>
                        <a:rPr kumimoji="0" lang="en-US" sz="2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 </a:t>
                      </a:r>
                      <a:r>
                        <a:rPr kumimoji="0" lang="en-US" sz="11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(usually)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637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insert(V) 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O(1) 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</a:rPr>
                        <a:t>at end 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</a:rPr>
                        <a:t>(usually)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, </a:t>
                      </a:r>
                    </a:p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O(N)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otherwise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O(1)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O(log(N))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O(1) </a:t>
                      </a:r>
                      <a:r>
                        <a:rPr kumimoji="0" lang="en-US" sz="11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(usually)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737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erase(V)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O(1) </a:t>
                      </a:r>
                      <a:r>
                        <a:rPr kumimoji="0" lang="en-US" sz="2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at end </a:t>
                      </a:r>
                      <a:r>
                        <a:rPr kumimoji="0" lang="en-US" sz="11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(usually)</a:t>
                      </a:r>
                      <a:r>
                        <a:rPr kumimoji="0" lang="en-US" sz="2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, </a:t>
                      </a:r>
                    </a:p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O(N) </a:t>
                      </a:r>
                      <a:r>
                        <a:rPr kumimoji="0" lang="en-US" sz="2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otherwise</a:t>
                      </a:r>
                      <a:endParaRPr kumimoji="0" lang="bg-BG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O(1)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O(log(N))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O(1)</a:t>
                      </a:r>
                      <a:r>
                        <a:rPr kumimoji="0" lang="en-US" sz="2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 </a:t>
                      </a:r>
                      <a:r>
                        <a:rPr kumimoji="0" lang="en-US" sz="11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(usually)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861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Getting a sorted sequence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O(N*log(N))</a:t>
                      </a:r>
                      <a:br>
                        <a:rPr kumimoji="0" lang="en-US" sz="2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</a:br>
                      <a:r>
                        <a:rPr kumimoji="0" 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(using </a:t>
                      </a:r>
                      <a:r>
                        <a:rPr kumimoji="0" lang="en-US" sz="1600" b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std</a:t>
                      </a:r>
                      <a:r>
                        <a:rPr kumimoji="0" 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::sort algorithm)</a:t>
                      </a:r>
                      <a:endParaRPr kumimoji="0" lang="bg-BG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O(N + N*log(N))</a:t>
                      </a:r>
                      <a:br>
                        <a:rPr kumimoji="0" lang="en-US" sz="2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</a:br>
                      <a:r>
                        <a:rPr kumimoji="0" 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(using .sort() method)</a:t>
                      </a:r>
                      <a:endParaRPr kumimoji="0" lang="bg-BG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O(N) </a:t>
                      </a: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by just iterating)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---</a:t>
                      </a:r>
                      <a:endParaRPr lang="bg-BG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134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554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Text Placeholder 3"/>
          <p:cNvSpPr txBox="1">
            <a:spLocks noGrp="1"/>
          </p:cNvSpPr>
          <p:nvPr>
            <p:ph type="subTitle" sz="quarter" idx="11"/>
          </p:nvPr>
        </p:nvSpPr>
        <p:spPr>
          <a:prstGeom prst="rect">
            <a:avLst/>
          </a:prstGeom>
        </p:spPr>
        <p:txBody>
          <a:bodyPr>
            <a:noAutofit/>
          </a:bodyPr>
          <a:lstStyle>
            <a:lvl1pPr defTabSz="1084084">
              <a:spcBef>
                <a:spcPts val="500"/>
              </a:spcBef>
              <a:defRPr sz="4700"/>
            </a:lvl1pPr>
          </a:lstStyle>
          <a:p>
            <a:r>
              <a:rPr lang="en-US" sz="4400" dirty="0"/>
              <a:t>C++ Dynamically-Sized Arrays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B5225E-651F-4A12-8019-E5D5493431C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Vectors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2315160-8EB4-4B94-93BA-58398B11B1A5}"/>
              </a:ext>
            </a:extLst>
          </p:cNvPr>
          <p:cNvGrpSpPr/>
          <p:nvPr/>
        </p:nvGrpSpPr>
        <p:grpSpPr>
          <a:xfrm>
            <a:off x="4496234" y="1768637"/>
            <a:ext cx="3209554" cy="1339223"/>
            <a:chOff x="3503612" y="2606207"/>
            <a:chExt cx="3810000" cy="140838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3BC134-9124-43CB-8F6F-C6CC1B7DD3BD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9834AB1-E78B-48DB-9705-C04CB7BB0EA9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FFDD656-2166-442A-BC75-8547B3980D80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9A48E0E-9108-4C20-9286-5B75E41AED36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D6AAC8A-7BED-4776-8693-84B9D38AB6EB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631A849-415D-456A-B650-AD93BE2DC9FF}"/>
                </a:ext>
              </a:extLst>
            </p:cNvPr>
            <p:cNvSpPr txBox="1"/>
            <p:nvPr/>
          </p:nvSpPr>
          <p:spPr>
            <a:xfrm>
              <a:off x="3594616" y="2606208"/>
              <a:ext cx="590916" cy="8511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0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EC63935-E165-4AC9-B720-703CEA81E904}"/>
                </a:ext>
              </a:extLst>
            </p:cNvPr>
            <p:cNvSpPr txBox="1"/>
            <p:nvPr/>
          </p:nvSpPr>
          <p:spPr>
            <a:xfrm>
              <a:off x="4340138" y="2621632"/>
              <a:ext cx="590916" cy="8511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1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5D779A7-E5C9-4AFA-A875-4E1C820E0284}"/>
                </a:ext>
              </a:extLst>
            </p:cNvPr>
            <p:cNvSpPr txBox="1"/>
            <p:nvPr/>
          </p:nvSpPr>
          <p:spPr>
            <a:xfrm>
              <a:off x="5107281" y="2606207"/>
              <a:ext cx="590916" cy="8511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2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4F8B110-02E6-408C-B24C-199F5F5D32B3}"/>
                </a:ext>
              </a:extLst>
            </p:cNvPr>
            <p:cNvSpPr txBox="1"/>
            <p:nvPr/>
          </p:nvSpPr>
          <p:spPr>
            <a:xfrm>
              <a:off x="5880617" y="2610511"/>
              <a:ext cx="590916" cy="8511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3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05001FE-A556-43DB-8FEA-6AD814173F6D}"/>
                </a:ext>
              </a:extLst>
            </p:cNvPr>
            <p:cNvSpPr txBox="1"/>
            <p:nvPr/>
          </p:nvSpPr>
          <p:spPr>
            <a:xfrm>
              <a:off x="6628959" y="2606207"/>
              <a:ext cx="590916" cy="88196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4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3832</TotalTime>
  <Words>1562</Words>
  <Application>Microsoft Office PowerPoint</Application>
  <PresentationFormat>Widescreen</PresentationFormat>
  <Paragraphs>332</Paragraphs>
  <Slides>37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Vectors, Lists and Iterators</vt:lpstr>
      <vt:lpstr>Table of Contents</vt:lpstr>
      <vt:lpstr>Have a Question?</vt:lpstr>
      <vt:lpstr>Data Structures and Complexity</vt:lpstr>
      <vt:lpstr>Data Structures</vt:lpstr>
      <vt:lpstr>Complexity 101</vt:lpstr>
      <vt:lpstr>Complexity 101</vt:lpstr>
      <vt:lpstr>Data Structure Performance 101</vt:lpstr>
      <vt:lpstr>Vectors</vt:lpstr>
      <vt:lpstr>STL Vector Basics</vt:lpstr>
      <vt:lpstr>std::vector</vt:lpstr>
      <vt:lpstr>Initializing STL Vectors</vt:lpstr>
      <vt:lpstr>Initializing a Vector</vt:lpstr>
      <vt:lpstr>Initializing STL Vectors</vt:lpstr>
      <vt:lpstr>Returning STL Vectors from Functions</vt:lpstr>
      <vt:lpstr>Returning STL Vectors from Functions</vt:lpstr>
      <vt:lpstr>Returning STL Vectors from Functions</vt:lpstr>
      <vt:lpstr>size_t and size_type</vt:lpstr>
      <vt:lpstr>size_t and size_type</vt:lpstr>
      <vt:lpstr>size_t and size_type</vt:lpstr>
      <vt:lpstr>Iterators</vt:lpstr>
      <vt:lpstr>Container Iterators</vt:lpstr>
      <vt:lpstr>Using Iterators with Vectors</vt:lpstr>
      <vt:lpstr>Using Iterators with Vectors</vt:lpstr>
      <vt:lpstr>Using Iterators (1)</vt:lpstr>
      <vt:lpstr>Using Iterators (2)</vt:lpstr>
      <vt:lpstr>Using Iterators with Vectors</vt:lpstr>
      <vt:lpstr>Why Use Iterators?</vt:lpstr>
      <vt:lpstr>Lists</vt:lpstr>
      <vt:lpstr>std::list</vt:lpstr>
      <vt:lpstr>Lists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Yoana</cp:lastModifiedBy>
  <cp:revision>37</cp:revision>
  <dcterms:created xsi:type="dcterms:W3CDTF">2018-05-23T13:08:44Z</dcterms:created>
  <dcterms:modified xsi:type="dcterms:W3CDTF">2022-02-18T08:15:17Z</dcterms:modified>
  <cp:category>computer programming;programming;software development;software engineering</cp:category>
</cp:coreProperties>
</file>