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4" r:id="rId55"/>
    <p:sldId id="316" r:id="rId56"/>
    <p:sldId id="31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AEAD21-92EF-4C54-A2F6-203CB61E5A0B}">
          <p14:sldIdLst>
            <p14:sldId id="256"/>
            <p14:sldId id="317"/>
            <p14:sldId id="258"/>
          </p14:sldIdLst>
        </p14:section>
        <p14:section name="Data Types" id="{59A96194-BB56-4104-BD20-18B817E03C7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1095457B-A2E1-4098-83B8-094E253D4A80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eal Number Types" id="{2CE630F0-F712-4628-9189-D742DD674349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32214F23-ECF7-49CA-A926-5344A2E8B5DE}">
          <p14:sldIdLst>
            <p14:sldId id="286"/>
            <p14:sldId id="287"/>
            <p14:sldId id="288"/>
            <p14:sldId id="289"/>
          </p14:sldIdLst>
        </p14:section>
        <p14:section name="Boolean Type" id="{97E4C5DA-3DFE-491C-AEA0-F06391139EC6}">
          <p14:sldIdLst>
            <p14:sldId id="290"/>
            <p14:sldId id="291"/>
            <p14:sldId id="292"/>
            <p14:sldId id="293"/>
          </p14:sldIdLst>
        </p14:section>
        <p14:section name="Character Type" id="{FB878758-813E-4EAC-9B2F-D50F0F507F0D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Data Type" id="{35CC69E4-87F4-4345-B3DA-D1BD74B1A282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Conclusion" id="{2C19C74D-EAC3-477E-8E77-D44C154D2782}">
          <p14:sldIdLst>
            <p14:sldId id="308"/>
            <p14:sldId id="314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241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888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76600" y="2011793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-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-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3167617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00629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3166" y="4640806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 as possible 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2706" y="2842857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534400" y="3736195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72600" y="3809521"/>
            <a:ext cx="2571514" cy="1364158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90600" y="2578744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38941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20200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4918711" y="1403969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Integer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77020"/>
              </p:ext>
            </p:extLst>
          </p:nvPr>
        </p:nvGraphicFramePr>
        <p:xfrm>
          <a:off x="1960152" y="1905001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2793" y="2114096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991251" y="4055841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5400" y="3059697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8120" y="2832711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6019800" cy="10875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hexa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long number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bg-BG" sz="2700" b="1" noProof="1">
                <a:latin typeface="Consolas" pitchFamily="49" charset="0"/>
              </a:rPr>
              <a:t>    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7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023090"/>
            <a:ext cx="3174546" cy="317454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8920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40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504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51024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44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04" y="3570312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%.2f</a:t>
            </a:r>
            <a:r>
              <a:rPr lang="en-US" sz="2700" b="1" noProof="1">
                <a:latin typeface="Consolas" pitchFamily="49" charset="0"/>
              </a:rPr>
              <a:t>", kilometers);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4677196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Real Number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Data Types and Variables</a:t>
            </a:r>
          </a:p>
          <a:p>
            <a:r>
              <a:rPr lang="en-GB" dirty="0" smtClean="0"/>
              <a:t>Integer and Real Number Type</a:t>
            </a:r>
          </a:p>
          <a:p>
            <a:r>
              <a:rPr lang="en-GB" dirty="0" smtClean="0"/>
              <a:t>Type Conversion</a:t>
            </a:r>
          </a:p>
          <a:p>
            <a:r>
              <a:rPr lang="en-US" dirty="0" smtClean="0"/>
              <a:t>Boolean Type</a:t>
            </a:r>
          </a:p>
          <a:p>
            <a:r>
              <a:rPr lang="en-US" dirty="0" smtClean="0"/>
              <a:t>Character and String Type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9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Floating-Point Types?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841066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689922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 to Dollars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089683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3902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6290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%.3f</a:t>
            </a:r>
            <a:r>
              <a:rPr lang="en-US" sz="2700" b="1" noProof="1">
                <a:latin typeface="Consolas" pitchFamily="49" charset="0"/>
              </a:rPr>
              <a:t>", result);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25908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413436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System.out.printf("a+b=%f sum=%f 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a+b, sum, (a + b == sum));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</a:t>
            </a:r>
            <a:r>
              <a:rPr lang="en-GB" b="1" dirty="0">
                <a:solidFill>
                  <a:schemeClr val="bg1"/>
                </a:solidFill>
              </a:rPr>
              <a:t>high precision</a:t>
            </a:r>
          </a:p>
          <a:p>
            <a:r>
              <a:rPr lang="en-US" dirty="0"/>
              <a:t>Used for financial calculations</a:t>
            </a:r>
          </a:p>
          <a:p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09" y="3812812"/>
            <a:ext cx="10080496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BigDecimal.valueOf(1.5)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5" y="208385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5" y="396052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01137" y="1460878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Integer and Real Numbers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Type Conversion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b="1" noProof="1">
                <a:solidFill>
                  <a:schemeClr val="bg1"/>
                </a:solidFill>
              </a:rPr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4400" y="3657600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34400" y="5452223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36345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538555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98188" y="280206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72" y="518747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06569" y="265834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789804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</a:t>
            </a:r>
            <a:r>
              <a:rPr lang="bg-BG" sz="2700" b="1" noProof="1">
                <a:latin typeface="Consolas" pitchFamily="49" charset="0"/>
              </a:rPr>
              <a:t/>
            </a:r>
            <a:br>
              <a:rPr lang="bg-BG" sz="2700" b="1" noProof="1">
                <a:latin typeface="Consolas" pitchFamily="49" charset="0"/>
              </a:rPr>
            </a:br>
            <a:r>
              <a:rPr lang="en-US" sz="2700" b="1" noProof="1">
                <a:latin typeface="Consolas" pitchFamily="49" charset="0"/>
              </a:rPr>
              <a:t>= </a:t>
            </a:r>
            <a:r>
              <a:rPr lang="en-US" sz="2700" b="1" dirty="0">
                <a:latin typeface="Consolas" pitchFamily="49" charset="0"/>
              </a:rPr>
              <a:t>876581 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hours = </a:t>
            </a:r>
            <a:r>
              <a:rPr lang="en-US" sz="2700" b="1" noProof="1" smtClean="0">
                <a:latin typeface="Consolas" pitchFamily="49" charset="0"/>
              </a:rPr>
              <a:t>52594</a:t>
            </a:r>
            <a:r>
              <a:rPr lang="bg-BG" sz="2700" b="1" noProof="1" smtClean="0">
                <a:latin typeface="Consolas" pitchFamily="49" charset="0"/>
              </a:rPr>
              <a:t>877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098188" y="430079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89804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</a:t>
            </a:r>
            <a:r>
              <a:rPr lang="en-US" sz="2700" b="1" noProof="1" smtClean="0">
                <a:latin typeface="Consolas" pitchFamily="49" charset="0"/>
              </a:rPr>
              <a:t>4382</a:t>
            </a:r>
            <a:r>
              <a:rPr lang="bg-BG" sz="2700" b="1" noProof="1" smtClean="0">
                <a:latin typeface="Consolas" pitchFamily="49" charset="0"/>
              </a:rPr>
              <a:t>906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hours = </a:t>
            </a:r>
            <a:r>
              <a:rPr lang="en-US" sz="2700" b="1" noProof="1" smtClean="0">
                <a:latin typeface="Consolas" pitchFamily="49" charset="0"/>
              </a:rPr>
              <a:t>262974</a:t>
            </a:r>
            <a:r>
              <a:rPr lang="bg-BG" sz="2700" b="1" noProof="1" smtClean="0">
                <a:latin typeface="Consolas" pitchFamily="49" charset="0"/>
              </a:rPr>
              <a:t>384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69" y="416064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470097"/>
            <a:ext cx="11506200" cy="40925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</a:t>
            </a:r>
            <a:r>
              <a:rPr lang="en-US" sz="2397" b="1" noProof="1" smtClean="0">
                <a:latin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</a:rPr>
              <a:t>days = </a:t>
            </a:r>
            <a:r>
              <a:rPr lang="en-US" sz="2397" b="1" noProof="1" smtClean="0">
                <a:latin typeface="Consolas" pitchFamily="49" charset="0"/>
              </a:rPr>
              <a:t>years </a:t>
            </a:r>
            <a:r>
              <a:rPr lang="en-US" sz="2397" b="1" noProof="1">
                <a:latin typeface="Consolas" pitchFamily="49" charset="0"/>
              </a:rPr>
              <a:t>* </a:t>
            </a:r>
            <a:r>
              <a:rPr lang="en-US" sz="2397" b="1" noProof="1" smtClean="0">
                <a:latin typeface="Consolas" pitchFamily="49" charset="0"/>
              </a:rPr>
              <a:t>365.2422; </a:t>
            </a:r>
            <a:endParaRPr lang="en-US" sz="2397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</a:t>
            </a:r>
            <a:r>
              <a:rPr lang="en-US" sz="2397" b="1" noProof="1" smtClean="0">
                <a:latin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</a:rPr>
              <a:t>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</a:t>
            </a:r>
            <a:r>
              <a:rPr lang="en-US" sz="2397" b="1" noProof="1" smtClean="0">
                <a:latin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</a:rPr>
              <a:t>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</a:t>
            </a:r>
            <a:r>
              <a:rPr lang="en-GB" sz="2397" b="1" noProof="1" smtClean="0">
                <a:latin typeface="Consolas" pitchFamily="49" charset="0"/>
              </a:rPr>
              <a:t>%.0f </a:t>
            </a:r>
            <a:r>
              <a:rPr lang="en-GB" sz="2397" b="1" noProof="1">
                <a:latin typeface="Consolas" pitchFamily="49" charset="0"/>
              </a:rPr>
              <a:t>years = </a:t>
            </a:r>
            <a:r>
              <a:rPr lang="en-GB" sz="2397" b="1" noProof="1">
                <a:latin typeface="Consolas" pitchFamily="49" charset="0"/>
              </a:rPr>
              <a:t>%.0f </a:t>
            </a:r>
            <a:r>
              <a:rPr lang="en-GB" sz="2397" b="1" noProof="1">
                <a:latin typeface="Consolas" pitchFamily="49" charset="0"/>
              </a:rPr>
              <a:t>days = </a:t>
            </a:r>
            <a:r>
              <a:rPr lang="en-GB" sz="2397" b="1" noProof="1">
                <a:latin typeface="Consolas" pitchFamily="49" charset="0"/>
              </a:rPr>
              <a:t>%.0f </a:t>
            </a:r>
            <a:r>
              <a:rPr lang="en-GB" sz="2397" b="1" noProof="1">
                <a:latin typeface="Consolas" pitchFamily="49" charset="0"/>
              </a:rPr>
              <a:t>hours = </a:t>
            </a:r>
            <a:r>
              <a:rPr lang="en-GB" sz="2397" b="1" noProof="1">
                <a:latin typeface="Consolas" pitchFamily="49" charset="0"/>
              </a:rPr>
              <a:t>%.</a:t>
            </a:r>
            <a:r>
              <a:rPr lang="en-GB" sz="2397" b="1" noProof="1">
                <a:latin typeface="Consolas" pitchFamily="49" charset="0"/>
              </a:rPr>
              <a:t>0f </a:t>
            </a:r>
            <a:r>
              <a:rPr lang="en-GB" sz="2397" b="1" noProof="1" smtClean="0">
                <a:latin typeface="Consolas" pitchFamily="49" charset="0"/>
              </a:rPr>
              <a:t>minutes", centuries</a:t>
            </a:r>
            <a:r>
              <a:rPr lang="en-GB" sz="2397" b="1" noProof="1">
                <a:latin typeface="Consolas" pitchFamily="49" charset="0"/>
              </a:rPr>
              <a:t>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134100" y="2121262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Boolean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0" y="2057401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5450" y="1295401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Character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System.out.printf("%c %c %c",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9600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Sequence of Letters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string data type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4191001"/>
            <a:ext cx="51816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07206" y="1447800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3399693"/>
            <a:ext cx="10439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8200" y="1975161"/>
            <a:ext cx="10896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5383071"/>
            <a:ext cx="11168759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in the 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</a:t>
            </a:r>
            <a:r>
              <a:rPr lang="en-US" sz="2800" dirty="0" err="1"/>
              <a:t>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 err="1"/>
              <a:t>lastName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System.out.println</a:t>
            </a:r>
            <a:r>
              <a:rPr lang="en-US" sz="2800" dirty="0"/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4550" y="1723767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types: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6426" y="4110967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8826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10199" y="3194071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9323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Type?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b="1" dirty="0"/>
              <a:t>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45418" y="80832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41644" y="2417947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16" y="4821764"/>
            <a:ext cx="3699932" cy="1800340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30208" y="4033156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 </a:t>
            </a:r>
            <a:r>
              <a:rPr lang="en-US" sz="3397" dirty="0"/>
              <a:t>is used in Java</a:t>
            </a: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2" y="5133140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1" y="5869268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43811" y="5075992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31983" y="5809754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2694</Words>
  <Application>Microsoft Office PowerPoint</Application>
  <PresentationFormat>Widescreen</PresentationFormat>
  <Paragraphs>570</Paragraphs>
  <Slides>56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Problem: Convert Meters to Kilometres</vt:lpstr>
      <vt:lpstr>Real Number Types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Live Exercises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String</vt:lpstr>
      <vt:lpstr>The String Data Type</vt:lpstr>
      <vt:lpstr>Formatting Strings</vt:lpstr>
      <vt:lpstr>Saying Hello – Examples</vt:lpstr>
      <vt:lpstr>Problem: Concat Names</vt:lpstr>
      <vt:lpstr>Solution: Concat Names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18</cp:revision>
  <dcterms:created xsi:type="dcterms:W3CDTF">2018-05-23T13:08:44Z</dcterms:created>
  <dcterms:modified xsi:type="dcterms:W3CDTF">2021-01-29T13:58:39Z</dcterms:modified>
  <cp:category>technology fundamentals;computer programming;software development;web development</cp:category>
</cp:coreProperties>
</file>