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514" r:id="rId4"/>
    <p:sldId id="516" r:id="rId5"/>
    <p:sldId id="259" r:id="rId6"/>
    <p:sldId id="260" r:id="rId7"/>
    <p:sldId id="261" r:id="rId8"/>
    <p:sldId id="262" r:id="rId9"/>
    <p:sldId id="284" r:id="rId10"/>
    <p:sldId id="512" r:id="rId11"/>
    <p:sldId id="266" r:id="rId12"/>
    <p:sldId id="267" r:id="rId13"/>
    <p:sldId id="268" r:id="rId14"/>
    <p:sldId id="269" r:id="rId15"/>
    <p:sldId id="515" r:id="rId16"/>
    <p:sldId id="270" r:id="rId17"/>
    <p:sldId id="271" r:id="rId18"/>
    <p:sldId id="272" r:id="rId19"/>
    <p:sldId id="273" r:id="rId20"/>
    <p:sldId id="274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57C87A-93FC-4D0E-81E2-C2B0F3B6BF81}">
          <p14:sldIdLst>
            <p14:sldId id="256"/>
            <p14:sldId id="257"/>
          </p14:sldIdLst>
        </p14:section>
        <p14:section name="Diamond Partners" id="{47EE665F-B0D9-4A8C-B346-2E5CBB82A035}">
          <p14:sldIdLst>
            <p14:sldId id="514"/>
            <p14:sldId id="516"/>
          </p14:sldIdLst>
        </p14:section>
        <p14:section name="Course Objective" id="{742B18B3-FE95-418E-A851-ED2B7C10B20D}">
          <p14:sldIdLst>
            <p14:sldId id="259"/>
            <p14:sldId id="260"/>
            <p14:sldId id="261"/>
          </p14:sldIdLst>
        </p14:section>
        <p14:section name="Trainers" id="{AE4C5655-7FD6-446B-BDD8-AFB5120EA175}">
          <p14:sldIdLst>
            <p14:sldId id="262"/>
            <p14:sldId id="284"/>
            <p14:sldId id="512"/>
          </p14:sldIdLst>
        </p14:section>
        <p14:section name="Evaluation and Exams" id="{C2BE19AC-349C-44DB-9AF1-526A1375B15A}">
          <p14:sldIdLst>
            <p14:sldId id="266"/>
            <p14:sldId id="267"/>
            <p14:sldId id="268"/>
            <p14:sldId id="269"/>
            <p14:sldId id="515"/>
            <p14:sldId id="270"/>
            <p14:sldId id="271"/>
          </p14:sldIdLst>
        </p14:section>
        <p14:section name="Recources" id="{44547B1B-82F4-4A20-9DD2-2B22C9630FAE}">
          <p14:sldIdLst>
            <p14:sldId id="272"/>
            <p14:sldId id="273"/>
            <p14:sldId id="274"/>
          </p14:sldIdLst>
        </p14:section>
        <p14:section name="Conclusion" id="{E79F497F-63F9-412A-B527-F0BD15582E12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808D65-6E92-4D99-9BB9-3E81C20C03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43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279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175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4F6EA-423E-42DF-9292-215E7D886C4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C58F5C-D1B4-4525-BDB1-03C04C70D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18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780895-0989-4F06-9E6D-F78DF12FFB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36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387637-994E-4618-A2FE-9614729B1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333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69/module-java-advanced" TargetMode="External"/><Relationship Id="rId3" Type="http://schemas.openxmlformats.org/officeDocument/2006/relationships/hyperlink" Target="https://softuni.bg/trainings/3346/java-oop-june-2021" TargetMode="External"/><Relationship Id="rId7" Type="http://schemas.openxmlformats.org/officeDocument/2006/relationships/hyperlink" Target="https://www.facebook.com/groups/javaadvancedmay202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s://www.facebook.com/groups/SoftUniJavaCommun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0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5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29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codexio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OOP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21668"/>
            <a:ext cx="2327260" cy="23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7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426000" y="1909589"/>
            <a:ext cx="7216989" cy="4826400"/>
          </a:xfrm>
        </p:spPr>
        <p:txBody>
          <a:bodyPr>
            <a:normAutofit/>
          </a:bodyPr>
          <a:lstStyle/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 smtClean="0"/>
              <a:t>Java </a:t>
            </a:r>
            <a:r>
              <a:rPr lang="en-US" sz="3600" dirty="0"/>
              <a:t>Developer @</a:t>
            </a:r>
            <a:r>
              <a:rPr lang="bg-BG" sz="3600" dirty="0"/>
              <a:t> </a:t>
            </a:r>
            <a:r>
              <a:rPr lang="en-US" sz="3600" dirty="0" smtClean="0"/>
              <a:t>SAP</a:t>
            </a:r>
            <a:endParaRPr lang="bg-BG" sz="3600" dirty="0" smtClean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dirty="0" smtClean="0"/>
              <a:t>Ex-Competitor with Mathematics</a:t>
            </a:r>
            <a:endParaRPr lang="en-US" sz="3600" dirty="0"/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/>
              <a:t>Technical Trainer @ </a:t>
            </a:r>
            <a:r>
              <a:rPr lang="en-US" sz="3600" noProof="1" smtClean="0"/>
              <a:t>SoftUni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Programming Basics Team Lead</a:t>
            </a:r>
          </a:p>
          <a:p>
            <a:pPr marL="157056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600" noProof="1" smtClean="0"/>
              <a:t>Content Development Team Lead @ SoftUni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Desislava</a:t>
            </a:r>
            <a:r>
              <a:rPr lang="en-US" dirty="0"/>
              <a:t> </a:t>
            </a:r>
            <a:r>
              <a:rPr lang="en-US" dirty="0" err="1"/>
              <a:t>Topuzakova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2E40BC-EA78-46D8-A3BC-5AA7087D6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 smtClean="0"/>
              <a:t>11</a:t>
            </a:r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989" y="1899007"/>
            <a:ext cx="3690000" cy="369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51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ECD516F6-A482-4E36-9F8E-0065E20F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85091"/>
            <a:ext cx="2560712" cy="25607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51A2A8-50E2-4BF5-86A7-C053F7870B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130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159DCB-898C-4603-8997-80C8D795F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7 weeks / 4 times a week</a:t>
            </a:r>
          </a:p>
          <a:p>
            <a:r>
              <a:rPr lang="en-GB" dirty="0"/>
              <a:t>15 Credits</a:t>
            </a:r>
          </a:p>
          <a:p>
            <a:r>
              <a:rPr lang="en-GB" dirty="0"/>
              <a:t>Time frame</a:t>
            </a:r>
          </a:p>
          <a:p>
            <a:pPr lvl="1"/>
            <a:r>
              <a:rPr lang="bg-BG" dirty="0" smtClean="0"/>
              <a:t>2</a:t>
            </a:r>
            <a:r>
              <a:rPr lang="en-US" dirty="0" smtClean="0"/>
              <a:t>8</a:t>
            </a:r>
            <a:r>
              <a:rPr lang="en-GB" dirty="0" smtClean="0"/>
              <a:t> </a:t>
            </a:r>
            <a:r>
              <a:rPr lang="en-US" dirty="0" smtClean="0"/>
              <a:t>June</a:t>
            </a:r>
            <a:r>
              <a:rPr lang="en-GB" dirty="0" smtClean="0"/>
              <a:t> 2021 </a:t>
            </a:r>
            <a:r>
              <a:rPr lang="en-GB" dirty="0"/>
              <a:t>– </a:t>
            </a:r>
            <a:r>
              <a:rPr lang="en-GB" dirty="0" smtClean="0"/>
              <a:t>15 August 2021</a:t>
            </a:r>
            <a:endParaRPr lang="en-GB" dirty="0"/>
          </a:p>
          <a:p>
            <a:r>
              <a:rPr lang="en-GB" dirty="0"/>
              <a:t>Exams</a:t>
            </a:r>
          </a:p>
          <a:p>
            <a:pPr lvl="1"/>
            <a:r>
              <a:rPr lang="en-GB" dirty="0"/>
              <a:t>Theoretical: </a:t>
            </a:r>
            <a:r>
              <a:rPr lang="en-GB" dirty="0" smtClean="0"/>
              <a:t>15 August 2021</a:t>
            </a:r>
            <a:endParaRPr lang="en-GB" dirty="0"/>
          </a:p>
          <a:p>
            <a:pPr lvl="1"/>
            <a:r>
              <a:rPr lang="en-GB" dirty="0"/>
              <a:t>Practical: </a:t>
            </a:r>
            <a:r>
              <a:rPr lang="en-GB" dirty="0" smtClean="0"/>
              <a:t>15 August 2021 </a:t>
            </a:r>
            <a:endParaRPr lang="en-GB" dirty="0"/>
          </a:p>
          <a:p>
            <a:pPr lvl="1"/>
            <a:r>
              <a:rPr lang="en-GB" dirty="0"/>
              <a:t>Theoretical (Retake): </a:t>
            </a:r>
            <a:r>
              <a:rPr lang="en-US" dirty="0" smtClean="0"/>
              <a:t>22</a:t>
            </a:r>
            <a:r>
              <a:rPr lang="en-GB" dirty="0" smtClean="0"/>
              <a:t> August 2021</a:t>
            </a:r>
            <a:endParaRPr lang="en-GB" dirty="0"/>
          </a:p>
          <a:p>
            <a:pPr lvl="1"/>
            <a:r>
              <a:rPr lang="en-GB" dirty="0"/>
              <a:t>Practical (Retake): </a:t>
            </a:r>
            <a:r>
              <a:rPr lang="en-US" dirty="0" smtClean="0"/>
              <a:t>22 August 2021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68053C-1DF7-4F86-A88B-86F17468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Information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C58EA-C1FA-44BE-899F-B399EF2209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</a:t>
            </a:r>
            <a:r>
              <a:rPr lang="en-US" sz="3398" b="1" dirty="0">
                <a:solidFill>
                  <a:schemeClr val="bg1"/>
                </a:solidFill>
              </a:rPr>
              <a:t>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9C94DA5-6D72-4E57-9BF9-789779A5A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79" y="2590800"/>
            <a:ext cx="2420988" cy="242098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AB77D0-B312-4668-8CED-DC83783BA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4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Certificate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00" y="1764000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534943">
            <a:off x="7086667" y="1705011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073004" y="3622264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 smtClean="0">
                <a:solidFill>
                  <a:schemeClr val="bg2"/>
                </a:solidFill>
              </a:rPr>
              <a:t>Evaluation</a:t>
            </a:r>
            <a:endParaRPr lang="en-US" sz="3198" b="1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891101" y="2498228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 smtClean="0"/>
              <a:t>100</a:t>
            </a:r>
            <a:r>
              <a:rPr lang="bg-BG" sz="2799" b="1" dirty="0" smtClean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1995351" y="294836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731396" y="4388228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0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4FB3A59-644E-4BA8-9854-68A2E106F8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 smtClean="0"/>
              <a:t>Exam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60113" y="1328512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473457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6803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2 practical problem for 4 hours</a:t>
            </a:r>
          </a:p>
          <a:p>
            <a:pPr lvl="1"/>
            <a:r>
              <a:rPr lang="en-GB" dirty="0"/>
              <a:t>Create a </a:t>
            </a:r>
            <a:r>
              <a:rPr lang="en-GB" b="1" dirty="0">
                <a:solidFill>
                  <a:schemeClr val="bg1"/>
                </a:solidFill>
              </a:rPr>
              <a:t>simple project</a:t>
            </a:r>
          </a:p>
          <a:p>
            <a:pPr lvl="2"/>
            <a:r>
              <a:rPr lang="en-GB" dirty="0"/>
              <a:t>Following the OOP principles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Implement functionality based on the description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Test</a:t>
            </a:r>
            <a:r>
              <a:rPr lang="en-GB" dirty="0"/>
              <a:t> a provided </a:t>
            </a:r>
            <a:r>
              <a:rPr lang="en-GB" b="1" dirty="0">
                <a:solidFill>
                  <a:schemeClr val="bg1"/>
                </a:solidFill>
              </a:rPr>
              <a:t>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B39968-F2D1-4384-B6AA-90B4446498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7E38D0-3D7F-4C66-9612-CF4A348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4BF3D-3FA1-4AA1-A22E-D9896EC36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30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Multiple-choice</a:t>
            </a:r>
            <a:r>
              <a:rPr lang="en-US" dirty="0"/>
              <a:t> with 1 or more correct answer</a:t>
            </a:r>
          </a:p>
          <a:p>
            <a:pPr lvl="1"/>
            <a:r>
              <a:rPr lang="en-US" dirty="0"/>
              <a:t>English</a:t>
            </a:r>
          </a:p>
          <a:p>
            <a:pPr lvl="1"/>
            <a:r>
              <a:rPr lang="en-US" dirty="0"/>
              <a:t>Automated quiz system</a:t>
            </a:r>
          </a:p>
          <a:p>
            <a:r>
              <a:rPr lang="en-US" dirty="0"/>
              <a:t>Available </a:t>
            </a:r>
            <a:r>
              <a:rPr lang="en-US" b="1" dirty="0">
                <a:solidFill>
                  <a:schemeClr val="bg1"/>
                </a:solidFill>
              </a:rPr>
              <a:t>online </a:t>
            </a:r>
            <a:r>
              <a:rPr lang="en-US" dirty="0"/>
              <a:t>on the day of </a:t>
            </a:r>
            <a:r>
              <a:rPr lang="en-US" b="1" dirty="0">
                <a:solidFill>
                  <a:schemeClr val="bg1"/>
                </a:solidFill>
              </a:rPr>
              <a:t>the practical </a:t>
            </a:r>
            <a:r>
              <a:rPr lang="en-US" dirty="0"/>
              <a:t>exam</a:t>
            </a:r>
          </a:p>
          <a:p>
            <a:r>
              <a:rPr lang="en-US" dirty="0"/>
              <a:t>You can submit your answers just one time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DA895F-9312-4CAC-BA42-9BF07DFDB6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0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454BC60-AFD0-4C1E-95B4-811B509F2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03" y="1589904"/>
            <a:ext cx="2122997" cy="2122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B2E44FC-84FC-4B0C-96C1-0A53D8C1D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679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5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endParaRPr lang="en-US" sz="5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groups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5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Course </a:t>
            </a:r>
            <a:r>
              <a:rPr lang="en-US" dirty="0"/>
              <a:t>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8816" y="1777756"/>
            <a:ext cx="8224976" cy="720939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https://</a:t>
            </a: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3"/>
              </a:rPr>
              <a:t>softuni.bg/trainings/3346/java-oop-june-2021</a:t>
            </a:r>
            <a:endParaRPr lang="bg-BG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312" y="289225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012" y="1484536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935" y="452192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363600"/>
            <a:ext cx="8224976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7"/>
              </a:rPr>
              <a:t>https://www.facebook.com/groups/javaadvancedmay2021</a:t>
            </a:r>
            <a:endParaRPr lang="bg-BG" sz="2000" b="1" noProof="1" smtClean="0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14198" y="3080324"/>
            <a:ext cx="8234340" cy="65164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>
              <a:defRPr/>
            </a:pPr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https://</a:t>
            </a: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8"/>
              </a:rPr>
              <a:t>softuni.bg/forum/categories/69/module-java-advanced</a:t>
            </a:r>
            <a:endParaRPr lang="bg-BG" sz="2000" b="1" noProof="1" smtClean="0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16A6E70-A5EB-4203-B419-B4C3E25BED20}"/>
              </a:ext>
            </a:extLst>
          </p:cNvPr>
          <p:cNvSpPr/>
          <p:nvPr/>
        </p:nvSpPr>
        <p:spPr>
          <a:xfrm>
            <a:off x="623562" y="5751817"/>
            <a:ext cx="822497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DADCDD-4D99-4327-8632-FD6021680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4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Diamond Partners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Objectives &amp;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Trainers Team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Course Organization</a:t>
            </a:r>
            <a:endParaRPr lang="bg-BG" dirty="0"/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A54AC7-08EC-4C9E-BBAC-94825DCA9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9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34" y="3417849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129" y="2357711"/>
            <a:ext cx="1719221" cy="16948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0A2F624-E84E-48B2-9157-110CAE522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3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530FC-D2C7-43B2-816D-5EA130CCE1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87BEC-E87B-4C00-89EE-598449CF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2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1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2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24A3C-7588-496C-8E9B-1030953684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14" y="1295400"/>
            <a:ext cx="27487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OO</a:t>
            </a:r>
            <a:r>
              <a:rPr lang="en-GB" dirty="0"/>
              <a:t> 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C82ED-F1DE-46BD-B192-D3BFE17E0F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295401"/>
            <a:ext cx="5904060" cy="54106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Working with Abstraction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Inheritance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Interfaces and Abstraction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Polymorphism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SOLID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Reflection and Annotations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63897DC-297C-4CB5-833F-48CEEFE55156}"/>
              </a:ext>
            </a:extLst>
          </p:cNvPr>
          <p:cNvSpPr txBox="1">
            <a:spLocks/>
          </p:cNvSpPr>
          <p:nvPr/>
        </p:nvSpPr>
        <p:spPr>
          <a:xfrm>
            <a:off x="6096001" y="1295401"/>
            <a:ext cx="5904060" cy="54106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Workshop: Exceptions and </a:t>
            </a:r>
            <a:br>
              <a:rPr lang="en-US" sz="3200" dirty="0"/>
            </a:br>
            <a:r>
              <a:rPr lang="en-US" sz="3200" dirty="0"/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Unit Testing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Test Driven Development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Design Patterns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21B72F-3A28-4414-A5C3-275D19302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3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F3AA8-7637-43FE-BF4E-B0D6075824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4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86898"/>
            <a:ext cx="7497612" cy="5201066"/>
          </a:xfrm>
        </p:spPr>
        <p:txBody>
          <a:bodyPr>
            <a:normAutofit/>
          </a:bodyPr>
          <a:lstStyle/>
          <a:p>
            <a:pPr lvl="1"/>
            <a:r>
              <a:rPr lang="en-US" sz="3600" noProof="1" smtClean="0"/>
              <a:t>Java </a:t>
            </a:r>
            <a:r>
              <a:rPr lang="en-US" sz="3600" noProof="1"/>
              <a:t>Developer </a:t>
            </a:r>
            <a:r>
              <a:rPr lang="en-US" sz="3600" noProof="1" smtClean="0"/>
              <a:t>at</a:t>
            </a:r>
            <a:br>
              <a:rPr lang="en-US" sz="3600" noProof="1" smtClean="0"/>
            </a:br>
            <a:r>
              <a:rPr lang="en-US" sz="3600" noProof="1" smtClean="0"/>
              <a:t>Virtual </a:t>
            </a:r>
            <a:r>
              <a:rPr lang="en-US" sz="3600" noProof="1"/>
              <a:t>Racing School</a:t>
            </a:r>
          </a:p>
          <a:p>
            <a:pPr lvl="1"/>
            <a:r>
              <a:rPr lang="en-US" sz="3600" noProof="1"/>
              <a:t>Experience with Java, C++, C#</a:t>
            </a:r>
          </a:p>
          <a:p>
            <a:pPr lvl="1"/>
            <a:r>
              <a:rPr lang="en-US" sz="3600" noProof="1"/>
              <a:t>Technical Trainer @ SoftUni</a:t>
            </a:r>
          </a:p>
          <a:p>
            <a:pPr lvl="1"/>
            <a:r>
              <a:rPr lang="en-US" sz="3600" noProof="1"/>
              <a:t>Interested in Astrophysics</a:t>
            </a:r>
          </a:p>
          <a:p>
            <a:pPr marL="442912" lvl="1" indent="0">
              <a:buNone/>
            </a:pPr>
            <a:endParaRPr lang="en-GB" sz="36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Martin </a:t>
            </a:r>
            <a:r>
              <a:rPr lang="en-US" dirty="0" err="1" smtClean="0"/>
              <a:t>Paunov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66" y="1921200"/>
            <a:ext cx="4082034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A96988D-019D-428F-9609-627AC94DF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</TotalTime>
  <Words>582</Words>
  <Application>Microsoft Office PowerPoint</Application>
  <PresentationFormat>Widescreen</PresentationFormat>
  <Paragraphs>155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 OOP</vt:lpstr>
      <vt:lpstr>Table of Contents</vt:lpstr>
      <vt:lpstr>SoftUni Diamond Partners</vt:lpstr>
      <vt:lpstr>Educational Partners</vt:lpstr>
      <vt:lpstr>Course Objectives</vt:lpstr>
      <vt:lpstr>Why OOP?</vt:lpstr>
      <vt:lpstr>Course Topics</vt:lpstr>
      <vt:lpstr>The Trainers Team</vt:lpstr>
      <vt:lpstr>Martin Paunov</vt:lpstr>
      <vt:lpstr>Desislava Topuzakova</vt:lpstr>
      <vt:lpstr>Course Organization</vt:lpstr>
      <vt:lpstr>Course Information</vt:lpstr>
      <vt:lpstr>Homework Assignments &amp; Exercises</vt:lpstr>
      <vt:lpstr>SoftUni Certificate</vt:lpstr>
      <vt:lpstr>CPE Certificate</vt:lpstr>
      <vt:lpstr>Practical Exam</vt:lpstr>
      <vt:lpstr>Theoretical Exam</vt:lpstr>
      <vt:lpstr>Resources</vt:lpstr>
      <vt:lpstr>Course Web Site, Forum and FB Group</vt:lpstr>
      <vt:lpstr>Learn to Search in Internet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– Course Overview</dc:title>
  <dc:subject>Software Development Course</dc:subject>
  <dc:creator>Software University</dc:creator>
  <cp:keywords>OOP; Object-oriented programming;  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49</cp:revision>
  <dcterms:created xsi:type="dcterms:W3CDTF">2018-05-23T13:08:44Z</dcterms:created>
  <dcterms:modified xsi:type="dcterms:W3CDTF">2021-05-21T08:54:39Z</dcterms:modified>
  <cp:category>programming;computer programming;software development;web development</cp:category>
</cp:coreProperties>
</file>