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603" r:id="rId4"/>
    <p:sldId id="259" r:id="rId5"/>
    <p:sldId id="260" r:id="rId6"/>
    <p:sldId id="261" r:id="rId7"/>
    <p:sldId id="262" r:id="rId8"/>
    <p:sldId id="264" r:id="rId9"/>
    <p:sldId id="601" r:id="rId10"/>
    <p:sldId id="266" r:id="rId11"/>
    <p:sldId id="267" r:id="rId12"/>
    <p:sldId id="594" r:id="rId13"/>
    <p:sldId id="59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41614F-240F-48C1-97E3-940B2388BFEF}">
          <p14:sldIdLst>
            <p14:sldId id="256"/>
            <p14:sldId id="257"/>
          </p14:sldIdLst>
        </p14:section>
        <p14:section name="Diamond Partners" id="{47EE665F-B0D9-4A8C-B346-2E5CBB82A035}">
          <p14:sldIdLst>
            <p14:sldId id="603"/>
          </p14:sldIdLst>
        </p14:section>
        <p14:section name="Course Program" id="{02A159DC-6FEE-4AD1-BC8B-66B070547B1B}">
          <p14:sldIdLst>
            <p14:sldId id="259"/>
            <p14:sldId id="260"/>
            <p14:sldId id="261"/>
          </p14:sldIdLst>
        </p14:section>
        <p14:section name="Trainers" id="{5ADF8BEA-D5D1-478C-9A82-2FAA95BCB0F6}">
          <p14:sldIdLst>
            <p14:sldId id="262"/>
            <p14:sldId id="264"/>
            <p14:sldId id="601"/>
          </p14:sldIdLst>
        </p14:section>
        <p14:section name="Evaluation and Exams" id="{4D14F7C1-AA7C-4DDC-BAAA-F6F1F32F4899}">
          <p14:sldIdLst>
            <p14:sldId id="266"/>
            <p14:sldId id="267"/>
            <p14:sldId id="594"/>
            <p14:sldId id="595"/>
            <p14:sldId id="269"/>
            <p14:sldId id="270"/>
            <p14:sldId id="271"/>
          </p14:sldIdLst>
        </p14:section>
        <p14:section name="Resources" id="{50C2C993-E7DB-44EB-9855-3C40FAD9F559}">
          <p14:sldIdLst>
            <p14:sldId id="272"/>
            <p14:sldId id="273"/>
            <p14:sldId id="274"/>
            <p14:sldId id="275"/>
            <p14:sldId id="276"/>
          </p14:sldIdLst>
        </p14:section>
        <p14:section name="Conclusion" id="{21FF1ED4-8374-497B-A770-237CB73893DC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9D0EEF-2A36-4530-AC8C-7D21A0745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469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5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849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68CFAA-8756-49B4-958C-45AA8B78D1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890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A35DAE-7324-4D23-A9FE-3C330A2723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81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E35E97-E562-475A-9128-62AF19734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25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/java-advanced" TargetMode="External"/><Relationship Id="rId3" Type="http://schemas.openxmlformats.org/officeDocument/2006/relationships/hyperlink" Target="https://softuni.bg/trainings/3345/java-advanced-may-2021" TargetMode="External"/><Relationship Id="rId7" Type="http://schemas.openxmlformats.org/officeDocument/2006/relationships/hyperlink" Target="https://www.facebook.com/groups/javaadvancedmay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hyperlink" Target="https://www.facebook.com/groups/SoftUniJavaCommunit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oftuni.bg/trainings/3009/java-advanced-september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Java Advanced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0" y="1777200"/>
            <a:ext cx="3303599" cy="33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434796-B3C9-456B-8E94-428CD71762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496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7334" y="1991991"/>
            <a:ext cx="9157384" cy="543575"/>
            <a:chOff x="511822" y="1838163"/>
            <a:chExt cx="6573425" cy="54357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54859" y="1847130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708172" y="1863781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364009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689061" y="197661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90601" y="1485801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8</a:t>
            </a:r>
            <a:r>
              <a:rPr lang="en-US" sz="2000" b="1" dirty="0"/>
              <a:t>-May-2021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0018" y="144031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28-June-2021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91225" y="1523548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18-22-Aug-2021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514547" y="2147097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077334" y="2867704"/>
            <a:ext cx="3545828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18-May-2021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26-June-2021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26-June-2021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712770" y="2867704"/>
            <a:ext cx="3603557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28-June-2021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-Aug-2021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15-Aug-2021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405934" y="286770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Advanced</a:t>
            </a:r>
          </a:p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22-Aug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77334" y="2240793"/>
            <a:ext cx="9157384" cy="1464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0724EA34-2ECF-4D80-8ACF-AD6BC0B7C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7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is mainly work in class!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submit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b="1" dirty="0">
                <a:solidFill>
                  <a:srgbClr val="FFA000"/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14600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6C00CC3-5AF7-4033-904D-1DA6E6299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5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11815018" cy="525779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Practical Programming Exam</a:t>
            </a:r>
          </a:p>
          <a:p>
            <a:pPr lvl="1"/>
            <a:r>
              <a:rPr lang="en-US" sz="3400" dirty="0"/>
              <a:t>3 practical problems for 4 hours:</a:t>
            </a:r>
          </a:p>
          <a:p>
            <a:pPr lvl="1"/>
            <a:r>
              <a:rPr lang="en-US" sz="3400" dirty="0"/>
              <a:t>Code in Java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Problem 1: </a:t>
            </a:r>
            <a:r>
              <a:rPr lang="en-US" sz="3600" b="1" dirty="0">
                <a:solidFill>
                  <a:schemeClr val="bg1"/>
                </a:solidFill>
              </a:rPr>
              <a:t>Data Structures </a:t>
            </a:r>
            <a:r>
              <a:rPr lang="en-US" sz="3600" b="1" dirty="0"/>
              <a:t>(</a:t>
            </a:r>
            <a:r>
              <a:rPr lang="en-US" sz="4000" dirty="0"/>
              <a:t>Stack, Queues, Sets, Maps</a:t>
            </a:r>
            <a:r>
              <a:rPr lang="en-US" sz="3600" b="1" dirty="0"/>
              <a:t>)</a:t>
            </a:r>
            <a:endParaRPr lang="bg-BG" sz="3600" b="1" dirty="0"/>
          </a:p>
          <a:p>
            <a:r>
              <a:rPr lang="en-US" sz="3600" dirty="0"/>
              <a:t>Problem 2: </a:t>
            </a:r>
            <a:r>
              <a:rPr lang="en-US" sz="3600" b="1" dirty="0">
                <a:solidFill>
                  <a:schemeClr val="bg1"/>
                </a:solidFill>
              </a:rPr>
              <a:t>Multidimensional Arrays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Problem 3: </a:t>
            </a:r>
            <a:r>
              <a:rPr lang="en-US" sz="3600" b="1" dirty="0">
                <a:solidFill>
                  <a:schemeClr val="bg1"/>
                </a:solidFill>
              </a:rPr>
              <a:t>Defining Classes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E3EBD-010B-47E2-A485-025B80C93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4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E38D0-3D7F-4C66-9612-CF4A348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4BF3D-3FA1-4AA1-A22E-D9896EC36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321675" cy="5546589"/>
          </a:xfrm>
        </p:spPr>
        <p:txBody>
          <a:bodyPr/>
          <a:lstStyle/>
          <a:p>
            <a:r>
              <a:rPr lang="en-US" dirty="0"/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  <a:r>
              <a:rPr lang="en-US" dirty="0"/>
              <a:t> with 1 or more correct answer</a:t>
            </a:r>
          </a:p>
          <a:p>
            <a:pPr lvl="1"/>
            <a:r>
              <a:rPr lang="en-US" dirty="0"/>
              <a:t>In English</a:t>
            </a:r>
          </a:p>
          <a:p>
            <a:pPr lvl="1"/>
            <a:r>
              <a:rPr lang="en-US" dirty="0"/>
              <a:t>Automated quiz system</a:t>
            </a:r>
          </a:p>
          <a:p>
            <a:r>
              <a:rPr lang="en-US" dirty="0"/>
              <a:t>Available </a:t>
            </a:r>
            <a:r>
              <a:rPr lang="en-US" b="1" dirty="0">
                <a:solidFill>
                  <a:schemeClr val="bg1"/>
                </a:solidFill>
              </a:rPr>
              <a:t>online</a:t>
            </a:r>
            <a:r>
              <a:rPr lang="en-US" dirty="0"/>
              <a:t> on the day of </a:t>
            </a:r>
            <a:r>
              <a:rPr lang="en-US" b="1" dirty="0">
                <a:solidFill>
                  <a:schemeClr val="bg1"/>
                </a:solidFill>
              </a:rPr>
              <a:t>the practical </a:t>
            </a:r>
            <a:r>
              <a:rPr lang="en-US" dirty="0"/>
              <a:t>exam</a:t>
            </a:r>
          </a:p>
          <a:p>
            <a:r>
              <a:rPr lang="en-US" dirty="0"/>
              <a:t>You can submit your answers just one time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E927BF-0A17-4591-B951-D5514D49E0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3D07BE-87E0-4F95-AECF-DFB0C893B1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790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Official web site:</a:t>
            </a:r>
            <a:r>
              <a:rPr lang="bg-BG" sz="3000" dirty="0"/>
              <a:t/>
            </a:r>
            <a:br>
              <a:rPr lang="bg-BG" sz="3000" dirty="0"/>
            </a:br>
            <a:endParaRPr lang="en-US" sz="30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Official discussion forum:</a:t>
            </a:r>
            <a:r>
              <a:rPr lang="bg-BG" sz="3000" dirty="0"/>
              <a:t/>
            </a:r>
            <a:br>
              <a:rPr lang="bg-BG" sz="3000" dirty="0"/>
            </a:br>
            <a:endParaRPr lang="en-US" sz="30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Official Facebook group:</a:t>
            </a:r>
            <a:r>
              <a:rPr lang="bg-BG" sz="3000" dirty="0"/>
              <a:t/>
            </a:r>
            <a:br>
              <a:rPr lang="bg-BG" sz="3000" dirty="0"/>
            </a:br>
            <a:endParaRPr lang="en-US" sz="30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000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737909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https://softuni.bg/trainings/3345/java-advanced-may-2021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589321"/>
            <a:ext cx="8352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https://www.facebook.com/groups/javaadvancedmay2021</a:t>
            </a:r>
            <a:endParaRPr lang="bg-BG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https://softuni.bg/forum/categories/7/java-advanced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2" y="5861877"/>
            <a:ext cx="8352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9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8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b="1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assignments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web site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D46E41-276E-4253-9414-75D6E70D0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0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Diamond Partners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Trainers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2DBA8E-B3FB-45F9-A531-751C53C05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IntelliJ Idea - </a:t>
            </a:r>
            <a:r>
              <a:rPr lang="en-US" b="1" dirty="0">
                <a:hlinkClick r:id="rId3"/>
              </a:rPr>
              <a:t>https://www.jetbrains.com/idea/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Recommended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3657601"/>
            <a:ext cx="2594409" cy="259440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CFBD2D2-19DB-42D3-9887-8752A11C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9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46167C-EF15-4792-A2EE-A4E8AB129E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80B6E78-713C-4C43-8A6B-AF1F6D8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67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4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14" y="1295400"/>
            <a:ext cx="2748775" cy="2743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7A0F6C-CCCA-4A5F-96AC-819C693DAE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 Advanced</a:t>
            </a:r>
          </a:p>
        </p:txBody>
      </p:sp>
    </p:spTree>
    <p:extLst>
      <p:ext uri="{BB962C8B-B14F-4D97-AF65-F5344CB8AC3E}">
        <p14:creationId xmlns:p14="http://schemas.microsoft.com/office/powerpoint/2010/main" val="42318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329769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Java Is Everywhere</a:t>
            </a:r>
            <a:endParaRPr lang="bg-BG" sz="3600" dirty="0"/>
          </a:p>
          <a:p>
            <a:r>
              <a:rPr lang="en-US" sz="3600" dirty="0"/>
              <a:t>Wonderful Community Support</a:t>
            </a:r>
            <a:endParaRPr lang="bg-BG" sz="3600" dirty="0"/>
          </a:p>
          <a:p>
            <a:r>
              <a:rPr lang="en-US" sz="3600" dirty="0"/>
              <a:t>Java Is Platform Independent</a:t>
            </a:r>
          </a:p>
          <a:p>
            <a:r>
              <a:rPr lang="en-US" sz="3600" dirty="0"/>
              <a:t>Excellent Documentation Support - </a:t>
            </a:r>
            <a:r>
              <a:rPr lang="en-US" sz="3600" noProof="1"/>
              <a:t>Javadocs</a:t>
            </a:r>
          </a:p>
          <a:p>
            <a:r>
              <a:rPr lang="en-US" sz="3600" dirty="0"/>
              <a:t>Great Collection of Open Source Libraries</a:t>
            </a:r>
          </a:p>
          <a:p>
            <a:r>
              <a:rPr lang="en-US" sz="3600" dirty="0"/>
              <a:t>Java Has Rich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Java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2DD341-52B3-41AF-9CF4-30070E01E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11815018" cy="54106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Stack and Queues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</a:t>
            </a:r>
          </a:p>
          <a:p>
            <a:pPr>
              <a:lnSpc>
                <a:spcPct val="100000"/>
              </a:lnSpc>
            </a:pPr>
            <a:r>
              <a:rPr lang="en-US" dirty="0"/>
              <a:t>Sets and Maps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Streams, Files and Directories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Defining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Workshop – Create Simple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Generics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Iterators and Comparators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Functional Programming</a:t>
            </a:r>
          </a:p>
          <a:p>
            <a:pPr>
              <a:lnSpc>
                <a:spcPct val="100000"/>
              </a:lnSpc>
            </a:pPr>
            <a:r>
              <a:rPr lang="en-US" dirty="0"/>
              <a:t>Workshop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214" y="2113628"/>
            <a:ext cx="1620437" cy="1620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3997846"/>
            <a:ext cx="1710045" cy="1793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10190200" y="4277184"/>
            <a:ext cx="1372821" cy="123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FB68D06-36D7-4825-ACE3-A90FD74AE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55ECE6-10ED-4B13-9F4D-571A7A7252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30162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000" y="1584000"/>
            <a:ext cx="7569058" cy="3806066"/>
          </a:xfrm>
        </p:spPr>
        <p:txBody>
          <a:bodyPr>
            <a:normAutofit/>
          </a:bodyPr>
          <a:lstStyle/>
          <a:p>
            <a:r>
              <a:rPr lang="en-US" sz="3600" noProof="1"/>
              <a:t>Java Developer</a:t>
            </a:r>
            <a:r>
              <a:rPr lang="bg-BG" sz="3600" noProof="1"/>
              <a:t> </a:t>
            </a:r>
            <a:r>
              <a:rPr lang="en-US" sz="3600" noProof="1"/>
              <a:t>at </a:t>
            </a:r>
            <a:r>
              <a:rPr lang="en-US" sz="3600" dirty="0"/>
              <a:t>Virtual Racing School</a:t>
            </a:r>
            <a:endParaRPr lang="en-US" sz="3600" noProof="1"/>
          </a:p>
          <a:p>
            <a:r>
              <a:rPr lang="en-US" sz="3600" noProof="1"/>
              <a:t>Experience with Java, C++, C#</a:t>
            </a:r>
          </a:p>
          <a:p>
            <a:r>
              <a:rPr lang="en-US" sz="3600" noProof="1"/>
              <a:t>Technical Trainer @SoftUni</a:t>
            </a:r>
          </a:p>
          <a:p>
            <a:r>
              <a:rPr lang="en-US" sz="3600" noProof="1"/>
              <a:t>Interested in Astrophysics</a:t>
            </a:r>
            <a:endParaRPr lang="en-GB" sz="36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Martin Paunov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8540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A8495CF-2D85-4850-9A03-B80543DDE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03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97666" y="1572823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Java Developer @SAP</a:t>
            </a:r>
            <a:endParaRPr lang="bg-BG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Ex-competitor in Mathematics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@SoftUni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Programming Basics Team Lead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Content Development Team Lead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Desislava</a:t>
            </a:r>
            <a:r>
              <a:rPr lang="en-US" dirty="0"/>
              <a:t> </a:t>
            </a:r>
            <a:r>
              <a:rPr lang="en-US" dirty="0" err="1"/>
              <a:t>Topuzakova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2E40BC-EA78-46D8-A3BC-5AA7087D6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en-US" noProof="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00" y="1584000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76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694</Words>
  <Application>Microsoft Office PowerPoint</Application>
  <PresentationFormat>Widescreen</PresentationFormat>
  <Paragraphs>178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Advanced</vt:lpstr>
      <vt:lpstr>Table of Contents</vt:lpstr>
      <vt:lpstr>SoftUni Diamond Partners</vt:lpstr>
      <vt:lpstr>Java Advanced</vt:lpstr>
      <vt:lpstr>About Java</vt:lpstr>
      <vt:lpstr>Course Topics</vt:lpstr>
      <vt:lpstr>The Trainers Team</vt:lpstr>
      <vt:lpstr>Martin Paunov</vt:lpstr>
      <vt:lpstr>Desislava Topuzakova</vt:lpstr>
      <vt:lpstr>Course Organization</vt:lpstr>
      <vt:lpstr>Java Advanced Module – Timeline</vt:lpstr>
      <vt:lpstr>SoftUni Certificate</vt:lpstr>
      <vt:lpstr>CPE Certificate</vt:lpstr>
      <vt:lpstr>Homework Assignments &amp; Exercises</vt:lpstr>
      <vt:lpstr>Exam</vt:lpstr>
      <vt:lpstr>Theoretical Exam</vt:lpstr>
      <vt:lpstr>Resources</vt:lpstr>
      <vt:lpstr>Java Advanced Course, Forum and FB Group</vt:lpstr>
      <vt:lpstr>Java Advanced Slides and Videos</vt:lpstr>
      <vt:lpstr>Java Recommended Software</vt:lpstr>
      <vt:lpstr>Learn to Search in Internet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– Course Overview</dc:title>
  <dc:subject>Software Development Course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48</cp:revision>
  <dcterms:created xsi:type="dcterms:W3CDTF">2018-05-23T13:08:44Z</dcterms:created>
  <dcterms:modified xsi:type="dcterms:W3CDTF">2021-05-17T09:08:31Z</dcterms:modified>
  <cp:category>programming;computer programming;software development;web development</cp:category>
</cp:coreProperties>
</file>