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353" r:id="rId4"/>
    <p:sldId id="389" r:id="rId5"/>
    <p:sldId id="453" r:id="rId6"/>
    <p:sldId id="447" r:id="rId7"/>
    <p:sldId id="449" r:id="rId8"/>
    <p:sldId id="450" r:id="rId9"/>
    <p:sldId id="439" r:id="rId10"/>
    <p:sldId id="602" r:id="rId11"/>
    <p:sldId id="454" r:id="rId12"/>
    <p:sldId id="396" r:id="rId13"/>
    <p:sldId id="576" r:id="rId14"/>
    <p:sldId id="399" r:id="rId15"/>
    <p:sldId id="603" r:id="rId16"/>
    <p:sldId id="400" r:id="rId17"/>
    <p:sldId id="411" r:id="rId18"/>
    <p:sldId id="604" r:id="rId19"/>
    <p:sldId id="605" r:id="rId20"/>
    <p:sldId id="606" r:id="rId21"/>
    <p:sldId id="493" r:id="rId22"/>
    <p:sldId id="581" r:id="rId23"/>
    <p:sldId id="532" r:id="rId24"/>
    <p:sldId id="533" r:id="rId25"/>
    <p:sldId id="536" r:id="rId26"/>
    <p:sldId id="585" r:id="rId27"/>
    <p:sldId id="502" r:id="rId28"/>
    <p:sldId id="607" r:id="rId29"/>
    <p:sldId id="608" r:id="rId30"/>
    <p:sldId id="609" r:id="rId31"/>
    <p:sldId id="590" r:id="rId32"/>
    <p:sldId id="508" r:id="rId33"/>
    <p:sldId id="509" r:id="rId34"/>
    <p:sldId id="510" r:id="rId35"/>
    <p:sldId id="511" r:id="rId36"/>
    <p:sldId id="512" r:id="rId37"/>
    <p:sldId id="543" r:id="rId38"/>
    <p:sldId id="513" r:id="rId39"/>
    <p:sldId id="598" r:id="rId40"/>
    <p:sldId id="599" r:id="rId41"/>
    <p:sldId id="531" r:id="rId42"/>
    <p:sldId id="282" r:id="rId43"/>
    <p:sldId id="50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53"/>
            <p14:sldId id="447"/>
            <p14:sldId id="449"/>
            <p14:sldId id="450"/>
            <p14:sldId id="439"/>
            <p14:sldId id="602"/>
          </p14:sldIdLst>
        </p14:section>
        <p14:section name="Демонстрация" id="{9A4C29B1-F913-446B-AB1D-E7306FCA5EEA}">
          <p14:sldIdLst>
            <p14:sldId id="454"/>
            <p14:sldId id="396"/>
            <p14:sldId id="576"/>
            <p14:sldId id="399"/>
            <p14:sldId id="603"/>
            <p14:sldId id="400"/>
            <p14:sldId id="411"/>
            <p14:sldId id="604"/>
            <p14:sldId id="605"/>
            <p14:sldId id="606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32"/>
            <p14:sldId id="533"/>
            <p14:sldId id="536"/>
          </p14:sldIdLst>
        </p14:section>
        <p14:section name="Работа с конзола" id="{E75888B1-7DE7-4390-81B8-412381E12F33}">
          <p14:sldIdLst>
            <p14:sldId id="585"/>
            <p14:sldId id="502"/>
            <p14:sldId id="607"/>
            <p14:sldId id="608"/>
            <p14:sldId id="609"/>
          </p14:sldIdLst>
        </p14:section>
        <p14:section name="Работа с текст и числа" id="{680434F7-CC72-4B03-980A-E6882B13607B}">
          <p14:sldIdLst>
            <p14:sldId id="590"/>
            <p14:sldId id="508"/>
            <p14:sldId id="509"/>
            <p14:sldId id="510"/>
            <p14:sldId id="511"/>
            <p14:sldId id="512"/>
            <p14:sldId id="543"/>
            <p14:sldId id="513"/>
            <p14:sldId id="598"/>
            <p14:sldId id="599"/>
            <p14:sldId id="531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94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23E3CF-D4F7-44BF-AB65-884B9D2F4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91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0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thank-you-downloading-visual-studio/?sku=community&amp;rel=1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8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Practice/Index/528#2" TargetMode="Externa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9#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9#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Compete/Index/529#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9#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84603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1000" y="115945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Program.cpp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B5F0D4C-0593-4BC6-9770-A24961C32E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C++</a:t>
            </a:r>
            <a:r>
              <a:rPr lang="bg-BG" dirty="0"/>
              <a:t> и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2019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https://visualstudio.microsoft.com/thank-you-downloading-visual-studio/?sku=community&amp;rel=16</a:t>
            </a:r>
            <a:endParaRPr lang="en-US" dirty="0"/>
          </a:p>
          <a:p>
            <a:r>
              <a:rPr lang="bg-BG" dirty="0"/>
              <a:t>Приложението е мултиплатформено </a:t>
            </a:r>
            <a:br>
              <a:rPr lang="en-US" dirty="0"/>
            </a:br>
            <a:r>
              <a:rPr lang="en-US" dirty="0"/>
              <a:t>(Mac OS</a:t>
            </a:r>
            <a:r>
              <a:rPr lang="bg-BG" dirty="0"/>
              <a:t> и</a:t>
            </a:r>
            <a:r>
              <a:rPr lang="en-US" dirty="0"/>
              <a:t> Windows)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Нов конзолен проект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[Create a new project]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[Console App]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07B3D-0C07-465C-BE40-649A1D52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13" y="3055371"/>
            <a:ext cx="5134724" cy="3656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6B8147-0FB4-41B9-9273-AD04208A4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797" y="3055371"/>
            <a:ext cx="5147960" cy="3656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46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0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bg-BG" sz="3000" dirty="0">
                <a:solidFill>
                  <a:schemeClr val="tx2"/>
                </a:solidFill>
              </a:rPr>
              <a:t> отместен навътре</a:t>
            </a:r>
            <a:endParaRPr lang="en-US" sz="3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115DB-9808-43D0-AF00-6D120749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249434"/>
            <a:ext cx="3551322" cy="3117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4200" y="1811388"/>
            <a:ext cx="5943600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cout &lt;&lt; "Hello SoftUni" &lt;&lt; endl;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2BBEF9-E2A4-44ED-B421-7FC9A663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60" y="3733800"/>
            <a:ext cx="5967540" cy="2667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4" y="2635383"/>
            <a:ext cx="3322411" cy="687797"/>
          </a:xfrm>
          <a:prstGeom prst="wedgeRoundRectCallout">
            <a:avLst>
              <a:gd name="adj1" fmla="val 41537"/>
              <a:gd name="adj2" fmla="val 10337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Библиотека за вход и изход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4" y="3760676"/>
            <a:ext cx="2256373" cy="657317"/>
          </a:xfrm>
          <a:prstGeom prst="wedgeRoundRectCallout">
            <a:avLst>
              <a:gd name="adj1" fmla="val 75841"/>
              <a:gd name="adj2" fmla="val 2205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+mj-lt"/>
              </a:rPr>
              <a:t>std;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21" y="4987496"/>
            <a:ext cx="2033817" cy="803705"/>
          </a:xfrm>
          <a:prstGeom prst="wedgeRoundRectCallout">
            <a:avLst>
              <a:gd name="adj1" fmla="val 114037"/>
              <a:gd name="adj2" fmla="val 1696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Отпечатване на козолата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4038600"/>
            <a:ext cx="3322411" cy="808580"/>
          </a:xfrm>
          <a:prstGeom prst="wedgeRoundRectCallout">
            <a:avLst>
              <a:gd name="adj1" fmla="val -104581"/>
              <a:gd name="adj2" fmla="val 5094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Началната точна на програмата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15001"/>
            <a:ext cx="4859388" cy="803705"/>
          </a:xfrm>
          <a:prstGeom prst="wedgeRoundRectCallout">
            <a:avLst>
              <a:gd name="adj1" fmla="val -75193"/>
              <a:gd name="adj2" fmla="val -2473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Изпълнението връща 0 – програмата е работила правилно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  <p:bldP spid="11" grpId="0" animBg="1"/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r>
              <a:rPr lang="en-US" sz="3600" dirty="0"/>
              <a:t>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(в белия прозорец):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06F95-A41C-4823-B6C1-5C104BEEB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53" y="3862572"/>
            <a:ext cx="8058150" cy="1828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https://judge.softuni.bg/Contests/Practice/Index/528#0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463" y="2481263"/>
            <a:ext cx="6657975" cy="4043362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</a:t>
            </a:r>
            <a:r>
              <a:rPr lang="bg-BG" dirty="0"/>
              <a:t>++</a:t>
            </a:r>
            <a:r>
              <a:rPr lang="en-US" dirty="0"/>
              <a:t>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964" y="1262864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ain(){}</a:t>
            </a:r>
            <a:r>
              <a:rPr lang="bg-BG" dirty="0"/>
              <a:t> функцията: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Неправилно изписване на оператори: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93244-96C8-4853-A82B-A6287684F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987864"/>
            <a:ext cx="6211948" cy="494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4D1B1-E25A-4870-8168-D998F1603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12" y="3349076"/>
            <a:ext cx="6211948" cy="537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20DF7-EF19-4D20-8071-0ED162CED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4764973"/>
            <a:ext cx="6211948" cy="581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C++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1082777"/>
            <a:ext cx="10237788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при работата с текст: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9EA-77B0-4494-A0BE-5FF4470D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86" y="1752600"/>
            <a:ext cx="617806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30D18-5429-4A46-BA67-8DD6E736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986" y="3089173"/>
            <a:ext cx="6178062" cy="51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със </a:t>
            </a:r>
            <a:r>
              <a:rPr lang="en-US" sz="3200" dirty="0">
                <a:solidFill>
                  <a:schemeClr val="bg1"/>
                </a:solidFill>
              </a:rPr>
              <a:t>C++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en-US" sz="3200" dirty="0">
                <a:solidFill>
                  <a:schemeClr val="bg1"/>
                </a:solidFill>
              </a:rPr>
              <a:t>Visual Studio </a:t>
            </a:r>
            <a:endParaRPr lang="bg-BG" sz="3200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200" dirty="0"/>
              <a:t>Да направим конзолна програма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  <a:r>
              <a:rPr lang="en-US" sz="3200" dirty="0"/>
              <a:t> - </a:t>
            </a:r>
            <a:r>
              <a:rPr lang="bg-BG" sz="3200" dirty="0"/>
              <a:t>Работа с текст</a:t>
            </a:r>
            <a:r>
              <a:rPr lang="en-US" sz="3200" dirty="0"/>
              <a:t> </a:t>
            </a:r>
            <a:r>
              <a:rPr lang="bg-BG" sz="3200" dirty="0"/>
              <a:t>и числа</a:t>
            </a:r>
          </a:p>
          <a:p>
            <a:pPr marL="514350" indent="-514350"/>
            <a:r>
              <a:rPr lang="bg-BG" sz="3200" dirty="0"/>
              <a:t>Печатане на екрана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със </a:t>
            </a:r>
            <a:r>
              <a:rPr lang="en-US" dirty="0"/>
              <a:t>C</a:t>
            </a:r>
            <a:r>
              <a:rPr lang="bg-BG" dirty="0"/>
              <a:t>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F16CA4-6434-4F8E-8D1E-D6CE0B2AB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60" y="1614025"/>
            <a:ext cx="1805880" cy="20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dirty="0">
                <a:solidFill>
                  <a:schemeClr val="bg1"/>
                </a:solidFill>
              </a:rPr>
              <a:t>10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22" y="3185529"/>
            <a:ext cx="35052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&lt;&lt; 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endl;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36024" y="5179406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9523" y="629758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5"/>
              </a:rPr>
              <a:t>https://judge.softuni.bg/Contests/Practice/Index/528#2</a:t>
            </a:r>
            <a:endParaRPr lang="bg-BG" sz="2400" dirty="0"/>
          </a:p>
        </p:txBody>
      </p:sp>
      <p:pic>
        <p:nvPicPr>
          <p:cNvPr id="15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179EE27C-C5BA-4810-BEDB-F28247E9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308" y="5179406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7600" y="4495801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7001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29411" y="3965464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05600" y="5105051"/>
            <a:ext cx="1995846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</p:spTree>
    <p:extLst>
      <p:ext uri="{BB962C8B-B14F-4D97-AF65-F5344CB8AC3E}">
        <p14:creationId xmlns:p14="http://schemas.microsoft.com/office/powerpoint/2010/main" val="1334461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цвят, картинка, </a:t>
            </a:r>
            <a:endParaRPr lang="en-US" dirty="0"/>
          </a:p>
          <a:p>
            <a:pPr marL="609219" lvl="1" indent="0">
              <a:buNone/>
            </a:pPr>
            <a:r>
              <a:rPr lang="bg-BG" dirty="0"/>
              <a:t>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…, 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3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217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E9F7D-7C7B-471D-A5B1-39C847888D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/>
        </p:nvGraphicFramePr>
        <p:xfrm>
          <a:off x="2383304" y="2081593"/>
          <a:ext cx="9181684" cy="269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264896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5988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дума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стойности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443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поток от данни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поток от данни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потокът от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4200" y="4876801"/>
            <a:ext cx="259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1440" y="1111622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чете име от конзолата и го </a:t>
            </a:r>
            <a:br>
              <a:rPr lang="bg-BG" sz="3600" dirty="0"/>
            </a:br>
            <a:r>
              <a:rPr lang="bg-BG" sz="3600" dirty="0"/>
              <a:t>принтира: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19600" y="1818218"/>
            <a:ext cx="436829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endl;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4" y="4724400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114" y="3906825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CFFD-1C96-4423-BC36-737194BE9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5" b="8306"/>
          <a:stretch/>
        </p:blipFill>
        <p:spPr>
          <a:xfrm>
            <a:off x="5011788" y="3749648"/>
            <a:ext cx="6646812" cy="1996731"/>
          </a:xfrm>
          <a:prstGeom prst="rect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2552" y="111262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60897" y="4019895"/>
            <a:ext cx="4449504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a;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area = a * a;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cout &lt;&lt;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</a:rPr>
              <a:t>&lt;&lt; endl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60898" y="1863485"/>
            <a:ext cx="262070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num;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4F784-88F9-48BD-8C0E-2BE17A4A36A8}"/>
              </a:ext>
            </a:extLst>
          </p:cNvPr>
          <p:cNvSpPr/>
          <p:nvPr/>
        </p:nvSpPr>
        <p:spPr>
          <a:xfrm>
            <a:off x="1298207" y="62628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https://judge.softuni.bg/Contests/Compete/Index/529#2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9904" y="1064167"/>
            <a:ext cx="10033549" cy="5276048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1" y="3476658"/>
            <a:ext cx="6574249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cin &gt;&gt;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cout &lt;&lt; 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</a:rPr>
              <a:t> &lt;&lt; endl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1" y="1752600"/>
            <a:ext cx="23832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num;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08288-AAD0-4546-B88A-CCA31E25C25A}"/>
              </a:ext>
            </a:extLst>
          </p:cNvPr>
          <p:cNvSpPr/>
          <p:nvPr/>
        </p:nvSpPr>
        <p:spPr>
          <a:xfrm>
            <a:off x="1105452" y="625981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https://judge.softuni.bg/Contests/Compete/Index/529#3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014A3D4A-39D3-47C4-80AE-C481592B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29" y="371059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4ACA7C-D9A3-45C3-A9CE-D1816AE4DD52}"/>
              </a:ext>
            </a:extLst>
          </p:cNvPr>
          <p:cNvSpPr/>
          <p:nvPr/>
        </p:nvSpPr>
        <p:spPr>
          <a:xfrm>
            <a:off x="762000" y="625981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https://judge.softuni.bg/Contests/Compete/Index/529#0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4215" y="1393457"/>
            <a:ext cx="9503570" cy="4595013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#include &lt;iostream&gt;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#include &lt;string&gt;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using namespace std;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int main()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</a:t>
            </a:r>
            <a:r>
              <a:rPr lang="it-IT" sz="2600" dirty="0">
                <a:solidFill>
                  <a:schemeClr val="bg1"/>
                </a:solidFill>
              </a:rPr>
              <a:t>string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   cin &gt;&gt;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"Hello</a:t>
            </a:r>
            <a:r>
              <a:rPr lang="bg-BG" sz="2600" dirty="0"/>
              <a:t>,</a:t>
            </a:r>
            <a:r>
              <a:rPr lang="it-IT" sz="2600" dirty="0"/>
              <a:t> ";</a:t>
            </a:r>
            <a:endParaRPr lang="bg-BG" sz="26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name &lt;&lt; "!"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dirty="0"/>
              <a:t>   </a:t>
            </a:r>
            <a:r>
              <a:rPr lang="en-US" sz="2600" dirty="0"/>
              <a:t>r</a:t>
            </a:r>
            <a:r>
              <a:rPr lang="it-IT" sz="2600" dirty="0"/>
              <a:t>eturn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}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21564" y="3533126"/>
            <a:ext cx="3657600" cy="1052531"/>
          </a:xfrm>
          <a:prstGeom prst="wedgeRoundRectCallout">
            <a:avLst>
              <a:gd name="adj1" fmla="val -61081"/>
              <a:gd name="adj2" fmla="val 304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70C9C2D-E53D-437A-BC48-2334910D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7" y="1393457"/>
            <a:ext cx="5289368" cy="1784649"/>
          </a:xfrm>
          <a:prstGeom prst="wedgeRoundRectCallout">
            <a:avLst>
              <a:gd name="adj1" fmla="val -78525"/>
              <a:gd name="adj2" fmla="val -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работим с текст трябва да добавим библиотеката:</a:t>
            </a:r>
            <a:b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88D0D-9AB2-4DD0-AD56-E36FE6BA9960}"/>
              </a:ext>
            </a:extLst>
          </p:cNvPr>
          <p:cNvSpPr/>
          <p:nvPr/>
        </p:nvSpPr>
        <p:spPr>
          <a:xfrm>
            <a:off x="769937" y="625981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https://judge.softuni.bg/Contests/Compete/Index/529#0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5813" y="143576"/>
            <a:ext cx="7464793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Принтиране на конзолата на текст и        числа последователно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0" y="1490008"/>
            <a:ext cx="9753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endl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3600" y="4007317"/>
            <a:ext cx="9753600" cy="1938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sum = 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text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endl;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6941361" y="2967336"/>
            <a:ext cx="34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01424" y="5484643"/>
            <a:ext cx="275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4</a:t>
            </a:r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1876843"/>
            <a:ext cx="4674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2" y="4452339"/>
            <a:ext cx="4674579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&lt;&lt; result &lt;&lt; endl;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556883"/>
            <a:ext cx="112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600" dirty="0">
                <a:solidFill>
                  <a:schemeClr val="accent2"/>
                </a:solidFill>
              </a:rPr>
              <a:t> </a:t>
            </a:r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3417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rgbClr val="F2A40D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F2A40D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1" y="1855561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0" y="4347575"/>
            <a:ext cx="7848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286500" y="2628231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41287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2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11124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2400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</a:rPr>
              <a:t>6</a:t>
            </a:r>
            <a:r>
              <a:rPr lang="en-US" sz="2500" b="1" dirty="0">
                <a:solidFill>
                  <a:schemeClr val="accent2"/>
                </a:solidFill>
              </a:rPr>
              <a:t> -</a:t>
            </a:r>
            <a:r>
              <a:rPr lang="bg-BG" sz="2500" b="1" dirty="0">
                <a:solidFill>
                  <a:schemeClr val="accent2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4856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6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4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5354" y="2380654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150411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54841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929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626" y="3591580"/>
            <a:ext cx="10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59" y="4870234"/>
            <a:ext cx="529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3729" y="5287092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5001" y="5695482"/>
            <a:ext cx="471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45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B6774-CB07-4F7E-BFD2-EB8C5677B0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5FA8976-02AA-439D-9511-81848A59B0F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на живо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89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Да даваме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/>
              <a:t> на компютъра –</a:t>
            </a:r>
            <a:r>
              <a:rPr lang="en-US" sz="4000" dirty="0"/>
              <a:t> </a:t>
            </a:r>
            <a:r>
              <a:rPr lang="bg-BG" sz="4000" dirty="0"/>
              <a:t>да</a:t>
            </a:r>
            <a:r>
              <a:rPr lang="en-US" sz="4000" dirty="0"/>
              <a:t> </a:t>
            </a:r>
            <a:r>
              <a:rPr lang="bg-BG" sz="4000" dirty="0"/>
              <a:t>"комуникираме"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една след друга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bg-BG" sz="4000" dirty="0"/>
              <a:t>В поредица, те образуват</a:t>
            </a:r>
            <a:r>
              <a:rPr lang="en-US" sz="4000" dirty="0"/>
              <a:t> </a:t>
            </a:r>
            <a:r>
              <a:rPr lang="bg-BG" sz="4000" dirty="0"/>
              <a:t>"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4000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означава "програмиране"?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Фиксиране на изходния поток при извеждане на                    </a:t>
            </a:r>
            <a:r>
              <a:rPr lang="en-GB" dirty="0"/>
              <a:t> </a:t>
            </a:r>
            <a:r>
              <a:rPr lang="bg-BG" dirty="0"/>
              <a:t>дробни числа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514600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setf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ios::fixed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фиксиран формат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11187" y="3063699"/>
            <a:ext cx="3657600" cy="914400"/>
          </a:xfrm>
          <a:prstGeom prst="wedgeRoundRectCallout">
            <a:avLst>
              <a:gd name="adj1" fmla="val -57325"/>
              <a:gd name="adj2" fmla="val -5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 специфичен формат на потока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4128277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67200" y="4677659"/>
            <a:ext cx="3820194" cy="981205"/>
          </a:xfrm>
          <a:prstGeom prst="wedgeRoundRectCallout">
            <a:avLst>
              <a:gd name="adj1" fmla="val -58211"/>
              <a:gd name="adj2" fmla="val -50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на цифрите в дробната част</a:t>
            </a:r>
          </a:p>
        </p:txBody>
      </p:sp>
    </p:spTree>
    <p:extLst>
      <p:ext uri="{BB962C8B-B14F-4D97-AF65-F5344CB8AC3E}">
        <p14:creationId xmlns:p14="http://schemas.microsoft.com/office/powerpoint/2010/main" val="19291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5" y="1781550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6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В </a:t>
            </a:r>
            <a:r>
              <a:rPr lang="en-US" sz="2600" dirty="0">
                <a:solidFill>
                  <a:schemeClr val="bg2"/>
                </a:solidFill>
              </a:rPr>
              <a:t>C++ </a:t>
            </a:r>
            <a:r>
              <a:rPr lang="bg-BG" sz="26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частта </a:t>
            </a:r>
            <a:r>
              <a:rPr lang="en-US" sz="2600" b="1" dirty="0">
                <a:solidFill>
                  <a:schemeClr val="bg1"/>
                </a:solidFill>
              </a:rPr>
              <a:t>main(…)</a:t>
            </a:r>
            <a:endParaRPr lang="bg-BG" sz="26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Печатаме със </a:t>
            </a:r>
            <a:r>
              <a:rPr lang="en-US" sz="2600" b="1" dirty="0">
                <a:solidFill>
                  <a:srgbClr val="F2A40D"/>
                </a:solidFill>
                <a:latin typeface="Consolas" panose="020B0609020204030204" pitchFamily="49" charset="0"/>
              </a:rPr>
              <a:t>cout &lt;&lt; … &lt;&lt; endl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Стартираме с </a:t>
            </a:r>
            <a:r>
              <a:rPr lang="en-US" sz="2600" b="1" dirty="0">
                <a:solidFill>
                  <a:schemeClr val="bg1"/>
                </a:solidFill>
              </a:rPr>
              <a:t>[Ctrl + F5]</a:t>
            </a:r>
          </a:p>
          <a:p>
            <a:r>
              <a:rPr lang="bg-BG" sz="2600" dirty="0">
                <a:solidFill>
                  <a:schemeClr val="bg2"/>
                </a:solidFill>
              </a:rPr>
              <a:t>Въвеждане на текст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bg-BG" sz="26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26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600" b="1" dirty="0">
                <a:solidFill>
                  <a:schemeClr val="bg1"/>
                </a:solidFill>
              </a:rPr>
              <a:t>+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-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*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/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2600" dirty="0">
                <a:solidFill>
                  <a:schemeClr val="bg2"/>
                </a:solidFill>
              </a:rPr>
              <a:t>Извеждане на форматиран текст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672E9-888B-4C60-80B0-470EF7260F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 комуникираме?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6" y="1809000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Добрый 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Dobrý deň!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0266" y="59537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601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51866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3890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6520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42AE1E52-E8B3-48E3-BA1D-1910DC9F0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3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cout &lt;&lt; "Hello" &lt;&lt; endl;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4463BF-46DC-404D-8EEF-A0D3930C64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283051"/>
            <a:ext cx="990600" cy="1113599"/>
          </a:xfrm>
          <a:prstGeom prst="rect">
            <a:avLst/>
          </a:prstGeom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281EB40B-4E1C-4C30-8E1D-5A9A9F16D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236573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Например</a:t>
            </a:r>
            <a:r>
              <a:rPr lang="en-US" sz="4000" dirty="0"/>
              <a:t> Java, C#, JavaScript</a:t>
            </a:r>
            <a:r>
              <a:rPr lang="bg-BG" sz="4000" dirty="0"/>
              <a:t>,</a:t>
            </a:r>
            <a:r>
              <a:rPr lang="en-US" sz="4000" dirty="0"/>
              <a:t> Python, PHP</a:t>
            </a:r>
            <a:r>
              <a:rPr lang="bg-BG" sz="4000" dirty="0"/>
              <a:t>,</a:t>
            </a:r>
            <a:r>
              <a:rPr lang="en-US" sz="4000" dirty="0"/>
              <a:t> C</a:t>
            </a:r>
            <a:r>
              <a:rPr lang="bg-BG" sz="4000" dirty="0"/>
              <a:t>, </a:t>
            </a:r>
            <a:r>
              <a:rPr lang="en-US" sz="4000" dirty="0"/>
              <a:t>C++, </a:t>
            </a:r>
            <a:r>
              <a:rPr lang="bg-BG" sz="4000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</a:t>
            </a:r>
            <a:r>
              <a:rPr lang="en-US" sz="4000" b="1" dirty="0"/>
              <a:t> </a:t>
            </a:r>
            <a:r>
              <a:rPr lang="bg-BG" sz="4000" dirty="0"/>
              <a:t>(например </a:t>
            </a:r>
            <a:r>
              <a:rPr lang="en-US" sz="4000" dirty="0"/>
              <a:t>Visual Studio)</a:t>
            </a: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</TotalTime>
  <Words>2573</Words>
  <Application>Microsoft Office PowerPoint</Application>
  <PresentationFormat>Widescreen</PresentationFormat>
  <Paragraphs>433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Как комуникираме?</vt:lpstr>
      <vt:lpstr>Начин на комуникация</vt:lpstr>
      <vt:lpstr>Начин на комуникация (3)</vt:lpstr>
      <vt:lpstr>Начин на комуникация (4)</vt:lpstr>
      <vt:lpstr>Езици за програмиране</vt:lpstr>
      <vt:lpstr>Компютърни програми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C++ програмите</vt:lpstr>
      <vt:lpstr>Типични грешки в C++ програмите (2)</vt:lpstr>
      <vt:lpstr>PowerPoint Presentation</vt:lpstr>
      <vt:lpstr>Числата от 1 до 20</vt:lpstr>
      <vt:lpstr>Променливи и типове данни</vt:lpstr>
      <vt:lpstr>Променливи</vt:lpstr>
      <vt:lpstr>Типове данни</vt:lpstr>
      <vt:lpstr>Типове данни (2)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- пример</vt:lpstr>
      <vt:lpstr>Поздрав по име - решение</vt:lpstr>
      <vt:lpstr>Принтиране на конзолата на текст и        числа последователно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Задачи с прости изчисления</vt:lpstr>
      <vt:lpstr>Печатане на екрана</vt:lpstr>
      <vt:lpstr>Форматиране на изхода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98</cp:revision>
  <dcterms:created xsi:type="dcterms:W3CDTF">2018-05-23T13:08:44Z</dcterms:created>
  <dcterms:modified xsi:type="dcterms:W3CDTF">2021-01-10T07:58:46Z</dcterms:modified>
  <cp:category>computer programming;programming;C#;програмиране;кодиране</cp:category>
</cp:coreProperties>
</file>