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0" r:id="rId2"/>
    <p:sldId id="534" r:id="rId3"/>
    <p:sldId id="516" r:id="rId4"/>
    <p:sldId id="543" r:id="rId5"/>
    <p:sldId id="546" r:id="rId6"/>
    <p:sldId id="536" r:id="rId7"/>
    <p:sldId id="547" r:id="rId8"/>
    <p:sldId id="541" r:id="rId9"/>
    <p:sldId id="548" r:id="rId10"/>
    <p:sldId id="524" r:id="rId11"/>
    <p:sldId id="544" r:id="rId12"/>
    <p:sldId id="539" r:id="rId13"/>
    <p:sldId id="545" r:id="rId14"/>
    <p:sldId id="533" r:id="rId15"/>
    <p:sldId id="535" r:id="rId16"/>
    <p:sldId id="538" r:id="rId17"/>
    <p:sldId id="521" r:id="rId18"/>
    <p:sldId id="542" r:id="rId19"/>
    <p:sldId id="515" r:id="rId20"/>
    <p:sldId id="531" r:id="rId21"/>
    <p:sldId id="530" r:id="rId22"/>
    <p:sldId id="549" r:id="rId23"/>
    <p:sldId id="525" r:id="rId24"/>
    <p:sldId id="519" r:id="rId25"/>
    <p:sldId id="513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99CCFF"/>
    <a:srgbClr val="0000FF"/>
    <a:srgbClr val="6699FF"/>
    <a:srgbClr val="FFCCCC"/>
    <a:srgbClr val="3333FF"/>
    <a:srgbClr val="1A0D00"/>
    <a:srgbClr val="66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5085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482"/>
        <p:guide pos="449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81C-9E9A-4CE8-9137-1C0F5BAF7A96}" type="datetimeFigureOut">
              <a:rPr lang="fr-FR" smtClean="0"/>
              <a:pPr/>
              <a:t>13/03/2018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4F845-63CC-43CE-82E4-AD893AD5680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8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BD12-FE28-4F01-8B57-FEA76EB32E7C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F826A-FDB1-41B2-81EA-C6F664B285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F826A-FDB1-41B2-81EA-C6F664B285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ubgra_gray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62400" y="1425575"/>
            <a:ext cx="51816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NES84020520\Desktop\N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2" y="641437"/>
            <a:ext cx="18288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518628" y="5133382"/>
            <a:ext cx="486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R&amp;D Department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NIKON-ESSILOR 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kumimoji="1"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LTD.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7812360" y="86149"/>
            <a:ext cx="1213794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4143" y="22852"/>
            <a:ext cx="6835994" cy="4680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032722" y="3151509"/>
            <a:ext cx="4114800" cy="2257711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altLang="ja-JP" dirty="0" smtClean="0"/>
              <a:t>USP :</a:t>
            </a:r>
          </a:p>
          <a:p>
            <a:pPr lvl="0"/>
            <a:r>
              <a:rPr lang="fr-FR" altLang="ja-JP" dirty="0" smtClean="0"/>
              <a:t>Target :</a:t>
            </a:r>
          </a:p>
          <a:p>
            <a:pPr lvl="0"/>
            <a:r>
              <a:rPr lang="fr-FR" altLang="ja-JP" dirty="0" smtClean="0"/>
              <a:t>Range :</a:t>
            </a:r>
          </a:p>
          <a:p>
            <a:pPr lvl="0"/>
            <a:r>
              <a:rPr lang="fr-FR" altLang="ja-JP" dirty="0" smtClean="0"/>
              <a:t>Planning</a:t>
            </a:r>
          </a:p>
          <a:p>
            <a:pPr lvl="0"/>
            <a:endParaRPr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1032722" y="739241"/>
            <a:ext cx="4114800" cy="226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9376" y="19506"/>
            <a:ext cx="6782984" cy="45892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2722" y="21094"/>
            <a:ext cx="7643192" cy="45892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572000" y="1279301"/>
            <a:ext cx="4114800" cy="2257711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600" baseline="0"/>
            </a:lvl1pPr>
          </a:lstStyle>
          <a:p>
            <a:pPr lvl="0"/>
            <a:r>
              <a:rPr lang="fr-FR" altLang="ja-JP" dirty="0"/>
              <a:t>USP :</a:t>
            </a:r>
          </a:p>
          <a:p>
            <a:pPr lvl="0"/>
            <a:r>
              <a:rPr lang="fr-FR" altLang="ja-JP" dirty="0"/>
              <a:t>Target :</a:t>
            </a:r>
          </a:p>
          <a:p>
            <a:pPr lvl="0"/>
            <a:r>
              <a:rPr lang="fr-FR" altLang="ja-JP" dirty="0"/>
              <a:t>Range :</a:t>
            </a:r>
          </a:p>
          <a:p>
            <a:pPr lvl="0"/>
            <a:r>
              <a:rPr lang="fr-FR" altLang="ja-JP" dirty="0"/>
              <a:t>Planning</a:t>
            </a:r>
          </a:p>
          <a:p>
            <a:pPr lvl="0"/>
            <a:endParaRPr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215516" y="1304764"/>
            <a:ext cx="411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597660" y="3573016"/>
            <a:ext cx="4114800" cy="2257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fr-FR" altLang="ja-JP" dirty="0" err="1"/>
              <a:t>Benefit</a:t>
            </a:r>
            <a:r>
              <a:rPr lang="fr-FR" altLang="ja-JP" dirty="0"/>
              <a:t> :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6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0" y="3454"/>
            <a:ext cx="9144000" cy="500489"/>
          </a:xfrm>
          <a:prstGeom prst="rect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93000">
                <a:schemeClr val="bg1">
                  <a:lumMod val="8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NES84020520\Desktop\NE_logo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8" y="0"/>
            <a:ext cx="841365" cy="5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812360" y="86149"/>
            <a:ext cx="1213794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9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10.png"/><Relationship Id="rId4" Type="http://schemas.openxmlformats.org/officeDocument/2006/relationships/image" Target="../media/image28.jpe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2140032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Sensitivity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Test 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Method for Distance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23299" y="3532946"/>
            <a:ext cx="486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March, 2018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遠方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62793" y="3568419"/>
            <a:ext cx="780272" cy="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133427" y="1849643"/>
            <a:ext cx="697498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それではテストを開始します。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テストは見え方の</a:t>
            </a:r>
            <a:r>
              <a:rPr kumimoji="1" lang="ja-JP" altLang="en-US" dirty="0"/>
              <a:t>少し</a:t>
            </a:r>
            <a:r>
              <a:rPr kumimoji="1" lang="ja-JP" altLang="en-US" dirty="0" smtClean="0"/>
              <a:t>ずつ異なるテキスト画像が順番に表示されます。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お客</a:t>
            </a:r>
            <a:r>
              <a:rPr kumimoji="1" lang="ja-JP" altLang="en-US" dirty="0" smtClean="0"/>
              <a:t>様にとって、最も好みの見え方を選んでください。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距離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0.8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m</a:t>
            </a:r>
            <a:r>
              <a:rPr kumimoji="1" lang="ja-JP" altLang="en-US" dirty="0" smtClean="0"/>
              <a:t>を目安にして、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指標が見やすい位置から画像をご覧いただきます。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4593" y="480237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 smtClean="0"/>
              <a:t>始めます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637877" y="4697560"/>
            <a:ext cx="1839217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6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遠方：</a:t>
            </a:r>
            <a:r>
              <a:rPr kumimoji="1" lang="en-US" altLang="ja-JP" dirty="0" smtClean="0"/>
              <a:t>Far)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15314" y="4005064"/>
            <a:ext cx="780272" cy="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1029" y="1592796"/>
            <a:ext cx="78797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PLEASE PAY ATTENTION TO THE TEXT IMAGES</a:t>
            </a:r>
          </a:p>
          <a:p>
            <a:pPr algn="ctr"/>
            <a:r>
              <a:rPr kumimoji="1" lang="en-US" altLang="ja-JP" dirty="0" smtClean="0"/>
              <a:t>THAT I AM GOING TO SHOW YOU.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THEY WILL APPEAR DIFFERENTLY AS I CLICK ON THEM.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SELECT THE IMAGE THAT IS MOST COMFORTABLE FOR YOUR EYES.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RECOMMENDED DISTANCE: 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0.8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48531" y="4957130"/>
            <a:ext cx="1746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/>
              <a:t>LET’S START</a:t>
            </a:r>
            <a:r>
              <a:rPr kumimoji="1" lang="ja-JP" altLang="en-US" sz="1600" b="1" dirty="0" smtClean="0"/>
              <a:t>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563888" y="4852320"/>
            <a:ext cx="2014243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近方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09229" y="3665642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004593" y="480237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 smtClean="0"/>
              <a:t>始めます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637877" y="4697560"/>
            <a:ext cx="1839217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33427" y="1849643"/>
            <a:ext cx="697498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それではテストを開始します。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テストは見え方の</a:t>
            </a:r>
            <a:r>
              <a:rPr kumimoji="1" lang="ja-JP" altLang="en-US" dirty="0"/>
              <a:t>少し</a:t>
            </a:r>
            <a:r>
              <a:rPr kumimoji="1" lang="ja-JP" altLang="en-US" dirty="0" smtClean="0"/>
              <a:t>ずつ異なるテキスト画像が順番に表示されます。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お客</a:t>
            </a:r>
            <a:r>
              <a:rPr kumimoji="1" lang="ja-JP" altLang="en-US" dirty="0" smtClean="0"/>
              <a:t>様にとって、最も好みの見え方を選んでください。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距離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40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cm</a:t>
            </a:r>
            <a:r>
              <a:rPr kumimoji="1" lang="ja-JP" altLang="en-US" dirty="0" smtClean="0"/>
              <a:t>を目安にして、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指標が見やすい位置から画像をご覧いただきます。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近方：</a:t>
            </a:r>
            <a:r>
              <a:rPr kumimoji="1" lang="en-US" altLang="ja-JP" dirty="0" smtClean="0"/>
              <a:t>Near)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029" y="1628800"/>
            <a:ext cx="78797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PLEASE PAY ATTENTION TO THE TEXT IMAGES</a:t>
            </a:r>
          </a:p>
          <a:p>
            <a:pPr algn="ctr"/>
            <a:r>
              <a:rPr kumimoji="1" lang="en-US" altLang="ja-JP" dirty="0" smtClean="0"/>
              <a:t>THAT I AM GOING TO SHOW YOU.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THEY WILL APPEAR DIFFERENTLY AS I CLICK ON THEM.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SELECT THE IMAGE THAT IS MOST COMFORTABLE FOR YOUR EYES.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RECOMMENDED DISTANCE: 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40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cm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48531" y="4957130"/>
            <a:ext cx="1746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/>
              <a:t>LET’S START</a:t>
            </a:r>
            <a:r>
              <a:rPr kumimoji="1" lang="ja-JP" altLang="en-US" sz="1600" b="1" dirty="0" smtClean="0"/>
              <a:t>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563888" y="4852320"/>
            <a:ext cx="2014243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09229" y="4126836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71700" y="2816932"/>
            <a:ext cx="6085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ご使用中のメガネ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選択時</a:t>
            </a:r>
            <a:endParaRPr kumimoji="1" lang="en-US" altLang="ja-JP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の動作について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58924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次のページから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01055" y="3049972"/>
            <a:ext cx="903747" cy="8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799692" y="2377908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画面真ん中の図が見やすい位置に</a:t>
            </a:r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を動かしてください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1222" y="5325590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3366FF"/>
                </a:solidFill>
              </a:rPr>
              <a:t>この</a:t>
            </a:r>
            <a:r>
              <a:rPr kumimoji="1" lang="en-US" altLang="ja-JP" b="1" dirty="0" err="1" smtClean="0">
                <a:solidFill>
                  <a:srgbClr val="3366FF"/>
                </a:solidFill>
              </a:rPr>
              <a:t>Randolt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環のサイズは視力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0.7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相当</a:t>
            </a:r>
            <a:endParaRPr kumimoji="1" lang="en-US" altLang="ja-JP" b="1" dirty="0" smtClean="0">
              <a:solidFill>
                <a:srgbClr val="3366FF"/>
              </a:solidFill>
            </a:endParaRPr>
          </a:p>
          <a:p>
            <a:r>
              <a:rPr kumimoji="1" lang="en-US" altLang="ja-JP" b="1" dirty="0" smtClean="0">
                <a:solidFill>
                  <a:srgbClr val="3366FF"/>
                </a:solidFill>
              </a:rPr>
              <a:t>(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この絵は原寸ではありません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)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4201055" y="3604672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391980" y="3613822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419872" y="3044157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423938" y="3911726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5057476" y="3392996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5061542" y="3590158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>
          <a:xfrm>
            <a:off x="814762" y="597705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 smtClean="0"/>
              <a:t>iPad: 2,048 </a:t>
            </a:r>
            <a:r>
              <a:rPr lang="en-GB" altLang="ja-JP" dirty="0"/>
              <a:t>x 1,536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4468" y="283627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[</a:t>
            </a:r>
            <a:r>
              <a:rPr kumimoji="1" lang="ja-JP" altLang="en-US" dirty="0" smtClean="0">
                <a:solidFill>
                  <a:srgbClr val="3366FF"/>
                </a:solidFill>
              </a:rPr>
              <a:t>遠方用：</a:t>
            </a:r>
            <a:r>
              <a:rPr kumimoji="1" lang="en-US" altLang="ja-JP" dirty="0" smtClean="0">
                <a:solidFill>
                  <a:srgbClr val="3366FF"/>
                </a:solidFill>
              </a:rPr>
              <a:t>1m]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31736" y="332555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3.24mm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79912" y="47454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3.24mm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83510" y="33141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16.20mm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85257" y="4778449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(34px?)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28284" y="33524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(34px?)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93251" y="362527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(168px?)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47664" y="62670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0.096[mm/</a:t>
            </a:r>
            <a:r>
              <a:rPr kumimoji="1" lang="en-US" altLang="ja-JP" sz="1400" dirty="0" err="1" smtClean="0">
                <a:solidFill>
                  <a:srgbClr val="3366FF"/>
                </a:solidFill>
              </a:rPr>
              <a:t>px</a:t>
            </a:r>
            <a:r>
              <a:rPr kumimoji="1" lang="en-US" altLang="ja-JP" sz="1400" dirty="0" smtClean="0">
                <a:solidFill>
                  <a:srgbClr val="3366FF"/>
                </a:solidFill>
              </a:rPr>
              <a:t>] ?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32726" y="141277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[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遠方用：</a:t>
            </a:r>
            <a:r>
              <a:rPr kumimoji="1" lang="en-US" altLang="ja-JP" sz="2400" dirty="0">
                <a:solidFill>
                  <a:srgbClr val="0000FF"/>
                </a:solidFill>
              </a:rPr>
              <a:t>1</a:t>
            </a:r>
            <a:r>
              <a:rPr kumimoji="1" lang="en-US" altLang="ja-JP" sz="2400" dirty="0" smtClean="0">
                <a:solidFill>
                  <a:srgbClr val="0000FF"/>
                </a:solidFill>
              </a:rPr>
              <a:t>m]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9692" y="2377908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画面真ん中の図が見やすい位置に</a:t>
            </a:r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を動かしてください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1222" y="5325590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3366FF"/>
                </a:solidFill>
              </a:rPr>
              <a:t>この</a:t>
            </a:r>
            <a:r>
              <a:rPr kumimoji="1" lang="en-US" altLang="ja-JP" b="1" dirty="0" err="1" smtClean="0">
                <a:solidFill>
                  <a:srgbClr val="3366FF"/>
                </a:solidFill>
              </a:rPr>
              <a:t>Randolt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環のサイズは視力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0.7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相当</a:t>
            </a:r>
            <a:endParaRPr kumimoji="1" lang="en-US" altLang="ja-JP" b="1" dirty="0" smtClean="0">
              <a:solidFill>
                <a:srgbClr val="3366FF"/>
              </a:solidFill>
            </a:endParaRPr>
          </a:p>
          <a:p>
            <a:r>
              <a:rPr kumimoji="1" lang="en-US" altLang="ja-JP" b="1" dirty="0" smtClean="0">
                <a:solidFill>
                  <a:srgbClr val="3366FF"/>
                </a:solidFill>
              </a:rPr>
              <a:t>(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この絵は原寸ではありません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)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14762" y="597599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 smtClean="0"/>
              <a:t>iPad: 2,048 </a:t>
            </a:r>
            <a:r>
              <a:rPr lang="en-GB" altLang="ja-JP" dirty="0"/>
              <a:t>x 1,536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58418" y="28253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[</a:t>
            </a:r>
            <a:r>
              <a:rPr kumimoji="1" lang="ja-JP" altLang="en-US" dirty="0" smtClean="0">
                <a:solidFill>
                  <a:srgbClr val="3366FF"/>
                </a:solidFill>
              </a:rPr>
              <a:t>近方用：</a:t>
            </a:r>
            <a:r>
              <a:rPr kumimoji="1" lang="en-US" altLang="ja-JP" dirty="0">
                <a:solidFill>
                  <a:srgbClr val="3366FF"/>
                </a:solidFill>
              </a:rPr>
              <a:t>40c</a:t>
            </a:r>
            <a:r>
              <a:rPr kumimoji="1" lang="en-US" altLang="ja-JP" dirty="0" smtClean="0">
                <a:solidFill>
                  <a:srgbClr val="3366FF"/>
                </a:solidFill>
              </a:rPr>
              <a:t>m]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48164" y="32489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1.28mm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33693" y="311947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6.40mm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87924" y="45451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1.28mm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67380" y="45781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(13px?)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44712" y="327592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(13px?)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23828" y="337325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(67px?)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7664" y="62670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0.096[mm/</a:t>
            </a:r>
            <a:r>
              <a:rPr kumimoji="1" lang="en-US" altLang="ja-JP" sz="1400" dirty="0" err="1" smtClean="0">
                <a:solidFill>
                  <a:srgbClr val="3366FF"/>
                </a:solidFill>
              </a:rPr>
              <a:t>px</a:t>
            </a:r>
            <a:r>
              <a:rPr kumimoji="1" lang="en-US" altLang="ja-JP" sz="1400" dirty="0" smtClean="0">
                <a:solidFill>
                  <a:srgbClr val="3366FF"/>
                </a:solidFill>
              </a:rPr>
              <a:t>] ?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32726" y="14127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[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近方用：</a:t>
            </a:r>
            <a:r>
              <a:rPr kumimoji="1" lang="en-US" altLang="ja-JP" sz="2400" dirty="0">
                <a:solidFill>
                  <a:srgbClr val="0000FF"/>
                </a:solidFill>
              </a:rPr>
              <a:t>40c</a:t>
            </a:r>
            <a:r>
              <a:rPr kumimoji="1" lang="en-US" altLang="ja-JP" sz="2400" dirty="0" smtClean="0">
                <a:solidFill>
                  <a:srgbClr val="0000FF"/>
                </a:solidFill>
              </a:rPr>
              <a:t>m]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pic>
        <p:nvPicPr>
          <p:cNvPr id="25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91327" y="3193988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/>
        </p:nvCxnSpPr>
        <p:spPr bwMode="auto">
          <a:xfrm>
            <a:off x="4475706" y="3421134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565028" y="3422024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524412" y="3198462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540705" y="3624115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4941364" y="3356992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4934153" y="3450397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57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Brief</a:t>
            </a:r>
            <a:r>
              <a:rPr lang="en-GB" altLang="ja-JP" b="0" dirty="0"/>
              <a:t> </a:t>
            </a:r>
            <a:r>
              <a:rPr lang="en-US" altLang="ja-JP" b="0" dirty="0" smtClean="0"/>
              <a:t>Overview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74433" y="1146234"/>
            <a:ext cx="5700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Old_Prescription</a:t>
            </a:r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= {S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| 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 ・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 (m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∈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5567" y="2000557"/>
            <a:ext cx="5594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New_Prescription</a:t>
            </a:r>
            <a:r>
              <a:rPr kumimoji="1" lang="en-US" altLang="ja-JP" sz="2400" dirty="0"/>
              <a:t> </a:t>
            </a:r>
            <a:endParaRPr kumimoji="1" lang="en-US" altLang="ja-JP" sz="2400" dirty="0" smtClean="0"/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= {S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baseline="-25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| 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 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 (m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∈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993" y="477330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Distance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1655675" y="1088740"/>
            <a:ext cx="5981174" cy="1767440"/>
          </a:xfrm>
          <a:prstGeom prst="roundRect">
            <a:avLst>
              <a:gd name="adj" fmla="val 12188"/>
            </a:avLst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527884" y="4401108"/>
            <a:ext cx="1987663" cy="1292662"/>
          </a:xfrm>
          <a:prstGeom prst="roundRect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右矢印 13"/>
          <p:cNvSpPr/>
          <p:nvPr/>
        </p:nvSpPr>
        <p:spPr bwMode="auto">
          <a:xfrm rot="5400000">
            <a:off x="4197678" y="3422491"/>
            <a:ext cx="648072" cy="445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75556" y="183040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Input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75555" y="486277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Output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92" name="左中かっこ 91"/>
          <p:cNvSpPr/>
          <p:nvPr/>
        </p:nvSpPr>
        <p:spPr bwMode="auto">
          <a:xfrm>
            <a:off x="6300192" y="2917967"/>
            <a:ext cx="149379" cy="1080121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588224" y="29179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：球面度数</a:t>
            </a:r>
            <a:r>
              <a:rPr kumimoji="1" lang="en-US" altLang="ja-JP" dirty="0" smtClean="0"/>
              <a:t>(</a:t>
            </a:r>
            <a:r>
              <a:rPr kumimoji="1" lang="en-US" altLang="ja-JP" sz="1600" dirty="0" smtClean="0"/>
              <a:t>Sphere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79852" y="3308347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：乱視度数</a:t>
            </a:r>
            <a:r>
              <a:rPr kumimoji="1" lang="en-US" altLang="ja-JP" dirty="0" smtClean="0"/>
              <a:t>(</a:t>
            </a:r>
            <a:r>
              <a:rPr kumimoji="1" lang="en-US" altLang="ja-JP" sz="1600" dirty="0" smtClean="0"/>
              <a:t>Cylinder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99813" y="367767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 smtClean="0"/>
              <a:t>：屈折率</a:t>
            </a:r>
            <a:r>
              <a:rPr kumimoji="1" lang="en-US" altLang="ja-JP" dirty="0" smtClean="0"/>
              <a:t>(</a:t>
            </a:r>
            <a:r>
              <a:rPr kumimoji="1" lang="en-US" altLang="ja-JP" sz="1400" dirty="0" smtClean="0"/>
              <a:t>Refractive Index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1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92843" y="9707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最新の処方度数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  <p:sp>
        <p:nvSpPr>
          <p:cNvPr id="40" name="左カーブ矢印 39"/>
          <p:cNvSpPr/>
          <p:nvPr/>
        </p:nvSpPr>
        <p:spPr bwMode="auto">
          <a:xfrm>
            <a:off x="6660232" y="2278110"/>
            <a:ext cx="359169" cy="835793"/>
          </a:xfrm>
          <a:prstGeom prst="curved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32027" y="227811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の入力を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に反映させる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入力の手間を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軽減させる目的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92493" y="346464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-16.00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+8.00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92843" y="387914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-6.00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≦</a:t>
            </a:r>
            <a:r>
              <a:rPr kumimoji="1" lang="en-US" altLang="ja-JP" b="1" dirty="0">
                <a:solidFill>
                  <a:srgbClr val="FF0000"/>
                </a:solidFill>
              </a:rPr>
              <a:t>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+6.00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65153" y="285562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 bwMode="auto">
          <a:xfrm>
            <a:off x="1165821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28576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Calculation for Far Distance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15467" y="1936000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89609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5" y="3322723"/>
            <a:ext cx="3655453" cy="23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線コネクタ 47"/>
          <p:cNvCxnSpPr/>
          <p:nvPr/>
        </p:nvCxnSpPr>
        <p:spPr bwMode="auto">
          <a:xfrm>
            <a:off x="1521310" y="4607973"/>
            <a:ext cx="0" cy="730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7849" y="5063395"/>
            <a:ext cx="4567" cy="242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198345" y="657252"/>
                <a:ext cx="1720792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45" y="657252"/>
                <a:ext cx="1720792" cy="485774"/>
              </a:xfrm>
              <a:prstGeom prst="rect">
                <a:avLst/>
              </a:prstGeom>
              <a:blipFill rotWithShape="1">
                <a:blip r:embed="rId5"/>
                <a:stretch>
                  <a:fillRect l="-3191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6198344" y="1215034"/>
                <a:ext cx="192533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44" y="1215034"/>
                <a:ext cx="1925335" cy="485774"/>
              </a:xfrm>
              <a:prstGeom prst="rect">
                <a:avLst/>
              </a:prstGeom>
              <a:blipFill rotWithShape="1">
                <a:blip r:embed="rId6"/>
                <a:stretch>
                  <a:fillRect l="-28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/>
          <p:cNvSpPr/>
          <p:nvPr/>
        </p:nvSpPr>
        <p:spPr bwMode="auto">
          <a:xfrm>
            <a:off x="6084168" y="739786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5391307" y="2849851"/>
                <a:ext cx="2112501" cy="8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sz="2400" b="1" i="1" baseline="-2500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07" y="2849851"/>
                <a:ext cx="2112501" cy="850939"/>
              </a:xfrm>
              <a:prstGeom prst="rect">
                <a:avLst/>
              </a:prstGeom>
              <a:blipFill rotWithShape="1"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矢印 1"/>
          <p:cNvSpPr/>
          <p:nvPr/>
        </p:nvSpPr>
        <p:spPr bwMode="auto">
          <a:xfrm>
            <a:off x="6310534" y="4010491"/>
            <a:ext cx="477494" cy="5144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74504" y="529306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If. Dis </a:t>
            </a:r>
            <a:r>
              <a:rPr kumimoji="1" lang="ja-JP" altLang="en-US" dirty="0" smtClean="0"/>
              <a:t>≧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　　⇒　　</a:t>
            </a:r>
            <a:r>
              <a:rPr kumimoji="1" lang="en-US" altLang="ja-JP" dirty="0" smtClean="0"/>
              <a:t>Dis. = 1.5</a:t>
            </a:r>
          </a:p>
          <a:p>
            <a:r>
              <a:rPr kumimoji="1" lang="en-US" altLang="ja-JP" dirty="0" smtClean="0"/>
              <a:t>If. </a:t>
            </a:r>
            <a:r>
              <a:rPr kumimoji="1" lang="en-US" altLang="ja-JP" dirty="0"/>
              <a:t>Dis 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0</a:t>
            </a:r>
            <a:r>
              <a:rPr kumimoji="1" lang="en-US" altLang="ja-JP" dirty="0" smtClean="0"/>
              <a:t>.5</a:t>
            </a:r>
            <a:r>
              <a:rPr kumimoji="1" lang="ja-JP" altLang="en-US" dirty="0"/>
              <a:t>　　⇒　　</a:t>
            </a:r>
            <a:r>
              <a:rPr kumimoji="1" lang="en-US" altLang="ja-JP" dirty="0"/>
              <a:t>Dis. = </a:t>
            </a:r>
            <a:r>
              <a:rPr kumimoji="1"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058170" y="470533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距離の範囲：　</a:t>
            </a:r>
            <a:r>
              <a:rPr kumimoji="1" lang="en-US" altLang="ja-JP" dirty="0" smtClean="0">
                <a:solidFill>
                  <a:srgbClr val="0000FF"/>
                </a:solidFill>
              </a:rPr>
              <a:t>0.5 </a:t>
            </a:r>
            <a:r>
              <a:rPr kumimoji="1" lang="ja-JP" altLang="en-US" dirty="0">
                <a:solidFill>
                  <a:srgbClr val="0000FF"/>
                </a:solidFill>
              </a:rPr>
              <a:t>≦ </a:t>
            </a:r>
            <a:r>
              <a:rPr kumimoji="1" lang="en-US" altLang="ja-JP" dirty="0" smtClean="0">
                <a:solidFill>
                  <a:srgbClr val="0000FF"/>
                </a:solidFill>
              </a:rPr>
              <a:t>Dis </a:t>
            </a:r>
            <a:r>
              <a:rPr kumimoji="1" lang="ja-JP" altLang="en-US" dirty="0">
                <a:solidFill>
                  <a:srgbClr val="0000FF"/>
                </a:solidFill>
              </a:rPr>
              <a:t>≦</a:t>
            </a:r>
            <a:r>
              <a:rPr kumimoji="1" lang="en-US" altLang="ja-JP" dirty="0" smtClean="0">
                <a:solidFill>
                  <a:srgbClr val="0000FF"/>
                </a:solidFill>
              </a:rPr>
              <a:t> 1.5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5" name="大かっこ 4"/>
          <p:cNvSpPr/>
          <p:nvPr/>
        </p:nvSpPr>
        <p:spPr bwMode="auto">
          <a:xfrm>
            <a:off x="4855282" y="5184745"/>
            <a:ext cx="3605150" cy="872547"/>
          </a:xfrm>
          <a:prstGeom prst="bracketPair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304781" y="3665310"/>
                <a:ext cx="1577034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81" y="3665310"/>
                <a:ext cx="1577034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764672" y="1816943"/>
                <a:ext cx="1919149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72" y="1816943"/>
                <a:ext cx="1919149" cy="495649"/>
              </a:xfrm>
              <a:prstGeom prst="rect">
                <a:avLst/>
              </a:prstGeom>
              <a:blipFill rotWithShape="1"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705099" y="879638"/>
                <a:ext cx="22573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kumimoji="1" lang="en-US" altLang="ja-JP" sz="160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kumimoji="1" lang="ja-JP" altLang="en-US" sz="1600" dirty="0" smtClean="0">
                    <a:solidFill>
                      <a:srgbClr val="0000FF"/>
                    </a:solidFill>
                  </a:rPr>
                  <a:t>はそれぞれ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solidFill>
                          <a:srgbClr val="0000FF"/>
                        </a:solidFill>
                        <a:latin typeface="Cambria Math"/>
                      </a:rPr>
                      <m:t>左右</m:t>
                    </m:r>
                    <m:r>
                      <a:rPr kumimoji="1" lang="ja-JP" altLang="en-US" sz="1600" i="1" smtClean="0">
                        <a:solidFill>
                          <a:srgbClr val="0000FF"/>
                        </a:solidFill>
                        <a:latin typeface="Cambria Math"/>
                      </a:rPr>
                      <m:t>平均</m:t>
                    </m:r>
                    <m:r>
                      <a:rPr kumimoji="1" lang="ja-JP" alt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値</m:t>
                    </m:r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99" y="879638"/>
                <a:ext cx="2257349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1622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3743908" y="15928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</a:rPr>
              <a:t>e.g.</a:t>
            </a:r>
            <a:endParaRPr kumimoji="1"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671900" y="836712"/>
            <a:ext cx="2198055" cy="1581942"/>
          </a:xfrm>
          <a:prstGeom prst="roundRect">
            <a:avLst>
              <a:gd name="adj" fmla="val 12079"/>
            </a:avLst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296094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アプリでの表示</a:t>
            </a:r>
            <a:endParaRPr kumimoji="1" lang="ja-JP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869" y="558924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次のページから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40c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4771526" y="2906347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28576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Calculation for 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Near Distance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(for Reading Glasses)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847463" y="4766995"/>
            <a:ext cx="0" cy="5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 flipH="1">
            <a:off x="5629599" y="4395959"/>
            <a:ext cx="0" cy="911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295636" y="2880987"/>
                <a:ext cx="2473178" cy="8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sz="2400" b="1" i="1" baseline="-2500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2880987"/>
                <a:ext cx="2473178" cy="850939"/>
              </a:xfrm>
              <a:prstGeom prst="rect">
                <a:avLst/>
              </a:prstGeom>
              <a:blipFill rotWithShape="1">
                <a:blip r:embed="rId4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下矢印 60"/>
          <p:cNvSpPr/>
          <p:nvPr/>
        </p:nvSpPr>
        <p:spPr bwMode="auto">
          <a:xfrm>
            <a:off x="2354844" y="4010491"/>
            <a:ext cx="477494" cy="5144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18814" y="5293065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If. Dis </a:t>
            </a:r>
            <a:r>
              <a:rPr kumimoji="1" lang="ja-JP" altLang="en-US" dirty="0" smtClean="0"/>
              <a:t>≧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　　⇒　　</a:t>
            </a:r>
            <a:r>
              <a:rPr kumimoji="1" lang="en-US" altLang="ja-JP" dirty="0" smtClean="0"/>
              <a:t>Dis. = 50</a:t>
            </a:r>
          </a:p>
          <a:p>
            <a:r>
              <a:rPr kumimoji="1" lang="en-US" altLang="ja-JP" dirty="0" smtClean="0"/>
              <a:t>If. </a:t>
            </a:r>
            <a:r>
              <a:rPr kumimoji="1" lang="en-US" altLang="ja-JP" dirty="0"/>
              <a:t>Dis 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 30</a:t>
            </a:r>
            <a:r>
              <a:rPr kumimoji="1" lang="ja-JP" altLang="en-US" dirty="0"/>
              <a:t>　　⇒　　</a:t>
            </a:r>
            <a:r>
              <a:rPr kumimoji="1" lang="en-US" altLang="ja-JP" dirty="0"/>
              <a:t>Dis. = </a:t>
            </a:r>
            <a:r>
              <a:rPr kumimoji="1" lang="en-US" altLang="ja-JP" dirty="0" smtClean="0"/>
              <a:t>30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02480" y="470533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距離の範囲：　</a:t>
            </a:r>
            <a:r>
              <a:rPr kumimoji="1" lang="en-US" altLang="ja-JP" dirty="0" smtClean="0">
                <a:solidFill>
                  <a:srgbClr val="0000FF"/>
                </a:solidFill>
              </a:rPr>
              <a:t>30 </a:t>
            </a:r>
            <a:r>
              <a:rPr kumimoji="1" lang="ja-JP" altLang="en-US" dirty="0">
                <a:solidFill>
                  <a:srgbClr val="0000FF"/>
                </a:solidFill>
              </a:rPr>
              <a:t>≦ </a:t>
            </a:r>
            <a:r>
              <a:rPr kumimoji="1" lang="en-US" altLang="ja-JP" dirty="0" smtClean="0">
                <a:solidFill>
                  <a:srgbClr val="0000FF"/>
                </a:solidFill>
              </a:rPr>
              <a:t>Dis </a:t>
            </a:r>
            <a:r>
              <a:rPr kumimoji="1" lang="ja-JP" altLang="en-US" dirty="0">
                <a:solidFill>
                  <a:srgbClr val="0000FF"/>
                </a:solidFill>
              </a:rPr>
              <a:t>≦</a:t>
            </a:r>
            <a:r>
              <a:rPr kumimoji="1" lang="en-US" altLang="ja-JP" dirty="0" smtClean="0">
                <a:solidFill>
                  <a:srgbClr val="0000FF"/>
                </a:solidFill>
              </a:rPr>
              <a:t> 50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4" name="大かっこ 63"/>
          <p:cNvSpPr/>
          <p:nvPr/>
        </p:nvSpPr>
        <p:spPr bwMode="auto">
          <a:xfrm>
            <a:off x="899592" y="5184745"/>
            <a:ext cx="3605150" cy="872547"/>
          </a:xfrm>
          <a:prstGeom prst="bracketPair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32" y="3342478"/>
            <a:ext cx="3658885" cy="238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448518" y="3710745"/>
                <a:ext cx="1772345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2.5+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baseline="-25000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8" y="3710745"/>
                <a:ext cx="1772345" cy="6613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191131" y="1936000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74009" y="657252"/>
                <a:ext cx="1746440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09" y="657252"/>
                <a:ext cx="1746440" cy="485774"/>
              </a:xfrm>
              <a:prstGeom prst="rect">
                <a:avLst/>
              </a:prstGeom>
              <a:blipFill rotWithShape="1">
                <a:blip r:embed="rId7"/>
                <a:stretch>
                  <a:fillRect l="-3147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74008" y="1215034"/>
                <a:ext cx="1885260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08" y="1215034"/>
                <a:ext cx="1885260" cy="485774"/>
              </a:xfrm>
              <a:prstGeom prst="rect">
                <a:avLst/>
              </a:prstGeom>
              <a:blipFill rotWithShape="1">
                <a:blip r:embed="rId8"/>
                <a:stretch>
                  <a:fillRect l="-291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 bwMode="auto">
          <a:xfrm>
            <a:off x="3059832" y="739786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740336" y="1816943"/>
                <a:ext cx="1919149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6" y="1816943"/>
                <a:ext cx="1919149" cy="495649"/>
              </a:xfrm>
              <a:prstGeom prst="rect">
                <a:avLst/>
              </a:prstGeom>
              <a:blipFill rotWithShape="1"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680763" y="879638"/>
                <a:ext cx="22573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kumimoji="1" lang="en-US" altLang="ja-JP" sz="160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kumimoji="1" lang="ja-JP" altLang="en-US" sz="1600" dirty="0" smtClean="0">
                    <a:solidFill>
                      <a:srgbClr val="0000FF"/>
                    </a:solidFill>
                  </a:rPr>
                  <a:t>はそれぞれ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solidFill>
                          <a:srgbClr val="0000FF"/>
                        </a:solidFill>
                        <a:latin typeface="Cambria Math"/>
                      </a:rPr>
                      <m:t>左右</m:t>
                    </m:r>
                    <m:r>
                      <a:rPr kumimoji="1" lang="ja-JP" altLang="en-US" sz="1600" i="1" smtClean="0">
                        <a:solidFill>
                          <a:srgbClr val="0000FF"/>
                        </a:solidFill>
                        <a:latin typeface="Cambria Math"/>
                      </a:rPr>
                      <m:t>平均</m:t>
                    </m:r>
                    <m:r>
                      <a:rPr kumimoji="1" lang="ja-JP" alt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値</m:t>
                    </m:r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3" y="879638"/>
                <a:ext cx="2257349" cy="584775"/>
              </a:xfrm>
              <a:prstGeom prst="rect">
                <a:avLst/>
              </a:prstGeom>
              <a:blipFill rotWithShape="1">
                <a:blip r:embed="rId10"/>
                <a:stretch>
                  <a:fillRect l="-1622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719572" y="15928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</a:rPr>
              <a:t>e.g.</a:t>
            </a:r>
            <a:endParaRPr kumimoji="1"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47564" y="836712"/>
            <a:ext cx="2198055" cy="1581942"/>
          </a:xfrm>
          <a:prstGeom prst="roundRect">
            <a:avLst>
              <a:gd name="adj" fmla="val 12079"/>
            </a:avLst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6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40c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256355" y="28943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 bwMode="auto">
          <a:xfrm>
            <a:off x="1165821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65973" y="285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Conclusion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793528" y="5994924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727684" y="6381328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5" y="3322723"/>
            <a:ext cx="3655453" cy="23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線コネクタ 47"/>
          <p:cNvCxnSpPr/>
          <p:nvPr/>
        </p:nvCxnSpPr>
        <p:spPr bwMode="auto">
          <a:xfrm>
            <a:off x="1521310" y="4607973"/>
            <a:ext cx="0" cy="730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7849" y="5063395"/>
            <a:ext cx="4567" cy="242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6847463" y="4766995"/>
            <a:ext cx="0" cy="5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 flipH="1">
            <a:off x="5629599" y="4395959"/>
            <a:ext cx="0" cy="911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32" y="3342478"/>
            <a:ext cx="3658885" cy="238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300713" y="3670485"/>
                <a:ext cx="163211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13" y="3670485"/>
                <a:ext cx="1632113" cy="661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449967" y="3717032"/>
                <a:ext cx="187737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7" y="3717032"/>
                <a:ext cx="1877373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5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65973" y="28576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Example (Calculation for Far 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Distance)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8732" y="620688"/>
            <a:ext cx="5307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 R/ (S, C)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=(-3.75, -0.75)</a:t>
            </a: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L/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(S, C)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=(-3.75, -0.75)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6214" y="1304764"/>
            <a:ext cx="5370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R/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=(-4.00, -1.00)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                                         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=(-4.25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, -0.75)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68563" y="620688"/>
            <a:ext cx="5842331" cy="1425233"/>
          </a:xfrm>
          <a:prstGeom prst="roundRect">
            <a:avLst>
              <a:gd name="adj" fmla="val 11298"/>
            </a:avLst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6527" y="114863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Input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2692213" y="2168860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(−3.75)+(−3.75)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=−3.75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.75)+(−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.75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4.00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4.2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4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12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)+(−0.75)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=−0.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875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/>
          <p:cNvSpPr/>
          <p:nvPr/>
        </p:nvSpPr>
        <p:spPr bwMode="auto">
          <a:xfrm>
            <a:off x="1367644" y="2742343"/>
            <a:ext cx="202590" cy="158414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570234" y="4741239"/>
                <a:ext cx="3780202" cy="90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−3.75)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−0.75)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 = -4.125</a:t>
                </a:r>
              </a:p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(−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4.125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(−0.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8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7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rgbClr val="0000FF"/>
                    </a:solidFill>
                  </a:rPr>
                  <a:t> = -</a:t>
                </a:r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4.5625</a:t>
                </a:r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34" y="4741239"/>
                <a:ext cx="3780202" cy="900375"/>
              </a:xfrm>
              <a:prstGeom prst="rect">
                <a:avLst/>
              </a:prstGeom>
              <a:blipFill rotWithShape="1">
                <a:blip r:embed="rId3"/>
                <a:stretch>
                  <a:fillRect l="-1452" r="-645" b="-3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矢印 14"/>
          <p:cNvSpPr/>
          <p:nvPr/>
        </p:nvSpPr>
        <p:spPr bwMode="auto">
          <a:xfrm>
            <a:off x="2720494" y="4434532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左中かっこ 15"/>
          <p:cNvSpPr/>
          <p:nvPr/>
        </p:nvSpPr>
        <p:spPr bwMode="auto">
          <a:xfrm>
            <a:off x="1401890" y="4849540"/>
            <a:ext cx="202590" cy="7011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04480" y="5975992"/>
            <a:ext cx="331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(-4.5625)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(-4.125)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(-0.4375)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2720494" y="5658668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フリーフォーム 23"/>
          <p:cNvSpPr/>
          <p:nvPr/>
        </p:nvSpPr>
        <p:spPr bwMode="auto">
          <a:xfrm>
            <a:off x="4880734" y="2634332"/>
            <a:ext cx="693175" cy="3583871"/>
          </a:xfrm>
          <a:custGeom>
            <a:avLst/>
            <a:gdLst>
              <a:gd name="connsiteX0" fmla="*/ 0 w 693175"/>
              <a:gd name="connsiteY0" fmla="*/ 3569123 h 3583871"/>
              <a:gd name="connsiteX1" fmla="*/ 88491 w 693175"/>
              <a:gd name="connsiteY1" fmla="*/ 3583871 h 3583871"/>
              <a:gd name="connsiteX2" fmla="*/ 206478 w 693175"/>
              <a:gd name="connsiteY2" fmla="*/ 3539626 h 3583871"/>
              <a:gd name="connsiteX3" fmla="*/ 250723 w 693175"/>
              <a:gd name="connsiteY3" fmla="*/ 3495381 h 3583871"/>
              <a:gd name="connsiteX4" fmla="*/ 339213 w 693175"/>
              <a:gd name="connsiteY4" fmla="*/ 3406890 h 3583871"/>
              <a:gd name="connsiteX5" fmla="*/ 353962 w 693175"/>
              <a:gd name="connsiteY5" fmla="*/ 3362645 h 3583871"/>
              <a:gd name="connsiteX6" fmla="*/ 368710 w 693175"/>
              <a:gd name="connsiteY6" fmla="*/ 3303652 h 3583871"/>
              <a:gd name="connsiteX7" fmla="*/ 398207 w 693175"/>
              <a:gd name="connsiteY7" fmla="*/ 3259407 h 3583871"/>
              <a:gd name="connsiteX8" fmla="*/ 412955 w 693175"/>
              <a:gd name="connsiteY8" fmla="*/ 3215161 h 3583871"/>
              <a:gd name="connsiteX9" fmla="*/ 442452 w 693175"/>
              <a:gd name="connsiteY9" fmla="*/ 3082426 h 3583871"/>
              <a:gd name="connsiteX10" fmla="*/ 457200 w 693175"/>
              <a:gd name="connsiteY10" fmla="*/ 2905445 h 3583871"/>
              <a:gd name="connsiteX11" fmla="*/ 471949 w 693175"/>
              <a:gd name="connsiteY11" fmla="*/ 2846452 h 3583871"/>
              <a:gd name="connsiteX12" fmla="*/ 486697 w 693175"/>
              <a:gd name="connsiteY12" fmla="*/ 29510 h 3583871"/>
              <a:gd name="connsiteX13" fmla="*/ 575188 w 693175"/>
              <a:gd name="connsiteY13" fmla="*/ 13 h 3583871"/>
              <a:gd name="connsiteX14" fmla="*/ 634181 w 693175"/>
              <a:gd name="connsiteY14" fmla="*/ 14761 h 3583871"/>
              <a:gd name="connsiteX15" fmla="*/ 693175 w 693175"/>
              <a:gd name="connsiteY15" fmla="*/ 59007 h 358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175" h="3583871">
                <a:moveTo>
                  <a:pt x="0" y="3569123"/>
                </a:moveTo>
                <a:cubicBezTo>
                  <a:pt x="29497" y="3574039"/>
                  <a:pt x="58587" y="3583871"/>
                  <a:pt x="88491" y="3583871"/>
                </a:cubicBezTo>
                <a:cubicBezTo>
                  <a:pt x="139332" y="3583871"/>
                  <a:pt x="169859" y="3570142"/>
                  <a:pt x="206478" y="3539626"/>
                </a:cubicBezTo>
                <a:cubicBezTo>
                  <a:pt x="222501" y="3526273"/>
                  <a:pt x="234700" y="3508734"/>
                  <a:pt x="250723" y="3495381"/>
                </a:cubicBezTo>
                <a:cubicBezTo>
                  <a:pt x="336985" y="3423496"/>
                  <a:pt x="254428" y="3519938"/>
                  <a:pt x="339213" y="3406890"/>
                </a:cubicBezTo>
                <a:cubicBezTo>
                  <a:pt x="344129" y="3392142"/>
                  <a:pt x="349691" y="3377593"/>
                  <a:pt x="353962" y="3362645"/>
                </a:cubicBezTo>
                <a:cubicBezTo>
                  <a:pt x="359531" y="3343155"/>
                  <a:pt x="360725" y="3322283"/>
                  <a:pt x="368710" y="3303652"/>
                </a:cubicBezTo>
                <a:cubicBezTo>
                  <a:pt x="375692" y="3287360"/>
                  <a:pt x="388375" y="3274155"/>
                  <a:pt x="398207" y="3259407"/>
                </a:cubicBezTo>
                <a:cubicBezTo>
                  <a:pt x="403123" y="3244658"/>
                  <a:pt x="408684" y="3230109"/>
                  <a:pt x="412955" y="3215161"/>
                </a:cubicBezTo>
                <a:cubicBezTo>
                  <a:pt x="426844" y="3166549"/>
                  <a:pt x="432311" y="3133131"/>
                  <a:pt x="442452" y="3082426"/>
                </a:cubicBezTo>
                <a:cubicBezTo>
                  <a:pt x="447368" y="3023432"/>
                  <a:pt x="449857" y="2964186"/>
                  <a:pt x="457200" y="2905445"/>
                </a:cubicBezTo>
                <a:cubicBezTo>
                  <a:pt x="459714" y="2885332"/>
                  <a:pt x="471741" y="2866721"/>
                  <a:pt x="471949" y="2846452"/>
                </a:cubicBezTo>
                <a:cubicBezTo>
                  <a:pt x="481579" y="1907508"/>
                  <a:pt x="452663" y="967887"/>
                  <a:pt x="486697" y="29510"/>
                </a:cubicBezTo>
                <a:cubicBezTo>
                  <a:pt x="487824" y="-1562"/>
                  <a:pt x="575188" y="13"/>
                  <a:pt x="575188" y="13"/>
                </a:cubicBezTo>
                <a:cubicBezTo>
                  <a:pt x="594852" y="4929"/>
                  <a:pt x="615550" y="6776"/>
                  <a:pt x="634181" y="14761"/>
                </a:cubicBezTo>
                <a:cubicBezTo>
                  <a:pt x="663365" y="27268"/>
                  <a:pt x="674069" y="39901"/>
                  <a:pt x="693175" y="590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3909" y="2636912"/>
                <a:ext cx="3268331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+(−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𝟒𝟑𝟕𝟓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2636912"/>
                <a:ext cx="3268331" cy="8517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𝟕𝟖</m:t>
                      </m:r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573909" y="5159048"/>
                <a:ext cx="2052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𝑫𝒊𝒔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.=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𝟓𝟎</m:t>
                    </m:r>
                  </m:oMath>
                </a14:m>
                <a:r>
                  <a:rPr kumimoji="1" lang="en-US" altLang="ja-JP" sz="2400" b="1" dirty="0" smtClean="0">
                    <a:solidFill>
                      <a:srgbClr val="0000FF"/>
                    </a:solidFill>
                  </a:rPr>
                  <a:t>m</a:t>
                </a:r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5159048"/>
                <a:ext cx="20526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93" t="-9211" r="-356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5573909" y="460422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1.78</a:t>
            </a:r>
            <a:r>
              <a:rPr kumimoji="1" lang="ja-JP" altLang="en-US" dirty="0" smtClean="0"/>
              <a:t>≧</a:t>
            </a:r>
            <a:r>
              <a:rPr kumimoji="1" lang="en-US" altLang="ja-JP" dirty="0" smtClean="0"/>
              <a:t>1.50</a:t>
            </a:r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529665" y="5085184"/>
            <a:ext cx="2096922" cy="612068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27161" y="52441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Output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 bwMode="auto">
          <a:xfrm>
            <a:off x="6624228" y="4177463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2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510862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708884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564868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743908" y="2708884"/>
            <a:ext cx="449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フリーフォーム 14"/>
          <p:cNvSpPr/>
          <p:nvPr/>
        </p:nvSpPr>
        <p:spPr bwMode="auto">
          <a:xfrm>
            <a:off x="3581960" y="2517644"/>
            <a:ext cx="72000" cy="324000"/>
          </a:xfrm>
          <a:custGeom>
            <a:avLst/>
            <a:gdLst>
              <a:gd name="connsiteX0" fmla="*/ 269856 w 699332"/>
              <a:gd name="connsiteY0" fmla="*/ 0 h 1179443"/>
              <a:gd name="connsiteX1" fmla="*/ 693926 w 699332"/>
              <a:gd name="connsiteY1" fmla="*/ 357809 h 1179443"/>
              <a:gd name="connsiteX2" fmla="*/ 4813 w 699332"/>
              <a:gd name="connsiteY2" fmla="*/ 861391 h 1179443"/>
              <a:gd name="connsiteX3" fmla="*/ 442135 w 699332"/>
              <a:gd name="connsiteY3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332" h="1179443">
                <a:moveTo>
                  <a:pt x="269856" y="0"/>
                </a:moveTo>
                <a:cubicBezTo>
                  <a:pt x="503978" y="107122"/>
                  <a:pt x="738100" y="214244"/>
                  <a:pt x="693926" y="357809"/>
                </a:cubicBezTo>
                <a:cubicBezTo>
                  <a:pt x="649752" y="501374"/>
                  <a:pt x="46778" y="724452"/>
                  <a:pt x="4813" y="861391"/>
                </a:cubicBezTo>
                <a:cubicBezTo>
                  <a:pt x="-37152" y="998330"/>
                  <a:pt x="202491" y="1088886"/>
                  <a:pt x="442135" y="1179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フリーフォーム 15"/>
          <p:cNvSpPr/>
          <p:nvPr/>
        </p:nvSpPr>
        <p:spPr bwMode="auto">
          <a:xfrm>
            <a:off x="3669912" y="2517644"/>
            <a:ext cx="72000" cy="324000"/>
          </a:xfrm>
          <a:custGeom>
            <a:avLst/>
            <a:gdLst>
              <a:gd name="connsiteX0" fmla="*/ 269856 w 699332"/>
              <a:gd name="connsiteY0" fmla="*/ 0 h 1179443"/>
              <a:gd name="connsiteX1" fmla="*/ 693926 w 699332"/>
              <a:gd name="connsiteY1" fmla="*/ 357809 h 1179443"/>
              <a:gd name="connsiteX2" fmla="*/ 4813 w 699332"/>
              <a:gd name="connsiteY2" fmla="*/ 861391 h 1179443"/>
              <a:gd name="connsiteX3" fmla="*/ 442135 w 699332"/>
              <a:gd name="connsiteY3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332" h="1179443">
                <a:moveTo>
                  <a:pt x="269856" y="0"/>
                </a:moveTo>
                <a:cubicBezTo>
                  <a:pt x="503978" y="107122"/>
                  <a:pt x="738100" y="214244"/>
                  <a:pt x="693926" y="357809"/>
                </a:cubicBezTo>
                <a:cubicBezTo>
                  <a:pt x="649752" y="501374"/>
                  <a:pt x="46778" y="724452"/>
                  <a:pt x="4813" y="861391"/>
                </a:cubicBezTo>
                <a:cubicBezTo>
                  <a:pt x="-37152" y="998330"/>
                  <a:pt x="202491" y="1088886"/>
                  <a:pt x="442135" y="1179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783328" y="2708884"/>
            <a:ext cx="1769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5256173" y="2147171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4666343" y="1463858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直線コネクタ 23"/>
          <p:cNvCxnSpPr/>
          <p:nvPr/>
        </p:nvCxnSpPr>
        <p:spPr bwMode="auto">
          <a:xfrm>
            <a:off x="1792188" y="2146072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「ランドルト環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96" y="1334863"/>
            <a:ext cx="826770" cy="116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918788" y="293647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04049" y="293647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3333FF"/>
                </a:solidFill>
              </a:rPr>
              <a:t>5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m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7213168" y="215918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6923372" y="293420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0.4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0476" y="1452826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4824028" y="333814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1.0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99896" y="333814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0.2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29231" y="335015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2.5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6355" y="299803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9532" y="340990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4282779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Prescription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93714" y="512676"/>
            <a:ext cx="11448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Refractive</a:t>
            </a:r>
          </a:p>
          <a:p>
            <a:r>
              <a:rPr lang="en-GB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Optometry</a:t>
            </a:r>
          </a:p>
          <a:p>
            <a:r>
              <a:rPr lang="en-GB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GB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46407" y="602084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633959" y="614783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下矢印 40"/>
          <p:cNvSpPr/>
          <p:nvPr/>
        </p:nvSpPr>
        <p:spPr bwMode="auto">
          <a:xfrm>
            <a:off x="1625856" y="3957769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下矢印 44"/>
          <p:cNvSpPr/>
          <p:nvPr/>
        </p:nvSpPr>
        <p:spPr bwMode="auto">
          <a:xfrm>
            <a:off x="5062836" y="3958743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下矢印 45"/>
          <p:cNvSpPr/>
          <p:nvPr/>
        </p:nvSpPr>
        <p:spPr bwMode="auto">
          <a:xfrm>
            <a:off x="7192436" y="3850731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96722" y="42697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</a:rPr>
              <a:t>(S, C)</a:t>
            </a:r>
            <a:endParaRPr kumimoji="1" lang="ja-JP" altLang="en-US" dirty="0">
              <a:solidFill>
                <a:srgbClr val="3333FF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331640" y="2857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</a:rPr>
              <a:t>Emmetropia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33974" y="42958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Prescription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89085" y="42684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</a:rPr>
              <a:t>(Ax)</a:t>
            </a:r>
            <a:r>
              <a:rPr kumimoji="1" lang="ja-JP" altLang="en-US" dirty="0" smtClean="0">
                <a:solidFill>
                  <a:srgbClr val="3333FF"/>
                </a:solidFill>
              </a:rPr>
              <a:t>：</a:t>
            </a:r>
            <a:endParaRPr kumimoji="1" lang="ja-JP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158834" y="4905724"/>
                <a:ext cx="1676869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𝑆𝑜𝑙𝑑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4" y="4905724"/>
                <a:ext cx="1676869" cy="485774"/>
              </a:xfrm>
              <a:prstGeom prst="rect">
                <a:avLst/>
              </a:prstGeom>
              <a:blipFill rotWithShape="1">
                <a:blip r:embed="rId7"/>
                <a:stretch>
                  <a:fillRect l="-2909"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158833" y="5463506"/>
                <a:ext cx="192533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3" y="5463506"/>
                <a:ext cx="1925335" cy="485774"/>
              </a:xfrm>
              <a:prstGeom prst="rect">
                <a:avLst/>
              </a:prstGeom>
              <a:blipFill rotWithShape="1">
                <a:blip r:embed="rId8"/>
                <a:stretch>
                  <a:fillRect l="-2532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93544" y="4941728"/>
                <a:ext cx="207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𝐹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𝑜𝑙𝑑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𝐴𝑑𝑑</m:t>
                    </m:r>
                    <m:r>
                      <a:rPr kumimoji="1" lang="en-US" altLang="ja-JP" i="1" baseline="-25000">
                        <a:solidFill>
                          <a:srgbClr val="0000FF"/>
                        </a:solidFill>
                        <a:latin typeface="Cambria Math"/>
                      </a:rPr>
                      <m:t>𝑜𝑙𝑑</m:t>
                    </m:r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44" y="4941728"/>
                <a:ext cx="207479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346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93543" y="5499510"/>
                <a:ext cx="2350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𝐹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𝐴𝑑𝑑𝑛𝑒𝑤</m:t>
                    </m:r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43" y="5499510"/>
                <a:ext cx="235096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07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正方形/長方形 57"/>
          <p:cNvSpPr/>
          <p:nvPr/>
        </p:nvSpPr>
        <p:spPr>
          <a:xfrm>
            <a:off x="4204300" y="6331386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new</a:t>
            </a:r>
            <a:r>
              <a:rPr lang="ja-JP" altLang="en-US" dirty="0" smtClean="0"/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F</a:t>
            </a:r>
            <a:endParaRPr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870468" y="6331386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new</a:t>
            </a:r>
            <a:r>
              <a:rPr lang="ja-JP" altLang="en-US" dirty="0" smtClean="0"/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</a:t>
            </a:r>
            <a:endParaRPr lang="ja-JP" altLang="en-US" dirty="0"/>
          </a:p>
        </p:txBody>
      </p:sp>
      <p:sp>
        <p:nvSpPr>
          <p:cNvPr id="60" name="左中かっこ 59"/>
          <p:cNvSpPr/>
          <p:nvPr/>
        </p:nvSpPr>
        <p:spPr bwMode="auto">
          <a:xfrm>
            <a:off x="3925707" y="4988258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1" name="左中かっこ 60"/>
          <p:cNvSpPr/>
          <p:nvPr/>
        </p:nvSpPr>
        <p:spPr bwMode="auto">
          <a:xfrm>
            <a:off x="6505511" y="4988258"/>
            <a:ext cx="144016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0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0.4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256355" y="28943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3" y="3356992"/>
            <a:ext cx="3585978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90" y="3363345"/>
            <a:ext cx="3585978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コネクタ 3"/>
          <p:cNvCxnSpPr/>
          <p:nvPr/>
        </p:nvCxnSpPr>
        <p:spPr bwMode="auto">
          <a:xfrm>
            <a:off x="1180109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300713" y="3670485"/>
                <a:ext cx="1567417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𝑔𝐹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13" y="3670485"/>
                <a:ext cx="1567417" cy="661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449967" y="3650414"/>
                <a:ext cx="1757981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2.5+</m:t>
                          </m:r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𝑔𝑁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7" y="3650414"/>
                <a:ext cx="1757981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65973" y="285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Conclusion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793528" y="5994924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727684" y="6381328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4098" name="Picture 2" descr="C:\Users\kchujo\Downloads\IMG_00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728700"/>
            <a:ext cx="780288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4766308" y="3465004"/>
            <a:ext cx="1836000" cy="2016224"/>
          </a:xfrm>
          <a:prstGeom prst="roundRect">
            <a:avLst>
              <a:gd name="adj" fmla="val 12088"/>
            </a:avLst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16016" y="5646652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“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ご使用中のメガネ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選択した際の動作について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447764" y="3429000"/>
            <a:ext cx="183620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794532" y="3429000"/>
            <a:ext cx="183620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17905" y="3861048"/>
            <a:ext cx="15039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遠用</a:t>
            </a:r>
            <a:endParaRPr kumimoji="1" lang="en-US" altLang="ja-JP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</a:t>
            </a:r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焦点レンズ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4673" y="3861048"/>
            <a:ext cx="15039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近用</a:t>
            </a:r>
            <a:endParaRPr kumimoji="1" lang="en-US" altLang="ja-JP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</a:t>
            </a:r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焦点レンズ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54223" y="483315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リーディンググラス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4085" y="4833156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一般的なレンズ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1780" y="226758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どちらの単焦点レンズをお求めですか？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2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799692" y="3429000"/>
            <a:ext cx="2484276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794532" y="3429000"/>
            <a:ext cx="262178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5696" y="4175502"/>
            <a:ext cx="2432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 Vision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87724" y="2267580"/>
            <a:ext cx="510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WHICH LENSES WOULD YOU LIKE TO GET?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51804" y="3836947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 Vision</a:t>
            </a: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endParaRPr kumimoji="1"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Reading 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Glasses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92843" y="9707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最新の処方度数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</p:spTree>
    <p:extLst>
      <p:ext uri="{BB962C8B-B14F-4D97-AF65-F5344CB8AC3E}">
        <p14:creationId xmlns:p14="http://schemas.microsoft.com/office/powerpoint/2010/main" val="756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70791" y="97074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 NEWEST  PRESCRIPTION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</p:spTree>
    <p:extLst>
      <p:ext uri="{BB962C8B-B14F-4D97-AF65-F5344CB8AC3E}">
        <p14:creationId xmlns:p14="http://schemas.microsoft.com/office/powerpoint/2010/main" val="21575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_2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3456842" y="10538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現在ご使用のメガネ度数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円/楕円 46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-18</a:t>
            </a:r>
          </a:p>
        </p:txBody>
      </p:sp>
    </p:spTree>
    <p:extLst>
      <p:ext uri="{BB962C8B-B14F-4D97-AF65-F5344CB8AC3E}">
        <p14:creationId xmlns:p14="http://schemas.microsoft.com/office/powerpoint/2010/main" val="1724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_2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円/楕円 46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-18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80437" y="107771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 CURRENT   PRESCRIPTION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on">
  <a:themeElements>
    <a:clrScheme name="メインタイトル 1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FFFFFF"/>
      </a:accent1>
      <a:accent2>
        <a:srgbClr val="FFE6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D000"/>
      </a:accent6>
      <a:hlink>
        <a:srgbClr val="FFE600"/>
      </a:hlink>
      <a:folHlink>
        <a:srgbClr val="FFE600"/>
      </a:folHlink>
    </a:clrScheme>
    <a:fontScheme name="メインタイトル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メインタイトル 1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FFFFFF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D000"/>
        </a:accent6>
        <a:hlink>
          <a:srgbClr val="FFE600"/>
        </a:hlink>
        <a:folHlink>
          <a:srgbClr val="FFE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メインタイトル 2">
        <a:dk1>
          <a:srgbClr val="666666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E600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D000"/>
        </a:accent6>
        <a:hlink>
          <a:srgbClr val="FFE600"/>
        </a:hlink>
        <a:folHlink>
          <a:srgbClr val="FFE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Nikon Plain</Template>
  <TotalTime>11884</TotalTime>
  <Words>1405</Words>
  <Application>Microsoft Office PowerPoint</Application>
  <PresentationFormat>画面に合わせる (4:3)</PresentationFormat>
  <Paragraphs>362</Paragraphs>
  <Slides>25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Nikon</vt:lpstr>
      <vt:lpstr>PowerPoint プレゼンテーション</vt:lpstr>
      <vt:lpstr>PowerPoint プレゼンテーション</vt:lpstr>
      <vt:lpstr>画面1</vt:lpstr>
      <vt:lpstr>PowerPoint プレゼンテーション</vt:lpstr>
      <vt:lpstr>PowerPoint プレゼンテーション</vt:lpstr>
      <vt:lpstr>入力画面_1</vt:lpstr>
      <vt:lpstr>入力画面_1</vt:lpstr>
      <vt:lpstr>入力画面_2</vt:lpstr>
      <vt:lpstr>入力画面_2</vt:lpstr>
      <vt:lpstr>テスト前の距離確認画面(遠方)</vt:lpstr>
      <vt:lpstr>テスト前の距離確認画面(遠方：Far)</vt:lpstr>
      <vt:lpstr>テスト前の距離確認画面(近方)</vt:lpstr>
      <vt:lpstr>テスト前の距離確認画面(近方：Near)</vt:lpstr>
      <vt:lpstr>PowerPoint プレゼンテーション</vt:lpstr>
      <vt:lpstr>PowerPoint プレゼンテーション</vt:lpstr>
      <vt:lpstr>PowerPoint プレゼンテーション</vt:lpstr>
      <vt:lpstr>Brief Overview</vt:lpstr>
      <vt:lpstr>入力画面_1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Dupont</dc:creator>
  <cp:lastModifiedBy>kchujo</cp:lastModifiedBy>
  <cp:revision>683</cp:revision>
  <dcterms:created xsi:type="dcterms:W3CDTF">2014-04-07T09:25:22Z</dcterms:created>
  <dcterms:modified xsi:type="dcterms:W3CDTF">2018-03-13T10:26:56Z</dcterms:modified>
</cp:coreProperties>
</file>