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75" r:id="rId5"/>
    <p:sldId id="276" r:id="rId6"/>
    <p:sldId id="277" r:id="rId7"/>
    <p:sldId id="258" r:id="rId8"/>
    <p:sldId id="261" r:id="rId9"/>
    <p:sldId id="265" r:id="rId10"/>
    <p:sldId id="279" r:id="rId11"/>
    <p:sldId id="262" r:id="rId12"/>
    <p:sldId id="266" r:id="rId13"/>
    <p:sldId id="264" r:id="rId14"/>
    <p:sldId id="267" r:id="rId15"/>
    <p:sldId id="274" r:id="rId16"/>
    <p:sldId id="273" r:id="rId17"/>
    <p:sldId id="268" r:id="rId18"/>
    <p:sldId id="270" r:id="rId19"/>
    <p:sldId id="280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63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3AACAF-3A5D-4E41-930B-FC24BE7682A5}" type="doc">
      <dgm:prSet loTypeId="urn:microsoft.com/office/officeart/2005/8/layout/process4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0A4C548E-8D91-473F-8517-1FCDE8BF634A}">
      <dgm:prSet phldrT="[Текст]"/>
      <dgm:spPr/>
      <dgm:t>
        <a:bodyPr/>
        <a:lstStyle/>
        <a:p>
          <a:r>
            <a:rPr lang="en-US" dirty="0" smtClean="0"/>
            <a:t>Triangles</a:t>
          </a:r>
          <a:endParaRPr lang="ru-RU" dirty="0"/>
        </a:p>
      </dgm:t>
    </dgm:pt>
    <dgm:pt modelId="{C9161BB8-764E-4DA8-A6E3-CBA92574F4DD}" type="parTrans" cxnId="{94BF40D6-51DD-4C3D-BE63-ABF2C6532E4B}">
      <dgm:prSet/>
      <dgm:spPr/>
      <dgm:t>
        <a:bodyPr/>
        <a:lstStyle/>
        <a:p>
          <a:endParaRPr lang="ru-RU"/>
        </a:p>
      </dgm:t>
    </dgm:pt>
    <dgm:pt modelId="{45F1E121-3865-44FD-93AB-5591B2A146F2}" type="sibTrans" cxnId="{94BF40D6-51DD-4C3D-BE63-ABF2C6532E4B}">
      <dgm:prSet/>
      <dgm:spPr/>
      <dgm:t>
        <a:bodyPr/>
        <a:lstStyle/>
        <a:p>
          <a:endParaRPr lang="ru-RU"/>
        </a:p>
      </dgm:t>
    </dgm:pt>
    <dgm:pt modelId="{13DE9726-508D-4D41-BE49-8EA5F4AD9211}">
      <dgm:prSet phldrT="[Текст]"/>
      <dgm:spPr/>
      <dgm:t>
        <a:bodyPr/>
        <a:lstStyle/>
        <a:p>
          <a:r>
            <a:rPr lang="en-US" dirty="0" smtClean="0"/>
            <a:t>Clustering coefficient</a:t>
          </a:r>
          <a:endParaRPr lang="ru-RU" dirty="0"/>
        </a:p>
      </dgm:t>
    </dgm:pt>
    <dgm:pt modelId="{D4F430A8-489C-409B-987F-D39A7314DC09}" type="parTrans" cxnId="{23281C9B-7283-4583-A209-95BFCA747DA3}">
      <dgm:prSet/>
      <dgm:spPr/>
      <dgm:t>
        <a:bodyPr/>
        <a:lstStyle/>
        <a:p>
          <a:endParaRPr lang="ru-RU"/>
        </a:p>
      </dgm:t>
    </dgm:pt>
    <dgm:pt modelId="{DE9B875D-F126-4F13-A7FC-A2227576C563}" type="sibTrans" cxnId="{23281C9B-7283-4583-A209-95BFCA747DA3}">
      <dgm:prSet/>
      <dgm:spPr/>
      <dgm:t>
        <a:bodyPr/>
        <a:lstStyle/>
        <a:p>
          <a:endParaRPr lang="ru-RU"/>
        </a:p>
      </dgm:t>
    </dgm:pt>
    <dgm:pt modelId="{2054D8C6-EEA0-4D75-B504-B324989BF296}">
      <dgm:prSet phldrT="[Текст]"/>
      <dgm:spPr/>
      <dgm:t>
        <a:bodyPr/>
        <a:lstStyle/>
        <a:p>
          <a:r>
            <a:rPr lang="en-US" dirty="0" smtClean="0"/>
            <a:t>Tightly knit communities</a:t>
          </a:r>
          <a:endParaRPr lang="ru-RU" dirty="0"/>
        </a:p>
      </dgm:t>
    </dgm:pt>
    <dgm:pt modelId="{C15C98B8-F42C-4999-8A62-3BBABBD026F8}" type="parTrans" cxnId="{6F6EB0AB-CE9A-4F56-8BC6-6453B2083F22}">
      <dgm:prSet/>
      <dgm:spPr/>
      <dgm:t>
        <a:bodyPr/>
        <a:lstStyle/>
        <a:p>
          <a:endParaRPr lang="ru-RU"/>
        </a:p>
      </dgm:t>
    </dgm:pt>
    <dgm:pt modelId="{A092E023-ADCF-4B00-AC71-8153B47DD784}" type="sibTrans" cxnId="{6F6EB0AB-CE9A-4F56-8BC6-6453B2083F22}">
      <dgm:prSet/>
      <dgm:spPr/>
      <dgm:t>
        <a:bodyPr/>
        <a:lstStyle/>
        <a:p>
          <a:endParaRPr lang="ru-RU"/>
        </a:p>
      </dgm:t>
    </dgm:pt>
    <dgm:pt modelId="{10CCB8A2-483A-4E7B-9E9A-85B96071EB02}">
      <dgm:prSet phldrT="[Текст]"/>
      <dgm:spPr/>
      <dgm:t>
        <a:bodyPr/>
        <a:lstStyle/>
        <a:p>
          <a:r>
            <a:rPr lang="en-US" dirty="0" smtClean="0"/>
            <a:t>Structural hole</a:t>
          </a:r>
          <a:endParaRPr lang="ru-RU" dirty="0"/>
        </a:p>
      </dgm:t>
    </dgm:pt>
    <dgm:pt modelId="{C50BEE51-A7C7-4FD6-8596-0475D5B10B21}" type="parTrans" cxnId="{6F783129-3954-4C9C-8974-F6E6DBE0FCC4}">
      <dgm:prSet/>
      <dgm:spPr/>
      <dgm:t>
        <a:bodyPr/>
        <a:lstStyle/>
        <a:p>
          <a:endParaRPr lang="ru-RU"/>
        </a:p>
      </dgm:t>
    </dgm:pt>
    <dgm:pt modelId="{778A9796-FF65-46A4-AA15-8D3BCEDDB7C9}" type="sibTrans" cxnId="{6F783129-3954-4C9C-8974-F6E6DBE0FCC4}">
      <dgm:prSet/>
      <dgm:spPr/>
      <dgm:t>
        <a:bodyPr/>
        <a:lstStyle/>
        <a:p>
          <a:endParaRPr lang="ru-RU"/>
        </a:p>
      </dgm:t>
    </dgm:pt>
    <dgm:pt modelId="{B04D9D32-F878-4AF4-B3D1-D885A2E2F5D4}" type="pres">
      <dgm:prSet presAssocID="{893AACAF-3A5D-4E41-930B-FC24BE7682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6420B34-8CCD-4CF4-9E24-06C59886F019}" type="pres">
      <dgm:prSet presAssocID="{13DE9726-508D-4D41-BE49-8EA5F4AD9211}" presName="boxAndChildren" presStyleCnt="0"/>
      <dgm:spPr/>
    </dgm:pt>
    <dgm:pt modelId="{5540E99C-7B3F-450A-AF22-0EA501807454}" type="pres">
      <dgm:prSet presAssocID="{13DE9726-508D-4D41-BE49-8EA5F4AD9211}" presName="parentTextBox" presStyleLbl="node1" presStyleIdx="0" presStyleCnt="2"/>
      <dgm:spPr/>
      <dgm:t>
        <a:bodyPr/>
        <a:lstStyle/>
        <a:p>
          <a:endParaRPr lang="ru-RU"/>
        </a:p>
      </dgm:t>
    </dgm:pt>
    <dgm:pt modelId="{CE1AF0B5-D14B-45BE-B888-30F530CAF498}" type="pres">
      <dgm:prSet presAssocID="{13DE9726-508D-4D41-BE49-8EA5F4AD9211}" presName="entireBox" presStyleLbl="node1" presStyleIdx="0" presStyleCnt="2"/>
      <dgm:spPr/>
      <dgm:t>
        <a:bodyPr/>
        <a:lstStyle/>
        <a:p>
          <a:endParaRPr lang="ru-RU"/>
        </a:p>
      </dgm:t>
    </dgm:pt>
    <dgm:pt modelId="{CE884DCE-D63B-43DC-8B81-49E012E33228}" type="pres">
      <dgm:prSet presAssocID="{13DE9726-508D-4D41-BE49-8EA5F4AD9211}" presName="descendantBox" presStyleCnt="0"/>
      <dgm:spPr/>
    </dgm:pt>
    <dgm:pt modelId="{59FF06F1-DEEA-4D45-AC5A-0368DF6D7AC0}" type="pres">
      <dgm:prSet presAssocID="{2054D8C6-EEA0-4D75-B504-B324989BF296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0C1FEE-540E-4208-AEE7-D9EBA75B4480}" type="pres">
      <dgm:prSet presAssocID="{10CCB8A2-483A-4E7B-9E9A-85B96071EB02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77615A-7B4C-490F-AA61-659A5D4095DF}" type="pres">
      <dgm:prSet presAssocID="{45F1E121-3865-44FD-93AB-5591B2A146F2}" presName="sp" presStyleCnt="0"/>
      <dgm:spPr/>
    </dgm:pt>
    <dgm:pt modelId="{D9693649-01CF-4115-95BA-58873358081B}" type="pres">
      <dgm:prSet presAssocID="{0A4C548E-8D91-473F-8517-1FCDE8BF634A}" presName="arrowAndChildren" presStyleCnt="0"/>
      <dgm:spPr/>
    </dgm:pt>
    <dgm:pt modelId="{DA9C7856-D1F1-41D9-96B6-DDAB553D40AA}" type="pres">
      <dgm:prSet presAssocID="{0A4C548E-8D91-473F-8517-1FCDE8BF634A}" presName="parentTextArrow" presStyleLbl="node1" presStyleIdx="1" presStyleCnt="2"/>
      <dgm:spPr/>
      <dgm:t>
        <a:bodyPr/>
        <a:lstStyle/>
        <a:p>
          <a:endParaRPr lang="ru-RU"/>
        </a:p>
      </dgm:t>
    </dgm:pt>
  </dgm:ptLst>
  <dgm:cxnLst>
    <dgm:cxn modelId="{1A8F1512-8BBB-4A7C-A2C1-232916A03DD1}" type="presOf" srcId="{0A4C548E-8D91-473F-8517-1FCDE8BF634A}" destId="{DA9C7856-D1F1-41D9-96B6-DDAB553D40AA}" srcOrd="0" destOrd="0" presId="urn:microsoft.com/office/officeart/2005/8/layout/process4"/>
    <dgm:cxn modelId="{23281C9B-7283-4583-A209-95BFCA747DA3}" srcId="{893AACAF-3A5D-4E41-930B-FC24BE7682A5}" destId="{13DE9726-508D-4D41-BE49-8EA5F4AD9211}" srcOrd="1" destOrd="0" parTransId="{D4F430A8-489C-409B-987F-D39A7314DC09}" sibTransId="{DE9B875D-F126-4F13-A7FC-A2227576C563}"/>
    <dgm:cxn modelId="{94BF40D6-51DD-4C3D-BE63-ABF2C6532E4B}" srcId="{893AACAF-3A5D-4E41-930B-FC24BE7682A5}" destId="{0A4C548E-8D91-473F-8517-1FCDE8BF634A}" srcOrd="0" destOrd="0" parTransId="{C9161BB8-764E-4DA8-A6E3-CBA92574F4DD}" sibTransId="{45F1E121-3865-44FD-93AB-5591B2A146F2}"/>
    <dgm:cxn modelId="{407F287B-215B-4CA2-9A0D-D6A1A9A6F4C7}" type="presOf" srcId="{13DE9726-508D-4D41-BE49-8EA5F4AD9211}" destId="{CE1AF0B5-D14B-45BE-B888-30F530CAF498}" srcOrd="1" destOrd="0" presId="urn:microsoft.com/office/officeart/2005/8/layout/process4"/>
    <dgm:cxn modelId="{6F783129-3954-4C9C-8974-F6E6DBE0FCC4}" srcId="{13DE9726-508D-4D41-BE49-8EA5F4AD9211}" destId="{10CCB8A2-483A-4E7B-9E9A-85B96071EB02}" srcOrd="1" destOrd="0" parTransId="{C50BEE51-A7C7-4FD6-8596-0475D5B10B21}" sibTransId="{778A9796-FF65-46A4-AA15-8D3BCEDDB7C9}"/>
    <dgm:cxn modelId="{8E1A934F-C72C-480A-BE80-921BBD6E1955}" type="presOf" srcId="{2054D8C6-EEA0-4D75-B504-B324989BF296}" destId="{59FF06F1-DEEA-4D45-AC5A-0368DF6D7AC0}" srcOrd="0" destOrd="0" presId="urn:microsoft.com/office/officeart/2005/8/layout/process4"/>
    <dgm:cxn modelId="{BB995C32-AD24-49DF-97AE-0B203FB19F80}" type="presOf" srcId="{893AACAF-3A5D-4E41-930B-FC24BE7682A5}" destId="{B04D9D32-F878-4AF4-B3D1-D885A2E2F5D4}" srcOrd="0" destOrd="0" presId="urn:microsoft.com/office/officeart/2005/8/layout/process4"/>
    <dgm:cxn modelId="{D4BDB660-1B48-46BD-846C-D32CE2103286}" type="presOf" srcId="{13DE9726-508D-4D41-BE49-8EA5F4AD9211}" destId="{5540E99C-7B3F-450A-AF22-0EA501807454}" srcOrd="0" destOrd="0" presId="urn:microsoft.com/office/officeart/2005/8/layout/process4"/>
    <dgm:cxn modelId="{6F6EB0AB-CE9A-4F56-8BC6-6453B2083F22}" srcId="{13DE9726-508D-4D41-BE49-8EA5F4AD9211}" destId="{2054D8C6-EEA0-4D75-B504-B324989BF296}" srcOrd="0" destOrd="0" parTransId="{C15C98B8-F42C-4999-8A62-3BBABBD026F8}" sibTransId="{A092E023-ADCF-4B00-AC71-8153B47DD784}"/>
    <dgm:cxn modelId="{6FD0863C-361E-494A-9E48-3A629498047F}" type="presOf" srcId="{10CCB8A2-483A-4E7B-9E9A-85B96071EB02}" destId="{330C1FEE-540E-4208-AEE7-D9EBA75B4480}" srcOrd="0" destOrd="0" presId="urn:microsoft.com/office/officeart/2005/8/layout/process4"/>
    <dgm:cxn modelId="{22850B30-00BA-4411-9838-2DB0666C611F}" type="presParOf" srcId="{B04D9D32-F878-4AF4-B3D1-D885A2E2F5D4}" destId="{36420B34-8CCD-4CF4-9E24-06C59886F019}" srcOrd="0" destOrd="0" presId="urn:microsoft.com/office/officeart/2005/8/layout/process4"/>
    <dgm:cxn modelId="{9CF606C8-E98E-4893-9CAB-B6628B3441C1}" type="presParOf" srcId="{36420B34-8CCD-4CF4-9E24-06C59886F019}" destId="{5540E99C-7B3F-450A-AF22-0EA501807454}" srcOrd="0" destOrd="0" presId="urn:microsoft.com/office/officeart/2005/8/layout/process4"/>
    <dgm:cxn modelId="{E1298ECB-777D-4FBD-A9C3-EDA22EACC782}" type="presParOf" srcId="{36420B34-8CCD-4CF4-9E24-06C59886F019}" destId="{CE1AF0B5-D14B-45BE-B888-30F530CAF498}" srcOrd="1" destOrd="0" presId="urn:microsoft.com/office/officeart/2005/8/layout/process4"/>
    <dgm:cxn modelId="{2B2B3D1B-76C8-467F-92EF-1460EA75013E}" type="presParOf" srcId="{36420B34-8CCD-4CF4-9E24-06C59886F019}" destId="{CE884DCE-D63B-43DC-8B81-49E012E33228}" srcOrd="2" destOrd="0" presId="urn:microsoft.com/office/officeart/2005/8/layout/process4"/>
    <dgm:cxn modelId="{47AE4DF4-9FF0-4762-92CF-5F54E127F62F}" type="presParOf" srcId="{CE884DCE-D63B-43DC-8B81-49E012E33228}" destId="{59FF06F1-DEEA-4D45-AC5A-0368DF6D7AC0}" srcOrd="0" destOrd="0" presId="urn:microsoft.com/office/officeart/2005/8/layout/process4"/>
    <dgm:cxn modelId="{682BB4D3-D307-4022-995F-A5DDBD612B5F}" type="presParOf" srcId="{CE884DCE-D63B-43DC-8B81-49E012E33228}" destId="{330C1FEE-540E-4208-AEE7-D9EBA75B4480}" srcOrd="1" destOrd="0" presId="urn:microsoft.com/office/officeart/2005/8/layout/process4"/>
    <dgm:cxn modelId="{E166258D-5326-4627-80C9-A44FAD41F972}" type="presParOf" srcId="{B04D9D32-F878-4AF4-B3D1-D885A2E2F5D4}" destId="{5277615A-7B4C-490F-AA61-659A5D4095DF}" srcOrd="1" destOrd="0" presId="urn:microsoft.com/office/officeart/2005/8/layout/process4"/>
    <dgm:cxn modelId="{F8F8D040-0027-4CE7-BECE-AEF63FBB0470}" type="presParOf" srcId="{B04D9D32-F878-4AF4-B3D1-D885A2E2F5D4}" destId="{D9693649-01CF-4115-95BA-58873358081B}" srcOrd="2" destOrd="0" presId="urn:microsoft.com/office/officeart/2005/8/layout/process4"/>
    <dgm:cxn modelId="{2D9B3E34-3DED-4E07-9CB9-78664CD6BCBD}" type="presParOf" srcId="{D9693649-01CF-4115-95BA-58873358081B}" destId="{DA9C7856-D1F1-41D9-96B6-DDAB553D40AA}" srcOrd="0" destOrd="0" presId="urn:microsoft.com/office/officeart/2005/8/layout/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CF1-9705-4522-9A04-8117D5EA4711}" type="datetimeFigureOut">
              <a:rPr lang="ru-RU" smtClean="0"/>
              <a:pPr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AF83-60C5-4ED4-8C4E-2A491C876E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86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CF1-9705-4522-9A04-8117D5EA4711}" type="datetimeFigureOut">
              <a:rPr lang="ru-RU" smtClean="0"/>
              <a:pPr/>
              <a:t>05.12.2017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AF83-60C5-4ED4-8C4E-2A491C876E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554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CF1-9705-4522-9A04-8117D5EA4711}" type="datetimeFigureOut">
              <a:rPr lang="ru-RU" smtClean="0"/>
              <a:pPr/>
              <a:t>05.12.2017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AF83-60C5-4ED4-8C4E-2A491C876E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8721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CF1-9705-4522-9A04-8117D5EA4711}" type="datetimeFigureOut">
              <a:rPr lang="ru-RU" smtClean="0"/>
              <a:pPr/>
              <a:t>05.12.2017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AF83-60C5-4ED4-8C4E-2A491C876E2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855716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CF1-9705-4522-9A04-8117D5EA4711}" type="datetimeFigureOut">
              <a:rPr lang="ru-RU" smtClean="0"/>
              <a:pPr/>
              <a:t>05.12.2017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AF83-60C5-4ED4-8C4E-2A491C876E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86592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CF1-9705-4522-9A04-8117D5EA4711}" type="datetimeFigureOut">
              <a:rPr lang="ru-RU" smtClean="0"/>
              <a:pPr/>
              <a:t>05.12.2017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AF83-60C5-4ED4-8C4E-2A491C876E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39534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CF1-9705-4522-9A04-8117D5EA4711}" type="datetimeFigureOut">
              <a:rPr lang="ru-RU" smtClean="0"/>
              <a:pPr/>
              <a:t>05.12.2017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AF83-60C5-4ED4-8C4E-2A491C876E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51304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CF1-9705-4522-9A04-8117D5EA4711}" type="datetimeFigureOut">
              <a:rPr lang="ru-RU" smtClean="0"/>
              <a:pPr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AF83-60C5-4ED4-8C4E-2A491C876E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48820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CF1-9705-4522-9A04-8117D5EA4711}" type="datetimeFigureOut">
              <a:rPr lang="ru-RU" smtClean="0"/>
              <a:pPr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AF83-60C5-4ED4-8C4E-2A491C876E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3388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CF1-9705-4522-9A04-8117D5EA4711}" type="datetimeFigureOut">
              <a:rPr lang="ru-RU" smtClean="0"/>
              <a:pPr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AF83-60C5-4ED4-8C4E-2A491C876E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6803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CF1-9705-4522-9A04-8117D5EA4711}" type="datetimeFigureOut">
              <a:rPr lang="ru-RU" smtClean="0"/>
              <a:pPr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AF83-60C5-4ED4-8C4E-2A491C876E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3158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CF1-9705-4522-9A04-8117D5EA4711}" type="datetimeFigureOut">
              <a:rPr lang="ru-RU" smtClean="0"/>
              <a:pPr/>
              <a:t>05.12.2017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AF83-60C5-4ED4-8C4E-2A491C876E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0731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CF1-9705-4522-9A04-8117D5EA4711}" type="datetimeFigureOut">
              <a:rPr lang="ru-RU" smtClean="0"/>
              <a:pPr/>
              <a:t>05.12.2017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AF83-60C5-4ED4-8C4E-2A491C876E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4006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CF1-9705-4522-9A04-8117D5EA4711}" type="datetimeFigureOut">
              <a:rPr lang="ru-RU" smtClean="0"/>
              <a:pPr/>
              <a:t>05.12.2017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AF83-60C5-4ED4-8C4E-2A491C876E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358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CF1-9705-4522-9A04-8117D5EA4711}" type="datetimeFigureOut">
              <a:rPr lang="ru-RU" smtClean="0"/>
              <a:pPr/>
              <a:t>05.12.2017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AF83-60C5-4ED4-8C4E-2A491C876E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8990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CF1-9705-4522-9A04-8117D5EA4711}" type="datetimeFigureOut">
              <a:rPr lang="ru-RU" smtClean="0"/>
              <a:pPr/>
              <a:t>05.12.2017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AF83-60C5-4ED4-8C4E-2A491C876E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8035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FCF1-9705-4522-9A04-8117D5EA4711}" type="datetimeFigureOut">
              <a:rPr lang="ru-RU" smtClean="0"/>
              <a:pPr/>
              <a:t>05.12.2017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AF83-60C5-4ED4-8C4E-2A491C876E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6411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913FCF1-9705-4522-9A04-8117D5EA4711}" type="datetimeFigureOut">
              <a:rPr lang="ru-RU" smtClean="0"/>
              <a:pPr/>
              <a:t>05.12.2017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CC0AF83-60C5-4ED4-8C4E-2A491C876E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27911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away.php?to=https://github.com/beisekenov/Senior-Project-I&amp;cc_key=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6CD54B4-2936-4101-AE13-BDEB09B2D2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social network analysis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AB9D0060-4696-488B-B248-4BEF68B41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144750"/>
            <a:ext cx="9440034" cy="1049867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dirty="0"/>
              <a:t>Anna </a:t>
            </a:r>
            <a:r>
              <a:rPr lang="en-US" dirty="0" err="1"/>
              <a:t>Irgizbayeva</a:t>
            </a:r>
            <a:endParaRPr lang="en-US" dirty="0"/>
          </a:p>
          <a:p>
            <a:pPr algn="r"/>
            <a:r>
              <a:rPr lang="en-US" dirty="0" err="1"/>
              <a:t>Ildar</a:t>
            </a:r>
            <a:r>
              <a:rPr lang="en-US" dirty="0"/>
              <a:t> </a:t>
            </a:r>
            <a:r>
              <a:rPr lang="en-US" dirty="0" err="1"/>
              <a:t>Beisekenov</a:t>
            </a:r>
            <a:endParaRPr lang="en-US" dirty="0"/>
          </a:p>
          <a:p>
            <a:pPr algn="r"/>
            <a:r>
              <a:rPr lang="en-US" b="1" dirty="0"/>
              <a:t>Advisor: Mark Sterling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3692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D59D699-5809-446E-8997-D0B64720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Data collection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17CD467-AFF7-4AB6-8998-64230E375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943" y="1732449"/>
            <a:ext cx="5047343" cy="4058751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101,639 edges</a:t>
            </a:r>
          </a:p>
          <a:p>
            <a:r>
              <a:rPr lang="en-US" sz="2800" dirty="0"/>
              <a:t>101,316 </a:t>
            </a:r>
            <a:r>
              <a:rPr lang="en-US" sz="2800" dirty="0" smtClean="0"/>
              <a:t>nodes</a:t>
            </a:r>
            <a:endParaRPr lang="en-US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59A7A49F-056D-41B2-8C9C-51AE071AB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124" t="9973" r="8429" b="8182"/>
          <a:stretch/>
        </p:blipFill>
        <p:spPr>
          <a:xfrm>
            <a:off x="7399551" y="2202655"/>
            <a:ext cx="3179354" cy="3118338"/>
          </a:xfrm>
          <a:prstGeom prst="ellipse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787237" y="364616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81,875  real nodes</a:t>
            </a:r>
          </a:p>
        </p:txBody>
      </p:sp>
      <p:sp>
        <p:nvSpPr>
          <p:cNvPr id="8" name="Умножение 7"/>
          <p:cNvSpPr/>
          <p:nvPr/>
        </p:nvSpPr>
        <p:spPr>
          <a:xfrm>
            <a:off x="2244437" y="2590800"/>
            <a:ext cx="1427018" cy="11914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2792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69EDEFC-E583-4B05-AB3E-A4BCE73B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22964"/>
            <a:ext cx="10353762" cy="970450"/>
          </a:xfrm>
        </p:spPr>
        <p:txBody>
          <a:bodyPr/>
          <a:lstStyle/>
          <a:p>
            <a:r>
              <a:rPr lang="en-US" dirty="0"/>
              <a:t>Tools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75C5CB4-713E-46E8-9D5D-37AD4FAC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185" y="3429000"/>
            <a:ext cx="5396673" cy="2427854"/>
          </a:xfrm>
        </p:spPr>
        <p:txBody>
          <a:bodyPr>
            <a:normAutofit/>
          </a:bodyPr>
          <a:lstStyle/>
          <a:p>
            <a:r>
              <a:rPr lang="en-US" sz="2400" dirty="0"/>
              <a:t>Python  programming language</a:t>
            </a:r>
          </a:p>
          <a:p>
            <a:r>
              <a:rPr lang="en-US" sz="2400" dirty="0" err="1"/>
              <a:t>Tweepy</a:t>
            </a:r>
            <a:r>
              <a:rPr lang="en-US" sz="2400" dirty="0"/>
              <a:t> API</a:t>
            </a:r>
          </a:p>
          <a:p>
            <a:r>
              <a:rPr lang="en-US" sz="2400" dirty="0" err="1"/>
              <a:t>NetworkX</a:t>
            </a:r>
            <a:r>
              <a:rPr lang="en-US" sz="2400" dirty="0"/>
              <a:t> library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E8560934-FF16-43F2-9927-8BB503CE4B90}"/>
              </a:ext>
            </a:extLst>
          </p:cNvPr>
          <p:cNvGrpSpPr/>
          <p:nvPr/>
        </p:nvGrpSpPr>
        <p:grpSpPr>
          <a:xfrm>
            <a:off x="1810216" y="1423694"/>
            <a:ext cx="3294282" cy="2074699"/>
            <a:chOff x="8056271" y="1334151"/>
            <a:chExt cx="3294282" cy="2074699"/>
          </a:xfrm>
        </p:grpSpPr>
        <p:pic>
          <p:nvPicPr>
            <p:cNvPr id="7" name="Рисунок 6">
              <a:extLst>
                <a:ext uri="{FF2B5EF4-FFF2-40B4-BE49-F238E27FC236}">
                  <a16:creationId xmlns="" xmlns:a16="http://schemas.microsoft.com/office/drawing/2014/main" id="{C366BA18-DB23-4F44-8072-628DA49CA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6271" y="1334151"/>
              <a:ext cx="2074699" cy="2074699"/>
            </a:xfrm>
            <a:prstGeom prst="rect">
              <a:avLst/>
            </a:prstGeom>
          </p:spPr>
        </p:pic>
        <p:pic>
          <p:nvPicPr>
            <p:cNvPr id="1026" name="Picture 2" descr="Image result for python png">
              <a:extLst>
                <a:ext uri="{FF2B5EF4-FFF2-40B4-BE49-F238E27FC236}">
                  <a16:creationId xmlns="" xmlns:a16="http://schemas.microsoft.com/office/drawing/2014/main" id="{A3F526C2-18FC-40C6-B850-FDF7B9F2F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5072" y="1669593"/>
              <a:ext cx="1465481" cy="146548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Image result for gephi white icon png">
            <a:extLst>
              <a:ext uri="{FF2B5EF4-FFF2-40B4-BE49-F238E27FC236}">
                <a16:creationId xmlns="" xmlns:a16="http://schemas.microsoft.com/office/drawing/2014/main" id="{1DD62D9B-97DA-41D3-A2DC-5707BEBD3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26" y="1618898"/>
            <a:ext cx="1684290" cy="16842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>
            <a:extLst>
              <a:ext uri="{FF2B5EF4-FFF2-40B4-BE49-F238E27FC236}">
                <a16:creationId xmlns="" xmlns:a16="http://schemas.microsoft.com/office/drawing/2014/main" id="{CA736F11-79F3-4B41-A5CD-9707C60B7E3D}"/>
              </a:ext>
            </a:extLst>
          </p:cNvPr>
          <p:cNvSpPr txBox="1">
            <a:spLocks/>
          </p:cNvSpPr>
          <p:nvPr/>
        </p:nvSpPr>
        <p:spPr>
          <a:xfrm>
            <a:off x="6514858" y="3429000"/>
            <a:ext cx="5585558" cy="242785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Open Graph Viz Platform	</a:t>
            </a:r>
          </a:p>
          <a:p>
            <a:endParaRPr lang="en-US" sz="2400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="" xmlns:a16="http://schemas.microsoft.com/office/drawing/2014/main" id="{EA9343C6-FFC4-4189-9F7A-3DA7236C4D3F}"/>
              </a:ext>
            </a:extLst>
          </p:cNvPr>
          <p:cNvCxnSpPr/>
          <p:nvPr/>
        </p:nvCxnSpPr>
        <p:spPr>
          <a:xfrm>
            <a:off x="6302326" y="1423694"/>
            <a:ext cx="0" cy="5061512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1168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69EDEFC-E583-4B05-AB3E-A4BCE73B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22964"/>
            <a:ext cx="10353762" cy="970450"/>
          </a:xfrm>
        </p:spPr>
        <p:txBody>
          <a:bodyPr/>
          <a:lstStyle/>
          <a:p>
            <a:r>
              <a:rPr lang="en-US" dirty="0"/>
              <a:t>Tools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75C5CB4-713E-46E8-9D5D-37AD4FAC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393" y="3408850"/>
            <a:ext cx="5396673" cy="2427854"/>
          </a:xfrm>
        </p:spPr>
        <p:txBody>
          <a:bodyPr>
            <a:normAutofit/>
          </a:bodyPr>
          <a:lstStyle/>
          <a:p>
            <a:r>
              <a:rPr lang="en-US" sz="2400" dirty="0"/>
              <a:t>Simplicity and flexibility</a:t>
            </a:r>
          </a:p>
          <a:p>
            <a:r>
              <a:rPr lang="en-US" sz="2400" dirty="0"/>
              <a:t>Rate limit </a:t>
            </a:r>
            <a:endParaRPr lang="ru-RU" sz="2400" dirty="0"/>
          </a:p>
        </p:txBody>
      </p: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E8560934-FF16-43F2-9927-8BB503CE4B90}"/>
              </a:ext>
            </a:extLst>
          </p:cNvPr>
          <p:cNvGrpSpPr/>
          <p:nvPr/>
        </p:nvGrpSpPr>
        <p:grpSpPr>
          <a:xfrm>
            <a:off x="1810216" y="1423694"/>
            <a:ext cx="3294282" cy="2074699"/>
            <a:chOff x="8056271" y="1334151"/>
            <a:chExt cx="3294282" cy="2074699"/>
          </a:xfrm>
        </p:grpSpPr>
        <p:pic>
          <p:nvPicPr>
            <p:cNvPr id="7" name="Рисунок 6">
              <a:extLst>
                <a:ext uri="{FF2B5EF4-FFF2-40B4-BE49-F238E27FC236}">
                  <a16:creationId xmlns="" xmlns:a16="http://schemas.microsoft.com/office/drawing/2014/main" id="{C366BA18-DB23-4F44-8072-628DA49CA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6271" y="1334151"/>
              <a:ext cx="2074699" cy="2074699"/>
            </a:xfrm>
            <a:prstGeom prst="rect">
              <a:avLst/>
            </a:prstGeom>
          </p:spPr>
        </p:pic>
        <p:pic>
          <p:nvPicPr>
            <p:cNvPr id="1026" name="Picture 2" descr="Image result for python png">
              <a:extLst>
                <a:ext uri="{FF2B5EF4-FFF2-40B4-BE49-F238E27FC236}">
                  <a16:creationId xmlns="" xmlns:a16="http://schemas.microsoft.com/office/drawing/2014/main" id="{A3F526C2-18FC-40C6-B850-FDF7B9F2F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5072" y="1669593"/>
              <a:ext cx="1465481" cy="146548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Image result for gephi white icon png">
            <a:extLst>
              <a:ext uri="{FF2B5EF4-FFF2-40B4-BE49-F238E27FC236}">
                <a16:creationId xmlns="" xmlns:a16="http://schemas.microsoft.com/office/drawing/2014/main" id="{1DD62D9B-97DA-41D3-A2DC-5707BEBD3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26" y="1618898"/>
            <a:ext cx="1684290" cy="16842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>
            <a:extLst>
              <a:ext uri="{FF2B5EF4-FFF2-40B4-BE49-F238E27FC236}">
                <a16:creationId xmlns="" xmlns:a16="http://schemas.microsoft.com/office/drawing/2014/main" id="{CA736F11-79F3-4B41-A5CD-9707C60B7E3D}"/>
              </a:ext>
            </a:extLst>
          </p:cNvPr>
          <p:cNvSpPr txBox="1">
            <a:spLocks/>
          </p:cNvSpPr>
          <p:nvPr/>
        </p:nvSpPr>
        <p:spPr>
          <a:xfrm>
            <a:off x="6514858" y="3429000"/>
            <a:ext cx="5585558" cy="242785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Easy creation of social data connectors to map community</a:t>
            </a:r>
            <a:r>
              <a:rPr lang="en-US" dirty="0">
                <a:effectLst/>
              </a:rPr>
              <a:t> </a:t>
            </a:r>
            <a:endParaRPr lang="ru-RU" sz="2400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="" xmlns:a16="http://schemas.microsoft.com/office/drawing/2014/main" id="{EA9343C6-FFC4-4189-9F7A-3DA7236C4D3F}"/>
              </a:ext>
            </a:extLst>
          </p:cNvPr>
          <p:cNvCxnSpPr/>
          <p:nvPr/>
        </p:nvCxnSpPr>
        <p:spPr>
          <a:xfrm>
            <a:off x="6302326" y="1423694"/>
            <a:ext cx="0" cy="5061512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80687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ADABF2F-E30A-428E-97F9-A5A50818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interpretation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3D40E146-42AE-4459-B8E4-A6952DF09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580050"/>
            <a:ext cx="4620270" cy="480127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="" xmlns:a16="http://schemas.microsoft.com/office/drawing/2014/main" id="{1D86348A-35BE-46F1-86F9-11C60A223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68" y="2504988"/>
            <a:ext cx="3589246" cy="2309911"/>
          </a:xfrm>
          <a:prstGeom prst="rect">
            <a:avLst/>
          </a:prstGeom>
        </p:spPr>
      </p:pic>
      <p:pic>
        <p:nvPicPr>
          <p:cNvPr id="6145" name="Picture 1" descr="C:\Users\HOME1\Desktop\fig2-2.PNG"/>
          <p:cNvPicPr>
            <a:picLocks noChangeAspect="1" noChangeArrowheads="1"/>
          </p:cNvPicPr>
          <p:nvPr/>
        </p:nvPicPr>
        <p:blipFill>
          <a:blip r:embed="rId4"/>
          <a:srcRect l="4442" t="26196" r="89237" b="60840"/>
          <a:stretch>
            <a:fillRect/>
          </a:stretch>
        </p:blipFill>
        <p:spPr bwMode="auto">
          <a:xfrm>
            <a:off x="6972298" y="3083503"/>
            <a:ext cx="292085" cy="3264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6264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5F7888B-9FE4-44D2-93F8-F39DA0B9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ru-RU" dirty="0"/>
          </a:p>
        </p:txBody>
      </p:sp>
      <p:sp>
        <p:nvSpPr>
          <p:cNvPr id="24" name="Текст 2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Normal tree depth of 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B049A9D-DAB1-4696-9D6F-F12449A375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Social network</a:t>
            </a:r>
            <a:endParaRPr lang="ru-RU" dirty="0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34" name="Picture 10" descr="https://documents.lucidchart.com/documents/9567c3c0-30af-4917-bcf9-769d7441f4f8/pages/0_0?a=326&amp;x=-62&amp;y=71&amp;w=484&amp;h=198&amp;store=1&amp;accept=image%2F*&amp;auth=LCA%205390fef0d959fddf1e9250d9577b286496dc1873-ts%3D151240908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90120" y="2493818"/>
            <a:ext cx="4762789" cy="2025258"/>
          </a:xfrm>
          <a:prstGeom prst="rect">
            <a:avLst/>
          </a:prstGeom>
          <a:noFill/>
        </p:spPr>
      </p:pic>
      <p:pic>
        <p:nvPicPr>
          <p:cNvPr id="1036" name="Picture 12" descr="https://documents.lucidchart.com/documents/9567c3c0-30af-4917-bcf9-769d7441f4f8/pages/0_0?a=331&amp;x=-62&amp;y=71&amp;w=484&amp;h=198&amp;store=1&amp;accept=image%2F*&amp;auth=LCA%20903fd93cd6bf4803d649c774c9b93b770e47e647-ts%3D151240908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266" y="2467118"/>
            <a:ext cx="4857972" cy="19940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936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5F7888B-9FE4-44D2-93F8-F39DA0B9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triangles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B049A9D-DAB1-4696-9D6F-F12449A37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4" name="Текст 23"/>
          <p:cNvSpPr>
            <a:spLocks noGrp="1"/>
          </p:cNvSpPr>
          <p:nvPr>
            <p:ph type="body" idx="4294967295"/>
          </p:nvPr>
        </p:nvSpPr>
        <p:spPr>
          <a:xfrm>
            <a:off x="614363" y="1863725"/>
            <a:ext cx="6329362" cy="4279900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9" name="Picture 2" descr="C:\Users\HOME1\Desktop\Xd7tl_TISUo.jpg"/>
          <p:cNvPicPr>
            <a:picLocks noChangeAspect="1" noChangeArrowheads="1"/>
          </p:cNvPicPr>
          <p:nvPr/>
        </p:nvPicPr>
        <p:blipFill>
          <a:blip r:embed="rId2"/>
          <a:srcRect l="17955" t="18975" r="1477" b="13922"/>
          <a:stretch>
            <a:fillRect/>
          </a:stretch>
        </p:blipFill>
        <p:spPr bwMode="auto">
          <a:xfrm>
            <a:off x="5446164" y="1870361"/>
            <a:ext cx="6745836" cy="3158840"/>
          </a:xfrm>
          <a:prstGeom prst="rect">
            <a:avLst/>
          </a:prstGeom>
          <a:noFill/>
        </p:spPr>
      </p:pic>
      <p:graphicFrame>
        <p:nvGraphicFramePr>
          <p:cNvPr id="10" name="Схема 9"/>
          <p:cNvGraphicFramePr/>
          <p:nvPr/>
        </p:nvGraphicFramePr>
        <p:xfrm>
          <a:off x="452583" y="1966575"/>
          <a:ext cx="4742873" cy="296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15936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triangles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42109" y="2050473"/>
            <a:ext cx="5181600" cy="3574473"/>
          </a:xfrm>
        </p:spPr>
        <p:txBody>
          <a:bodyPr>
            <a:normAutofit/>
          </a:bodyPr>
          <a:lstStyle/>
          <a:p>
            <a:pPr indent="-342900" algn="just">
              <a:buNone/>
            </a:pPr>
            <a:r>
              <a:rPr lang="en-US" sz="2800" dirty="0" smtClean="0"/>
              <a:t>    Total number of triangles in the graph is proportional to the sum of cubes of its adjacency matrix </a:t>
            </a:r>
            <a:r>
              <a:rPr lang="en-US" sz="2800" dirty="0" err="1" smtClean="0"/>
              <a:t>eigenvalues</a:t>
            </a:r>
            <a:r>
              <a:rPr lang="en-US" sz="2800" dirty="0" smtClean="0"/>
              <a:t> [3]. </a:t>
            </a:r>
            <a:endParaRPr lang="ru-RU" sz="2800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0668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60925" algn="l"/>
              </a:tabLst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5847" name="Picture 7" descr="C:\Users\HOME1\Desktop\Снимок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1664" y="2169678"/>
            <a:ext cx="3628736" cy="1710360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>
          <a:xfrm>
            <a:off x="7244038" y="3964338"/>
            <a:ext cx="38361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where G represents graph, </a:t>
            </a:r>
            <a:r>
              <a:rPr lang="en-US" dirty="0" smtClean="0">
                <a:sym typeface="Symbol"/>
              </a:rPr>
              <a:t></a:t>
            </a:r>
            <a:r>
              <a:rPr lang="en-US" i="1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represents top </a:t>
            </a:r>
            <a:r>
              <a:rPr lang="en-US" i="1" dirty="0" err="1" smtClean="0">
                <a:sym typeface="Symbol"/>
              </a:rPr>
              <a:t>i</a:t>
            </a:r>
            <a:r>
              <a:rPr lang="en-US" dirty="0" err="1" smtClean="0">
                <a:sym typeface="Symbol"/>
              </a:rPr>
              <a:t>-th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eigenvalue</a:t>
            </a:r>
            <a:r>
              <a:rPr lang="en-US" dirty="0" smtClean="0">
                <a:sym typeface="Symbol"/>
              </a:rPr>
              <a:t> of adjacency matrix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3AB00C-A4DD-4FB5-965D-8E61E60B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946A5E4-DC4A-422B-850E-0EBE5C2D9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6222"/>
            <a:ext cx="10353762" cy="405875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Statistical methods </a:t>
            </a:r>
          </a:p>
          <a:p>
            <a:pPr lvl="1"/>
            <a:r>
              <a:rPr lang="en-US" sz="2400" dirty="0" smtClean="0"/>
              <a:t>very powerful tool for social network analysis  </a:t>
            </a:r>
            <a:endParaRPr lang="en-US" sz="2400" dirty="0"/>
          </a:p>
          <a:p>
            <a:r>
              <a:rPr lang="en-US" sz="2800" dirty="0" smtClean="0"/>
              <a:t>Processing of large datasets requires tremendous computational power</a:t>
            </a:r>
          </a:p>
          <a:p>
            <a:r>
              <a:rPr lang="en-US" sz="2800" dirty="0" smtClean="0"/>
              <a:t>The price for getting useful information is relatively high number of limitations </a:t>
            </a:r>
          </a:p>
        </p:txBody>
      </p:sp>
    </p:spTree>
    <p:extLst>
      <p:ext uri="{BB962C8B-B14F-4D97-AF65-F5344CB8AC3E}">
        <p14:creationId xmlns="" xmlns:p14="http://schemas.microsoft.com/office/powerpoint/2010/main" val="349395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3AB00C-A4DD-4FB5-965D-8E61E60B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946A5E4-DC4A-422B-850E-0EBE5C2D9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[1] </a:t>
            </a:r>
            <a:r>
              <a:rPr lang="en-US" dirty="0" err="1" smtClean="0"/>
              <a:t>Durak</a:t>
            </a:r>
            <a:r>
              <a:rPr lang="en-US" dirty="0" smtClean="0"/>
              <a:t>, </a:t>
            </a:r>
            <a:r>
              <a:rPr lang="en-US" dirty="0" err="1" smtClean="0"/>
              <a:t>Nurcan</a:t>
            </a:r>
            <a:r>
              <a:rPr lang="en-US" dirty="0" smtClean="0"/>
              <a:t>, Ali Pinar, Tamara G. </a:t>
            </a:r>
            <a:r>
              <a:rPr lang="en-US" dirty="0" err="1" smtClean="0"/>
              <a:t>Kolda</a:t>
            </a:r>
            <a:r>
              <a:rPr lang="en-US" dirty="0" smtClean="0"/>
              <a:t>, and C. </a:t>
            </a:r>
            <a:r>
              <a:rPr lang="en-US" dirty="0" err="1" smtClean="0"/>
              <a:t>Seshadhri</a:t>
            </a:r>
            <a:r>
              <a:rPr lang="en-US" dirty="0" smtClean="0"/>
              <a:t>. "Degree relations of triangles in real-world networks and graph models." </a:t>
            </a:r>
            <a:r>
              <a:rPr lang="en-US" i="1" dirty="0" smtClean="0"/>
              <a:t>Proceedings of the 21st ACM international conference on Information and knowledge management - CIKM 12</a:t>
            </a:r>
            <a:r>
              <a:rPr lang="en-US" dirty="0" smtClean="0"/>
              <a:t>, 2012. doi:10.1145/2396761.2398503.</a:t>
            </a:r>
          </a:p>
          <a:p>
            <a:pPr>
              <a:buNone/>
            </a:pPr>
            <a:r>
              <a:rPr lang="en-GB" dirty="0" smtClean="0"/>
              <a:t>[2] </a:t>
            </a:r>
            <a:r>
              <a:rPr lang="en-GB" dirty="0" err="1" smtClean="0"/>
              <a:t>Jermakovics</a:t>
            </a:r>
            <a:r>
              <a:rPr lang="en-GB" dirty="0" smtClean="0"/>
              <a:t>, </a:t>
            </a:r>
            <a:r>
              <a:rPr lang="en-GB" dirty="0" err="1" smtClean="0"/>
              <a:t>Andrejs</a:t>
            </a:r>
            <a:r>
              <a:rPr lang="en-GB" dirty="0" smtClean="0"/>
              <a:t>, Alberto </a:t>
            </a:r>
            <a:r>
              <a:rPr lang="en-GB" dirty="0" err="1" smtClean="0"/>
              <a:t>Sillitti</a:t>
            </a:r>
            <a:r>
              <a:rPr lang="en-GB" dirty="0" smtClean="0"/>
              <a:t>, and Giancarlo </a:t>
            </a:r>
            <a:r>
              <a:rPr lang="en-GB" dirty="0" err="1" smtClean="0"/>
              <a:t>Succi</a:t>
            </a:r>
            <a:r>
              <a:rPr lang="en-GB" dirty="0" smtClean="0"/>
              <a:t>. "Exploring Collaboration Networks in Open-Source Projects." </a:t>
            </a:r>
            <a:r>
              <a:rPr lang="en-GB" i="1" dirty="0" smtClean="0"/>
              <a:t>Open Source Software: Quality Verification IFIP Advances in Information and Communication Technology</a:t>
            </a:r>
            <a:r>
              <a:rPr lang="en-GB" dirty="0" smtClean="0"/>
              <a:t>, 2013, 97-108. doi:10.1007/978-3-642-38928-3_7.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[3] </a:t>
            </a:r>
            <a:r>
              <a:rPr lang="en-US" dirty="0" err="1" smtClean="0"/>
              <a:t>Tsourakakis</a:t>
            </a:r>
            <a:r>
              <a:rPr lang="en-US" dirty="0" smtClean="0"/>
              <a:t>, </a:t>
            </a:r>
            <a:r>
              <a:rPr lang="en-US" dirty="0" err="1" smtClean="0"/>
              <a:t>Charalampos</a:t>
            </a:r>
            <a:r>
              <a:rPr lang="en-US" dirty="0" smtClean="0"/>
              <a:t> E. "Fast Counting of Triangles in Large Real Networks without Counting: Algorithms and Laws." </a:t>
            </a:r>
            <a:r>
              <a:rPr lang="en-US" i="1" dirty="0" smtClean="0"/>
              <a:t>2008 Eighth IEEE International Conference on Data Mining</a:t>
            </a:r>
            <a:r>
              <a:rPr lang="en-US" dirty="0" smtClean="0"/>
              <a:t>, 2008. doi:10.1109/icdm.2008.72.</a:t>
            </a:r>
          </a:p>
          <a:p>
            <a:pPr>
              <a:buNone/>
            </a:pPr>
            <a:r>
              <a:rPr lang="en-US" dirty="0" smtClean="0"/>
              <a:t>[4] </a:t>
            </a:r>
            <a:r>
              <a:rPr lang="en-US" dirty="0" err="1" smtClean="0"/>
              <a:t>Tsourakakis</a:t>
            </a:r>
            <a:r>
              <a:rPr lang="en-US" dirty="0" smtClean="0"/>
              <a:t>, </a:t>
            </a:r>
            <a:r>
              <a:rPr lang="en-US" dirty="0" err="1" smtClean="0"/>
              <a:t>Charalampos</a:t>
            </a:r>
            <a:r>
              <a:rPr lang="en-US" dirty="0" smtClean="0"/>
              <a:t> E., U. Kang, Gary L. Miller, and Christos </a:t>
            </a:r>
            <a:r>
              <a:rPr lang="en-US" dirty="0" err="1" smtClean="0"/>
              <a:t>Faloutsos</a:t>
            </a:r>
            <a:r>
              <a:rPr lang="en-US" dirty="0" smtClean="0"/>
              <a:t>. "</a:t>
            </a:r>
            <a:r>
              <a:rPr lang="en-US" dirty="0" err="1" smtClean="0"/>
              <a:t>Doulion</a:t>
            </a:r>
            <a:r>
              <a:rPr lang="en-US" dirty="0" smtClean="0"/>
              <a:t>." </a:t>
            </a:r>
            <a:r>
              <a:rPr lang="en-US" i="1" dirty="0" smtClean="0"/>
              <a:t>Proceedings of the 15th ACM SIGKDD international conference on Knowledge discovery and data mining - KDD 09</a:t>
            </a:r>
            <a:r>
              <a:rPr lang="en-US" dirty="0" smtClean="0"/>
              <a:t>, 2009. doi:10.1145/1557019.1557111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222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/>
              <a:t>All code is here </a:t>
            </a:r>
            <a:r>
              <a:rPr lang="en-GB" sz="2400" dirty="0" smtClean="0">
                <a:hlinkClick r:id="rId2"/>
              </a:rPr>
              <a:t>https://github.com/beisekenov/Senior-Project-I</a:t>
            </a:r>
            <a:endParaRPr 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9EADC1F-344C-489E-9BF5-66D8E77E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0269"/>
            <a:ext cx="10353762" cy="97045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8EA9F01-4910-4E7D-B2EF-9C2708D6D32B}"/>
              </a:ext>
            </a:extLst>
          </p:cNvPr>
          <p:cNvSpPr txBox="1"/>
          <p:nvPr/>
        </p:nvSpPr>
        <p:spPr>
          <a:xfrm>
            <a:off x="2087659" y="6405577"/>
            <a:ext cx="801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https://wearesocial.com/special-reports/digital-in-2017-global-overview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="" xmlns:a16="http://schemas.microsoft.com/office/drawing/2014/main" id="{25B0A165-7341-470B-81C3-C9F57769A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831" y="968672"/>
            <a:ext cx="9214338" cy="5187672"/>
          </a:xfrm>
        </p:spPr>
      </p:pic>
    </p:spTree>
    <p:extLst>
      <p:ext uri="{BB962C8B-B14F-4D97-AF65-F5344CB8AC3E}">
        <p14:creationId xmlns="" xmlns:p14="http://schemas.microsoft.com/office/powerpoint/2010/main" val="410447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D825321-A7BD-4A31-BDAF-1AAE1230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B2DDB15-67C8-4FD6-A938-5D9BA0E43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80724"/>
            <a:ext cx="12192000" cy="169655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3600" dirty="0"/>
              <a:t>Thank you for attention!</a:t>
            </a:r>
            <a:endParaRPr lang="ru-RU" sz="3600" dirty="0"/>
          </a:p>
        </p:txBody>
      </p:sp>
    </p:spTree>
    <p:extLst>
      <p:ext uri="{BB962C8B-B14F-4D97-AF65-F5344CB8AC3E}">
        <p14:creationId xmlns="" xmlns:p14="http://schemas.microsoft.com/office/powerpoint/2010/main" val="192925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92070BA-B3BB-4232-BFB8-E19BC26E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40306D2-61A3-45B3-BB46-181FF8DAE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765971" cy="405875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Popular microblogging site </a:t>
            </a:r>
          </a:p>
          <a:p>
            <a:r>
              <a:rPr lang="en-US" sz="2400" dirty="0"/>
              <a:t>Short Text Messages of 280 characters </a:t>
            </a:r>
          </a:p>
          <a:p>
            <a:r>
              <a:rPr lang="en-US" sz="2400" dirty="0"/>
              <a:t>240+ million active users </a:t>
            </a:r>
          </a:p>
          <a:p>
            <a:r>
              <a:rPr lang="en-US" sz="2400" dirty="0"/>
              <a:t>500 million tweets are generated everyday </a:t>
            </a:r>
          </a:p>
          <a:p>
            <a:r>
              <a:rPr lang="en-US" sz="2400" dirty="0"/>
              <a:t>Twitter audience varies from common man to celebrities </a:t>
            </a:r>
          </a:p>
          <a:p>
            <a:r>
              <a:rPr lang="en-US" sz="2400" dirty="0"/>
              <a:t>Users often discuss current affairs and share personal views on various subjects </a:t>
            </a:r>
          </a:p>
          <a:p>
            <a:r>
              <a:rPr lang="en-US" sz="2400" dirty="0"/>
              <a:t>API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3804F4C4-9899-4040-9544-37092C8A1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486" y="158005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265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Semantic analysis using Machine Learning approach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57745" y="2300486"/>
            <a:ext cx="5306291" cy="405875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Small dataset</a:t>
            </a:r>
          </a:p>
          <a:p>
            <a:r>
              <a:rPr lang="en-US" sz="2800" dirty="0" smtClean="0"/>
              <a:t>Classification of users</a:t>
            </a:r>
          </a:p>
          <a:p>
            <a:r>
              <a:rPr lang="en-US" sz="2800" dirty="0" smtClean="0"/>
              <a:t>Python’s </a:t>
            </a:r>
            <a:r>
              <a:rPr lang="en-US" sz="2800" dirty="0" err="1" smtClean="0"/>
              <a:t>XGBoost</a:t>
            </a:r>
            <a:r>
              <a:rPr lang="en-US" sz="2800" dirty="0" smtClean="0"/>
              <a:t> library</a:t>
            </a:r>
          </a:p>
          <a:p>
            <a:r>
              <a:rPr lang="en-US" sz="2800" dirty="0" smtClean="0"/>
              <a:t>92 % accuracy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ru-RU" sz="2800" dirty="0"/>
          </a:p>
        </p:txBody>
      </p:sp>
      <p:pic>
        <p:nvPicPr>
          <p:cNvPr id="37892" name="Picture 4" descr="Картинки по запросу xgboost icon png"/>
          <p:cNvPicPr>
            <a:picLocks noChangeAspect="1" noChangeArrowheads="1"/>
          </p:cNvPicPr>
          <p:nvPr/>
        </p:nvPicPr>
        <p:blipFill>
          <a:blip r:embed="rId2"/>
          <a:srcRect t="44171"/>
          <a:stretch>
            <a:fillRect/>
          </a:stretch>
        </p:blipFill>
        <p:spPr bwMode="auto">
          <a:xfrm>
            <a:off x="6791903" y="2909454"/>
            <a:ext cx="3886200" cy="8348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79417" y="1732449"/>
            <a:ext cx="9688139" cy="4058751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Rate limitation</a:t>
            </a:r>
          </a:p>
          <a:p>
            <a:r>
              <a:rPr lang="en-US" sz="2800" dirty="0" smtClean="0"/>
              <a:t>Time limitation</a:t>
            </a:r>
          </a:p>
          <a:p>
            <a:r>
              <a:rPr lang="en-US" sz="2800" dirty="0" smtClean="0"/>
              <a:t>Computation cost</a:t>
            </a:r>
          </a:p>
          <a:p>
            <a:endParaRPr lang="ru-RU" sz="2800" dirty="0"/>
          </a:p>
        </p:txBody>
      </p:sp>
      <p:pic>
        <p:nvPicPr>
          <p:cNvPr id="36866" name="Picture 2" descr="Картинки по запросу challenge icon 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38265" y="2013383"/>
            <a:ext cx="3141807" cy="28977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0777" y="2909454"/>
            <a:ext cx="10353762" cy="970450"/>
          </a:xfrm>
        </p:spPr>
        <p:txBody>
          <a:bodyPr>
            <a:noAutofit/>
          </a:bodyPr>
          <a:lstStyle/>
          <a:p>
            <a:r>
              <a:rPr lang="en-US" sz="5400" dirty="0" smtClean="0"/>
              <a:t>Statistical approach for social network analysis </a:t>
            </a:r>
            <a:endParaRPr lang="ru-RU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DCA0687-55D1-49DC-992C-BADEBA07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Ego network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="" xmlns:a16="http://schemas.microsoft.com/office/drawing/2014/main" id="{96600355-E1B0-433C-BC48-B59D64BDB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367" y="1723888"/>
            <a:ext cx="10353762" cy="4058751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Blue </a:t>
            </a:r>
            <a:r>
              <a:rPr lang="en-US" sz="2800" dirty="0" smtClean="0"/>
              <a:t>nodes </a:t>
            </a:r>
            <a:r>
              <a:rPr lang="en-US" sz="2800" dirty="0"/>
              <a:t>– followers</a:t>
            </a:r>
          </a:p>
          <a:p>
            <a:r>
              <a:rPr lang="en-US" sz="2800" dirty="0"/>
              <a:t>Red </a:t>
            </a:r>
            <a:r>
              <a:rPr lang="en-US" sz="2800" dirty="0" smtClean="0"/>
              <a:t>node </a:t>
            </a:r>
            <a:r>
              <a:rPr lang="en-US" sz="2800" dirty="0"/>
              <a:t>– centric user</a:t>
            </a:r>
          </a:p>
          <a:p>
            <a:r>
              <a:rPr lang="en-US" sz="2800" dirty="0"/>
              <a:t>Edges - relationships</a:t>
            </a:r>
            <a:endParaRPr lang="ru-RU" sz="2800" dirty="0"/>
          </a:p>
        </p:txBody>
      </p:sp>
      <p:pic>
        <p:nvPicPr>
          <p:cNvPr id="12" name="Объект 8">
            <a:extLst>
              <a:ext uri="{FF2B5EF4-FFF2-40B4-BE49-F238E27FC236}">
                <a16:creationId xmlns="" xmlns:a16="http://schemas.microsoft.com/office/drawing/2014/main" id="{CBD0A93B-EF76-41F3-BFD2-9D486408F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09" y="1723402"/>
            <a:ext cx="4185824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5191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D59D699-5809-446E-8997-D0B64720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Data collection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17CD467-AFF7-4AB6-8998-64230E375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943" y="1732449"/>
            <a:ext cx="5047343" cy="4058751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Centric user – NU GSB</a:t>
            </a:r>
          </a:p>
          <a:p>
            <a:r>
              <a:rPr lang="en-US" sz="2800" dirty="0"/>
              <a:t>380 followers</a:t>
            </a:r>
          </a:p>
          <a:p>
            <a:r>
              <a:rPr lang="en-US" sz="2800" dirty="0"/>
              <a:t>Tree depth of 2</a:t>
            </a:r>
          </a:p>
          <a:p>
            <a:r>
              <a:rPr lang="en-US" sz="2800" dirty="0"/>
              <a:t>Much more nodes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57395F4-415D-4FFF-8E0F-608D8CD792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124" t="9973" r="8429" b="8182"/>
          <a:stretch/>
        </p:blipFill>
        <p:spPr>
          <a:xfrm>
            <a:off x="7399551" y="2202655"/>
            <a:ext cx="3179354" cy="3118338"/>
          </a:xfrm>
          <a:prstGeom prst="ellipse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5040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D59D699-5809-446E-8997-D0B64720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Data collection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17CD467-AFF7-4AB6-8998-64230E375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943" y="1732449"/>
            <a:ext cx="5047343" cy="4058751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101,639 edges</a:t>
            </a:r>
          </a:p>
          <a:p>
            <a:r>
              <a:rPr lang="en-US" sz="2800" dirty="0"/>
              <a:t>101,316 </a:t>
            </a:r>
            <a:r>
              <a:rPr lang="en-US" sz="2800" dirty="0" smtClean="0"/>
              <a:t>nodes</a:t>
            </a:r>
            <a:endParaRPr lang="en-US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59A7A49F-056D-41B2-8C9C-51AE071AB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124" t="9973" r="8429" b="8182"/>
          <a:stretch/>
        </p:blipFill>
        <p:spPr>
          <a:xfrm>
            <a:off x="7399551" y="2202655"/>
            <a:ext cx="3179354" cy="3118338"/>
          </a:xfrm>
          <a:prstGeom prst="ellipse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27925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447</TotalTime>
  <Words>300</Words>
  <Application>Microsoft Office PowerPoint</Application>
  <PresentationFormat>Произвольный</PresentationFormat>
  <Paragraphs>83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Сланец</vt:lpstr>
      <vt:lpstr>Twitter social network analysis</vt:lpstr>
      <vt:lpstr>Слайд 2</vt:lpstr>
      <vt:lpstr>Twitter </vt:lpstr>
      <vt:lpstr>Semantic analysis using Machine Learning approach</vt:lpstr>
      <vt:lpstr>Challenges </vt:lpstr>
      <vt:lpstr>Statistical approach for social network analysis </vt:lpstr>
      <vt:lpstr>Ego network</vt:lpstr>
      <vt:lpstr>Data collection </vt:lpstr>
      <vt:lpstr>Data collection </vt:lpstr>
      <vt:lpstr>Data collection </vt:lpstr>
      <vt:lpstr>Tools</vt:lpstr>
      <vt:lpstr>Tools</vt:lpstr>
      <vt:lpstr>Data interpretation</vt:lpstr>
      <vt:lpstr>Problem</vt:lpstr>
      <vt:lpstr>Purpose of triangles</vt:lpstr>
      <vt:lpstr>Counting triangles</vt:lpstr>
      <vt:lpstr>Conclusion</vt:lpstr>
      <vt:lpstr>References</vt:lpstr>
      <vt:lpstr>Appendix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characterization using Twitter</dc:title>
  <dc:creator>Ildar Beisekenov</dc:creator>
  <cp:lastModifiedBy>HOME1</cp:lastModifiedBy>
  <cp:revision>16</cp:revision>
  <dcterms:created xsi:type="dcterms:W3CDTF">2017-12-04T06:59:59Z</dcterms:created>
  <dcterms:modified xsi:type="dcterms:W3CDTF">2017-12-04T22:27:23Z</dcterms:modified>
</cp:coreProperties>
</file>