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92" r:id="rId3"/>
    <p:sldId id="293" r:id="rId4"/>
    <p:sldId id="305" r:id="rId5"/>
    <p:sldId id="317" r:id="rId6"/>
    <p:sldId id="318" r:id="rId7"/>
    <p:sldId id="274" r:id="rId8"/>
    <p:sldId id="275" r:id="rId9"/>
    <p:sldId id="332" r:id="rId10"/>
    <p:sldId id="276" r:id="rId11"/>
    <p:sldId id="277" r:id="rId12"/>
    <p:sldId id="284" r:id="rId13"/>
    <p:sldId id="285" r:id="rId14"/>
    <p:sldId id="319" r:id="rId15"/>
    <p:sldId id="279" r:id="rId16"/>
    <p:sldId id="320" r:id="rId17"/>
    <p:sldId id="288" r:id="rId18"/>
    <p:sldId id="287" r:id="rId19"/>
    <p:sldId id="281" r:id="rId20"/>
  </p:sldIdLst>
  <p:sldSz cx="12192000" cy="68580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4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92" tIns="45745" rIns="91492" bIns="45745" numCol="1" anchor="t" anchorCtr="0" compatLnSpc="1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6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92" tIns="45745" rIns="91492" bIns="45745" numCol="1" anchor="t" anchorCtr="0" compatLnSpc="1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6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</p:spPr>
      </p:sp>
      <p:sp>
        <p:nvSpPr>
          <p:cNvPr id="104866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92" tIns="45745" rIns="91492" bIns="45745" numCol="1" anchor="t" anchorCtr="0" compatLnSpc="1"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104866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92" tIns="45745" rIns="91492" bIns="45745" numCol="1" anchor="b" anchorCtr="0" compatLnSpc="1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6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92" tIns="45745" rIns="91492" bIns="45745" numCol="1" anchor="b" anchorCtr="0" compatLnSpc="1"/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5F522-6256-461E-A79F-4037A6D0C8F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A564D-84E6-4D0E-9D2B-1519760DAFC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DejaVu Sans" panose="020B0606030804020204" charset="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DejaVu Sans" panose="020B0606030804020204" charset="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DejaVu Sans" panose="020B0606030804020204" charset="2"/>
              </a:rPr>
            </a:fld>
            <a:endParaRPr lang="zh-CN" altLang="en-US" dirty="0">
              <a:latin typeface="DejaVu Sans" panose="020B0606030804020204" charset="2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5F522-6256-461E-A79F-4037A6D0C8F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A564D-84E6-4D0E-9D2B-1519760DAFC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5F522-6256-461E-A79F-4037A6D0C8F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A564D-84E6-4D0E-9D2B-1519760DAFC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DejaVu Sans" panose="020B0606030804020204" charset="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DejaVu Sans" panose="020B0606030804020204" charset="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DejaVu Sans" panose="020B0606030804020204" charset="2"/>
              </a:rPr>
            </a:fld>
            <a:endParaRPr lang="zh-CN" altLang="en-US" dirty="0">
              <a:latin typeface="DejaVu Sans" panose="020B0606030804020204" charset="2"/>
            </a:endParaRPr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5F522-6256-461E-A79F-4037A6D0C8F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A564D-84E6-4D0E-9D2B-1519760DAFC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5" y="1778438"/>
            <a:ext cx="4873575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5" y="2665379"/>
            <a:ext cx="4873575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9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9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5F522-6256-461E-A79F-4037A6D0C8F9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A564D-84E6-4D0E-9D2B-1519760DAFC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DejaVu Sans" panose="020B0606030804020204" charset="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DejaVu Sans" panose="020B0606030804020204" charset="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DejaVu Sans" panose="020B0606030804020204" charset="2"/>
              </a:rPr>
            </a:fld>
            <a:endParaRPr lang="zh-CN" altLang="en-US" dirty="0">
              <a:latin typeface="DejaVu Sans" panose="020B0606030804020204" charset="2"/>
            </a:endParaRPr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5F522-6256-461E-A79F-4037A6D0C8F9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A564D-84E6-4D0E-9D2B-1519760DAFC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DejaVu Sans" panose="020B0606030804020204" charset="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DejaVu Sans" panose="020B0606030804020204" charset="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DejaVu Sans" panose="020B0606030804020204" charset="2"/>
              </a:rPr>
            </a:fld>
            <a:endParaRPr lang="zh-CN" altLang="en-US" dirty="0">
              <a:latin typeface="DejaVu Sans" panose="020B0606030804020204" charset="2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DejaVu Sans" panose="020B0606030804020204" charset="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DejaVu Sans" panose="020B0606030804020204" charset="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DejaVu Sans" panose="020B0606030804020204" charset="2"/>
              </a:rPr>
            </a:fld>
            <a:endParaRPr lang="zh-CN" altLang="en-US" dirty="0">
              <a:latin typeface="DejaVu Sans" panose="020B0606030804020204" charset="2"/>
            </a:endParaRPr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Rectangle 4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E335F522-6256-461E-A79F-4037A6D0C8F9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29" name="Rectangle 5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zh-CN" altLang="en-US"/>
          </a:p>
        </p:txBody>
      </p:sp>
      <p:sp>
        <p:nvSpPr>
          <p:cNvPr id="1030" name="Rectangle 6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1C1A564D-84E6-4D0E-9D2B-1519760DAFC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DejaVu Sans" panose="020B0606030804020204" charset="2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DejaVu Sans" panose="020B0606030804020204" charset="2"/>
        <a:buNone/>
        <a:defRPr b="0" i="0" u="none" kern="1200" baseline="0">
          <a:solidFill>
            <a:schemeClr val="tx1"/>
          </a:solidFill>
          <a:latin typeface="DejaVu Sans" panose="020B0606030804020204" charset="2"/>
          <a:ea typeface="方正书宋_GBK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DejaVu Sans" panose="020B0606030804020204" charset="2"/>
        <a:buNone/>
        <a:defRPr b="0" i="0" u="none" kern="1200" baseline="0">
          <a:solidFill>
            <a:schemeClr val="tx1"/>
          </a:solidFill>
          <a:latin typeface="DejaVu Sans" panose="020B0606030804020204" charset="2"/>
          <a:ea typeface="方正书宋_GBK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DejaVu Sans" panose="020B0606030804020204" charset="2"/>
        <a:buNone/>
        <a:defRPr b="0" i="0" u="none" kern="1200" baseline="0">
          <a:solidFill>
            <a:schemeClr val="tx1"/>
          </a:solidFill>
          <a:latin typeface="DejaVu Sans" panose="020B0606030804020204" charset="2"/>
          <a:ea typeface="方正书宋_GBK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DejaVu Sans" panose="020B0606030804020204" charset="2"/>
        <a:buNone/>
        <a:defRPr b="0" i="0" u="none" kern="1200" baseline="0">
          <a:solidFill>
            <a:schemeClr val="tx1"/>
          </a:solidFill>
          <a:latin typeface="DejaVu Sans" panose="020B0606030804020204" charset="2"/>
          <a:ea typeface="方正书宋_GBK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DejaVu Sans" panose="020B0606030804020204" charset="2"/>
        <a:buNone/>
        <a:defRPr b="0" i="0" u="none" kern="1200" baseline="0">
          <a:solidFill>
            <a:schemeClr val="tx1"/>
          </a:solidFill>
          <a:latin typeface="DejaVu Sans" panose="020B0606030804020204" charset="2"/>
          <a:ea typeface="方正书宋_GBK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DejaVu Sans" panose="020B0606030804020204" charset="2"/>
        <a:buNone/>
        <a:defRPr b="0" i="0" u="none" kern="1200" baseline="0">
          <a:solidFill>
            <a:schemeClr val="tx1"/>
          </a:solidFill>
          <a:latin typeface="DejaVu Sans" panose="020B0606030804020204" charset="2"/>
          <a:ea typeface="方正书宋_GBK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DejaVu Sans" panose="020B0606030804020204" charset="2"/>
        <a:buNone/>
        <a:defRPr b="0" i="0" u="none" kern="1200" baseline="0">
          <a:solidFill>
            <a:schemeClr val="tx1"/>
          </a:solidFill>
          <a:latin typeface="DejaVu Sans" panose="020B0606030804020204" charset="2"/>
          <a:ea typeface="方正书宋_GBK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DejaVu Sans" panose="020B0606030804020204" charset="2"/>
        <a:buNone/>
        <a:defRPr b="0" i="0" u="none" kern="1200" baseline="0">
          <a:solidFill>
            <a:schemeClr val="tx1"/>
          </a:solidFill>
          <a:latin typeface="DejaVu Sans" panose="020B0606030804020204" charset="2"/>
          <a:ea typeface="方正书宋_GBK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p>
            <a:pPr algn="ctr">
              <a:buFont typeface="Arial" panose="020B0604020202020204" pitchFamily="34" charset="0"/>
            </a:pPr>
            <a:r>
              <a:rPr lang="zh-CN" altLang="en-US" sz="5400">
                <a:solidFill>
                  <a:schemeClr val="bg2"/>
                </a:solidFill>
              </a:rPr>
              <a:t>首先有个问题</a:t>
            </a:r>
            <a:r>
              <a:rPr lang="en-US" altLang="zh-CN" sz="5400">
                <a:solidFill>
                  <a:schemeClr val="bg2"/>
                </a:solidFill>
              </a:rPr>
              <a:t> </a:t>
            </a:r>
            <a:br>
              <a:rPr lang="en-US" altLang="zh-CN" sz="5400">
                <a:solidFill>
                  <a:schemeClr val="bg2"/>
                </a:solidFill>
              </a:rPr>
            </a:br>
            <a:r>
              <a:rPr lang="zh-CN" altLang="x-none" sz="5400"/>
              <a:t>我们为什么要考个好大学？</a:t>
            </a:r>
            <a:endParaRPr lang="zh-CN" altLang="x-none" sz="54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 rot="4500000" flipV="1">
            <a:off x="3708400" y="8700135"/>
            <a:ext cx="1952625" cy="76200"/>
          </a:xfrm>
        </p:spPr>
        <p:txBody>
          <a:bodyPr>
            <a:normAutofit/>
          </a:bodyPr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/>
      <p:bldP spid="2" grpId="3"/>
      <p:bldP spid="2" grpId="5"/>
      <p:bldP spid="2" grpId="7"/>
      <p:bldP spid="2" grpId="9"/>
      <p:bldP spid="2" grpId="11"/>
      <p:bldP spid="2" grpId="12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文本框 1048585"/>
          <p:cNvSpPr txBox="1"/>
          <p:nvPr/>
        </p:nvSpPr>
        <p:spPr>
          <a:xfrm>
            <a:off x="512445" y="344170"/>
            <a:ext cx="3505835" cy="1014730"/>
          </a:xfrm>
          <a:prstGeom prst="rect">
            <a:avLst/>
          </a:prstGeom>
        </p:spPr>
        <p:txBody>
          <a:bodyPr wrap="square" rtlCol="0">
            <a:spAutoFit/>
          </a:bodyPr>
          <a:p>
            <a:r>
              <a:rPr lang="zh-CN" sz="6000">
                <a:solidFill>
                  <a:srgbClr val="7030A0"/>
                </a:solidFill>
              </a:rPr>
              <a:t>学术实力</a:t>
            </a:r>
            <a:endParaRPr lang="zh-CN" sz="6000">
              <a:solidFill>
                <a:srgbClr val="7030A0"/>
              </a:solidFill>
            </a:endParaRPr>
          </a:p>
        </p:txBody>
      </p:sp>
      <p:sp>
        <p:nvSpPr>
          <p:cNvPr id="1048587" name="文本框 1048586"/>
          <p:cNvSpPr txBox="1"/>
          <p:nvPr/>
        </p:nvSpPr>
        <p:spPr>
          <a:xfrm>
            <a:off x="512445" y="1358900"/>
            <a:ext cx="11167110" cy="5077460"/>
          </a:xfrm>
          <a:prstGeom prst="rect">
            <a:avLst/>
          </a:prstGeom>
        </p:spPr>
        <p:txBody>
          <a:bodyPr wrap="square" rtlCol="0">
            <a:spAutoFit/>
          </a:bodyPr>
          <a:p>
            <a:pPr algn="l"/>
            <a:r>
              <a:rPr lang="zh-CN" sz="5400">
                <a:solidFill>
                  <a:srgbClr val="000000"/>
                </a:solidFill>
              </a:rPr>
              <a:t>优势学科如法学、生物学、测绘科学与技术等</a:t>
            </a:r>
            <a:endParaRPr lang="zh-CN" sz="5400">
              <a:solidFill>
                <a:srgbClr val="000000"/>
              </a:solidFill>
            </a:endParaRPr>
          </a:p>
          <a:p>
            <a:pPr algn="l"/>
            <a:r>
              <a:rPr lang="zh-CN" sz="5400">
                <a:solidFill>
                  <a:srgbClr val="000000"/>
                </a:solidFill>
              </a:rPr>
              <a:t>武大涵盖哲学、经济学、法学、教育学、文学、历史学、理学、工学、农学、医学、管理学、艺术学等，体现学科的综合性。</a:t>
            </a:r>
            <a:endParaRPr lang="zh-CN" sz="5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4" name="图片 2097153"/>
          <p:cNvPicPr/>
          <p:nvPr/>
        </p:nvPicPr>
        <p:blipFill>
          <a:blip r:embed="rId1"/>
          <a:stretch>
            <a:fillRect/>
          </a:stretch>
        </p:blipFill>
        <p:spPr>
          <a:xfrm>
            <a:off x="149332" y="-186512"/>
            <a:ext cx="11893337" cy="1601006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6" name="图片 2097155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6577375"/>
            <a:ext cx="11923188" cy="1764818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875030"/>
          </a:xfrm>
        </p:spPr>
        <p:txBody>
          <a:bodyPr/>
          <a:p>
            <a:r>
              <a:rPr lang="zh-CN" altLang="en-US"/>
              <a:t>知名校友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6915" y="781685"/>
            <a:ext cx="10972800" cy="4525963"/>
          </a:xfrm>
        </p:spPr>
        <p:txBody>
          <a:bodyPr/>
          <a:p>
            <a:pPr marL="0" indent="0" algn="ctr">
              <a:buNone/>
            </a:pPr>
            <a:r>
              <a:rPr lang="zh-CN" altLang="en-US"/>
              <a:t>雷军</a:t>
            </a:r>
            <a:endParaRPr lang="zh-CN" altLang="en-US"/>
          </a:p>
          <a:p>
            <a:pPr marL="0" indent="0" algn="ctr">
              <a:buNone/>
            </a:pPr>
            <a:r>
              <a:rPr lang="zh-CN" altLang="en-US" sz="2400"/>
              <a:t>1969年12月16日出生于湖北省仙桃市剅河镇赵湾村四组，小米科技有限责任公司创始人、董事长、首席执行官（CEO）</a:t>
            </a:r>
            <a:r>
              <a:rPr lang="zh-CN" altLang="en-US" sz="2800"/>
              <a:t>，中华人民共和国第十二、十三、十四届全国人民代表大会代表，中国民间商会副会长。雷军于1991年毕业于武汉大学，后被分配到北京航天部某研究所工作。</a:t>
            </a:r>
            <a:r>
              <a:rPr lang="zh-CN" altLang="en-US" sz="2800"/>
              <a:t>1992年1月，加盟金山软件公司，8月，任金山公司北京开发部经理。1994年，任北京金山软件公司总经理。1996年11月，带领团队开发WPS 97，为金山制定新战术，先后推出了金山影霸、金山词霸、游戏《剑侠情缘》等产品。1998年，出任金山首席执行官（CEO）。2000年底，任北京金山软件股份有限公司总裁。2007年12月，卸任金山软件首席执行官，投身天使投资行业。2010年4月6日，创立小米公司。2011年7月，时隔三年半后重回金山，出任金山软件有限公司董事长。2015年4月起，任金山云控股有限公司董事长。2016年5月17日，接手小米手机部。2019年5月17日，兼任中国区总裁，全面负责中国区业务开展和团队管理。2021年3月30日，任小米智能电动汽车业务首席执行官。雷军于2013年12月获评为中国经济年度人物。2014年2月，入选中国互联网年度人物。2018年，入选改革开放40年百名杰出民营企业家。2020年，当选北京市劳动模范。2021年，入选《福布斯》中国最佳CEO（第一名）。2022年，入选《财富》中国最具影响力的50位商界领袖。截至2025年1月6日，雷军的抖音平台粉丝已达3773.7万。</a:t>
            </a:r>
            <a:endParaRPr lang="zh-CN" altLang="en-US" sz="2800"/>
          </a:p>
        </p:txBody>
      </p:sp>
      <p:sp>
        <p:nvSpPr>
          <p:cNvPr id="4" name="文本框 3"/>
          <p:cNvSpPr txBox="1"/>
          <p:nvPr/>
        </p:nvSpPr>
        <p:spPr>
          <a:xfrm>
            <a:off x="539115" y="120650"/>
            <a:ext cx="39592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/>
              <a:t>来源于百度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文本框 1048593"/>
          <p:cNvSpPr txBox="1"/>
          <p:nvPr/>
        </p:nvSpPr>
        <p:spPr>
          <a:xfrm>
            <a:off x="245932" y="440744"/>
            <a:ext cx="4765572" cy="561340"/>
          </a:xfrm>
          <a:prstGeom prst="rect">
            <a:avLst/>
          </a:prstGeom>
        </p:spPr>
        <p:txBody>
          <a:bodyPr wrap="square" rtlCol="0">
            <a:spAutoFit/>
          </a:bodyPr>
          <a:p>
            <a:r>
              <a:rPr lang="zh-CN" sz="2800">
                <a:solidFill>
                  <a:srgbClr val="000000"/>
                </a:solidFill>
              </a:rPr>
              <a:t>校园</a:t>
            </a:r>
            <a:r>
              <a:rPr lang="zh-CN" sz="2800">
                <a:solidFill>
                  <a:srgbClr val="000000"/>
                </a:solidFill>
              </a:rPr>
              <a:t>风光</a:t>
            </a:r>
            <a:endParaRPr lang="zh-CN" sz="2800">
              <a:solidFill>
                <a:srgbClr val="000000"/>
              </a:solidFill>
            </a:endParaRPr>
          </a:p>
        </p:txBody>
      </p:sp>
      <p:sp>
        <p:nvSpPr>
          <p:cNvPr id="1048595" name="文本框 1048594"/>
          <p:cNvSpPr txBox="1"/>
          <p:nvPr/>
        </p:nvSpPr>
        <p:spPr>
          <a:xfrm>
            <a:off x="1011503" y="1463342"/>
            <a:ext cx="4000000" cy="561340"/>
          </a:xfrm>
          <a:prstGeom prst="rect">
            <a:avLst/>
          </a:prstGeom>
        </p:spPr>
        <p:txBody>
          <a:bodyPr wrap="square" rtlCol="0">
            <a:spAutoFit/>
          </a:bodyPr>
          <a:p>
            <a:r>
              <a:rPr lang="zh-CN" sz="2800">
                <a:solidFill>
                  <a:srgbClr val="000000"/>
                </a:solidFill>
              </a:rPr>
              <a:t>樱花大道</a:t>
            </a:r>
            <a:endParaRPr lang="zh-CN" sz="2800">
              <a:solidFill>
                <a:srgbClr val="000000"/>
              </a:solidFill>
            </a:endParaRPr>
          </a:p>
        </p:txBody>
      </p:sp>
      <p:sp>
        <p:nvSpPr>
          <p:cNvPr id="1048596" name="文本框 1048595"/>
          <p:cNvSpPr txBox="1"/>
          <p:nvPr/>
        </p:nvSpPr>
        <p:spPr>
          <a:xfrm>
            <a:off x="3011504" y="1002084"/>
            <a:ext cx="4000000" cy="2910840"/>
          </a:xfrm>
          <a:prstGeom prst="rect">
            <a:avLst/>
          </a:prstGeom>
        </p:spPr>
        <p:txBody>
          <a:bodyPr wrap="square" rtlCol="0">
            <a:spAutoFit/>
          </a:bodyPr>
          <a:p>
            <a:r>
              <a:rPr lang="zh-CN" sz="2800">
                <a:solidFill>
                  <a:srgbClr val="000000"/>
                </a:solidFill>
              </a:rPr>
              <a:t>樱花大道在不同季节的景色，春天樱花烂漫，夏天绿树成荫，秋天</a:t>
            </a:r>
            <a:r>
              <a:rPr lang="zh-CN" sz="2800">
                <a:solidFill>
                  <a:srgbClr val="000000"/>
                </a:solidFill>
              </a:rPr>
              <a:t>金黄</a:t>
            </a:r>
            <a:r>
              <a:rPr lang="zh-CN" sz="2800">
                <a:solidFill>
                  <a:srgbClr val="000000"/>
                </a:solidFill>
              </a:rPr>
              <a:t>的</a:t>
            </a:r>
            <a:r>
              <a:rPr lang="zh-CN" sz="2800">
                <a:solidFill>
                  <a:srgbClr val="000000"/>
                </a:solidFill>
              </a:rPr>
              <a:t>树叶</a:t>
            </a:r>
            <a:r>
              <a:rPr lang="zh-CN" sz="2800">
                <a:solidFill>
                  <a:srgbClr val="000000"/>
                </a:solidFill>
              </a:rPr>
              <a:t>飘落</a:t>
            </a:r>
            <a:r>
              <a:rPr lang="zh-CN" sz="2800">
                <a:solidFill>
                  <a:srgbClr val="000000"/>
                </a:solidFill>
              </a:rPr>
              <a:t>，</a:t>
            </a:r>
            <a:r>
              <a:rPr lang="zh-CN" sz="2800">
                <a:solidFill>
                  <a:srgbClr val="000000"/>
                </a:solidFill>
              </a:rPr>
              <a:t>冬天</a:t>
            </a:r>
            <a:r>
              <a:rPr lang="zh-CN" sz="2800">
                <a:solidFill>
                  <a:srgbClr val="000000"/>
                </a:solidFill>
              </a:rPr>
              <a:t>银装素裹</a:t>
            </a:r>
            <a:r>
              <a:rPr lang="zh-CN" sz="2800">
                <a:solidFill>
                  <a:srgbClr val="000000"/>
                </a:solidFill>
              </a:rPr>
              <a:t>，</a:t>
            </a:r>
            <a:r>
              <a:rPr lang="zh-CN" sz="2800">
                <a:solidFill>
                  <a:srgbClr val="000000"/>
                </a:solidFill>
              </a:rPr>
              <a:t>体现</a:t>
            </a:r>
            <a:r>
              <a:rPr lang="zh-CN" sz="2800">
                <a:solidFill>
                  <a:srgbClr val="000000"/>
                </a:solidFill>
              </a:rPr>
              <a:t>校园</a:t>
            </a:r>
            <a:r>
              <a:rPr lang="zh-CN" sz="2800">
                <a:solidFill>
                  <a:srgbClr val="000000"/>
                </a:solidFill>
              </a:rPr>
              <a:t>景色</a:t>
            </a:r>
            <a:r>
              <a:rPr lang="zh-CN" sz="2800">
                <a:solidFill>
                  <a:srgbClr val="000000"/>
                </a:solidFill>
              </a:rPr>
              <a:t>的</a:t>
            </a:r>
            <a:r>
              <a:rPr lang="zh-CN" sz="2800">
                <a:solidFill>
                  <a:srgbClr val="000000"/>
                </a:solidFill>
              </a:rPr>
              <a:t>多样性</a:t>
            </a:r>
            <a:endParaRPr lang="zh-CN" sz="2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视频</a:t>
            </a:r>
            <a:r>
              <a:rPr lang="x-none" altLang="zh-CN"/>
              <a:t>2</a:t>
            </a:r>
            <a:endParaRPr lang="x-none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 algn="ctr">
              <a:buNone/>
            </a:pPr>
            <a:r>
              <a:rPr lang="zh-CN" altLang="en-US" sz="16600">
                <a:solidFill>
                  <a:srgbClr val="FF0000"/>
                </a:solidFill>
              </a:rPr>
              <a:t>侵权必删</a:t>
            </a:r>
            <a:endParaRPr lang="zh-CN" altLang="en-US" sz="166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0" name="图片 2097159"/>
          <p:cNvPicPr/>
          <p:nvPr/>
        </p:nvPicPr>
        <p:blipFill>
          <a:blip r:embed="rId1"/>
          <a:stretch>
            <a:fillRect/>
          </a:stretch>
        </p:blipFill>
        <p:spPr>
          <a:xfrm>
            <a:off x="6649281" y="-238352"/>
            <a:ext cx="3687872" cy="7334704"/>
          </a:xfrm>
          <a:prstGeom prst="rect">
            <a:avLst/>
          </a:prstGeom>
        </p:spPr>
      </p:pic>
      <p:pic>
        <p:nvPicPr>
          <p:cNvPr id="2097162" name="图片 2097161"/>
          <p:cNvPicPr/>
          <p:nvPr/>
        </p:nvPicPr>
        <p:blipFill>
          <a:blip r:embed="rId2"/>
          <a:stretch>
            <a:fillRect/>
          </a:stretch>
        </p:blipFill>
        <p:spPr>
          <a:xfrm>
            <a:off x="2124348" y="0"/>
            <a:ext cx="3578332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9" name="图片 2097158"/>
          <p:cNvPicPr/>
          <p:nvPr/>
        </p:nvPicPr>
        <p:blipFill>
          <a:blip r:embed="rId1"/>
          <a:stretch>
            <a:fillRect/>
          </a:stretch>
        </p:blipFill>
        <p:spPr>
          <a:xfrm>
            <a:off x="1436897" y="0"/>
            <a:ext cx="9318206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标题 1048607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/>
              <a:t>结束</a:t>
            </a:r>
            <a:endParaRPr lang="zh-CN"/>
          </a:p>
        </p:txBody>
      </p:sp>
      <p:sp>
        <p:nvSpPr>
          <p:cNvPr id="1048609" name="副标题 1048608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zh-CN"/>
              <a:t>谢谢大家</a:t>
            </a:r>
            <a:endParaRPr lang="zh-CN"/>
          </a:p>
        </p:txBody>
      </p:sp>
      <p:sp>
        <p:nvSpPr>
          <p:cNvPr id="2" name="文本框 1"/>
          <p:cNvSpPr txBox="1"/>
          <p:nvPr/>
        </p:nvSpPr>
        <p:spPr>
          <a:xfrm>
            <a:off x="203200" y="200660"/>
            <a:ext cx="45904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x-none"/>
              <a:t>视频及</a:t>
            </a:r>
            <a:r>
              <a:rPr lang="en-US" altLang="zh-CN"/>
              <a:t>ppt</a:t>
            </a:r>
            <a:r>
              <a:rPr lang="zh-CN" altLang="en-US"/>
              <a:t>均放于</a:t>
            </a:r>
            <a:r>
              <a:rPr lang="en-US" altLang="zh-CN"/>
              <a:t>beishangyu</a:t>
            </a:r>
            <a:r>
              <a:rPr lang="zh-CN" altLang="en-US"/>
              <a:t>的</a:t>
            </a:r>
            <a:r>
              <a:rPr lang="en-US" altLang="zh-CN"/>
              <a:t>guthub</a:t>
            </a:r>
            <a:r>
              <a:rPr lang="zh-CN" altLang="en-US"/>
              <a:t>仓库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9860" y="982345"/>
            <a:ext cx="11487785" cy="5298440"/>
          </a:xfrm>
        </p:spPr>
        <p:txBody>
          <a:bodyPr>
            <a:noAutofit/>
          </a:bodyPr>
          <a:p>
            <a:r>
              <a:rPr lang="zh-CN" altLang="en-US" sz="2800"/>
              <a:t>这张图片展示了一个美丽的春日场景。前景中，一簇簇盛开的樱花树枝占据了画面的主要部分，樱花花瓣洁白而略带粉红，显得非常娇嫩和清新。樱花树枝上还有一些未完全开放的花蕾，增添了画面的层次感。</a:t>
            </a:r>
            <a:br>
              <a:rPr lang="zh-CN" altLang="en-US" sz="2800"/>
            </a:br>
            <a:br>
              <a:rPr lang="zh-CN" altLang="en-US" sz="2800"/>
            </a:br>
            <a:r>
              <a:rPr lang="zh-CN" altLang="en-US" sz="2800"/>
              <a:t>背景中可以看到一些建筑物，建筑物的外墙是浅色的，窗户和门框是深色的，形成了鲜明的对比。建筑物的风格看起来有些复古，可能是某种历史建筑或传统风格的建筑。建筑物的屋顶是蓝色的，与樱花的白色形成了色彩上的对比。</a:t>
            </a:r>
            <a:br>
              <a:rPr lang="zh-CN" altLang="en-US" sz="2800"/>
            </a:br>
            <a:br>
              <a:rPr lang="zh-CN" altLang="en-US" sz="2800"/>
            </a:br>
            <a:r>
              <a:rPr lang="zh-CN" altLang="en-US" sz="2800"/>
              <a:t>阳光透过樱花树枝洒在建筑物和地面上，给整个场景增添了一种温暖和明亮的感觉。整体画面给人一种宁静、美丽和充满生机的感觉，仿佛置身于一个春天的童话世界。</a:t>
            </a:r>
            <a:endParaRPr lang="zh-CN" altLang="en-US" sz="2800"/>
          </a:p>
        </p:txBody>
      </p:sp>
      <p:sp>
        <p:nvSpPr>
          <p:cNvPr id="5" name="文本框 4"/>
          <p:cNvSpPr txBox="1"/>
          <p:nvPr/>
        </p:nvSpPr>
        <p:spPr>
          <a:xfrm>
            <a:off x="578485" y="213360"/>
            <a:ext cx="112331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600">
                <a:solidFill>
                  <a:srgbClr val="FF0000"/>
                </a:solidFill>
              </a:rPr>
              <a:t>想象一下接下来这段文字描写的场景</a:t>
            </a:r>
            <a:endParaRPr lang="zh-CN" altLang="en-US" sz="3600">
              <a:solidFill>
                <a:srgbClr val="FF0000"/>
              </a:solidFill>
            </a:endParaRPr>
          </a:p>
        </p:txBody>
      </p:sp>
      <p:pic>
        <p:nvPicPr>
          <p:cNvPr id="4" name="内容占位符 3" descr="图片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0"/>
            <a:ext cx="12214860" cy="68821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2020" y="499746"/>
            <a:ext cx="10515600" cy="1325563"/>
          </a:xfrm>
        </p:spPr>
        <p:txBody>
          <a:bodyPr/>
          <a:p>
            <a:pPr algn="ctr"/>
            <a:r>
              <a:rPr lang="zh-CN" altLang="en-US" i="1">
                <a:solidFill>
                  <a:schemeClr val="tx2"/>
                </a:solidFill>
              </a:rPr>
              <a:t>是图片更直观还是文字更直观呢？</a:t>
            </a:r>
            <a:endParaRPr lang="zh-CN" altLang="en-US" i="1">
              <a:solidFill>
                <a:schemeClr val="tx2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9953625" cy="2204085"/>
          </a:xfrm>
        </p:spPr>
        <p:txBody>
          <a:bodyPr/>
          <a:p>
            <a:pPr marL="0" indent="0" algn="ctr">
              <a:buNone/>
            </a:pPr>
            <a:r>
              <a:rPr lang="zh-CN" altLang="en-US" sz="4000"/>
              <a:t>又或者说你在菜市场买菜的时候</a:t>
            </a:r>
            <a:endParaRPr lang="zh-CN" altLang="en-US" sz="4000"/>
          </a:p>
          <a:p>
            <a:pPr marL="0" indent="0" algn="ctr">
              <a:buNone/>
            </a:pPr>
            <a:r>
              <a:rPr lang="zh-CN" altLang="en-US" sz="4000"/>
              <a:t>你会先算一下哪种方案更省钱吗？</a:t>
            </a:r>
            <a:endParaRPr lang="zh-CN" altLang="en-US" sz="4000"/>
          </a:p>
        </p:txBody>
      </p:sp>
      <p:sp>
        <p:nvSpPr>
          <p:cNvPr id="4" name="文本框 3"/>
          <p:cNvSpPr txBox="1"/>
          <p:nvPr/>
        </p:nvSpPr>
        <p:spPr>
          <a:xfrm>
            <a:off x="567055" y="3530600"/>
            <a:ext cx="1087056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6000">
                <a:solidFill>
                  <a:srgbClr val="FF0000"/>
                </a:solidFill>
              </a:rPr>
              <a:t>那么我们现在读书是为了什么呢</a:t>
            </a:r>
            <a:endParaRPr lang="zh-CN" altLang="en-US" sz="60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接下来是我对其的理解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318895"/>
            <a:ext cx="10972800" cy="4807585"/>
          </a:xfrm>
        </p:spPr>
        <p:txBody>
          <a:bodyPr/>
          <a:p>
            <a:pPr marL="0" indent="0" algn="ctr">
              <a:buNone/>
            </a:pPr>
            <a:r>
              <a:rPr lang="zh-CN" altLang="en-US" sz="3600"/>
              <a:t>试问你们现在读书有乐趣吗</a:t>
            </a:r>
            <a:endParaRPr lang="zh-CN" altLang="en-US" sz="3600"/>
          </a:p>
          <a:p>
            <a:pPr marL="0" indent="0" algn="ctr">
              <a:buNone/>
            </a:pPr>
            <a:r>
              <a:rPr lang="zh-CN" altLang="en-US" sz="3600"/>
              <a:t>我的答案是没有乐趣</a:t>
            </a:r>
            <a:endParaRPr lang="zh-CN" altLang="en-US" sz="3600"/>
          </a:p>
          <a:p>
            <a:pPr marL="0" indent="0" algn="ctr">
              <a:buNone/>
            </a:pPr>
            <a:r>
              <a:rPr lang="zh-CN" altLang="en-US" sz="3600"/>
              <a:t>那为什么会没有乐趣</a:t>
            </a:r>
            <a:r>
              <a:rPr lang="en-US" altLang="zh-CN" sz="3600"/>
              <a:t>  </a:t>
            </a:r>
            <a:r>
              <a:rPr lang="zh-CN" altLang="en-US" sz="3600"/>
              <a:t>是因为教育资源的不平衡</a:t>
            </a:r>
            <a:r>
              <a:rPr lang="en-US" altLang="zh-CN" sz="3600"/>
              <a:t> </a:t>
            </a:r>
            <a:r>
              <a:rPr lang="zh-CN" altLang="en-US" sz="3600"/>
              <a:t>让我们无法感受到实践的快乐</a:t>
            </a:r>
            <a:endParaRPr lang="zh-CN" altLang="en-US" sz="3600"/>
          </a:p>
          <a:p>
            <a:pPr marL="0" indent="0" algn="ctr">
              <a:buNone/>
            </a:pPr>
            <a:r>
              <a:rPr lang="zh-CN" altLang="en-US" sz="3600"/>
              <a:t>所以说我们现在读的书只是为了</a:t>
            </a:r>
            <a:r>
              <a:rPr lang="en-US" altLang="zh-CN" sz="3600"/>
              <a:t>1</a:t>
            </a:r>
            <a:r>
              <a:rPr lang="zh-CN" altLang="en-US" sz="3600"/>
              <a:t>年多后的那场重新分配教育资源的大考</a:t>
            </a:r>
            <a:r>
              <a:rPr lang="en-US" altLang="zh-CN" sz="3600"/>
              <a:t> </a:t>
            </a:r>
            <a:r>
              <a:rPr lang="zh-CN" altLang="en-US" sz="3600"/>
              <a:t>那场能够让我们读的书变得有用的大考</a:t>
            </a:r>
            <a:endParaRPr lang="zh-CN" altLang="en-US" sz="3600"/>
          </a:p>
          <a:p>
            <a:pPr marL="0" indent="0" algn="ctr">
              <a:buNone/>
            </a:pPr>
            <a:r>
              <a:rPr lang="zh-CN" altLang="en-US" sz="4400">
                <a:solidFill>
                  <a:srgbClr val="FF0000"/>
                </a:solidFill>
              </a:rPr>
              <a:t>所以要考个好大学</a:t>
            </a:r>
            <a:endParaRPr lang="zh-CN" altLang="en-US" sz="44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11360785" y="-4395470"/>
            <a:ext cx="10972800" cy="5851525"/>
          </a:xfrm>
        </p:spPr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635"/>
          </a:xfrm>
        </p:spPr>
        <p:txBody>
          <a:bodyPr/>
          <a:p>
            <a:r>
              <a:rPr lang="zh-CN" altLang="en-US" sz="2000"/>
              <a:t>以上仅代表个人观点</a:t>
            </a:r>
            <a:r>
              <a:rPr lang="en-US" altLang="zh-CN" sz="2000"/>
              <a:t> </a:t>
            </a:r>
            <a:r>
              <a:rPr lang="zh-CN" altLang="en-US" sz="2000"/>
              <a:t>所有解释权归</a:t>
            </a:r>
            <a:r>
              <a:rPr lang="en-US" altLang="zh-CN" sz="2000"/>
              <a:t>beishangyu</a:t>
            </a:r>
            <a:r>
              <a:rPr lang="zh-CN" altLang="en-US" sz="2000"/>
              <a:t>所有</a:t>
            </a:r>
            <a:endParaRPr lang="zh-CN" altLang="en-US" sz="2000"/>
          </a:p>
          <a:p>
            <a:endParaRPr lang="zh-CN" altLang="en-US" sz="2000"/>
          </a:p>
          <a:p>
            <a:endParaRPr lang="zh-CN" altLang="en-US"/>
          </a:p>
          <a:p>
            <a:endParaRPr lang="zh-CN" altLang="en-US"/>
          </a:p>
          <a:p>
            <a:pPr marL="0" indent="0" algn="ctr">
              <a:buNone/>
            </a:pPr>
            <a:r>
              <a:rPr lang="zh-CN" altLang="en-US" sz="115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接下来进入正题</a:t>
            </a:r>
            <a:endParaRPr lang="zh-CN" altLang="en-US" sz="11500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标题 1"/>
          <p:cNvSpPr>
            <a:spLocks noGrp="1"/>
          </p:cNvSpPr>
          <p:nvPr>
            <p:ph type="ctrTitle"/>
          </p:nvPr>
        </p:nvSpPr>
        <p:spPr>
          <a:xfrm>
            <a:off x="914400" y="-1193800"/>
            <a:ext cx="10363200" cy="2387600"/>
          </a:xfrm>
        </p:spPr>
        <p:txBody>
          <a:bodyPr/>
          <a:p>
            <a:r>
              <a:rPr lang="zh-CN" altLang="en-US">
                <a:solidFill>
                  <a:srgbClr val="FFE5E5"/>
                </a:solidFill>
                <a:latin typeface="汉仪青云简"/>
                <a:ea typeface="汉仪青云简"/>
              </a:rPr>
              <a:t>梦想</a:t>
            </a:r>
            <a:r>
              <a:rPr lang="zh-CN" altLang="en-US">
                <a:solidFill>
                  <a:srgbClr val="FFE5E5"/>
                </a:solidFill>
                <a:latin typeface="汉仪青云简"/>
                <a:ea typeface="汉仪青云简"/>
              </a:rPr>
              <a:t>启航</a:t>
            </a:r>
            <a:r>
              <a:rPr lang="zh-CN" altLang="en-US">
                <a:solidFill>
                  <a:srgbClr val="FFE5E5"/>
                </a:solidFill>
                <a:latin typeface="汉仪青云简"/>
                <a:ea typeface="汉仪青云简"/>
              </a:rPr>
              <a:t>之</a:t>
            </a:r>
            <a:r>
              <a:rPr lang="zh-CN" altLang="en-US">
                <a:solidFill>
                  <a:srgbClr val="FFE5E5"/>
                </a:solidFill>
                <a:latin typeface="汉仪青云简"/>
                <a:ea typeface="汉仪青云简"/>
              </a:rPr>
              <a:t>地</a:t>
            </a:r>
            <a:r>
              <a:rPr lang="zh-CN" altLang="en-US">
                <a:solidFill>
                  <a:srgbClr val="FFE5E5"/>
                </a:solidFill>
                <a:latin typeface="汉仪青云简"/>
                <a:ea typeface="汉仪青云简"/>
              </a:rPr>
              <a:t>——</a:t>
            </a:r>
            <a:r>
              <a:rPr lang="zh-CN" altLang="en-US">
                <a:solidFill>
                  <a:srgbClr val="FFE5E5"/>
                </a:solidFill>
                <a:latin typeface="汉仪青云简"/>
                <a:ea typeface="汉仪青云简"/>
              </a:rPr>
              <a:t>武汉大学</a:t>
            </a:r>
            <a:endParaRPr lang="zh-CN" altLang="en-US">
              <a:solidFill>
                <a:srgbClr val="FFE5E5"/>
              </a:solidFill>
              <a:latin typeface="汉仪青云简"/>
              <a:ea typeface="汉仪青云简"/>
            </a:endParaRPr>
          </a:p>
        </p:txBody>
      </p:sp>
      <p:sp>
        <p:nvSpPr>
          <p:cNvPr id="1048607" name="副标题 2"/>
          <p:cNvSpPr>
            <a:spLocks noGrp="1"/>
          </p:cNvSpPr>
          <p:nvPr>
            <p:ph type="subTitle" idx="1"/>
          </p:nvPr>
        </p:nvSpPr>
        <p:spPr>
          <a:xfrm>
            <a:off x="3818627" y="1289326"/>
            <a:ext cx="9144000" cy="2553232"/>
          </a:xfrm>
        </p:spPr>
        <p:txBody>
          <a:bodyPr/>
          <a:p>
            <a:r>
              <a:rPr lang="zh-CN" altLang="en-US">
                <a:solidFill>
                  <a:srgbClr val="FFFFFF"/>
                </a:solidFill>
                <a:latin typeface="汉仪青云简"/>
                <a:ea typeface="汉仪青云简"/>
              </a:rPr>
              <a:t>探索</a:t>
            </a:r>
            <a:r>
              <a:rPr lang="zh-CN" altLang="en-US">
                <a:solidFill>
                  <a:srgbClr val="FFFFFF"/>
                </a:solidFill>
                <a:latin typeface="汉仪青云简"/>
                <a:ea typeface="汉仪青云简"/>
              </a:rPr>
              <a:t>珞珈</a:t>
            </a:r>
            <a:r>
              <a:rPr lang="zh-CN" altLang="en-US">
                <a:solidFill>
                  <a:srgbClr val="FFFFFF"/>
                </a:solidFill>
                <a:latin typeface="汉仪青云简"/>
                <a:ea typeface="汉仪青云简"/>
              </a:rPr>
              <a:t>山水</a:t>
            </a:r>
            <a:r>
              <a:rPr lang="zh-CN" altLang="en-US">
                <a:solidFill>
                  <a:srgbClr val="FFFFFF"/>
                </a:solidFill>
                <a:latin typeface="汉仪青云简"/>
                <a:ea typeface="汉仪青云简"/>
              </a:rPr>
              <a:t>间</a:t>
            </a:r>
            <a:r>
              <a:rPr lang="zh-CN" altLang="en-US">
                <a:solidFill>
                  <a:srgbClr val="FFFFFF"/>
                </a:solidFill>
                <a:latin typeface="汉仪青云简"/>
                <a:ea typeface="汉仪青云简"/>
              </a:rPr>
              <a:t>的</a:t>
            </a:r>
            <a:r>
              <a:rPr lang="zh-CN" altLang="en-US">
                <a:solidFill>
                  <a:srgbClr val="FFFFFF"/>
                </a:solidFill>
                <a:latin typeface="汉仪青云简"/>
                <a:ea typeface="汉仪青云简"/>
              </a:rPr>
              <a:t>学术</a:t>
            </a:r>
            <a:r>
              <a:rPr lang="zh-CN" altLang="en-US">
                <a:solidFill>
                  <a:srgbClr val="FFFFFF"/>
                </a:solidFill>
                <a:latin typeface="汉仪青云简"/>
                <a:ea typeface="汉仪青云简"/>
              </a:rPr>
              <a:t>殿堂</a:t>
            </a:r>
            <a:endParaRPr lang="zh-CN" altLang="en-US">
              <a:solidFill>
                <a:srgbClr val="FFFFFF"/>
              </a:solidFill>
              <a:latin typeface="汉仪青云简"/>
              <a:ea typeface="汉仪青云简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文本框 1048599"/>
          <p:cNvSpPr txBox="1"/>
          <p:nvPr/>
        </p:nvSpPr>
        <p:spPr>
          <a:xfrm>
            <a:off x="651275" y="208883"/>
            <a:ext cx="2898605" cy="1356360"/>
          </a:xfrm>
          <a:prstGeom prst="rect">
            <a:avLst/>
          </a:prstGeom>
        </p:spPr>
        <p:txBody>
          <a:bodyPr wrap="square" rtlCol="0">
            <a:spAutoFit/>
          </a:bodyPr>
          <a:p>
            <a:r>
              <a:rPr lang="zh-CN" sz="7200" b="1" i="1" u="none">
                <a:solidFill>
                  <a:srgbClr val="F46D43"/>
                </a:solidFill>
                <a:effectLst/>
                <a:latin typeface="汉仪青云简"/>
                <a:ea typeface="汉仪青云简"/>
              </a:rPr>
              <a:t>目录</a:t>
            </a:r>
            <a:endParaRPr lang="zh-CN" sz="2800" b="1" i="1" u="none">
              <a:solidFill>
                <a:srgbClr val="F46D43"/>
              </a:solidFill>
              <a:effectLst/>
              <a:latin typeface="汉仪青云简"/>
              <a:ea typeface="汉仪青云简"/>
            </a:endParaRPr>
          </a:p>
        </p:txBody>
      </p:sp>
      <p:cxnSp>
        <p:nvCxnSpPr>
          <p:cNvPr id="3145728" name="肘形连接符 3145727"/>
          <p:cNvCxnSpPr/>
          <p:nvPr/>
        </p:nvCxnSpPr>
        <p:spPr>
          <a:xfrm>
            <a:off x="1182256" y="1460637"/>
            <a:ext cx="1987293" cy="486341"/>
          </a:xfrm>
          <a:prstGeom prst="bentConnector3">
            <a:avLst>
              <a:gd name="adj1" fmla="val 40448"/>
            </a:avLst>
          </a:prstGeom>
          <a:solidFill>
            <a:srgbClr val="FFFFFF"/>
          </a:solidFill>
          <a:ln w="25400">
            <a:solidFill>
              <a:srgbClr val="666666"/>
            </a:solidFill>
          </a:ln>
        </p:spPr>
      </p:cxnSp>
      <p:sp>
        <p:nvSpPr>
          <p:cNvPr id="1048601" name="文本框 1048600"/>
          <p:cNvSpPr txBox="1"/>
          <p:nvPr/>
        </p:nvSpPr>
        <p:spPr>
          <a:xfrm>
            <a:off x="3549879" y="1289786"/>
            <a:ext cx="4000000" cy="853440"/>
          </a:xfrm>
          <a:prstGeom prst="rect">
            <a:avLst/>
          </a:prstGeom>
        </p:spPr>
        <p:txBody>
          <a:bodyPr wrap="square" rtlCol="0">
            <a:spAutoFit/>
          </a:bodyPr>
          <a:p>
            <a:pPr marL="571500" indent="-571500" algn="ctr">
              <a:buFont typeface="Arial" panose="020B0604020202020204"/>
              <a:buChar char="•"/>
            </a:pPr>
            <a:r>
              <a:rPr lang="zh-CN" sz="4400" b="1" i="1" u="sng">
                <a:solidFill>
                  <a:srgbClr val="02A5E3"/>
                </a:solidFill>
                <a:latin typeface="汉仪青云简"/>
                <a:ea typeface="汉仪青云简"/>
              </a:rPr>
              <a:t>历史</a:t>
            </a:r>
            <a:r>
              <a:rPr lang="zh-CN" sz="4400" b="1" i="1" u="sng">
                <a:solidFill>
                  <a:srgbClr val="02A5E3"/>
                </a:solidFill>
                <a:latin typeface="汉仪青云简"/>
                <a:ea typeface="汉仪青云简"/>
              </a:rPr>
              <a:t>沿革</a:t>
            </a:r>
            <a:endParaRPr lang="zh-CN" sz="2800" b="1" i="1" u="sng">
              <a:solidFill>
                <a:srgbClr val="02A5E3"/>
              </a:solidFill>
              <a:latin typeface="汉仪青云简"/>
              <a:ea typeface="汉仪青云简"/>
            </a:endParaRPr>
          </a:p>
        </p:txBody>
      </p:sp>
      <p:sp>
        <p:nvSpPr>
          <p:cNvPr id="1048602" name="文本框 1048601"/>
          <p:cNvSpPr txBox="1"/>
          <p:nvPr/>
        </p:nvSpPr>
        <p:spPr>
          <a:xfrm>
            <a:off x="4095997" y="2143225"/>
            <a:ext cx="4000000" cy="853439"/>
          </a:xfrm>
          <a:prstGeom prst="rect">
            <a:avLst/>
          </a:prstGeom>
        </p:spPr>
        <p:txBody>
          <a:bodyPr wrap="square" rtlCol="0">
            <a:spAutoFit/>
          </a:bodyPr>
          <a:p>
            <a:pPr marL="571500" indent="-571500">
              <a:buFont typeface="Arial" panose="020B0604020202020204"/>
              <a:buChar char="•"/>
            </a:pPr>
            <a:r>
              <a:rPr lang="zh-CN" sz="4400" b="1" i="1" u="sng">
                <a:solidFill>
                  <a:srgbClr val="02A5E3"/>
                </a:solidFill>
                <a:latin typeface="汉仪青云简"/>
                <a:ea typeface="汉仪青云简"/>
              </a:rPr>
              <a:t>学术</a:t>
            </a:r>
            <a:r>
              <a:rPr lang="zh-CN" sz="4400" b="1" i="1" u="sng">
                <a:solidFill>
                  <a:srgbClr val="02A5E3"/>
                </a:solidFill>
                <a:latin typeface="汉仪青云简"/>
                <a:ea typeface="汉仪青云简"/>
              </a:rPr>
              <a:t>实力</a:t>
            </a:r>
            <a:endParaRPr lang="zh-CN" sz="4400" b="1" i="1" u="sng">
              <a:solidFill>
                <a:srgbClr val="02A5E3"/>
              </a:solidFill>
              <a:latin typeface="汉仪青云简"/>
              <a:ea typeface="汉仪青云简"/>
            </a:endParaRPr>
          </a:p>
        </p:txBody>
      </p:sp>
      <p:sp>
        <p:nvSpPr>
          <p:cNvPr id="1048603" name="文本框 1048602"/>
          <p:cNvSpPr txBox="1"/>
          <p:nvPr/>
        </p:nvSpPr>
        <p:spPr>
          <a:xfrm>
            <a:off x="4095997" y="2996663"/>
            <a:ext cx="4000000" cy="853440"/>
          </a:xfrm>
          <a:prstGeom prst="rect">
            <a:avLst/>
          </a:prstGeom>
        </p:spPr>
        <p:txBody>
          <a:bodyPr wrap="square" rtlCol="0">
            <a:spAutoFit/>
          </a:bodyPr>
          <a:p>
            <a:pPr marL="571500" indent="-571500">
              <a:buFont typeface="Arial" panose="020B0604020202020204"/>
              <a:buChar char="•"/>
            </a:pPr>
            <a:r>
              <a:rPr lang="zh-CN" altLang="zh-CN" sz="4400" b="1" i="1" u="sng">
                <a:solidFill>
                  <a:srgbClr val="02A5E3"/>
                </a:solidFill>
                <a:latin typeface="汉仪青云简"/>
                <a:ea typeface="汉仪青云简"/>
              </a:rPr>
              <a:t>校园</a:t>
            </a:r>
            <a:r>
              <a:rPr lang="zh-CN" altLang="zh-CN" sz="4400" b="1" i="1" u="sng">
                <a:solidFill>
                  <a:srgbClr val="02A5E3"/>
                </a:solidFill>
                <a:latin typeface="汉仪青云简"/>
                <a:ea typeface="汉仪青云简"/>
              </a:rPr>
              <a:t>风光</a:t>
            </a:r>
            <a:endParaRPr lang="zh-CN" sz="2800" b="1" i="1" u="sng">
              <a:solidFill>
                <a:srgbClr val="02A5E3"/>
              </a:solidFill>
              <a:latin typeface="汉仪青云简"/>
              <a:ea typeface="汉仪青云简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视频</a:t>
            </a:r>
            <a:r>
              <a:rPr lang="x-none" altLang="zh-CN"/>
              <a:t>1</a:t>
            </a:r>
            <a:endParaRPr lang="x-none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 algn="ctr">
              <a:buNone/>
            </a:pPr>
            <a:r>
              <a:rPr lang="zh-CN" altLang="en-US" sz="16600">
                <a:solidFill>
                  <a:srgbClr val="FF0000"/>
                </a:solidFill>
              </a:rPr>
              <a:t>侵权必删</a:t>
            </a:r>
            <a:endParaRPr lang="zh-CN" altLang="en-US" sz="166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文本框 1048589"/>
          <p:cNvSpPr txBox="1"/>
          <p:nvPr/>
        </p:nvSpPr>
        <p:spPr>
          <a:xfrm>
            <a:off x="602299" y="947280"/>
            <a:ext cx="4000000" cy="792480"/>
          </a:xfrm>
          <a:prstGeom prst="rect">
            <a:avLst/>
          </a:prstGeom>
        </p:spPr>
        <p:txBody>
          <a:bodyPr wrap="square" rtlCol="0">
            <a:spAutoFit/>
          </a:bodyPr>
          <a:p>
            <a:r>
              <a:rPr lang="zh-CN" sz="4000">
                <a:solidFill>
                  <a:srgbClr val="BF0000"/>
                </a:solidFill>
                <a:latin typeface="汉仪青云简"/>
                <a:ea typeface="汉仪青云简"/>
              </a:rPr>
              <a:t>创办</a:t>
            </a:r>
            <a:r>
              <a:rPr lang="zh-CN" sz="4000">
                <a:solidFill>
                  <a:srgbClr val="BF0000"/>
                </a:solidFill>
                <a:latin typeface="汉仪青云简"/>
                <a:ea typeface="汉仪青云简"/>
              </a:rPr>
              <a:t>背景</a:t>
            </a:r>
            <a:endParaRPr lang="zh-CN" sz="4000">
              <a:solidFill>
                <a:srgbClr val="BF0000"/>
              </a:solidFill>
              <a:latin typeface="汉仪青云简"/>
              <a:ea typeface="汉仪青云简"/>
            </a:endParaRPr>
          </a:p>
        </p:txBody>
      </p:sp>
      <p:sp>
        <p:nvSpPr>
          <p:cNvPr id="1048591" name="文本框 1048590"/>
          <p:cNvSpPr txBox="1"/>
          <p:nvPr/>
        </p:nvSpPr>
        <p:spPr>
          <a:xfrm>
            <a:off x="3255026" y="474838"/>
            <a:ext cx="4000000" cy="1737360"/>
          </a:xfrm>
          <a:prstGeom prst="rect">
            <a:avLst/>
          </a:prstGeom>
        </p:spPr>
        <p:txBody>
          <a:bodyPr wrap="square" rtlCol="0">
            <a:spAutoFit/>
          </a:bodyPr>
          <a:p>
            <a:r>
              <a:rPr lang="en-US" altLang="zh-CN" sz="3200">
                <a:solidFill>
                  <a:srgbClr val="000000"/>
                </a:solidFill>
                <a:latin typeface="汉仪青云简"/>
                <a:ea typeface="汉仪青云简"/>
              </a:rPr>
              <a:t>1893</a:t>
            </a:r>
            <a:r>
              <a:rPr lang="zh-CN" altLang="zh-CN" sz="3200">
                <a:solidFill>
                  <a:srgbClr val="000000"/>
                </a:solidFill>
                <a:latin typeface="汉仪青云简"/>
                <a:ea typeface="汉仪青云简"/>
              </a:rPr>
              <a:t>年</a:t>
            </a:r>
            <a:r>
              <a:rPr lang="zh-CN" altLang="zh-CN" sz="3200">
                <a:solidFill>
                  <a:srgbClr val="000000"/>
                </a:solidFill>
                <a:latin typeface="汉仪青云简"/>
                <a:ea typeface="汉仪青云简"/>
              </a:rPr>
              <a:t>由</a:t>
            </a:r>
            <a:r>
              <a:rPr lang="zh-CN" altLang="zh-CN" sz="3200">
                <a:solidFill>
                  <a:srgbClr val="000000"/>
                </a:solidFill>
                <a:latin typeface="汉仪青云简"/>
                <a:ea typeface="汉仪青云简"/>
              </a:rPr>
              <a:t>湖广</a:t>
            </a:r>
            <a:r>
              <a:rPr lang="zh-CN" altLang="zh-CN" sz="3200">
                <a:solidFill>
                  <a:srgbClr val="000000"/>
                </a:solidFill>
                <a:latin typeface="汉仪青云简"/>
                <a:ea typeface="汉仪青云简"/>
              </a:rPr>
              <a:t>总督</a:t>
            </a:r>
            <a:r>
              <a:rPr lang="zh-CN" altLang="zh-CN" sz="3200">
                <a:solidFill>
                  <a:srgbClr val="000000"/>
                </a:solidFill>
                <a:latin typeface="汉仪青云简"/>
                <a:ea typeface="汉仪青云简"/>
              </a:rPr>
              <a:t>张之洞</a:t>
            </a:r>
            <a:r>
              <a:rPr lang="zh-CN" altLang="zh-CN" sz="3200">
                <a:solidFill>
                  <a:srgbClr val="000000"/>
                </a:solidFill>
                <a:latin typeface="汉仪青云简"/>
                <a:ea typeface="汉仪青云简"/>
              </a:rPr>
              <a:t>奏</a:t>
            </a:r>
            <a:r>
              <a:rPr lang="zh-CN" altLang="zh-CN" sz="3200">
                <a:solidFill>
                  <a:srgbClr val="000000"/>
                </a:solidFill>
                <a:latin typeface="汉仪青云简"/>
                <a:ea typeface="汉仪青云简"/>
              </a:rPr>
              <a:t>请</a:t>
            </a:r>
            <a:r>
              <a:rPr lang="zh-CN" altLang="zh-CN" sz="3200">
                <a:solidFill>
                  <a:srgbClr val="000000"/>
                </a:solidFill>
                <a:latin typeface="汉仪青云简"/>
                <a:ea typeface="汉仪青云简"/>
              </a:rPr>
              <a:t>清政府</a:t>
            </a:r>
            <a:r>
              <a:rPr lang="zh-CN" altLang="zh-CN" sz="3200">
                <a:solidFill>
                  <a:srgbClr val="000000"/>
                </a:solidFill>
                <a:latin typeface="汉仪青云简"/>
                <a:ea typeface="汉仪青云简"/>
              </a:rPr>
              <a:t>创办</a:t>
            </a:r>
            <a:r>
              <a:rPr lang="zh-CN" altLang="zh-CN" sz="3200">
                <a:solidFill>
                  <a:srgbClr val="000000"/>
                </a:solidFill>
                <a:latin typeface="汉仪青云简"/>
                <a:ea typeface="汉仪青云简"/>
              </a:rPr>
              <a:t>的</a:t>
            </a:r>
            <a:r>
              <a:rPr lang="zh-CN" altLang="zh-CN" sz="3200">
                <a:solidFill>
                  <a:srgbClr val="000000"/>
                </a:solidFill>
                <a:latin typeface="汉仪青云简"/>
                <a:ea typeface="汉仪青云简"/>
              </a:rPr>
              <a:t>自强</a:t>
            </a:r>
            <a:r>
              <a:rPr lang="zh-CN" altLang="zh-CN" sz="3200">
                <a:solidFill>
                  <a:srgbClr val="000000"/>
                </a:solidFill>
                <a:latin typeface="汉仪青云简"/>
                <a:ea typeface="汉仪青云简"/>
              </a:rPr>
              <a:t>学堂</a:t>
            </a:r>
            <a:endParaRPr lang="zh-CN" sz="3200">
              <a:solidFill>
                <a:srgbClr val="000000"/>
              </a:solidFill>
              <a:latin typeface="汉仪青云简"/>
              <a:ea typeface="汉仪青云简"/>
            </a:endParaRPr>
          </a:p>
        </p:txBody>
      </p:sp>
      <p:sp>
        <p:nvSpPr>
          <p:cNvPr id="1048592" name="文本框 1048591"/>
          <p:cNvSpPr txBox="1"/>
          <p:nvPr/>
        </p:nvSpPr>
        <p:spPr>
          <a:xfrm>
            <a:off x="602299" y="3712070"/>
            <a:ext cx="4000000" cy="792479"/>
          </a:xfrm>
          <a:prstGeom prst="rect">
            <a:avLst/>
          </a:prstGeom>
        </p:spPr>
        <p:txBody>
          <a:bodyPr wrap="square" rtlCol="0">
            <a:spAutoFit/>
          </a:bodyPr>
          <a:p>
            <a:r>
              <a:rPr lang="zh-CN" sz="4000">
                <a:solidFill>
                  <a:srgbClr val="BF0000"/>
                </a:solidFill>
                <a:latin typeface="汉仪青云简"/>
                <a:ea typeface="汉仪青云简"/>
              </a:rPr>
              <a:t>发展</a:t>
            </a:r>
            <a:r>
              <a:rPr lang="zh-CN" sz="4000">
                <a:solidFill>
                  <a:srgbClr val="BF0000"/>
                </a:solidFill>
                <a:latin typeface="汉仪青云简"/>
                <a:ea typeface="汉仪青云简"/>
              </a:rPr>
              <a:t>历程</a:t>
            </a:r>
            <a:endParaRPr lang="zh-CN" sz="4000">
              <a:solidFill>
                <a:srgbClr val="BF0000"/>
              </a:solidFill>
              <a:latin typeface="汉仪青云简"/>
              <a:ea typeface="汉仪青云简"/>
            </a:endParaRPr>
          </a:p>
        </p:txBody>
      </p:sp>
      <p:sp>
        <p:nvSpPr>
          <p:cNvPr id="1048593" name="文本框 1048592"/>
          <p:cNvSpPr txBox="1"/>
          <p:nvPr/>
        </p:nvSpPr>
        <p:spPr>
          <a:xfrm>
            <a:off x="3255026" y="2812909"/>
            <a:ext cx="4584597" cy="3383280"/>
          </a:xfrm>
          <a:prstGeom prst="rect">
            <a:avLst/>
          </a:prstGeom>
        </p:spPr>
        <p:txBody>
          <a:bodyPr wrap="square" rtlCol="0">
            <a:spAutoFit/>
          </a:bodyPr>
          <a:p>
            <a:r>
              <a:rPr lang="zh-CN" sz="3200">
                <a:solidFill>
                  <a:srgbClr val="000000"/>
                </a:solidFill>
                <a:latin typeface="汉仪青云简"/>
                <a:ea typeface="汉仪青云简"/>
              </a:rPr>
              <a:t>从</a:t>
            </a:r>
            <a:r>
              <a:rPr lang="zh-CN" sz="3200">
                <a:solidFill>
                  <a:srgbClr val="000000"/>
                </a:solidFill>
                <a:latin typeface="汉仪青云简"/>
                <a:ea typeface="汉仪青云简"/>
              </a:rPr>
              <a:t>自强</a:t>
            </a:r>
            <a:r>
              <a:rPr lang="zh-CN" sz="3200">
                <a:solidFill>
                  <a:srgbClr val="000000"/>
                </a:solidFill>
                <a:latin typeface="汉仪青云简"/>
                <a:ea typeface="汉仪青云简"/>
              </a:rPr>
              <a:t>学堂</a:t>
            </a:r>
            <a:r>
              <a:rPr lang="zh-CN" sz="3200">
                <a:solidFill>
                  <a:srgbClr val="000000"/>
                </a:solidFill>
                <a:latin typeface="汉仪青云简"/>
                <a:ea typeface="汉仪青云简"/>
              </a:rPr>
              <a:t>到</a:t>
            </a:r>
            <a:r>
              <a:rPr lang="zh-CN" sz="3200">
                <a:solidFill>
                  <a:srgbClr val="000000"/>
                </a:solidFill>
                <a:latin typeface="汉仪青云简"/>
                <a:ea typeface="汉仪青云简"/>
              </a:rPr>
              <a:t>国立</a:t>
            </a:r>
            <a:r>
              <a:rPr lang="zh-CN" sz="3200">
                <a:solidFill>
                  <a:srgbClr val="000000"/>
                </a:solidFill>
                <a:latin typeface="汉仪青云简"/>
                <a:ea typeface="汉仪青云简"/>
              </a:rPr>
              <a:t>武昌</a:t>
            </a:r>
            <a:r>
              <a:rPr lang="zh-CN" sz="3200">
                <a:solidFill>
                  <a:srgbClr val="000000"/>
                </a:solidFill>
                <a:latin typeface="汉仪青云简"/>
                <a:ea typeface="汉仪青云简"/>
              </a:rPr>
              <a:t>高等</a:t>
            </a:r>
            <a:r>
              <a:rPr lang="zh-CN" sz="3200">
                <a:solidFill>
                  <a:srgbClr val="000000"/>
                </a:solidFill>
                <a:latin typeface="汉仪青云简"/>
                <a:ea typeface="汉仪青云简"/>
              </a:rPr>
              <a:t>师范学校</a:t>
            </a:r>
            <a:r>
              <a:rPr lang="zh-CN" sz="3200">
                <a:solidFill>
                  <a:srgbClr val="000000"/>
                </a:solidFill>
                <a:latin typeface="汉仪青云简"/>
                <a:ea typeface="汉仪青云简"/>
              </a:rPr>
              <a:t>、</a:t>
            </a:r>
            <a:r>
              <a:rPr lang="zh-CN" sz="3200">
                <a:solidFill>
                  <a:srgbClr val="000000"/>
                </a:solidFill>
                <a:latin typeface="汉仪青云简"/>
                <a:ea typeface="汉仪青云简"/>
              </a:rPr>
              <a:t>国立</a:t>
            </a:r>
            <a:r>
              <a:rPr lang="zh-CN" sz="3200">
                <a:solidFill>
                  <a:srgbClr val="000000"/>
                </a:solidFill>
                <a:latin typeface="汉仪青云简"/>
                <a:ea typeface="汉仪青云简"/>
              </a:rPr>
              <a:t>武汉大学</a:t>
            </a:r>
            <a:r>
              <a:rPr lang="zh-CN" sz="3200">
                <a:solidFill>
                  <a:srgbClr val="000000"/>
                </a:solidFill>
                <a:latin typeface="汉仪青云简"/>
                <a:ea typeface="汉仪青云简"/>
              </a:rPr>
              <a:t>等</a:t>
            </a:r>
            <a:r>
              <a:rPr lang="zh-CN" sz="3200">
                <a:solidFill>
                  <a:srgbClr val="000000"/>
                </a:solidFill>
                <a:latin typeface="汉仪青云简"/>
                <a:ea typeface="汉仪青云简"/>
              </a:rPr>
              <a:t>不同</a:t>
            </a:r>
            <a:r>
              <a:rPr lang="zh-CN" sz="3200">
                <a:solidFill>
                  <a:srgbClr val="000000"/>
                </a:solidFill>
                <a:latin typeface="汉仪青云简"/>
                <a:ea typeface="汉仪青云简"/>
              </a:rPr>
              <a:t>发展</a:t>
            </a:r>
            <a:r>
              <a:rPr lang="zh-CN" sz="3200">
                <a:solidFill>
                  <a:srgbClr val="000000"/>
                </a:solidFill>
                <a:latin typeface="汉仪青云简"/>
                <a:ea typeface="汉仪青云简"/>
              </a:rPr>
              <a:t>阶段</a:t>
            </a:r>
            <a:r>
              <a:rPr lang="zh-CN" sz="3200">
                <a:solidFill>
                  <a:srgbClr val="000000"/>
                </a:solidFill>
                <a:latin typeface="汉仪青云简"/>
                <a:ea typeface="汉仪青云简"/>
              </a:rPr>
              <a:t>的</a:t>
            </a:r>
            <a:r>
              <a:rPr lang="zh-CN" sz="3200">
                <a:solidFill>
                  <a:srgbClr val="000000"/>
                </a:solidFill>
                <a:latin typeface="汉仪青云简"/>
                <a:ea typeface="汉仪青云简"/>
              </a:rPr>
              <a:t>重要</a:t>
            </a:r>
            <a:r>
              <a:rPr lang="zh-CN" sz="3200">
                <a:solidFill>
                  <a:srgbClr val="000000"/>
                </a:solidFill>
                <a:latin typeface="汉仪青云简"/>
                <a:ea typeface="汉仪青云简"/>
              </a:rPr>
              <a:t>和</a:t>
            </a:r>
            <a:r>
              <a:rPr lang="zh-CN" sz="3200">
                <a:solidFill>
                  <a:srgbClr val="000000"/>
                </a:solidFill>
                <a:latin typeface="汉仪青云简"/>
                <a:ea typeface="汉仪青云简"/>
              </a:rPr>
              <a:t>变革</a:t>
            </a:r>
            <a:r>
              <a:rPr lang="zh-CN" sz="3200">
                <a:solidFill>
                  <a:srgbClr val="000000"/>
                </a:solidFill>
                <a:latin typeface="汉仪青云简"/>
                <a:ea typeface="汉仪青云简"/>
              </a:rPr>
              <a:t>，</a:t>
            </a:r>
            <a:r>
              <a:rPr lang="zh-CN" sz="3200">
                <a:solidFill>
                  <a:srgbClr val="000000"/>
                </a:solidFill>
                <a:latin typeface="汉仪青云简"/>
                <a:ea typeface="汉仪青云简"/>
              </a:rPr>
              <a:t>体现</a:t>
            </a:r>
            <a:r>
              <a:rPr lang="zh-CN" sz="3200">
                <a:solidFill>
                  <a:srgbClr val="000000"/>
                </a:solidFill>
                <a:latin typeface="汉仪青云简"/>
                <a:ea typeface="汉仪青云简"/>
              </a:rPr>
              <a:t>武大</a:t>
            </a:r>
            <a:r>
              <a:rPr lang="zh-CN" sz="3200">
                <a:solidFill>
                  <a:srgbClr val="000000"/>
                </a:solidFill>
                <a:latin typeface="汉仪青云简"/>
                <a:ea typeface="汉仪青云简"/>
              </a:rPr>
              <a:t>在</a:t>
            </a:r>
            <a:r>
              <a:rPr lang="zh-CN" sz="3200">
                <a:solidFill>
                  <a:srgbClr val="000000"/>
                </a:solidFill>
                <a:latin typeface="汉仪青云简"/>
                <a:ea typeface="汉仪青云简"/>
              </a:rPr>
              <a:t>历史</a:t>
            </a:r>
            <a:r>
              <a:rPr lang="zh-CN" sz="3200">
                <a:solidFill>
                  <a:srgbClr val="000000"/>
                </a:solidFill>
                <a:latin typeface="汉仪青云简"/>
                <a:ea typeface="汉仪青云简"/>
              </a:rPr>
              <a:t>长河</a:t>
            </a:r>
            <a:r>
              <a:rPr lang="zh-CN" sz="3200">
                <a:solidFill>
                  <a:srgbClr val="000000"/>
                </a:solidFill>
                <a:latin typeface="汉仪青云简"/>
                <a:ea typeface="汉仪青云简"/>
              </a:rPr>
              <a:t>中的</a:t>
            </a:r>
            <a:r>
              <a:rPr lang="zh-CN" sz="3200">
                <a:solidFill>
                  <a:srgbClr val="000000"/>
                </a:solidFill>
                <a:latin typeface="汉仪青云简"/>
                <a:ea typeface="汉仪青云简"/>
              </a:rPr>
              <a:t>传承</a:t>
            </a:r>
            <a:r>
              <a:rPr lang="zh-CN" sz="3200">
                <a:solidFill>
                  <a:srgbClr val="000000"/>
                </a:solidFill>
                <a:latin typeface="汉仪青云简"/>
                <a:ea typeface="汉仪青云简"/>
              </a:rPr>
              <a:t>与</a:t>
            </a:r>
            <a:r>
              <a:rPr lang="zh-CN" sz="3200">
                <a:solidFill>
                  <a:srgbClr val="000000"/>
                </a:solidFill>
                <a:latin typeface="汉仪青云简"/>
                <a:ea typeface="汉仪青云简"/>
              </a:rPr>
              <a:t>发展</a:t>
            </a:r>
            <a:r>
              <a:rPr lang="zh-CN" sz="3200">
                <a:solidFill>
                  <a:srgbClr val="000000"/>
                </a:solidFill>
                <a:latin typeface="汉仪青云简"/>
                <a:ea typeface="汉仪青云简"/>
              </a:rPr>
              <a:t>。</a:t>
            </a:r>
            <a:endParaRPr lang="zh-CN" sz="3200">
              <a:solidFill>
                <a:srgbClr val="000000"/>
              </a:solidFill>
              <a:latin typeface="汉仪青云简"/>
              <a:ea typeface="汉仪青云简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A7C6E5"/>
      </a:accent1>
      <a:accent2>
        <a:srgbClr val="333399"/>
      </a:accent2>
      <a:accent3>
        <a:srgbClr val="FFFFFF"/>
      </a:accent3>
      <a:accent4>
        <a:srgbClr val="000000"/>
      </a:accent4>
      <a:accent5>
        <a:srgbClr val="D0DFEF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DejaVu Sans"/>
        <a:ea typeface="方正书宋_GBK"/>
        <a:cs typeface=""/>
      </a:majorFont>
      <a:minorFont>
        <a:latin typeface="DejaVu Sans"/>
        <a:ea typeface="方正书宋_GBK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A7C6E5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0DFEF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1489</Words>
  <Application>WPS 演示</Application>
  <PresentationFormat/>
  <Paragraphs>79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2" baseType="lpstr">
      <vt:lpstr>Arial</vt:lpstr>
      <vt:lpstr>宋体</vt:lpstr>
      <vt:lpstr>Wingdings</vt:lpstr>
      <vt:lpstr>DejaVu Sans</vt:lpstr>
      <vt:lpstr>方正书宋_GBK</vt:lpstr>
      <vt:lpstr>Droid Sans Fallback</vt:lpstr>
      <vt:lpstr>汉仪青云简</vt:lpstr>
      <vt:lpstr>Quicksand Light</vt:lpstr>
      <vt:lpstr>微软雅黑</vt:lpstr>
      <vt:lpstr>宋体</vt:lpstr>
      <vt:lpstr>Arial Unicode MS</vt:lpstr>
      <vt:lpstr>Arial</vt:lpstr>
      <vt:lpstr>方正书宋_GBK</vt:lpstr>
      <vt:lpstr>默认设计模板</vt:lpstr>
      <vt:lpstr>首先有个问题  我们为什么要考个好大学？</vt:lpstr>
      <vt:lpstr>这张图片展示了一个美丽的春日场景。前景中，一簇簇盛开的樱花树枝占据了画面的主要部分，樱花花瓣洁白而略带粉红，显得非常娇嫩和清新。樱花树枝上还有一些未完全开放的花蕾，增添了画面的层次感。  背景中可以看到一些建筑物，建筑物的外墙是浅色的，窗户和门框是深色的，形成了鲜明的对比。建筑物的风格看起来有些复古，可能是某种历史建筑或传统风格的建筑。建筑物的屋顶是蓝色的，与樱花的白色形成了色彩上的对比。  阳光透过樱花树枝洒在建筑物和地面上，给整个场景增添了一种温暖和明亮的感觉。整体画面给人一种宁静、美丽和充满生机的感觉，仿佛置身于一个春天的童话世界。</vt:lpstr>
      <vt:lpstr>是图片更直观还是文字更直观呢？</vt:lpstr>
      <vt:lpstr>接下来是我对其的理解</vt:lpstr>
      <vt:lpstr>PowerPoint 演示文稿</vt:lpstr>
      <vt:lpstr>梦想启航之地——武汉大学</vt:lpstr>
      <vt:lpstr>PowerPoint 演示文稿</vt:lpstr>
      <vt:lpstr>视频</vt:lpstr>
      <vt:lpstr>PowerPoint 演示文稿</vt:lpstr>
      <vt:lpstr>PowerPoint 演示文稿</vt:lpstr>
      <vt:lpstr>PowerPoint 演示文稿</vt:lpstr>
      <vt:lpstr>PowerPoint 演示文稿</vt:lpstr>
      <vt:lpstr>知名校友</vt:lpstr>
      <vt:lpstr>PowerPoint 演示文稿</vt:lpstr>
      <vt:lpstr>视频</vt:lpstr>
      <vt:lpstr>PowerPoint 演示文稿</vt:lpstr>
      <vt:lpstr>PowerPoint 演示文稿</vt:lpstr>
      <vt:lpstr>结束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梦想启航之地——武汉大学</dc:title>
  <dc:creator>23117RK66C</dc:creator>
  <cp:lastModifiedBy>tiny</cp:lastModifiedBy>
  <cp:revision>6</cp:revision>
  <dcterms:created xsi:type="dcterms:W3CDTF">2025-03-09T06:41:53Z</dcterms:created>
  <dcterms:modified xsi:type="dcterms:W3CDTF">2025-03-09T06:41:53Z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2052-11.1.0.11720</vt:lpwstr>
  </property>
  <property fmtid="{D5CDD505-2E9C-101B-9397-08002B2CF9AE}" pid="3" name="ICV">
    <vt:lpwstr/>
  </property>
</Properties>
</file>