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&#1056;&#1072;&#1073;&#1086;&#1095;&#1080;&#1081;%20&#1089;&#1090;&#1086;&#1083;\myproject\KPMG\KPMG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&#1056;&#1072;&#1073;&#1086;&#1095;&#1080;&#1081;%20&#1089;&#1090;&#1086;&#1083;\myproject\KPMG\KPM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&#1056;&#1072;&#1073;&#1086;&#1095;&#1080;&#1081;%20&#1089;&#1090;&#1086;&#1083;\myproject\KPMG\KPM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&#1056;&#1072;&#1073;&#1086;&#1095;&#1080;&#1081;%20&#1089;&#1090;&#1086;&#1083;\myproject\KPMG\kpmg.csv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'Profit &amp; Revenue'!$O$6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CF24-4FD8-B5DD-3ACDADB2D3D8}"/>
              </c:ext>
            </c:extLst>
          </c:dPt>
          <c:dPt>
            <c:idx val="7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24-4FD8-B5DD-3ACDADB2D3D8}"/>
              </c:ext>
            </c:extLst>
          </c:dPt>
          <c:cat>
            <c:strRef>
              <c:f>'Profit &amp; Revenue'!$N$7:$N$18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'Profit &amp; Revenue'!$O$7:$O$18</c:f>
              <c:numCache>
                <c:formatCode>General</c:formatCode>
                <c:ptCount val="12"/>
                <c:pt idx="0">
                  <c:v>1814943.48999999</c:v>
                </c:pt>
                <c:pt idx="1">
                  <c:v>1744536.30999999</c:v>
                </c:pt>
                <c:pt idx="2">
                  <c:v>1752618.97999999</c:v>
                </c:pt>
                <c:pt idx="3">
                  <c:v>1791861.51999999</c:v>
                </c:pt>
                <c:pt idx="4">
                  <c:v>1864538.6599999799</c:v>
                </c:pt>
                <c:pt idx="5">
                  <c:v>1709785.21999999</c:v>
                </c:pt>
                <c:pt idx="6">
                  <c:v>1837843.4399999799</c:v>
                </c:pt>
                <c:pt idx="7">
                  <c:v>1882049.6199999901</c:v>
                </c:pt>
                <c:pt idx="8">
                  <c:v>1698320.4399999899</c:v>
                </c:pt>
                <c:pt idx="9">
                  <c:v>1911531.53999998</c:v>
                </c:pt>
                <c:pt idx="10">
                  <c:v>1755629.98999999</c:v>
                </c:pt>
                <c:pt idx="11">
                  <c:v>1768512.50999999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BC-40D1-B0C6-0CE3C023BD79}"/>
            </c:ext>
          </c:extLst>
        </c:ser>
        <c:ser>
          <c:idx val="1"/>
          <c:order val="1"/>
          <c:tx>
            <c:strRef>
              <c:f>'Profit &amp; Revenue'!$P$6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'Profit &amp; Revenue'!$N$7:$N$18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'Profit &amp; Revenue'!$P$7:$P$18</c:f>
              <c:numCache>
                <c:formatCode>General</c:formatCode>
                <c:ptCount val="12"/>
                <c:pt idx="0">
                  <c:v>915151.35999999905</c:v>
                </c:pt>
                <c:pt idx="1">
                  <c:v>852514.23</c:v>
                </c:pt>
                <c:pt idx="2">
                  <c:v>865312.549999999</c:v>
                </c:pt>
                <c:pt idx="3">
                  <c:v>888856.88999999897</c:v>
                </c:pt>
                <c:pt idx="4">
                  <c:v>904003.21000000194</c:v>
                </c:pt>
                <c:pt idx="5">
                  <c:v>841815.26</c:v>
                </c:pt>
                <c:pt idx="6">
                  <c:v>919677.79000000097</c:v>
                </c:pt>
                <c:pt idx="7">
                  <c:v>951376.26999999897</c:v>
                </c:pt>
                <c:pt idx="8">
                  <c:v>843736.13000000198</c:v>
                </c:pt>
                <c:pt idx="9">
                  <c:v>968986.41</c:v>
                </c:pt>
                <c:pt idx="10">
                  <c:v>900817.56999999902</c:v>
                </c:pt>
                <c:pt idx="11">
                  <c:v>876568.66000000201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BC-40D1-B0C6-0CE3C023BD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1974559"/>
        <c:axId val="603108847"/>
      </c:barChart>
      <c:catAx>
        <c:axId val="6619745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108847"/>
        <c:crosses val="autoZero"/>
        <c:auto val="1"/>
        <c:lblAlgn val="ctr"/>
        <c:lblOffset val="100"/>
        <c:noMultiLvlLbl val="0"/>
      </c:catAx>
      <c:valAx>
        <c:axId val="603108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Annual Total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974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500"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0" dirty="0"/>
              <a:t>Brand orders distribution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Sheet2!$B$1</c:f>
              <c:strCache>
                <c:ptCount val="1"/>
                <c:pt idx="0">
                  <c:v>Orders</c:v>
                </c:pt>
              </c:strCache>
            </c:strRef>
          </c:tx>
          <c:spPr>
            <a:ln w="3175"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9BFA-4CAE-A22A-50DF81256D2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shade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95000"/>
                  </a:schemeClr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9BFA-4CAE-A22A-50DF81256D2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1">
                      <a:shade val="9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9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9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95000"/>
                  </a:schemeClr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9BFA-4CAE-A22A-50DF81256D2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tint val="9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9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9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95000"/>
                  </a:schemeClr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9BFA-4CAE-A22A-50DF81256D2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1">
                      <a:tint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95000"/>
                  </a:schemeClr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9BFA-4CAE-A22A-50DF81256D25}"/>
              </c:ext>
            </c:extLst>
          </c:dPt>
          <c:dPt>
            <c:idx val="5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B-9BFA-4CAE-A22A-50DF81256D25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0" i="0" u="none" strike="noStrike" kern="1200" baseline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defRPr>
                    </a:pPr>
                    <a:fld id="{984B17DB-F047-4266-8DF4-5B704EB9D827}" type="CATEGORYNAME">
                      <a:rPr lang="en-US"/>
                      <a:pPr>
                        <a:defRPr sz="110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defRPr>
                      </a:pPr>
                      <a:t>[CATEGORY NAME]</a:t>
                    </a:fld>
                    <a:r>
                      <a:rPr lang="en-US" baseline="0" dirty="0"/>
                      <a:t>
4,169
</a:t>
                    </a:r>
                    <a:fld id="{7B0C4F52-D2FE-4470-B1FF-632D81162273}" type="PERCENTAGE">
                      <a:rPr lang="en-US" baseline="0"/>
                      <a:pPr>
                        <a:defRPr sz="110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defRPr>
                      </a:pPr>
                      <a:t>[PERCENTAGE]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0" i="0" u="none" strike="noStrike" kern="1200" baseline="0">
                      <a:solidFill>
                        <a:schemeClr val="bg1"/>
                      </a:solidFill>
                      <a:latin typeface="Trebuchet MS" panose="020B0603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BFA-4CAE-A22A-50DF81256D2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8E61852-9EC2-434F-A0D9-98C7E055D8BE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endParaRPr lang="en-US" baseline="0">
                      <a:solidFill>
                        <a:schemeClr val="bg1"/>
                      </a:solidFill>
                    </a:endParaRPr>
                  </a:p>
                  <a:p>
                    <a:fld id="{5C3B9E93-99A1-404B-8465-FA617DA36511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 baseline="0">
                      <a:solidFill>
                        <a:schemeClr val="bg1"/>
                      </a:solidFill>
                    </a:endParaRPr>
                  </a:p>
                  <a:p>
                    <a:fld id="{D0CD7AAE-CAA8-47AA-9EF5-6EAFD7AA5301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9BFA-4CAE-A22A-50DF81256D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Sheet2!$A$2:$A$7</c:f>
              <c:strCache>
                <c:ptCount val="6"/>
                <c:pt idx="0">
                  <c:v>Solex</c:v>
                </c:pt>
                <c:pt idx="1">
                  <c:v>WeareA2B</c:v>
                </c:pt>
                <c:pt idx="2">
                  <c:v>Giant Bicycles</c:v>
                </c:pt>
                <c:pt idx="3">
                  <c:v>OHM Cycles</c:v>
                </c:pt>
                <c:pt idx="4">
                  <c:v>Trek Bicycles</c:v>
                </c:pt>
                <c:pt idx="5">
                  <c:v>Norco Bicycles</c:v>
                </c:pt>
              </c:strCache>
            </c:strRef>
          </c:cat>
          <c:val>
            <c:numRef>
              <c:f>Sheet2!$B$2:$B$7</c:f>
              <c:numCache>
                <c:formatCode>General</c:formatCode>
                <c:ptCount val="6"/>
                <c:pt idx="0">
                  <c:v>4169</c:v>
                </c:pt>
                <c:pt idx="1">
                  <c:v>3245</c:v>
                </c:pt>
                <c:pt idx="2">
                  <c:v>3244</c:v>
                </c:pt>
                <c:pt idx="3">
                  <c:v>2993</c:v>
                </c:pt>
                <c:pt idx="4">
                  <c:v>2931</c:v>
                </c:pt>
                <c:pt idx="5">
                  <c:v>2863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BFA-4CAE-A22A-50DF81256D2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0" baseline="0" dirty="0">
                <a:latin typeface="Trebuchet MS" panose="020B0603020202020204" pitchFamily="34" charset="0"/>
              </a:rPr>
              <a:t>Revenue &amp; Profit by Labels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'Brand purchases and profit'!$F$5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'Brand purchases and profit'!$E$6:$E$11</c:f>
              <c:strCache>
                <c:ptCount val="6"/>
                <c:pt idx="0">
                  <c:v>Giant Bicycles</c:v>
                </c:pt>
                <c:pt idx="1">
                  <c:v>Norco Bicycles</c:v>
                </c:pt>
                <c:pt idx="2">
                  <c:v>OHM Cycles</c:v>
                </c:pt>
                <c:pt idx="3">
                  <c:v>Solex</c:v>
                </c:pt>
                <c:pt idx="4">
                  <c:v>Trek Bicycles</c:v>
                </c:pt>
                <c:pt idx="5">
                  <c:v>WeareA2B</c:v>
                </c:pt>
              </c:strCache>
            </c:strRef>
          </c:cat>
          <c:val>
            <c:numRef>
              <c:f>'Brand purchases and profit'!$F$6:$F$11</c:f>
              <c:numCache>
                <c:formatCode>General</c:formatCode>
                <c:ptCount val="6"/>
                <c:pt idx="0">
                  <c:v>4007214.4099999699</c:v>
                </c:pt>
                <c:pt idx="1">
                  <c:v>2613964.3199999598</c:v>
                </c:pt>
                <c:pt idx="2">
                  <c:v>2935012.3399999398</c:v>
                </c:pt>
                <c:pt idx="3">
                  <c:v>4398545.70000007</c:v>
                </c:pt>
                <c:pt idx="4">
                  <c:v>3474769.0100000198</c:v>
                </c:pt>
                <c:pt idx="5">
                  <c:v>4102665.9399999902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75-4579-83C1-025E8AD18708}"/>
            </c:ext>
          </c:extLst>
        </c:ser>
        <c:ser>
          <c:idx val="1"/>
          <c:order val="1"/>
          <c:tx>
            <c:strRef>
              <c:f>'Brand purchases and profit'!$G$5</c:f>
              <c:strCache>
                <c:ptCount val="1"/>
                <c:pt idx="0">
                  <c:v>Total 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'Brand purchases and profit'!$E$6:$E$11</c:f>
              <c:strCache>
                <c:ptCount val="6"/>
                <c:pt idx="0">
                  <c:v>Giant Bicycles</c:v>
                </c:pt>
                <c:pt idx="1">
                  <c:v>Norco Bicycles</c:v>
                </c:pt>
                <c:pt idx="2">
                  <c:v>OHM Cycles</c:v>
                </c:pt>
                <c:pt idx="3">
                  <c:v>Solex</c:v>
                </c:pt>
                <c:pt idx="4">
                  <c:v>Trek Bicycles</c:v>
                </c:pt>
                <c:pt idx="5">
                  <c:v>WeareA2B</c:v>
                </c:pt>
              </c:strCache>
            </c:strRef>
          </c:cat>
          <c:val>
            <c:numRef>
              <c:f>'Brand purchases and profit'!$G$6:$G$11</c:f>
              <c:numCache>
                <c:formatCode>General</c:formatCode>
                <c:ptCount val="6"/>
                <c:pt idx="0">
                  <c:v>1541165.24999998</c:v>
                </c:pt>
                <c:pt idx="1">
                  <c:v>853251.61999999103</c:v>
                </c:pt>
                <c:pt idx="2">
                  <c:v>1453562.32</c:v>
                </c:pt>
                <c:pt idx="3">
                  <c:v>2355830.3600000199</c:v>
                </c:pt>
                <c:pt idx="4">
                  <c:v>1807321.1000000101</c:v>
                </c:pt>
                <c:pt idx="5">
                  <c:v>2717685.6799999299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75-4579-83C1-025E8AD18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3454719"/>
        <c:axId val="781941903"/>
      </c:barChart>
      <c:lineChart>
        <c:grouping val="standard"/>
        <c:varyColors val="0"/>
        <c:ser>
          <c:idx val="2"/>
          <c:order val="2"/>
          <c:tx>
            <c:strRef>
              <c:f>'Brand purchases and profit'!$I$5</c:f>
              <c:strCache>
                <c:ptCount val="1"/>
                <c:pt idx="0">
                  <c:v>Profit Margin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'Brand purchases and profit'!$E$6:$E$11</c:f>
              <c:strCache>
                <c:ptCount val="6"/>
                <c:pt idx="0">
                  <c:v>Giant Bicycles</c:v>
                </c:pt>
                <c:pt idx="1">
                  <c:v>Norco Bicycles</c:v>
                </c:pt>
                <c:pt idx="2">
                  <c:v>OHM Cycles</c:v>
                </c:pt>
                <c:pt idx="3">
                  <c:v>Solex</c:v>
                </c:pt>
                <c:pt idx="4">
                  <c:v>Trek Bicycles</c:v>
                </c:pt>
                <c:pt idx="5">
                  <c:v>WeareA2B</c:v>
                </c:pt>
              </c:strCache>
            </c:strRef>
          </c:cat>
          <c:val>
            <c:numRef>
              <c:f>'Brand purchases and profit'!$I$6:$I$11</c:f>
              <c:numCache>
                <c:formatCode>0%</c:formatCode>
                <c:ptCount val="6"/>
                <c:pt idx="0">
                  <c:v>0.3845976512147728</c:v>
                </c:pt>
                <c:pt idx="1">
                  <c:v>0.32642053048375358</c:v>
                </c:pt>
                <c:pt idx="2">
                  <c:v>0.49524913411438326</c:v>
                </c:pt>
                <c:pt idx="3">
                  <c:v>0.53559301657363301</c:v>
                </c:pt>
                <c:pt idx="4">
                  <c:v>0.52012697672815944</c:v>
                </c:pt>
                <c:pt idx="5">
                  <c:v>0.66241944134499442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75-4579-83C1-025E8AD18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3457503"/>
        <c:axId val="781942863"/>
      </c:lineChart>
      <c:catAx>
        <c:axId val="78345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941903"/>
        <c:crosses val="autoZero"/>
        <c:auto val="1"/>
        <c:lblAlgn val="ctr"/>
        <c:lblOffset val="100"/>
        <c:noMultiLvlLbl val="0"/>
      </c:catAx>
      <c:valAx>
        <c:axId val="78194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3454719"/>
        <c:crosses val="autoZero"/>
        <c:crossBetween val="between"/>
      </c:valAx>
      <c:valAx>
        <c:axId val="781942863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3457503"/>
        <c:crosses val="max"/>
        <c:crossBetween val="between"/>
      </c:valAx>
      <c:catAx>
        <c:axId val="7834575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19428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150237060548572"/>
          <c:y val="0.93442863740113924"/>
          <c:w val="0.7369952587890285"/>
          <c:h val="6.55713625988607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ubbleChart>
        <c:varyColors val="0"/>
        <c:ser>
          <c:idx val="0"/>
          <c:order val="0"/>
          <c:tx>
            <c:strRef>
              <c:f>kpmg!$A$2</c:f>
              <c:strCache>
                <c:ptCount val="1"/>
                <c:pt idx="0">
                  <c:v>At Risk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kpmg!$E$2</c:f>
              <c:numCache>
                <c:formatCode>General</c:formatCode>
                <c:ptCount val="1"/>
                <c:pt idx="0">
                  <c:v>1130</c:v>
                </c:pt>
              </c:numCache>
            </c:numRef>
          </c:xVal>
          <c:yVal>
            <c:numRef>
              <c:f>kpmg!$D$2</c:f>
              <c:numCache>
                <c:formatCode>General</c:formatCode>
                <c:ptCount val="1"/>
                <c:pt idx="0">
                  <c:v>2.66</c:v>
                </c:pt>
              </c:numCache>
            </c:numRef>
          </c:yVal>
          <c:bubbleSize>
            <c:numRef>
              <c:f>kpmg!$B$2</c:f>
              <c:numCache>
                <c:formatCode>General</c:formatCode>
                <c:ptCount val="1"/>
                <c:pt idx="0">
                  <c:v>1078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0-45D6-444B-BB23-B371D15560A4}"/>
            </c:ext>
          </c:extLst>
        </c:ser>
        <c:ser>
          <c:idx val="1"/>
          <c:order val="1"/>
          <c:tx>
            <c:strRef>
              <c:f>kpmg!$A$3</c:f>
              <c:strCache>
                <c:ptCount val="1"/>
                <c:pt idx="0">
                  <c:v>Best Customers</c:v>
                </c:pt>
              </c:strCache>
            </c:strRef>
          </c:tx>
          <c:spPr>
            <a:solidFill>
              <a:schemeClr val="accent2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2110687056956565E-2"/>
                  <c:y val="-1.8642833322806987E-17"/>
                </c:manualLayout>
              </c:layout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5D6-444B-BB23-B371D15560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kpmg!$E$3</c:f>
              <c:numCache>
                <c:formatCode>General</c:formatCode>
                <c:ptCount val="1"/>
                <c:pt idx="0">
                  <c:v>1122</c:v>
                </c:pt>
              </c:numCache>
            </c:numRef>
          </c:xVal>
          <c:yVal>
            <c:numRef>
              <c:f>kpmg!$D$3</c:f>
              <c:numCache>
                <c:formatCode>General</c:formatCode>
                <c:ptCount val="1"/>
                <c:pt idx="0">
                  <c:v>8.48</c:v>
                </c:pt>
              </c:numCache>
            </c:numRef>
          </c:yVal>
          <c:bubbleSize>
            <c:numRef>
              <c:f>kpmg!$B$3</c:f>
              <c:numCache>
                <c:formatCode>General</c:formatCode>
                <c:ptCount val="1"/>
                <c:pt idx="0">
                  <c:v>17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1-45D6-444B-BB23-B371D15560A4}"/>
            </c:ext>
          </c:extLst>
        </c:ser>
        <c:ser>
          <c:idx val="2"/>
          <c:order val="2"/>
          <c:tx>
            <c:strRef>
              <c:f>kpmg!$A$4</c:f>
              <c:strCache>
                <c:ptCount val="1"/>
                <c:pt idx="0">
                  <c:v>Churned Customers</c:v>
                </c:pt>
              </c:strCache>
            </c:strRef>
          </c:tx>
          <c:spPr>
            <a:solidFill>
              <a:schemeClr val="accent3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kpmg!$E$4</c:f>
              <c:numCache>
                <c:formatCode>General</c:formatCode>
                <c:ptCount val="1"/>
                <c:pt idx="0">
                  <c:v>1086</c:v>
                </c:pt>
              </c:numCache>
            </c:numRef>
          </c:xVal>
          <c:yVal>
            <c:numRef>
              <c:f>kpmg!$D$4</c:f>
              <c:numCache>
                <c:formatCode>General</c:formatCode>
                <c:ptCount val="1"/>
                <c:pt idx="0">
                  <c:v>2.4500000000000002</c:v>
                </c:pt>
              </c:numCache>
            </c:numRef>
          </c:yVal>
          <c:bubbleSize>
            <c:numRef>
              <c:f>kpmg!$B$4</c:f>
              <c:numCache>
                <c:formatCode>General</c:formatCode>
                <c:ptCount val="1"/>
                <c:pt idx="0">
                  <c:v>39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2-45D6-444B-BB23-B371D15560A4}"/>
            </c:ext>
          </c:extLst>
        </c:ser>
        <c:ser>
          <c:idx val="3"/>
          <c:order val="3"/>
          <c:tx>
            <c:strRef>
              <c:f>kpmg!$A$5</c:f>
              <c:strCache>
                <c:ptCount val="1"/>
                <c:pt idx="0">
                  <c:v>High Value Customers</c:v>
                </c:pt>
              </c:strCache>
            </c:strRef>
          </c:tx>
          <c:spPr>
            <a:solidFill>
              <a:schemeClr val="accent4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52767176423909E-3"/>
                  <c:y val="-2.0337871294263694E-2"/>
                </c:manualLayout>
              </c:layout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5D6-444B-BB23-B371D15560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kpmg!$E$5</c:f>
              <c:numCache>
                <c:formatCode>General</c:formatCode>
                <c:ptCount val="1"/>
                <c:pt idx="0">
                  <c:v>1092</c:v>
                </c:pt>
              </c:numCache>
            </c:numRef>
          </c:xVal>
          <c:yVal>
            <c:numRef>
              <c:f>kpmg!$D$5</c:f>
              <c:numCache>
                <c:formatCode>General</c:formatCode>
                <c:ptCount val="1"/>
                <c:pt idx="0">
                  <c:v>5.9</c:v>
                </c:pt>
              </c:numCache>
            </c:numRef>
          </c:yVal>
          <c:bubbleSize>
            <c:numRef>
              <c:f>kpmg!$B$5</c:f>
              <c:numCache>
                <c:formatCode>General</c:formatCode>
                <c:ptCount val="1"/>
                <c:pt idx="0">
                  <c:v>1056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3-45D6-444B-BB23-B371D15560A4}"/>
            </c:ext>
          </c:extLst>
        </c:ser>
        <c:ser>
          <c:idx val="4"/>
          <c:order val="4"/>
          <c:tx>
            <c:strRef>
              <c:f>kpmg!$A$6</c:f>
              <c:strCache>
                <c:ptCount val="1"/>
                <c:pt idx="0">
                  <c:v>Loyal Customers</c:v>
                </c:pt>
              </c:strCache>
            </c:strRef>
          </c:tx>
          <c:spPr>
            <a:solidFill>
              <a:schemeClr val="accent5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kpmg!$E$6</c:f>
              <c:numCache>
                <c:formatCode>General</c:formatCode>
                <c:ptCount val="1"/>
                <c:pt idx="0">
                  <c:v>1113</c:v>
                </c:pt>
              </c:numCache>
            </c:numRef>
          </c:xVal>
          <c:yVal>
            <c:numRef>
              <c:f>kpmg!$D$6</c:f>
              <c:numCache>
                <c:formatCode>General</c:formatCode>
                <c:ptCount val="1"/>
                <c:pt idx="0">
                  <c:v>7.66</c:v>
                </c:pt>
              </c:numCache>
            </c:numRef>
          </c:yVal>
          <c:bubbleSize>
            <c:numRef>
              <c:f>kpmg!$B$6</c:f>
              <c:numCache>
                <c:formatCode>General</c:formatCode>
                <c:ptCount val="1"/>
                <c:pt idx="0">
                  <c:v>358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4-45D6-444B-BB23-B371D15560A4}"/>
            </c:ext>
          </c:extLst>
        </c:ser>
        <c:ser>
          <c:idx val="5"/>
          <c:order val="5"/>
          <c:tx>
            <c:strRef>
              <c:f>kpmg!$A$7</c:f>
              <c:strCache>
                <c:ptCount val="1"/>
                <c:pt idx="0">
                  <c:v>Mid Value Customers</c:v>
                </c:pt>
              </c:strCache>
            </c:strRef>
          </c:tx>
          <c:spPr>
            <a:solidFill>
              <a:schemeClr val="accent6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4020260440390044E-2"/>
                  <c:y val="-4.4743316847380164E-2"/>
                </c:manualLayout>
              </c:layout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5D6-444B-BB23-B371D15560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kpmg!$E$7</c:f>
              <c:numCache>
                <c:formatCode>General</c:formatCode>
                <c:ptCount val="1"/>
                <c:pt idx="0">
                  <c:v>1085</c:v>
                </c:pt>
              </c:numCache>
            </c:numRef>
          </c:xVal>
          <c:yVal>
            <c:numRef>
              <c:f>kpmg!$D$7</c:f>
              <c:numCache>
                <c:formatCode>General</c:formatCode>
                <c:ptCount val="1"/>
                <c:pt idx="0">
                  <c:v>4.92</c:v>
                </c:pt>
              </c:numCache>
            </c:numRef>
          </c:yVal>
          <c:bubbleSize>
            <c:numRef>
              <c:f>kpmg!$B$7</c:f>
              <c:numCache>
                <c:formatCode>General</c:formatCode>
                <c:ptCount val="1"/>
                <c:pt idx="0">
                  <c:v>108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5-45D6-444B-BB23-B371D15560A4}"/>
            </c:ext>
          </c:extLst>
        </c:ser>
        <c:ser>
          <c:idx val="6"/>
          <c:order val="6"/>
          <c:tx>
            <c:strRef>
              <c:f>kpmg!$A$8</c:f>
              <c:strCache>
                <c:ptCount val="1"/>
                <c:pt idx="0">
                  <c:v>Spenders</c:v>
                </c:pt>
              </c:strCache>
            </c:strRef>
          </c:tx>
          <c:spPr>
            <a:solidFill>
              <a:schemeClr val="accent1">
                <a:lumMod val="60000"/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kpmg!$E$8</c:f>
              <c:numCache>
                <c:formatCode>General</c:formatCode>
                <c:ptCount val="1"/>
                <c:pt idx="0">
                  <c:v>1140</c:v>
                </c:pt>
              </c:numCache>
            </c:numRef>
          </c:xVal>
          <c:yVal>
            <c:numRef>
              <c:f>kpmg!$D$8</c:f>
              <c:numCache>
                <c:formatCode>General</c:formatCode>
                <c:ptCount val="1"/>
                <c:pt idx="0">
                  <c:v>5.32</c:v>
                </c:pt>
              </c:numCache>
            </c:numRef>
          </c:yVal>
          <c:bubbleSize>
            <c:numRef>
              <c:f>kpmg!$B$8</c:f>
              <c:numCache>
                <c:formatCode>General</c:formatCode>
                <c:ptCount val="1"/>
                <c:pt idx="0">
                  <c:v>667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6-45D6-444B-BB23-B371D15560A4}"/>
            </c:ext>
          </c:extLst>
        </c:ser>
        <c:ser>
          <c:idx val="7"/>
          <c:order val="7"/>
          <c:tx>
            <c:strRef>
              <c:f>kpmg!$A$9</c:f>
              <c:strCache>
                <c:ptCount val="1"/>
                <c:pt idx="0">
                  <c:v>Promissing Customers</c:v>
                </c:pt>
              </c:strCache>
            </c:strRef>
          </c:tx>
          <c:spPr>
            <a:solidFill>
              <a:schemeClr val="accent2">
                <a:lumMod val="60000"/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6.0929850145688969E-2"/>
                  <c:y val="5.2878465365085607E-2"/>
                </c:manualLayout>
              </c:layout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5D6-444B-BB23-B371D15560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kpmg!$E$9</c:f>
              <c:numCache>
                <c:formatCode>General</c:formatCode>
                <c:ptCount val="1"/>
                <c:pt idx="0">
                  <c:v>1088</c:v>
                </c:pt>
              </c:numCache>
            </c:numRef>
          </c:xVal>
          <c:yVal>
            <c:numRef>
              <c:f>kpmg!$D$9</c:f>
              <c:numCache>
                <c:formatCode>General</c:formatCode>
                <c:ptCount val="1"/>
                <c:pt idx="0">
                  <c:v>4.38</c:v>
                </c:pt>
              </c:numCache>
            </c:numRef>
          </c:yVal>
          <c:bubbleSize>
            <c:numRef>
              <c:f>kpmg!$B$9</c:f>
              <c:numCache>
                <c:formatCode>General</c:formatCode>
                <c:ptCount val="1"/>
                <c:pt idx="0">
                  <c:v>169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7-45D6-444B-BB23-B371D15560A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872442336"/>
        <c:axId val="794197872"/>
      </c:bubbleChart>
      <c:valAx>
        <c:axId val="872442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 Spend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4197872"/>
        <c:crosses val="autoZero"/>
        <c:crossBetween val="midCat"/>
      </c:valAx>
      <c:valAx>
        <c:axId val="79419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 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2442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9999967356269111E-2"/>
          <c:y val="0.9091082916380282"/>
          <c:w val="0.94007557676575926"/>
          <c:h val="6.64862628088554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0.70114</cdr:x>
      <cdr:y>0.0389</cdr:y>
    </cdr:from>
    <cdr:to>
      <cdr:x>0.98879</cdr:x>
      <cdr:y>0.81208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E45C0995-8167-EF13-B993-CC83630C3060}"/>
            </a:ext>
          </a:extLst>
        </cdr:cNvPr>
        <cdr:cNvSpPr/>
      </cdr:nvSpPr>
      <cdr:spPr>
        <a:xfrm xmlns:a="http://schemas.openxmlformats.org/drawingml/2006/main">
          <a:off x="6811046" y="130622"/>
          <a:ext cx="2794353" cy="2596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0.72083</cdr:x>
      <cdr:y>0.05835</cdr:y>
    </cdr:from>
    <cdr:to>
      <cdr:x>0.92085</cdr:x>
      <cdr:y>0.15561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FCA7E04E-BE65-6E45-F716-5C583588D2F1}"/>
            </a:ext>
          </a:extLst>
        </cdr:cNvPr>
        <cdr:cNvSpPr txBox="1"/>
      </cdr:nvSpPr>
      <cdr:spPr>
        <a:xfrm xmlns:a="http://schemas.openxmlformats.org/drawingml/2006/main">
          <a:off x="7002324" y="195942"/>
          <a:ext cx="1943100" cy="3265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9.5% </a:t>
          </a:r>
          <a:r>
            <a:rPr lang="en-US" dirty="0"/>
            <a:t>increase in profits</a:t>
          </a:r>
          <a:endParaRPr 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0.70462</cdr:x>
      <cdr:y>0.45439</cdr:y>
    </cdr:from>
    <cdr:to>
      <cdr:x>0.77509</cdr:x>
      <cdr:y>0.64353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57B0B83C-788B-5058-61F6-472CF7D22A6C}"/>
            </a:ext>
          </a:extLst>
        </cdr:cNvPr>
        <cdr:cNvSpPr/>
      </cdr:nvSpPr>
      <cdr:spPr>
        <a:xfrm xmlns:a="http://schemas.openxmlformats.org/drawingml/2006/main">
          <a:off x="6475501" y="1418722"/>
          <a:ext cx="647700" cy="59055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C00000"/>
          </a:solidFill>
          <a:prstDash val="dash"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0.2746</cdr:x>
      <cdr:y>0.23287</cdr:y>
    </cdr:from>
    <cdr:to>
      <cdr:x>0.35326</cdr:x>
      <cdr:y>0.42114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ACD7C2CD-944B-8C22-0AFF-02FC2C88D547}"/>
            </a:ext>
          </a:extLst>
        </cdr:cNvPr>
        <cdr:cNvSpPr/>
      </cdr:nvSpPr>
      <cdr:spPr>
        <a:xfrm xmlns:a="http://schemas.openxmlformats.org/drawingml/2006/main">
          <a:off x="2523583" y="727073"/>
          <a:ext cx="722944" cy="58782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C00000"/>
          </a:solidFill>
          <a:prstDash val="dash"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0.36777</cdr:x>
      <cdr:y>0.33672</cdr:y>
    </cdr:from>
    <cdr:to>
      <cdr:x>0.63412</cdr:x>
      <cdr:y>0.33672</cdr:y>
    </cdr:to>
    <cdr:cxnSp macro="">
      <cdr:nvCxnSpPr>
        <cdr:cNvPr id="5" name="Straight Arrow Connector 4">
          <a:extLst xmlns:a="http://schemas.openxmlformats.org/drawingml/2006/main">
            <a:ext uri="{FF2B5EF4-FFF2-40B4-BE49-F238E27FC236}">
              <a16:creationId xmlns:a16="http://schemas.microsoft.com/office/drawing/2014/main" id="{0223311B-115F-0734-BC93-2699987DA555}"/>
            </a:ext>
          </a:extLst>
        </cdr:cNvPr>
        <cdr:cNvCxnSpPr/>
      </cdr:nvCxnSpPr>
      <cdr:spPr>
        <a:xfrm xmlns:a="http://schemas.openxmlformats.org/drawingml/2006/main">
          <a:off x="3379876" y="1051325"/>
          <a:ext cx="2447767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C0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0.74225</cdr:x>
      <cdr:y>0.27948</cdr:y>
    </cdr:from>
    <cdr:to>
      <cdr:x>0.74225</cdr:x>
      <cdr:y>0.38049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90FF29BE-98E4-E420-F622-A95133744110}"/>
            </a:ext>
          </a:extLst>
        </cdr:cNvPr>
        <cdr:cNvCxnSpPr/>
      </cdr:nvCxnSpPr>
      <cdr:spPr>
        <a:xfrm xmlns:a="http://schemas.openxmlformats.org/drawingml/2006/main" flipV="1">
          <a:off x="4501805" y="766660"/>
          <a:ext cx="0" cy="277091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C0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0.43867</cdr:x>
      <cdr:y>0.34345</cdr:y>
    </cdr:from>
    <cdr:to>
      <cdr:x>0.66558</cdr:x>
      <cdr:y>0.44829</cdr:y>
    </cdr:to>
    <cdr:sp macro="" textlink="">
      <cdr:nvSpPr>
        <cdr:cNvPr id="9" name="TextBox 8">
          <a:extLst xmlns:a="http://schemas.openxmlformats.org/drawingml/2006/main">
            <a:ext uri="{FF2B5EF4-FFF2-40B4-BE49-F238E27FC236}">
              <a16:creationId xmlns:a16="http://schemas.microsoft.com/office/drawing/2014/main" id="{E76E8AF9-4758-C945-A3B9-C3638B067F79}"/>
            </a:ext>
          </a:extLst>
        </cdr:cNvPr>
        <cdr:cNvSpPr txBox="1"/>
      </cdr:nvSpPr>
      <cdr:spPr>
        <a:xfrm xmlns:a="http://schemas.openxmlformats.org/drawingml/2006/main">
          <a:off x="2906699" y="1072339"/>
          <a:ext cx="1503544" cy="3273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900" dirty="0"/>
            <a:t>Increase avg spend</a:t>
          </a:r>
        </a:p>
      </cdr:txBody>
    </cdr:sp>
  </cdr:relSizeAnchor>
  <cdr:relSizeAnchor xmlns:cdr="http://schemas.openxmlformats.org/drawingml/2006/chartDrawing">
    <cdr:from>
      <cdr:x>0.67144</cdr:x>
      <cdr:y>0.21981</cdr:y>
    </cdr:from>
    <cdr:to>
      <cdr:x>0.89835</cdr:x>
      <cdr:y>0.34102</cdr:y>
    </cdr:to>
    <cdr:sp macro="" textlink="">
      <cdr:nvSpPr>
        <cdr:cNvPr id="10" name="TextBox 1">
          <a:extLst xmlns:a="http://schemas.openxmlformats.org/drawingml/2006/main">
            <a:ext uri="{FF2B5EF4-FFF2-40B4-BE49-F238E27FC236}">
              <a16:creationId xmlns:a16="http://schemas.microsoft.com/office/drawing/2014/main" id="{040B7977-8A46-6808-460D-CAB8EA0C5388}"/>
            </a:ext>
          </a:extLst>
        </cdr:cNvPr>
        <cdr:cNvSpPr txBox="1"/>
      </cdr:nvSpPr>
      <cdr:spPr>
        <a:xfrm xmlns:a="http://schemas.openxmlformats.org/drawingml/2006/main">
          <a:off x="6170656" y="686299"/>
          <a:ext cx="2085331" cy="3784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900" dirty="0"/>
            <a:t>Increase avg frequency</a:t>
          </a:r>
        </a:p>
      </cdr:txBody>
    </cdr:sp>
  </cdr:relSizeAnchor>
  <cdr:relSizeAnchor xmlns:cdr="http://schemas.openxmlformats.org/drawingml/2006/chartDrawing">
    <cdr:from>
      <cdr:x>0.52014</cdr:x>
      <cdr:y>0.03421</cdr:y>
    </cdr:from>
    <cdr:to>
      <cdr:x>0.86226</cdr:x>
      <cdr:y>0.15542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0DCF25B8-17B1-95A1-04AB-A1B98AB5BB35}"/>
            </a:ext>
          </a:extLst>
        </cdr:cNvPr>
        <cdr:cNvSpPr txBox="1"/>
      </cdr:nvSpPr>
      <cdr:spPr>
        <a:xfrm xmlns:a="http://schemas.openxmlformats.org/drawingml/2006/main">
          <a:off x="3446551" y="106824"/>
          <a:ext cx="2266949" cy="3784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900" dirty="0"/>
            <a:t>Increase the number of customers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5118-2FAF-4C8D-A917-9F48BDB44132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534D-A8E5-4A1F-904E-978D4F70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8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5118-2FAF-4C8D-A917-9F48BDB44132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534D-A8E5-4A1F-904E-978D4F70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5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5118-2FAF-4C8D-A917-9F48BDB44132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534D-A8E5-4A1F-904E-978D4F7065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763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5118-2FAF-4C8D-A917-9F48BDB44132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534D-A8E5-4A1F-904E-978D4F70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49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5118-2FAF-4C8D-A917-9F48BDB44132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534D-A8E5-4A1F-904E-978D4F7065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502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5118-2FAF-4C8D-A917-9F48BDB44132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534D-A8E5-4A1F-904E-978D4F70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77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5118-2FAF-4C8D-A917-9F48BDB44132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534D-A8E5-4A1F-904E-978D4F70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39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5118-2FAF-4C8D-A917-9F48BDB44132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534D-A8E5-4A1F-904E-978D4F70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5118-2FAF-4C8D-A917-9F48BDB44132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534D-A8E5-4A1F-904E-978D4F70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4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5118-2FAF-4C8D-A917-9F48BDB44132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534D-A8E5-4A1F-904E-978D4F70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9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5118-2FAF-4C8D-A917-9F48BDB44132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534D-A8E5-4A1F-904E-978D4F70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5118-2FAF-4C8D-A917-9F48BDB44132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534D-A8E5-4A1F-904E-978D4F70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1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5118-2FAF-4C8D-A917-9F48BDB44132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534D-A8E5-4A1F-904E-978D4F70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5118-2FAF-4C8D-A917-9F48BDB44132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534D-A8E5-4A1F-904E-978D4F70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5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5118-2FAF-4C8D-A917-9F48BDB44132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534D-A8E5-4A1F-904E-978D4F70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8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534D-A8E5-4A1F-904E-978D4F70652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5118-2FAF-4C8D-A917-9F48BDB44132}" type="datetimeFigureOut">
              <a:rPr lang="en-US" smtClean="0"/>
              <a:t>9/19/2023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9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85118-2FAF-4C8D-A917-9F48BDB44132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61534D-A8E5-4A1F-904E-978D4F70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9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A0678F-CDA5-74BE-7DF4-1683572DE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919" y="360925"/>
            <a:ext cx="7863776" cy="49954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786384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KPMG Yearly Performance Review</a:t>
            </a:r>
            <a:b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Profit Trends | Brand Performance | Customer Behavior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B250D-A847-D70C-1FA6-AAF55A325671}"/>
              </a:ext>
            </a:extLst>
          </p:cNvPr>
          <p:cNvSpPr txBox="1"/>
          <p:nvPr/>
        </p:nvSpPr>
        <p:spPr>
          <a:xfrm>
            <a:off x="1537919" y="4511171"/>
            <a:ext cx="4490720" cy="11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786384">
              <a:lnSpc>
                <a:spcPct val="90000"/>
              </a:lnSpc>
              <a:spcAft>
                <a:spcPts val="516"/>
              </a:spcAft>
            </a:pP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Adilet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Beishenov</a:t>
            </a:r>
            <a:endParaRPr lang="en-US" sz="2800" b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  <a:p>
            <a:pPr defTabSz="786384">
              <a:lnSpc>
                <a:spcPct val="90000"/>
              </a:lnSpc>
              <a:spcAft>
                <a:spcPts val="516"/>
              </a:spcAft>
            </a:pPr>
            <a:r>
              <a:rPr lang="en-US" sz="2800" b="1" dirty="0">
                <a:latin typeface="+mj-lt"/>
              </a:rPr>
              <a:t>August 2023</a:t>
            </a:r>
            <a:endParaRPr 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869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7D2F3D-D5D4-EFC1-6EBD-53A48F44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50" y="0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Revenue &amp; Profit Monthly Trend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C39FC-C694-E3B2-6F80-806E37C638BE}"/>
              </a:ext>
            </a:extLst>
          </p:cNvPr>
          <p:cNvSpPr txBox="1"/>
          <p:nvPr/>
        </p:nvSpPr>
        <p:spPr>
          <a:xfrm>
            <a:off x="490450" y="1137920"/>
            <a:ext cx="10187710" cy="2123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9.5% increase in profits from September to December, potentially influenced by holiday season and Q3 initiatives.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Seasonal patterns in revenue fluctuations with revenue spikes in May and August.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</a:t>
            </a:r>
            <a:r>
              <a:rPr lang="en-US" sz="2200" b="0" i="0" dirty="0">
                <a:effectLst/>
              </a:rPr>
              <a:t>trong positive correlation between monthly revenue and profit, suggesting revenue growth directly impacts profitability.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F7988F5-E1E9-1A57-9D8F-68F88AA3CC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749074"/>
              </p:ext>
            </p:extLst>
          </p:nvPr>
        </p:nvGraphicFramePr>
        <p:xfrm>
          <a:off x="672105" y="3429001"/>
          <a:ext cx="9714296" cy="335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00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8EA658-FE6A-5C78-F1CF-E0ACEBAE0176}"/>
              </a:ext>
            </a:extLst>
          </p:cNvPr>
          <p:cNvSpPr txBox="1">
            <a:spLocks/>
          </p:cNvSpPr>
          <p:nvPr/>
        </p:nvSpPr>
        <p:spPr>
          <a:xfrm>
            <a:off x="477223" y="263182"/>
            <a:ext cx="10587314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Brand Performance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86E4BD-15AD-906E-5E8C-1E22DF0B7710}"/>
              </a:ext>
            </a:extLst>
          </p:cNvPr>
          <p:cNvSpPr txBox="1"/>
          <p:nvPr/>
        </p:nvSpPr>
        <p:spPr>
          <a:xfrm>
            <a:off x="477223" y="1150589"/>
            <a:ext cx="10663016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kern="1200" dirty="0" err="1">
                <a:latin typeface="+mn-lt"/>
                <a:ea typeface="+mn-ea"/>
                <a:cs typeface="+mn-cs"/>
              </a:rPr>
              <a:t>Solex</a:t>
            </a:r>
            <a:r>
              <a:rPr lang="en-US" sz="2200" kern="1200" dirty="0">
                <a:latin typeface="+mn-lt"/>
                <a:ea typeface="+mn-ea"/>
                <a:cs typeface="+mn-cs"/>
              </a:rPr>
              <a:t> leads in sales distribution; the 2nd category comprises two brands, each with a 17%, the last group accounts for 15%, with Norco having the lowest index. </a:t>
            </a:r>
          </a:p>
          <a:p>
            <a:pPr marL="285750" indent="-285750"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kern="1200" dirty="0" err="1">
                <a:latin typeface="+mn-lt"/>
                <a:ea typeface="+mn-ea"/>
                <a:cs typeface="+mn-cs"/>
              </a:rPr>
              <a:t>Solex's</a:t>
            </a:r>
            <a:r>
              <a:rPr lang="en-US" sz="2200" kern="1200" dirty="0">
                <a:latin typeface="+mn-lt"/>
                <a:ea typeface="+mn-ea"/>
                <a:cs typeface="+mn-cs"/>
              </a:rPr>
              <a:t> highest revenue and profit margins (2</a:t>
            </a:r>
            <a:r>
              <a:rPr lang="en-US" sz="2200" kern="1200" baseline="30000" dirty="0">
                <a:latin typeface="+mn-lt"/>
                <a:ea typeface="+mn-ea"/>
                <a:cs typeface="+mn-cs"/>
              </a:rPr>
              <a:t>nd</a:t>
            </a:r>
            <a:r>
              <a:rPr lang="en-US" sz="2200" kern="1200" dirty="0">
                <a:latin typeface="+mn-lt"/>
                <a:ea typeface="+mn-ea"/>
                <a:cs typeface="+mn-cs"/>
              </a:rPr>
              <a:t>), potentially benefited from a successful blend of premium pricing and effective cost management.</a:t>
            </a:r>
          </a:p>
          <a:p>
            <a:pPr marL="285750" indent="-285750"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kern="1200" dirty="0">
                <a:latin typeface="+mn-lt"/>
                <a:ea typeface="+mn-ea"/>
                <a:cs typeface="+mn-cs"/>
              </a:rPr>
              <a:t>WeareA2B's pricing strategy and cost structure</a:t>
            </a:r>
            <a:r>
              <a:rPr lang="en-US" sz="2200" dirty="0"/>
              <a:t> drove </a:t>
            </a:r>
            <a:r>
              <a:rPr lang="en-US" sz="2200" kern="1200" dirty="0">
                <a:latin typeface="+mn-lt"/>
                <a:ea typeface="+mn-ea"/>
                <a:cs typeface="+mn-cs"/>
              </a:rPr>
              <a:t>the highest profit margins with the 2</a:t>
            </a:r>
            <a:r>
              <a:rPr lang="en-US" sz="2200" kern="1200" baseline="30000" dirty="0">
                <a:latin typeface="+mn-lt"/>
                <a:ea typeface="+mn-ea"/>
                <a:cs typeface="+mn-cs"/>
              </a:rPr>
              <a:t>nd</a:t>
            </a:r>
            <a:r>
              <a:rPr lang="en-US" sz="2200" kern="1200" dirty="0">
                <a:latin typeface="+mn-lt"/>
                <a:ea typeface="+mn-ea"/>
                <a:cs typeface="+mn-cs"/>
              </a:rPr>
              <a:t> high revenue.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FEA240-FCB7-4A97-0427-EC99C6EC8FB2}"/>
              </a:ext>
            </a:extLst>
          </p:cNvPr>
          <p:cNvSpPr/>
          <p:nvPr/>
        </p:nvSpPr>
        <p:spPr>
          <a:xfrm>
            <a:off x="7800068" y="4086225"/>
            <a:ext cx="501287" cy="2059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C0C342-5E54-E111-F2DC-088FE36197B4}"/>
              </a:ext>
            </a:extLst>
          </p:cNvPr>
          <p:cNvSpPr/>
          <p:nvPr/>
        </p:nvSpPr>
        <p:spPr>
          <a:xfrm>
            <a:off x="9088483" y="4086225"/>
            <a:ext cx="607967" cy="2059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E8060B21-8613-1790-8002-2B61287F30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1535031"/>
              </p:ext>
            </p:extLst>
          </p:nvPr>
        </p:nvGraphicFramePr>
        <p:xfrm>
          <a:off x="278130" y="3429000"/>
          <a:ext cx="5379720" cy="3267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A407306-C159-11E7-42EB-8289A76D7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469705"/>
              </p:ext>
            </p:extLst>
          </p:nvPr>
        </p:nvGraphicFramePr>
        <p:xfrm>
          <a:off x="5078291" y="3429000"/>
          <a:ext cx="5031415" cy="3165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6646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8343B9-F110-6D8D-FD28-944306B1F71D}"/>
              </a:ext>
            </a:extLst>
          </p:cNvPr>
          <p:cNvSpPr txBox="1"/>
          <p:nvPr/>
        </p:nvSpPr>
        <p:spPr>
          <a:xfrm>
            <a:off x="101711" y="2007162"/>
            <a:ext cx="10852428" cy="835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657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The majority of customers which is 80% are divided among the At Risk, High Value Customers, and Spenders segments, reflecting varying levels of value.</a:t>
            </a:r>
          </a:p>
          <a:p>
            <a:pPr marL="342900" indent="-3657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Loyal Customers (highest frequency) and Promising Customers make up 15% of the total customer base and exhibit higher-than-average frequency.</a:t>
            </a:r>
          </a:p>
          <a:p>
            <a:pPr marL="342900" indent="-3657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The Mid Value Customers, Churned Customers, and Best Customers segments represent the smallest portion of customers (5%), with Best Customers having the highest average spend and Churned Customers the lowest average frequency.</a:t>
            </a:r>
            <a:endParaRPr lang="en-US" sz="22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D191657-208C-AA2E-3384-A1718003BE8C}"/>
              </a:ext>
            </a:extLst>
          </p:cNvPr>
          <p:cNvSpPr txBox="1">
            <a:spLocks/>
          </p:cNvSpPr>
          <p:nvPr/>
        </p:nvSpPr>
        <p:spPr>
          <a:xfrm>
            <a:off x="568959" y="74653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kern="1200" dirty="0">
                <a:latin typeface="+mj-lt"/>
                <a:ea typeface="+mj-ea"/>
                <a:cs typeface="+mj-cs"/>
              </a:rPr>
              <a:t>Customer Segmentation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805612-94E8-A725-9CA4-7308B2CAE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033573"/>
              </p:ext>
            </p:extLst>
          </p:nvPr>
        </p:nvGraphicFramePr>
        <p:xfrm>
          <a:off x="568958" y="4086808"/>
          <a:ext cx="8761655" cy="2164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3321">
                  <a:extLst>
                    <a:ext uri="{9D8B030D-6E8A-4147-A177-3AD203B41FA5}">
                      <a16:colId xmlns:a16="http://schemas.microsoft.com/office/drawing/2014/main" val="3337090891"/>
                    </a:ext>
                  </a:extLst>
                </a:gridCol>
                <a:gridCol w="1174243">
                  <a:extLst>
                    <a:ext uri="{9D8B030D-6E8A-4147-A177-3AD203B41FA5}">
                      <a16:colId xmlns:a16="http://schemas.microsoft.com/office/drawing/2014/main" val="3855913968"/>
                    </a:ext>
                  </a:extLst>
                </a:gridCol>
                <a:gridCol w="1693618">
                  <a:extLst>
                    <a:ext uri="{9D8B030D-6E8A-4147-A177-3AD203B41FA5}">
                      <a16:colId xmlns:a16="http://schemas.microsoft.com/office/drawing/2014/main" val="912817809"/>
                    </a:ext>
                  </a:extLst>
                </a:gridCol>
                <a:gridCol w="2009761">
                  <a:extLst>
                    <a:ext uri="{9D8B030D-6E8A-4147-A177-3AD203B41FA5}">
                      <a16:colId xmlns:a16="http://schemas.microsoft.com/office/drawing/2014/main" val="3029106138"/>
                    </a:ext>
                  </a:extLst>
                </a:gridCol>
                <a:gridCol w="1580712">
                  <a:extLst>
                    <a:ext uri="{9D8B030D-6E8A-4147-A177-3AD203B41FA5}">
                      <a16:colId xmlns:a16="http://schemas.microsoft.com/office/drawing/2014/main" val="425253968"/>
                    </a:ext>
                  </a:extLst>
                </a:gridCol>
              </a:tblGrid>
              <a:tr h="240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Segments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Customers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% of Customers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Average Frequency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Average Spend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8358649"/>
                  </a:ext>
                </a:extLst>
              </a:tr>
              <a:tr h="240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At Risk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1078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31%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2.66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1130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4762356"/>
                  </a:ext>
                </a:extLst>
              </a:tr>
              <a:tr h="240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High Value Customers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1056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30%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5.9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1092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6902304"/>
                  </a:ext>
                </a:extLst>
              </a:tr>
              <a:tr h="240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Spenders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659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19%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5.32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1140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1637736"/>
                  </a:ext>
                </a:extLst>
              </a:tr>
              <a:tr h="240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Loyal Customers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358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10%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7.66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1113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4579332"/>
                  </a:ext>
                </a:extLst>
              </a:tr>
              <a:tr h="240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Promising Customers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177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4.38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1088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4231464"/>
                  </a:ext>
                </a:extLst>
              </a:tr>
              <a:tr h="240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Mid Value Customers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108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+mn-lt"/>
                        </a:rPr>
                        <a:t>4</a:t>
                      </a:r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.92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1085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8614473"/>
                  </a:ext>
                </a:extLst>
              </a:tr>
              <a:tr h="240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Churned Customers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2.45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1086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4135584"/>
                  </a:ext>
                </a:extLst>
              </a:tr>
              <a:tr h="240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Best Customers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8.48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1122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82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37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D191657-208C-AA2E-3384-A1718003BE8C}"/>
              </a:ext>
            </a:extLst>
          </p:cNvPr>
          <p:cNvSpPr txBox="1">
            <a:spLocks/>
          </p:cNvSpPr>
          <p:nvPr/>
        </p:nvSpPr>
        <p:spPr>
          <a:xfrm>
            <a:off x="568959" y="74653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kern="1200">
                <a:latin typeface="+mj-lt"/>
                <a:ea typeface="+mj-ea"/>
                <a:cs typeface="+mj-cs"/>
              </a:rPr>
              <a:t>Business </a:t>
            </a:r>
            <a:r>
              <a:rPr lang="en-US" sz="4000"/>
              <a:t>S</a:t>
            </a:r>
            <a:r>
              <a:rPr lang="en-US" sz="4000" kern="1200">
                <a:latin typeface="+mj-lt"/>
                <a:ea typeface="+mj-ea"/>
                <a:cs typeface="+mj-cs"/>
              </a:rPr>
              <a:t>trategy Recommendation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21306AC-AC0E-C618-7835-AA3F24EFC9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938834"/>
              </p:ext>
            </p:extLst>
          </p:nvPr>
        </p:nvGraphicFramePr>
        <p:xfrm>
          <a:off x="744449" y="3324728"/>
          <a:ext cx="9190126" cy="3122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282FC16-AFC1-5D37-E5E5-617FB9899A90}"/>
              </a:ext>
            </a:extLst>
          </p:cNvPr>
          <p:cNvSpPr/>
          <p:nvPr/>
        </p:nvSpPr>
        <p:spPr>
          <a:xfrm>
            <a:off x="6543675" y="3676650"/>
            <a:ext cx="352380" cy="247650"/>
          </a:xfrm>
          <a:prstGeom prst="flowChartConnector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9C7B7F-9EBF-1FA2-F095-D09B09CAB51A}"/>
              </a:ext>
            </a:extLst>
          </p:cNvPr>
          <p:cNvSpPr txBox="1"/>
          <p:nvPr/>
        </p:nvSpPr>
        <p:spPr>
          <a:xfrm>
            <a:off x="80961" y="998320"/>
            <a:ext cx="11320463" cy="212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At risk customers, provide coupons</a:t>
            </a:r>
            <a:r>
              <a:rPr lang="ru-RU" sz="2200" dirty="0"/>
              <a:t> </a:t>
            </a:r>
            <a:r>
              <a:rPr lang="en-US" sz="2200" dirty="0"/>
              <a:t>or integrating new loyal program to increase  the average frequencies.</a:t>
            </a: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High value customers, design cross-selling products</a:t>
            </a:r>
            <a:r>
              <a:rPr lang="ru-RU" sz="2200" dirty="0"/>
              <a:t> </a:t>
            </a:r>
            <a:r>
              <a:rPr lang="en-US" sz="2200" dirty="0"/>
              <a:t>or bundle sales to increase average spend.</a:t>
            </a: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43541"/>
                </a:solidFill>
                <a:effectLst/>
                <a:latin typeface="Söhne"/>
              </a:rPr>
              <a:t>Improving service quality to attract premium clients and stimulate the switching of customers from other segments to the premium category.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551457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1593</TotalTime>
  <Words>401</Words>
  <Application>Microsoft Office PowerPoint</Application>
  <PresentationFormat>Widescreen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Söhne</vt:lpstr>
      <vt:lpstr>Trebuchet MS</vt:lpstr>
      <vt:lpstr>Wingdings 3</vt:lpstr>
      <vt:lpstr>Facet</vt:lpstr>
      <vt:lpstr>KPMG Yearly Performance Review Profit Trends | Brand Performance | Customer Behavior</vt:lpstr>
      <vt:lpstr>Revenue &amp; Profit Monthly Trend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</dc:title>
  <dc:creator>Beishenov Adilet</dc:creator>
  <cp:lastModifiedBy>Beishenov Adilet</cp:lastModifiedBy>
  <cp:revision>14</cp:revision>
  <dcterms:created xsi:type="dcterms:W3CDTF">2023-08-21T16:17:40Z</dcterms:created>
  <dcterms:modified xsi:type="dcterms:W3CDTF">2023-09-19T06:59:49Z</dcterms:modified>
</cp:coreProperties>
</file>