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ink/ink1.xml" ContentType="application/inkml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322" r:id="rId5"/>
    <p:sldId id="334" r:id="rId6"/>
    <p:sldId id="260" r:id="rId7"/>
    <p:sldId id="293" r:id="rId8"/>
    <p:sldId id="335" r:id="rId9"/>
    <p:sldId id="336" r:id="rId10"/>
    <p:sldId id="295" r:id="rId11"/>
    <p:sldId id="337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26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7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PTer_T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1C1"/>
    <a:srgbClr val="43817D"/>
    <a:srgbClr val="3C7472"/>
    <a:srgbClr val="5EACAB"/>
    <a:srgbClr val="D9D9D9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36" y="72"/>
      </p:cViewPr>
      <p:guideLst>
        <p:guide orient="horz" pos="2152"/>
        <p:guide pos="379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5T01:13:08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9652,'12'11'1953,"-4"-5"-1889,-5-3 208,0-3 849,0 0-337,0 0-432,-3-3-223,3 3-33,0 0-192,-3-3-1233,3 0-1344,2-3-1073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undraw_inspiration_re_ivlv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5535" y="4018280"/>
            <a:ext cx="2383790" cy="2017395"/>
          </a:xfrm>
          <a:prstGeom prst="rect">
            <a:avLst/>
          </a:prstGeom>
          <a:effectLst>
            <a:outerShdw blurRad="203200" dist="101600" dir="2700000" algn="tl" rotWithShape="0">
              <a:schemeClr val="bg1">
                <a:lumMod val="10000"/>
                <a:alpha val="30000"/>
              </a:schemeClr>
            </a:outerShdw>
          </a:effectLst>
        </p:spPr>
      </p:pic>
      <p:sp>
        <p:nvSpPr>
          <p:cNvPr id="7" name="矩形 6"/>
          <p:cNvSpPr/>
          <p:nvPr userDrawn="1"/>
        </p:nvSpPr>
        <p:spPr>
          <a:xfrm>
            <a:off x="1245235" y="4329430"/>
            <a:ext cx="3276600" cy="1844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314450" y="2162175"/>
            <a:ext cx="3829050" cy="0"/>
          </a:xfrm>
          <a:prstGeom prst="line">
            <a:avLst/>
          </a:prstGeom>
          <a:ln>
            <a:solidFill>
              <a:srgbClr val="86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 rot="540000">
            <a:off x="8114310" y="162330"/>
            <a:ext cx="5605145" cy="1734820"/>
            <a:chOff x="12808" y="83"/>
            <a:chExt cx="8827" cy="2732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223962" y="1271588"/>
            <a:ext cx="7517081" cy="914400"/>
          </a:xfrm>
          <a:noFill/>
        </p:spPr>
        <p:txBody>
          <a:bodyPr wrap="square" rtlCol="0">
            <a:noAutofit/>
          </a:bodyPr>
          <a:lstStyle>
            <a:lvl1pPr>
              <a:defRPr lang="zh-CN" altLang="en-US" sz="4000" dirty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223962" y="2108496"/>
            <a:ext cx="10136295" cy="914400"/>
          </a:xfrm>
          <a:noFill/>
        </p:spPr>
        <p:txBody>
          <a:bodyPr wrap="square" rtlCol="0">
            <a:noAutofit/>
          </a:bodyPr>
          <a:lstStyle>
            <a:lvl1pPr>
              <a:defRPr lang="zh-CN" altLang="en-US" sz="5400" kern="1200" dirty="0" smtClean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 descr="undraw_design_data_re_0s2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3660" y="2233930"/>
            <a:ext cx="2988310" cy="340169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12" name="矩形 11"/>
          <p:cNvSpPr/>
          <p:nvPr userDrawn="1"/>
        </p:nvSpPr>
        <p:spPr>
          <a:xfrm flipH="1">
            <a:off x="1637030" y="996950"/>
            <a:ext cx="76200" cy="760730"/>
          </a:xfrm>
          <a:prstGeom prst="rect">
            <a:avLst/>
          </a:prstGeom>
          <a:solidFill>
            <a:srgbClr val="86C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3" name="矩形: 剪去对角 12"/>
          <p:cNvSpPr/>
          <p:nvPr userDrawn="1"/>
        </p:nvSpPr>
        <p:spPr>
          <a:xfrm>
            <a:off x="1637030" y="281495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2159635" y="2853055"/>
            <a:ext cx="539940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tape-145367"/>
          <p:cNvPicPr>
            <a:picLocks noChangeAspect="1"/>
          </p:cNvPicPr>
          <p:nvPr userDrawn="1"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7693660" y="668020"/>
            <a:ext cx="2865755" cy="1417955"/>
          </a:xfrm>
          <a:prstGeom prst="rect">
            <a:avLst/>
          </a:prstGeom>
        </p:spPr>
      </p:pic>
      <p:sp>
        <p:nvSpPr>
          <p:cNvPr id="16" name="矩形: 剪去对角 15"/>
          <p:cNvSpPr/>
          <p:nvPr userDrawn="1"/>
        </p:nvSpPr>
        <p:spPr>
          <a:xfrm>
            <a:off x="1637030" y="3700780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2159635" y="3738880"/>
            <a:ext cx="4147185" cy="139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剪去对角 17"/>
          <p:cNvSpPr/>
          <p:nvPr userDrawn="1"/>
        </p:nvSpPr>
        <p:spPr>
          <a:xfrm>
            <a:off x="1637030" y="457644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 flipV="1">
            <a:off x="2159635" y="4597400"/>
            <a:ext cx="491680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对角 19"/>
          <p:cNvSpPr/>
          <p:nvPr userDrawn="1"/>
        </p:nvSpPr>
        <p:spPr>
          <a:xfrm>
            <a:off x="1637030" y="555942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2159635" y="5597525"/>
            <a:ext cx="5791835" cy="114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1888241" y="840073"/>
            <a:ext cx="8395012" cy="914400"/>
          </a:xfrm>
        </p:spPr>
        <p:txBody>
          <a:bodyPr/>
          <a:lstStyle>
            <a:lvl1pPr>
              <a:defRPr lang="zh-CN" altLang="en-US" sz="4800" kern="1200" smtClean="0">
                <a:solidFill>
                  <a:schemeClr val="accent4"/>
                </a:solidFill>
                <a:latin typeface="+mj-lt"/>
                <a:ea typeface="+mj-lt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/>
          </p:nvPr>
        </p:nvSpPr>
        <p:spPr>
          <a:xfrm>
            <a:off x="1530975" y="2041783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2"/>
          </p:nvPr>
        </p:nvSpPr>
        <p:spPr>
          <a:xfrm>
            <a:off x="1548464" y="2943690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3"/>
          </p:nvPr>
        </p:nvSpPr>
        <p:spPr>
          <a:xfrm>
            <a:off x="1550962" y="3785637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538471" y="4822457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tape-145367"/>
          <p:cNvPicPr>
            <a:picLocks noChangeAspect="1"/>
          </p:cNvPicPr>
          <p:nvPr userDrawn="1"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1" name="图形 10" descr="undraw_ideas_re_7twj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030" y="2260600"/>
            <a:ext cx="3216275" cy="354901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833277" y="830077"/>
            <a:ext cx="8395012" cy="914400"/>
          </a:xfrm>
        </p:spPr>
        <p:txBody>
          <a:bodyPr/>
          <a:lstStyle>
            <a:lvl1pPr>
              <a:defRPr lang="zh-CN" altLang="en-US" sz="48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6253554" y="2848626"/>
            <a:ext cx="12181930" cy="914400"/>
          </a:xfrm>
        </p:spPr>
        <p:txBody>
          <a:bodyPr/>
          <a:lstStyle>
            <a:lvl1pPr>
              <a:defRPr lang="zh-CN" altLang="en-US" sz="60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2596450" y="5469836"/>
            <a:ext cx="8395012" cy="394148"/>
          </a:xfrm>
          <a:noFill/>
        </p:spPr>
        <p:txBody>
          <a:bodyPr wrap="square" rtlCol="0">
            <a:spAutoFit/>
          </a:bodyPr>
          <a:lstStyle>
            <a:lvl1pPr algn="r">
              <a:defRPr lang="zh-CN" altLang="en-US" sz="1600" dirty="0">
                <a:solidFill>
                  <a:schemeClr val="accent5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undraw_my_password_re_ydq7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0300" y="3740150"/>
            <a:ext cx="2023745" cy="1971040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pic>
        <p:nvPicPr>
          <p:cNvPr id="9" name="图形 8" descr="undraw_portfolio_website_re_jsdd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245235" y="1139825"/>
            <a:ext cx="2332355" cy="1564640"/>
          </a:xfrm>
          <a:prstGeom prst="rect">
            <a:avLst/>
          </a:prstGeom>
          <a:effectLst>
            <a:outerShdw blurRad="203200" dist="1016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0" name="矩形 9"/>
          <p:cNvSpPr/>
          <p:nvPr userDrawn="1"/>
        </p:nvSpPr>
        <p:spPr>
          <a:xfrm>
            <a:off x="1245235" y="5164455"/>
            <a:ext cx="2332355" cy="546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 rot="540000">
            <a:off x="8733155" y="653415"/>
            <a:ext cx="4686300" cy="1557020"/>
            <a:chOff x="12808" y="83"/>
            <a:chExt cx="8827" cy="2732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 descr="tape-14536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>
            <a:alphaModFix amt="40000"/>
          </a:blip>
          <a:stretch>
            <a:fillRect/>
          </a:stretch>
        </p:blipFill>
        <p:spPr>
          <a:xfrm rot="3120000">
            <a:off x="12065" y="4385945"/>
            <a:ext cx="2515235" cy="1257935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734795" y="2697055"/>
            <a:ext cx="9423265" cy="1409996"/>
          </a:xfrm>
        </p:spPr>
        <p:txBody>
          <a:bodyPr/>
          <a:lstStyle>
            <a:lvl1pPr>
              <a:defRPr lang="zh-CN" altLang="en-US" sz="5400" kern="1200" dirty="0" smtClean="0">
                <a:solidFill>
                  <a:schemeClr val="accent4"/>
                </a:solidFill>
                <a:latin typeface="+mn-lt"/>
                <a:ea typeface="+mn-lt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Colum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153012" y="182445"/>
            <a:ext cx="2259871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65" b="0" i="0">
                <a:solidFill>
                  <a:schemeClr val="bg1"/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440603" y="1490309"/>
            <a:ext cx="1657138" cy="46078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2377999" y="182445"/>
            <a:ext cx="1494754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7" hasCustomPrompt="1"/>
          </p:nvPr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6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sp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1193800" y="2085975"/>
            <a:ext cx="9651365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zh-CN" altLang="en-US" sz="54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  <a:sym typeface="+mn-ea"/>
              </a:rPr>
              <a:t>期望</a:t>
            </a:r>
            <a:endParaRPr lang="en-US" altLang="zh-CN" sz="5400" dirty="0">
              <a:solidFill>
                <a:schemeClr val="accent4"/>
              </a:solidFill>
              <a:latin typeface="+mj-lt"/>
              <a:ea typeface="OPPOSans R" panose="00020600040101010101" charset="-122"/>
              <a:cs typeface="思源黑体 Regular" panose="020B05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6185" y="1266190"/>
            <a:ext cx="7171690" cy="90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>
                <a:solidFill>
                  <a:schemeClr val="accent4"/>
                </a:solidFill>
                <a:ea typeface="OPPOSans L" panose="00020600040101010101" charset="-122"/>
                <a:cs typeface="思源黑体 Regular" panose="020B0500000000000000" charset="-122"/>
              </a:rPr>
              <a:t>提高组知识之</a:t>
            </a:r>
            <a:r>
              <a:rPr lang="en-US" altLang="zh-CN" sz="4000" dirty="0">
                <a:solidFill>
                  <a:schemeClr val="accent4"/>
                </a:solidFill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1314450" y="2162175"/>
            <a:ext cx="382905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 rot="540000">
            <a:off x="8114310" y="162330"/>
            <a:ext cx="5605145" cy="1734820"/>
            <a:chOff x="12808" y="83"/>
            <a:chExt cx="8827" cy="2732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BAC748B-FC78-0AD3-352F-DA4B0CF8C146}"/>
              </a:ext>
            </a:extLst>
          </p:cNvPr>
          <p:cNvSpPr txBox="1"/>
          <p:nvPr/>
        </p:nvSpPr>
        <p:spPr>
          <a:xfrm>
            <a:off x="9092376" y="3617994"/>
            <a:ext cx="1827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accent4"/>
                </a:solidFill>
                <a:latin typeface="+mj-lt"/>
                <a:ea typeface="OPPOSans R" panose="00020600040101010101" charset="-122"/>
              </a:rPr>
              <a:t>2025.7.14</a:t>
            </a:r>
            <a:endParaRPr lang="zh-CN" altLang="en-US" sz="2800" dirty="0">
              <a:solidFill>
                <a:schemeClr val="accent4"/>
              </a:solidFill>
              <a:latin typeface="+mj-lt"/>
              <a:ea typeface="OPPOSans R" panose="00020600040101010101" charset="-12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8D3A2CE-9870-A58D-6770-37AC20C2D060}"/>
                  </a:ext>
                </a:extLst>
              </p14:cNvPr>
              <p14:cNvContentPartPr/>
              <p14:nvPr/>
            </p14:nvContentPartPr>
            <p14:xfrm>
              <a:off x="3176797" y="554129"/>
              <a:ext cx="16920" cy="7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8D3A2CE-9870-A58D-6770-37AC20C2D0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0677" y="548009"/>
                <a:ext cx="29160" cy="1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54B29-E3F8-A452-6BDD-CACF2E718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8ECA49A-D09E-C387-EF5E-C3AACCCA4F13}"/>
              </a:ext>
            </a:extLst>
          </p:cNvPr>
          <p:cNvSpPr txBox="1"/>
          <p:nvPr/>
        </p:nvSpPr>
        <p:spPr>
          <a:xfrm>
            <a:off x="1825625" y="767715"/>
            <a:ext cx="717169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en-US" altLang="zh-CN" dirty="0">
                <a:solidFill>
                  <a:srgbClr val="00B05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P1297 [</a:t>
            </a:r>
            <a:r>
              <a:rPr lang="zh-CN" altLang="en-US" dirty="0">
                <a:solidFill>
                  <a:srgbClr val="00B05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国家集训队</a:t>
            </a:r>
            <a:r>
              <a:rPr lang="en-US" altLang="zh-CN" dirty="0">
                <a:solidFill>
                  <a:srgbClr val="00B05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] </a:t>
            </a:r>
            <a:r>
              <a:rPr lang="zh-CN" altLang="en-US" dirty="0">
                <a:solidFill>
                  <a:srgbClr val="00B05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单选错位</a:t>
            </a:r>
            <a:endParaRPr lang="en-US" altLang="zh-CN" sz="6000" dirty="0">
              <a:solidFill>
                <a:srgbClr val="00B050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4F2089-C761-DB09-C115-9E5B1170729E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D5C970-F1DC-13EB-574D-56466487DB1E}"/>
                  </a:ext>
                </a:extLst>
              </p:cNvPr>
              <p:cNvSpPr txBox="1"/>
              <p:nvPr/>
            </p:nvSpPr>
            <p:spPr>
              <a:xfrm>
                <a:off x="1198879" y="2285301"/>
                <a:ext cx="1006421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3"/>
                    </a:solidFill>
                  </a:rPr>
                  <a:t>试卷上共有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道单选题，第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道单选题有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个选项，每个选项成为正确答案的概率都是相等的。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一个人做的所有答案都是对的，只是在答题卡上涂错了位置：第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道题目的答案抄到了答题纸上的第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道题目的位置上，特别地，第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道题目的答案抄到了第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道题目的位置上。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请你帮他求出得分的期望。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 1≤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D5C970-F1DC-13EB-574D-56466487D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79" y="2285301"/>
                <a:ext cx="10064211" cy="2308324"/>
              </a:xfrm>
              <a:prstGeom prst="rect">
                <a:avLst/>
              </a:prstGeom>
              <a:blipFill>
                <a:blip r:embed="rId2"/>
                <a:stretch>
                  <a:fillRect l="-545" t="-1583" b="-3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DC68D98-E1D5-54CF-429F-E069EED658E7}"/>
              </a:ext>
            </a:extLst>
          </p:cNvPr>
          <p:cNvSpPr txBox="1"/>
          <p:nvPr/>
        </p:nvSpPr>
        <p:spPr>
          <a:xfrm>
            <a:off x="1198879" y="1708384"/>
            <a:ext cx="16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题目描述</a:t>
            </a:r>
          </a:p>
        </p:txBody>
      </p:sp>
    </p:spTree>
    <p:extLst>
      <p:ext uri="{BB962C8B-B14F-4D97-AF65-F5344CB8AC3E}">
        <p14:creationId xmlns:p14="http://schemas.microsoft.com/office/powerpoint/2010/main" val="263143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DA811-9566-C321-277D-4F89F8679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2D91131-F1F0-C07F-FB20-0DFDCCA666F1}"/>
              </a:ext>
            </a:extLst>
          </p:cNvPr>
          <p:cNvSpPr txBox="1"/>
          <p:nvPr/>
        </p:nvSpPr>
        <p:spPr>
          <a:xfrm>
            <a:off x="1825625" y="767715"/>
            <a:ext cx="717169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en-US" altLang="zh-CN" dirty="0">
                <a:solidFill>
                  <a:srgbClr val="00B05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P1297 [</a:t>
            </a:r>
            <a:r>
              <a:rPr lang="zh-CN" altLang="en-US" dirty="0">
                <a:solidFill>
                  <a:srgbClr val="00B05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国家集训队</a:t>
            </a:r>
            <a:r>
              <a:rPr lang="en-US" altLang="zh-CN" dirty="0">
                <a:solidFill>
                  <a:srgbClr val="00B05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] </a:t>
            </a:r>
            <a:r>
              <a:rPr lang="zh-CN" altLang="en-US" dirty="0">
                <a:solidFill>
                  <a:srgbClr val="00B05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单选错位</a:t>
            </a:r>
            <a:endParaRPr lang="en-US" altLang="zh-CN" sz="6000" dirty="0">
              <a:solidFill>
                <a:srgbClr val="00B050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B2749E-6487-FB15-3D3C-41D983A7109F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F80490-0750-CA1C-3A96-3E51D7FC4285}"/>
                  </a:ext>
                </a:extLst>
              </p:cNvPr>
              <p:cNvSpPr txBox="1"/>
              <p:nvPr/>
            </p:nvSpPr>
            <p:spPr>
              <a:xfrm>
                <a:off x="1198879" y="2285301"/>
                <a:ext cx="10064211" cy="348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3"/>
                    </a:solidFill>
                  </a:rPr>
                  <a:t>分类讨论。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accent3"/>
                    </a:solidFill>
                  </a:rPr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，那么这道题做对的期望为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accent3"/>
                    </a:solidFill>
                  </a:rPr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，那么选择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中的一个选项的概率为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，而第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题的答案在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的概率为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，所以期望为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accent3"/>
                    </a:solidFill>
                  </a:rPr>
                  <a:t>如果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，那么选择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中的一个选项的概率为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，而第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题的答案在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的概率为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，所以期望为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综上，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func>
                      </m:den>
                    </m:f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EF80490-0750-CA1C-3A96-3E51D7FC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79" y="2285301"/>
                <a:ext cx="10064211" cy="3486980"/>
              </a:xfrm>
              <a:prstGeom prst="rect">
                <a:avLst/>
              </a:prstGeom>
              <a:blipFill>
                <a:blip r:embed="rId2"/>
                <a:stretch>
                  <a:fillRect l="-545" t="-1049" b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D2E9CB5-0B22-88A7-ABD3-DA1B6B148313}"/>
              </a:ext>
            </a:extLst>
          </p:cNvPr>
          <p:cNvSpPr txBox="1"/>
          <p:nvPr/>
        </p:nvSpPr>
        <p:spPr>
          <a:xfrm>
            <a:off x="1198879" y="1708384"/>
            <a:ext cx="16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题目做法</a:t>
            </a:r>
          </a:p>
        </p:txBody>
      </p:sp>
    </p:spTree>
    <p:extLst>
      <p:ext uri="{BB962C8B-B14F-4D97-AF65-F5344CB8AC3E}">
        <p14:creationId xmlns:p14="http://schemas.microsoft.com/office/powerpoint/2010/main" val="141169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C396C-B027-3CEF-4556-AF7B5DFD4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39D8E0F-EBEA-C1AE-D0F8-58EB8E200365}"/>
              </a:ext>
            </a:extLst>
          </p:cNvPr>
          <p:cNvSpPr txBox="1"/>
          <p:nvPr/>
        </p:nvSpPr>
        <p:spPr>
          <a:xfrm>
            <a:off x="1825625" y="767715"/>
            <a:ext cx="717169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en-US" altLang="zh-CN" dirty="0">
                <a:solidFill>
                  <a:srgbClr val="00B05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P1297 [</a:t>
            </a:r>
            <a:r>
              <a:rPr lang="zh-CN" altLang="en-US" dirty="0">
                <a:solidFill>
                  <a:srgbClr val="00B05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国家集训队</a:t>
            </a:r>
            <a:r>
              <a:rPr lang="en-US" altLang="zh-CN" dirty="0">
                <a:solidFill>
                  <a:srgbClr val="00B05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] </a:t>
            </a:r>
            <a:r>
              <a:rPr lang="zh-CN" altLang="en-US" dirty="0">
                <a:solidFill>
                  <a:srgbClr val="00B05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单选错位</a:t>
            </a:r>
            <a:endParaRPr lang="en-US" altLang="zh-CN" sz="6000" dirty="0">
              <a:solidFill>
                <a:srgbClr val="00B050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C17697-F464-4DF1-022F-33686E52AD36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C1B5CB-4C00-35BD-B78E-9594127DD308}"/>
              </a:ext>
            </a:extLst>
          </p:cNvPr>
          <p:cNvSpPr txBox="1"/>
          <p:nvPr/>
        </p:nvSpPr>
        <p:spPr>
          <a:xfrm>
            <a:off x="1198879" y="1708384"/>
            <a:ext cx="16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题目代码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E6BC92-047C-DD7E-2E97-E8CB4105A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52" y="2444423"/>
            <a:ext cx="8590495" cy="331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2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96B4D-B3B4-948D-A477-05A68F1FB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6BD26B6D-9B32-064A-D489-68A82656894E}"/>
              </a:ext>
            </a:extLst>
          </p:cNvPr>
          <p:cNvSpPr txBox="1"/>
          <p:nvPr/>
        </p:nvSpPr>
        <p:spPr>
          <a:xfrm>
            <a:off x="1825625" y="767715"/>
            <a:ext cx="717169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P4550 </a:t>
            </a:r>
            <a:r>
              <a:rPr lang="zh-CN" altLang="en-US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收集邮票</a:t>
            </a:r>
            <a:endParaRPr lang="en-US" altLang="zh-CN" sz="6000" dirty="0">
              <a:solidFill>
                <a:srgbClr val="0070C0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AFBAAA-3466-2134-40FC-FFD49B76938C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8212355-4322-FA60-EE7B-317B30EF1EF3}"/>
                  </a:ext>
                </a:extLst>
              </p:cNvPr>
              <p:cNvSpPr txBox="1"/>
              <p:nvPr/>
            </p:nvSpPr>
            <p:spPr>
              <a:xfrm>
                <a:off x="1198879" y="2285301"/>
                <a:ext cx="100642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3"/>
                    </a:solidFill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种不同的彩票，第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次购买会花费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元钱，从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张彩票中等概率获得一张。问集齐所有种类的彩票的期望花费。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8212355-4322-FA60-EE7B-317B30EF1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79" y="2285301"/>
                <a:ext cx="10064211" cy="1200329"/>
              </a:xfrm>
              <a:prstGeom prst="rect">
                <a:avLst/>
              </a:prstGeom>
              <a:blipFill>
                <a:blip r:embed="rId2"/>
                <a:stretch>
                  <a:fillRect l="-545" t="-3046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E2166E97-105C-A2C6-3730-59FAFECA9F28}"/>
              </a:ext>
            </a:extLst>
          </p:cNvPr>
          <p:cNvSpPr txBox="1"/>
          <p:nvPr/>
        </p:nvSpPr>
        <p:spPr>
          <a:xfrm>
            <a:off x="1198879" y="1708384"/>
            <a:ext cx="16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题目描述</a:t>
            </a:r>
          </a:p>
        </p:txBody>
      </p:sp>
    </p:spTree>
    <p:extLst>
      <p:ext uri="{BB962C8B-B14F-4D97-AF65-F5344CB8AC3E}">
        <p14:creationId xmlns:p14="http://schemas.microsoft.com/office/powerpoint/2010/main" val="181162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B2428-79FC-6989-8C97-E66DA6F5D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A6EECAE-9170-9B47-83B5-C92A66EC0975}"/>
              </a:ext>
            </a:extLst>
          </p:cNvPr>
          <p:cNvSpPr txBox="1"/>
          <p:nvPr/>
        </p:nvSpPr>
        <p:spPr>
          <a:xfrm>
            <a:off x="1825625" y="767715"/>
            <a:ext cx="717169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P4550 </a:t>
            </a:r>
            <a:r>
              <a:rPr lang="zh-CN" altLang="en-US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收集邮票</a:t>
            </a:r>
            <a:endParaRPr lang="en-US" altLang="zh-CN" sz="6000" dirty="0">
              <a:solidFill>
                <a:srgbClr val="0070C0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C0E7637-3F8B-77FF-CDCE-235F2407BF24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7D017EA-F483-467F-0AA0-398263369AE4}"/>
                  </a:ext>
                </a:extLst>
              </p:cNvPr>
              <p:cNvSpPr txBox="1"/>
              <p:nvPr/>
            </p:nvSpPr>
            <p:spPr>
              <a:xfrm>
                <a:off x="1198879" y="2285301"/>
                <a:ext cx="10064211" cy="4046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3"/>
                    </a:solidFill>
                  </a:rPr>
                  <a:t>考虑倒推。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表示已经拥有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张彩票，再购买剩下的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张彩票的期望次数。显然有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当已经拥有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张彩票时，如果再购买一次有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概率获得一张新的彩票，有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概率获得一张已经有的彩票。所以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+1)+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。移项化简得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表示已经拥有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张彩票，再购买剩下的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张彩票的期望花费。显然有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当已经拥有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张彩票时，如果再购买一次有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概率获得一张新的彩票，有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概率获得一张已经有的彩票。并且每买一张彩票都要贵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元，所以要加上对应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的值。所以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+1)+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。移项化简得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7D017EA-F483-467F-0AA0-398263369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79" y="2285301"/>
                <a:ext cx="10064211" cy="4046044"/>
              </a:xfrm>
              <a:prstGeom prst="rect">
                <a:avLst/>
              </a:prstGeom>
              <a:blipFill>
                <a:blip r:embed="rId2"/>
                <a:stretch>
                  <a:fillRect l="-545" t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D6CC4BC-B63A-0D60-3116-138A0D2BCF27}"/>
              </a:ext>
            </a:extLst>
          </p:cNvPr>
          <p:cNvSpPr txBox="1"/>
          <p:nvPr/>
        </p:nvSpPr>
        <p:spPr>
          <a:xfrm>
            <a:off x="1198879" y="1708384"/>
            <a:ext cx="16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题目做法</a:t>
            </a:r>
          </a:p>
        </p:txBody>
      </p:sp>
    </p:spTree>
    <p:extLst>
      <p:ext uri="{BB962C8B-B14F-4D97-AF65-F5344CB8AC3E}">
        <p14:creationId xmlns:p14="http://schemas.microsoft.com/office/powerpoint/2010/main" val="3058835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F9E97-685A-E1DB-0CEE-3AD12901F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1A4B213-F72E-1716-5F33-082F426104C8}"/>
              </a:ext>
            </a:extLst>
          </p:cNvPr>
          <p:cNvSpPr txBox="1"/>
          <p:nvPr/>
        </p:nvSpPr>
        <p:spPr>
          <a:xfrm>
            <a:off x="1825625" y="767715"/>
            <a:ext cx="717169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P4550 </a:t>
            </a:r>
            <a:r>
              <a:rPr lang="zh-CN" altLang="en-US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收集邮票</a:t>
            </a:r>
            <a:endParaRPr lang="en-US" altLang="zh-CN" sz="6000" dirty="0">
              <a:solidFill>
                <a:srgbClr val="0070C0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27A937-478F-EB78-A673-7C1C723E5968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406790-E603-D4EF-2174-7F93A8DA1608}"/>
              </a:ext>
            </a:extLst>
          </p:cNvPr>
          <p:cNvSpPr txBox="1"/>
          <p:nvPr/>
        </p:nvSpPr>
        <p:spPr>
          <a:xfrm>
            <a:off x="1198879" y="1708384"/>
            <a:ext cx="16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题目代码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FC1380-9438-8E96-2D96-EB9CC7EB5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28" y="2520053"/>
            <a:ext cx="9199944" cy="34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7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0537-B5B7-73B5-16DA-7B56E094C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D60431F-F4CC-BADD-7C75-99366A283716}"/>
              </a:ext>
            </a:extLst>
          </p:cNvPr>
          <p:cNvSpPr txBox="1"/>
          <p:nvPr/>
        </p:nvSpPr>
        <p:spPr>
          <a:xfrm>
            <a:off x="1825625" y="767715"/>
            <a:ext cx="717169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P1365 WJMZBMR</a:t>
            </a:r>
            <a:r>
              <a:rPr lang="zh-CN" altLang="en-US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打</a:t>
            </a:r>
            <a:r>
              <a:rPr lang="en-US" altLang="zh-CN" dirty="0" err="1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osu</a:t>
            </a:r>
            <a:r>
              <a:rPr lang="en-US" altLang="zh-CN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! / Easy</a:t>
            </a:r>
            <a:endParaRPr lang="en-US" altLang="zh-CN" sz="6000" dirty="0">
              <a:solidFill>
                <a:srgbClr val="0070C0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1C7C169-A5AF-D054-4052-BAD8D29E7CFC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F6F04F-DA20-43C3-7285-89B896B5FE96}"/>
                  </a:ext>
                </a:extLst>
              </p:cNvPr>
              <p:cNvSpPr txBox="1"/>
              <p:nvPr/>
            </p:nvSpPr>
            <p:spPr>
              <a:xfrm>
                <a:off x="1198879" y="2285301"/>
                <a:ext cx="100642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3"/>
                    </a:solidFill>
                  </a:rPr>
                  <a:t>给你一个长度为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的只由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,?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组成的字符串。问号表示此位置有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的可能性为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的可能性为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。该字符串的价值为所有极长的连续的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的长度的平方的和。求出价值的期望。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AF6F04F-DA20-43C3-7285-89B896B5F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79" y="2285301"/>
                <a:ext cx="10064211" cy="1200329"/>
              </a:xfrm>
              <a:prstGeom prst="rect">
                <a:avLst/>
              </a:prstGeom>
              <a:blipFill>
                <a:blip r:embed="rId2"/>
                <a:stretch>
                  <a:fillRect l="-545" t="-3046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205CBA5-5978-7F1C-2A2D-2F0F1B7BB933}"/>
              </a:ext>
            </a:extLst>
          </p:cNvPr>
          <p:cNvSpPr txBox="1"/>
          <p:nvPr/>
        </p:nvSpPr>
        <p:spPr>
          <a:xfrm>
            <a:off x="1198879" y="1708384"/>
            <a:ext cx="16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题目描述</a:t>
            </a:r>
          </a:p>
        </p:txBody>
      </p:sp>
    </p:spTree>
    <p:extLst>
      <p:ext uri="{BB962C8B-B14F-4D97-AF65-F5344CB8AC3E}">
        <p14:creationId xmlns:p14="http://schemas.microsoft.com/office/powerpoint/2010/main" val="2278688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08AAE-9D69-EA85-91B6-8EDDDC953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22BE2C0C-565E-06AE-A985-C5359D691D4B}"/>
              </a:ext>
            </a:extLst>
          </p:cNvPr>
          <p:cNvSpPr txBox="1"/>
          <p:nvPr/>
        </p:nvSpPr>
        <p:spPr>
          <a:xfrm>
            <a:off x="1825625" y="767715"/>
            <a:ext cx="717169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P1365 WJMZBMR</a:t>
            </a:r>
            <a:r>
              <a:rPr lang="zh-CN" altLang="en-US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打</a:t>
            </a:r>
            <a:r>
              <a:rPr lang="en-US" altLang="zh-CN" dirty="0" err="1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osu</a:t>
            </a:r>
            <a:r>
              <a:rPr lang="en-US" altLang="zh-CN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! / Easy</a:t>
            </a:r>
            <a:endParaRPr lang="en-US" altLang="zh-CN" sz="6000" dirty="0">
              <a:solidFill>
                <a:srgbClr val="0070C0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7292FD-7DEF-7F79-93A6-32B6BA24DEF5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6CBC64-CF9A-3DF6-77D8-3DF8771AAB0A}"/>
                  </a:ext>
                </a:extLst>
              </p:cNvPr>
              <p:cNvSpPr txBox="1"/>
              <p:nvPr/>
            </p:nvSpPr>
            <p:spPr>
              <a:xfrm>
                <a:off x="1198879" y="2285301"/>
                <a:ext cx="10064211" cy="258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3"/>
                    </a:solidFill>
                  </a:rPr>
                  <a:t>定义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表示到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为止的价值的期望，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处所在的极长的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段的长度的期望（不在则为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）。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那么：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accent3"/>
                    </a:solidFill>
                  </a:rPr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，那么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+1, 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accent3"/>
                    </a:solidFill>
                  </a:rPr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，那么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solidFill>
                      <a:schemeClr val="accent3"/>
                    </a:solidFill>
                  </a:rPr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 ? 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，那么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×0=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0.5,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时间复杂度线性。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C6CBC64-CF9A-3DF6-77D8-3DF8771AA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79" y="2285301"/>
                <a:ext cx="10064211" cy="2583400"/>
              </a:xfrm>
              <a:prstGeom prst="rect">
                <a:avLst/>
              </a:prstGeom>
              <a:blipFill>
                <a:blip r:embed="rId2"/>
                <a:stretch>
                  <a:fillRect l="-545" t="-1415" r="-2726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371BAEB-F355-5893-5A72-20E749694CBB}"/>
              </a:ext>
            </a:extLst>
          </p:cNvPr>
          <p:cNvSpPr txBox="1"/>
          <p:nvPr/>
        </p:nvSpPr>
        <p:spPr>
          <a:xfrm>
            <a:off x="1198879" y="1708384"/>
            <a:ext cx="16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题目做法</a:t>
            </a:r>
          </a:p>
        </p:txBody>
      </p:sp>
    </p:spTree>
    <p:extLst>
      <p:ext uri="{BB962C8B-B14F-4D97-AF65-F5344CB8AC3E}">
        <p14:creationId xmlns:p14="http://schemas.microsoft.com/office/powerpoint/2010/main" val="310796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BDB14-9A42-985E-69B6-7CAB84D63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ACEC0E15-4847-F97E-2D76-438A25DA9611}"/>
              </a:ext>
            </a:extLst>
          </p:cNvPr>
          <p:cNvSpPr txBox="1"/>
          <p:nvPr/>
        </p:nvSpPr>
        <p:spPr>
          <a:xfrm>
            <a:off x="1825625" y="767715"/>
            <a:ext cx="717169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P1365 WJMZBMR</a:t>
            </a:r>
            <a:r>
              <a:rPr lang="zh-CN" altLang="en-US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打</a:t>
            </a:r>
            <a:r>
              <a:rPr lang="en-US" altLang="zh-CN" dirty="0" err="1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osu</a:t>
            </a:r>
            <a:r>
              <a:rPr lang="en-US" altLang="zh-CN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! / Easy</a:t>
            </a:r>
            <a:endParaRPr lang="en-US" altLang="zh-CN" sz="6000" dirty="0">
              <a:solidFill>
                <a:srgbClr val="0070C0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B4BF48-3BAC-8E64-9B7F-80D501D2A079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0E99C1-5840-868F-FC32-008F7BA7F6A3}"/>
              </a:ext>
            </a:extLst>
          </p:cNvPr>
          <p:cNvSpPr txBox="1"/>
          <p:nvPr/>
        </p:nvSpPr>
        <p:spPr>
          <a:xfrm>
            <a:off x="1198879" y="1708384"/>
            <a:ext cx="16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题目代码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D44176-FAE4-BC9A-B52D-CDD909FD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003" y="2223244"/>
            <a:ext cx="7565993" cy="452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5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4CDD2-14E9-1468-25A4-F5B83E179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38AAFAD-AB5A-EDB3-4F3B-BA2E2814B78A}"/>
              </a:ext>
            </a:extLst>
          </p:cNvPr>
          <p:cNvSpPr txBox="1"/>
          <p:nvPr/>
        </p:nvSpPr>
        <p:spPr>
          <a:xfrm>
            <a:off x="1825625" y="767715"/>
            <a:ext cx="717169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P1654 OSU!</a:t>
            </a:r>
            <a:endParaRPr lang="en-US" altLang="zh-CN" sz="6000" dirty="0">
              <a:solidFill>
                <a:srgbClr val="0070C0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9BC46B-F28B-10F9-2522-1A7B821DD698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42998B-A74F-A327-6B36-082AEA29169A}"/>
                  </a:ext>
                </a:extLst>
              </p:cNvPr>
              <p:cNvSpPr txBox="1"/>
              <p:nvPr/>
            </p:nvSpPr>
            <p:spPr>
              <a:xfrm>
                <a:off x="1198879" y="2285301"/>
                <a:ext cx="10064211" cy="1203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3"/>
                    </a:solidFill>
                  </a:rPr>
                  <a:t>有一个长度为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的字符串，对于第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个位置，有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的可能性为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的可能性为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。该字符串的价值为所有极长的连续的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的长度的立方的和。求出价值的期望。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842998B-A74F-A327-6B36-082AEA291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79" y="2285301"/>
                <a:ext cx="10064211" cy="1203406"/>
              </a:xfrm>
              <a:prstGeom prst="rect">
                <a:avLst/>
              </a:prstGeom>
              <a:blipFill>
                <a:blip r:embed="rId2"/>
                <a:stretch>
                  <a:fillRect l="-545" t="-3046" r="-485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493DADFF-CF35-E5BF-7529-4F82866B8C4A}"/>
              </a:ext>
            </a:extLst>
          </p:cNvPr>
          <p:cNvSpPr txBox="1"/>
          <p:nvPr/>
        </p:nvSpPr>
        <p:spPr>
          <a:xfrm>
            <a:off x="1198879" y="1708384"/>
            <a:ext cx="16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题目描述</a:t>
            </a:r>
          </a:p>
        </p:txBody>
      </p:sp>
    </p:spTree>
    <p:extLst>
      <p:ext uri="{BB962C8B-B14F-4D97-AF65-F5344CB8AC3E}">
        <p14:creationId xmlns:p14="http://schemas.microsoft.com/office/powerpoint/2010/main" val="2762809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511300" y="1976120"/>
            <a:ext cx="64401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1. </a:t>
            </a:r>
            <a:r>
              <a:rPr lang="zh-CN" altLang="en-US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期望的定义及性质</a:t>
            </a:r>
            <a:endParaRPr lang="en-US" altLang="zh-CN" sz="3200" dirty="0">
              <a:solidFill>
                <a:schemeClr val="accent4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511300" y="2861945"/>
            <a:ext cx="686267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2. </a:t>
            </a:r>
            <a:r>
              <a:rPr lang="zh-CN" altLang="en-US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与期望有关的具体题目</a:t>
            </a:r>
            <a:endParaRPr lang="en-US" altLang="zh-CN" sz="3200" dirty="0">
              <a:solidFill>
                <a:schemeClr val="accent4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25625" y="717550"/>
            <a:ext cx="193548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chemeClr val="accent4"/>
                </a:solidFill>
                <a:latin typeface="+mj-lt"/>
                <a:ea typeface="+mj-lt"/>
                <a:cs typeface="OPPOSans L" panose="00020600040101010101" charset="-122"/>
              </a:rPr>
              <a:t>目录</a:t>
            </a:r>
            <a:r>
              <a:rPr lang="en-US" altLang="zh-CN" sz="48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 flipH="1">
            <a:off x="1637030" y="996950"/>
            <a:ext cx="76200" cy="760730"/>
          </a:xfrm>
          <a:prstGeom prst="rect">
            <a:avLst/>
          </a:prstGeom>
          <a:solidFill>
            <a:srgbClr val="86C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7" name="矩形: 剪去对角 16"/>
          <p:cNvSpPr/>
          <p:nvPr/>
        </p:nvSpPr>
        <p:spPr>
          <a:xfrm>
            <a:off x="1637030" y="281495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2159635" y="2853055"/>
            <a:ext cx="539940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剪去对角 30"/>
          <p:cNvSpPr/>
          <p:nvPr/>
        </p:nvSpPr>
        <p:spPr>
          <a:xfrm>
            <a:off x="1637030" y="3700780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33" name="直接连接符 32"/>
          <p:cNvCxnSpPr>
            <a:cxnSpLocks/>
          </p:cNvCxnSpPr>
          <p:nvPr/>
        </p:nvCxnSpPr>
        <p:spPr>
          <a:xfrm>
            <a:off x="2159635" y="3738880"/>
            <a:ext cx="5450339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7D5D8-5AEE-984A-37C7-D44235F7E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3B467224-4C48-58B9-55D2-36166378786B}"/>
              </a:ext>
            </a:extLst>
          </p:cNvPr>
          <p:cNvSpPr txBox="1"/>
          <p:nvPr/>
        </p:nvSpPr>
        <p:spPr>
          <a:xfrm>
            <a:off x="1825625" y="767715"/>
            <a:ext cx="717169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P1654 OSU!</a:t>
            </a:r>
            <a:endParaRPr lang="en-US" altLang="zh-CN" sz="6000" dirty="0">
              <a:solidFill>
                <a:srgbClr val="0070C0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00A3C6-6FF0-72F2-65A7-3A5D02560FBC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8E9E387-3690-199F-D966-60F6E771D19E}"/>
                  </a:ext>
                </a:extLst>
              </p:cNvPr>
              <p:cNvSpPr txBox="1"/>
              <p:nvPr/>
            </p:nvSpPr>
            <p:spPr>
              <a:xfrm>
                <a:off x="1198879" y="2285301"/>
                <a:ext cx="10064211" cy="4143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3"/>
                    </a:solidFill>
                  </a:rPr>
                  <a:t>乍一看，你或许会觉得本题和上一题是几乎一样的。但其实大有玄机。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我们先仿照上题，推出状态转移方程：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aln/>
                        </m:rPr>
                        <a:rPr lang="en-US" altLang="zh-CN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然后写出代码：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你会发现，这是错的。为什么？</a:t>
                </a:r>
                <a:endParaRPr lang="en-US" altLang="zh-CN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8E9E387-3690-199F-D966-60F6E771D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79" y="2285301"/>
                <a:ext cx="10064211" cy="4143507"/>
              </a:xfrm>
              <a:prstGeom prst="rect">
                <a:avLst/>
              </a:prstGeom>
              <a:blipFill>
                <a:blip r:embed="rId2"/>
                <a:stretch>
                  <a:fillRect l="-545" t="-882" b="-1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B07C7E99-B2CC-1779-8A7C-4584C7ECD9F8}"/>
              </a:ext>
            </a:extLst>
          </p:cNvPr>
          <p:cNvSpPr txBox="1"/>
          <p:nvPr/>
        </p:nvSpPr>
        <p:spPr>
          <a:xfrm>
            <a:off x="1198879" y="1708384"/>
            <a:ext cx="16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题目做法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27EADC-AD58-38B7-81AA-75A9596B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095" b="9149"/>
          <a:stretch>
            <a:fillRect/>
          </a:stretch>
        </p:blipFill>
        <p:spPr>
          <a:xfrm>
            <a:off x="1198879" y="4605067"/>
            <a:ext cx="10164242" cy="129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5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68336-F1A3-E04F-F16E-02E8D45F2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977923B-D2BE-B1DD-0381-7D4A6032FA3F}"/>
              </a:ext>
            </a:extLst>
          </p:cNvPr>
          <p:cNvSpPr txBox="1"/>
          <p:nvPr/>
        </p:nvSpPr>
        <p:spPr>
          <a:xfrm>
            <a:off x="1825625" y="767715"/>
            <a:ext cx="717169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P1654 OSU!</a:t>
            </a:r>
            <a:endParaRPr lang="en-US" altLang="zh-CN" sz="6000" dirty="0">
              <a:solidFill>
                <a:srgbClr val="0070C0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EAA134-9794-BBEF-2057-D33D411922D5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32FE10A-1FA1-EC2C-BEF4-1F3414A03E7B}"/>
                  </a:ext>
                </a:extLst>
              </p:cNvPr>
              <p:cNvSpPr txBox="1"/>
              <p:nvPr/>
            </p:nvSpPr>
            <p:spPr>
              <a:xfrm>
                <a:off x="1198879" y="2285301"/>
                <a:ext cx="10064211" cy="2927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chemeClr val="accent3"/>
                    </a:solidFill>
                  </a:rPr>
                  <a:t>期望无法直接相乘。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也就是说，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。除非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独立。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在上一题中，我们令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，可在写代码的时候，我们是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，直接通过两个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拼出了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。这显然是错误的。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那怎么办？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其实遇到这种问题很简单，我们令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。也就是再开一个数组记录平方值的期望即可。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时间复杂度线性。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32FE10A-1FA1-EC2C-BEF4-1F3414A03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79" y="2285301"/>
                <a:ext cx="10064211" cy="2927981"/>
              </a:xfrm>
              <a:prstGeom prst="rect">
                <a:avLst/>
              </a:prstGeom>
              <a:blipFill>
                <a:blip r:embed="rId2"/>
                <a:stretch>
                  <a:fillRect l="-545" t="-1250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76312E7-6821-E6E4-F60D-1EC8A457AC62}"/>
              </a:ext>
            </a:extLst>
          </p:cNvPr>
          <p:cNvSpPr txBox="1"/>
          <p:nvPr/>
        </p:nvSpPr>
        <p:spPr>
          <a:xfrm>
            <a:off x="1198879" y="1708384"/>
            <a:ext cx="16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题目做法</a:t>
            </a:r>
          </a:p>
        </p:txBody>
      </p:sp>
    </p:spTree>
    <p:extLst>
      <p:ext uri="{BB962C8B-B14F-4D97-AF65-F5344CB8AC3E}">
        <p14:creationId xmlns:p14="http://schemas.microsoft.com/office/powerpoint/2010/main" val="65603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55F88-CBD6-B29B-FB7F-44D8101A6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088556F-23A5-D173-0B4C-A03F8976C68A}"/>
              </a:ext>
            </a:extLst>
          </p:cNvPr>
          <p:cNvSpPr txBox="1"/>
          <p:nvPr/>
        </p:nvSpPr>
        <p:spPr>
          <a:xfrm>
            <a:off x="1825625" y="767715"/>
            <a:ext cx="717169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P1654 OSU!</a:t>
            </a:r>
            <a:endParaRPr lang="en-US" altLang="zh-CN" sz="6000" dirty="0">
              <a:solidFill>
                <a:srgbClr val="0070C0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C083AB-798A-1B32-1ED8-B03BA73ED027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826A75-BA14-E9E9-F950-182310522902}"/>
              </a:ext>
            </a:extLst>
          </p:cNvPr>
          <p:cNvSpPr txBox="1"/>
          <p:nvPr/>
        </p:nvSpPr>
        <p:spPr>
          <a:xfrm>
            <a:off x="1198879" y="1708384"/>
            <a:ext cx="16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题目代码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4CE8D2-7F45-F7F0-1C03-CCA990364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301" y="2232837"/>
            <a:ext cx="7631398" cy="449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35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 descr="undraw_my_password_re_ydq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0300" y="3740150"/>
            <a:ext cx="2023745" cy="1971040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3683000" y="2583815"/>
            <a:ext cx="9651365" cy="133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5400" dirty="0">
                <a:solidFill>
                  <a:schemeClr val="accent4"/>
                </a:solidFill>
                <a:ea typeface="+mn-lt"/>
                <a:cs typeface="OPPOSans L" panose="00020600040101010101" charset="-122"/>
                <a:sym typeface="+mn-ea"/>
              </a:rPr>
              <a:t>感谢</a:t>
            </a:r>
            <a:r>
              <a:rPr lang="zh-CN" altLang="en-US" sz="54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您的聆听！</a:t>
            </a:r>
            <a:r>
              <a:rPr lang="en-US" altLang="zh-CN" sz="54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 </a:t>
            </a:r>
          </a:p>
        </p:txBody>
      </p:sp>
      <p:pic>
        <p:nvPicPr>
          <p:cNvPr id="16" name="图形 15" descr="undraw_portfolio_website_re_js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245235" y="1139825"/>
            <a:ext cx="2332355" cy="1564640"/>
          </a:xfrm>
          <a:prstGeom prst="rect">
            <a:avLst/>
          </a:prstGeom>
          <a:effectLst>
            <a:outerShdw blurRad="203200" dist="1016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245235" y="5164455"/>
            <a:ext cx="2332355" cy="546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540000">
            <a:off x="8733155" y="653415"/>
            <a:ext cx="4686300" cy="1557020"/>
            <a:chOff x="12808" y="83"/>
            <a:chExt cx="8827" cy="273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tape-14536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alphaModFix amt="40000"/>
          </a:blip>
          <a:stretch>
            <a:fillRect/>
          </a:stretch>
        </p:blipFill>
        <p:spPr>
          <a:xfrm rot="3120000">
            <a:off x="12065" y="4385945"/>
            <a:ext cx="2515235" cy="12579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PART-1</a:t>
            </a:r>
            <a:r>
              <a:rPr lang="en-US" altLang="zh-CN" sz="4800" dirty="0">
                <a:solidFill>
                  <a:schemeClr val="accent4"/>
                </a:solidFill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045868" y="2770505"/>
            <a:ext cx="5089492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期望的定义及性质</a:t>
            </a:r>
            <a:endParaRPr lang="en-US" altLang="zh-CN" sz="4400" dirty="0">
              <a:solidFill>
                <a:schemeClr val="accent4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6" name="图形 5" descr="undraw_ideas_re_7twj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030" y="2260600"/>
            <a:ext cx="3216275" cy="354901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467C5-603C-6C6C-5F52-EE172B968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B6EB011-C307-1967-7216-866325B4E554}"/>
              </a:ext>
            </a:extLst>
          </p:cNvPr>
          <p:cNvSpPr txBox="1"/>
          <p:nvPr/>
        </p:nvSpPr>
        <p:spPr>
          <a:xfrm>
            <a:off x="1825624" y="767715"/>
            <a:ext cx="1023694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10000"/>
                  </a:schemeClr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概述</a:t>
            </a:r>
            <a:endParaRPr lang="en-US" altLang="zh-CN" sz="3600" dirty="0">
              <a:solidFill>
                <a:schemeClr val="bg1">
                  <a:lumMod val="10000"/>
                </a:schemeClr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7B2811-4664-A1E2-BB91-949AD527825D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038DF2-5C83-8715-033A-3D4B5B3ECAEC}"/>
                  </a:ext>
                </a:extLst>
              </p:cNvPr>
              <p:cNvSpPr txBox="1"/>
              <p:nvPr/>
            </p:nvSpPr>
            <p:spPr>
              <a:xfrm>
                <a:off x="1198880" y="1810288"/>
                <a:ext cx="10064211" cy="1872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3"/>
                    </a:solidFill>
                  </a:rPr>
                  <a:t>对于某一个离散型随机变量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，其取值为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与其概率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相乘再求和，就是该随机变量的期望，记为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。可以把期望感性理解成一个随机变量的取值的平均值。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形式化地，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b="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B038DF2-5C83-8715-033A-3D4B5B3EC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80" y="1810288"/>
                <a:ext cx="10064211" cy="1872564"/>
              </a:xfrm>
              <a:prstGeom prst="rect">
                <a:avLst/>
              </a:prstGeom>
              <a:blipFill>
                <a:blip r:embed="rId2"/>
                <a:stretch>
                  <a:fillRect l="-545" t="-1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60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F1ADE-DA5B-A389-7F76-DF257D4F8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CC3B011-40DC-F853-25E7-BE2630FB6C8A}"/>
              </a:ext>
            </a:extLst>
          </p:cNvPr>
          <p:cNvSpPr txBox="1"/>
          <p:nvPr/>
        </p:nvSpPr>
        <p:spPr>
          <a:xfrm>
            <a:off x="1825624" y="767715"/>
            <a:ext cx="1023694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10000"/>
                  </a:schemeClr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概述</a:t>
            </a:r>
            <a:endParaRPr lang="en-US" altLang="zh-CN" sz="3600" dirty="0">
              <a:solidFill>
                <a:schemeClr val="bg1">
                  <a:lumMod val="10000"/>
                </a:schemeClr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7E42C55-7A95-3B66-47CB-DC5BF71155EB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D3891FE-AA8D-1D50-634E-F177670E0950}"/>
                  </a:ext>
                </a:extLst>
              </p:cNvPr>
              <p:cNvSpPr txBox="1"/>
              <p:nvPr/>
            </p:nvSpPr>
            <p:spPr>
              <a:xfrm>
                <a:off x="1198880" y="1810288"/>
                <a:ext cx="1006421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>
                    <a:solidFill>
                      <a:schemeClr val="accent3"/>
                    </a:solidFill>
                  </a:rPr>
                  <a:t>期望有两个特别重要的性质：</a:t>
                </a:r>
                <a:endParaRPr lang="en-US" altLang="zh-CN" b="0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b="0" i="1" dirty="0">
                  <a:solidFill>
                    <a:schemeClr val="accent3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>
                  <a:solidFill>
                    <a:schemeClr val="accent3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𝑎𝑋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b="0" dirty="0">
                  <a:solidFill>
                    <a:schemeClr val="accent3"/>
                  </a:solidFill>
                </a:endParaRPr>
              </a:p>
              <a:p>
                <a:endParaRPr lang="en-US" altLang="zh-CN" b="0" dirty="0">
                  <a:solidFill>
                    <a:schemeClr val="accent3"/>
                  </a:solidFill>
                </a:endParaRPr>
              </a:p>
              <a:p>
                <a:r>
                  <a:rPr lang="zh-CN" altLang="en-US" b="0" dirty="0">
                    <a:solidFill>
                      <a:schemeClr val="accent3"/>
                    </a:solidFill>
                  </a:rPr>
                  <a:t>这被称为期望的</a:t>
                </a:r>
                <a:r>
                  <a:rPr lang="zh-CN" altLang="en-US" b="1" dirty="0">
                    <a:solidFill>
                      <a:schemeClr val="accent3"/>
                    </a:solidFill>
                  </a:rPr>
                  <a:t>线性性</a:t>
                </a:r>
                <a:r>
                  <a:rPr lang="zh-CN" altLang="en-US" b="0" dirty="0">
                    <a:solidFill>
                      <a:schemeClr val="accent3"/>
                    </a:solidFill>
                  </a:rPr>
                  <a:t>。</a:t>
                </a:r>
                <a:endParaRPr lang="en-US" altLang="zh-CN" b="0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b="0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而一般的题目中，会要求你通过一个递推式来求出一个期望，递推就运用了上面的性质。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b="0" dirty="0">
                    <a:solidFill>
                      <a:schemeClr val="accent3"/>
                    </a:solidFill>
                  </a:rPr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>
                    <a:solidFill>
                      <a:schemeClr val="accent3"/>
                    </a:solidFill>
                  </a:rPr>
                  <a:t>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𝑎𝐸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b="0" dirty="0">
                    <a:solidFill>
                      <a:schemeClr val="accent3"/>
                    </a:solidFill>
                  </a:rPr>
                  <a:t>，就可以递推了。</a:t>
                </a:r>
                <a:endParaRPr lang="en-US" altLang="zh-CN" b="0" dirty="0">
                  <a:solidFill>
                    <a:schemeClr val="accent3"/>
                  </a:solidFill>
                </a:endParaRPr>
              </a:p>
              <a:p>
                <a:endParaRPr lang="en-US" altLang="zh-CN" b="0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这个原理其实和取模很像（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）。</a:t>
                </a:r>
                <a:endParaRPr lang="en-US" altLang="zh-CN" b="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D3891FE-AA8D-1D50-634E-F177670E0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80" y="1810288"/>
                <a:ext cx="10064211" cy="3416320"/>
              </a:xfrm>
              <a:prstGeom prst="rect">
                <a:avLst/>
              </a:prstGeom>
              <a:blipFill>
                <a:blip r:embed="rId2"/>
                <a:stretch>
                  <a:fillRect l="-545" t="-1071" b="-1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51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1570" y="2770505"/>
            <a:ext cx="4751070" cy="2004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4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与期望有关的具体题目</a:t>
            </a:r>
            <a:endParaRPr lang="en-US" altLang="zh-CN" sz="4400" dirty="0">
              <a:solidFill>
                <a:schemeClr val="accent4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3" name="图形 12" descr="undraw_instant_analysis_re_mid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030" y="2524760"/>
            <a:ext cx="4419600" cy="3405505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80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r>
              <a:rPr lang="en-US" altLang="zh-CN" dirty="0"/>
              <a:t>PART-2</a:t>
            </a:r>
          </a:p>
        </p:txBody>
      </p:sp>
      <p:sp>
        <p:nvSpPr>
          <p:cNvPr id="8" name="矩形 7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96498-AECB-40DC-1EC3-0DE9E1D68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AA13FF1-DA17-6B75-F1A7-74C44C597C6E}"/>
              </a:ext>
            </a:extLst>
          </p:cNvPr>
          <p:cNvSpPr txBox="1"/>
          <p:nvPr/>
        </p:nvSpPr>
        <p:spPr>
          <a:xfrm>
            <a:off x="1825625" y="767715"/>
            <a:ext cx="717169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zh-CN" altLang="en-US" dirty="0">
                <a:solidFill>
                  <a:srgbClr val="00B05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模拟赛题目</a:t>
            </a:r>
            <a:endParaRPr lang="en-US" altLang="zh-CN" sz="3600" dirty="0">
              <a:solidFill>
                <a:srgbClr val="00B050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CACE4A-2E82-822E-2ECE-DA5411648104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25267F-B595-52FA-0AE9-FC72F485A1AC}"/>
                  </a:ext>
                </a:extLst>
              </p:cNvPr>
              <p:cNvSpPr txBox="1"/>
              <p:nvPr/>
            </p:nvSpPr>
            <p:spPr>
              <a:xfrm>
                <a:off x="1198879" y="2285301"/>
                <a:ext cx="10064211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3"/>
                    </a:solidFill>
                  </a:rPr>
                  <a:t>有一堆牌共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张，自上而下第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张上的数字为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。初始时，最上面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张牌已解锁，下面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张牌未解锁。接下来做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轮操作：</a:t>
                </a:r>
              </a:p>
              <a:p>
                <a:endParaRPr lang="zh-CN" altLang="en-US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首先，会在牌堆中所有已经解锁的牌中等概率随机选择一张，加入自己的手牌。得分会加上现在手牌中所有数字之和。</a:t>
                </a: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然后，如果仍有未解锁的卡牌，则解锁最上面那一张。</a:t>
                </a: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请你求出游戏结束之后，得分的期望对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取模的结果。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 1≤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&lt;998244353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BB25267F-B595-52FA-0AE9-FC72F485A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79" y="2285301"/>
                <a:ext cx="10064211" cy="3139321"/>
              </a:xfrm>
              <a:prstGeom prst="rect">
                <a:avLst/>
              </a:prstGeom>
              <a:blipFill>
                <a:blip r:embed="rId2"/>
                <a:stretch>
                  <a:fillRect l="-545" t="-1165" r="-182" b="-2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90F36B20-894A-7056-5913-FE57A04D946B}"/>
              </a:ext>
            </a:extLst>
          </p:cNvPr>
          <p:cNvSpPr txBox="1"/>
          <p:nvPr/>
        </p:nvSpPr>
        <p:spPr>
          <a:xfrm>
            <a:off x="1198879" y="1708384"/>
            <a:ext cx="16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题目大意</a:t>
            </a:r>
          </a:p>
        </p:txBody>
      </p:sp>
    </p:spTree>
    <p:extLst>
      <p:ext uri="{BB962C8B-B14F-4D97-AF65-F5344CB8AC3E}">
        <p14:creationId xmlns:p14="http://schemas.microsoft.com/office/powerpoint/2010/main" val="89688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3E41B-C39A-9CBD-110F-1BD6D636D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3C5568B-D25D-3E38-D3FA-6B8CB9875B2B}"/>
              </a:ext>
            </a:extLst>
          </p:cNvPr>
          <p:cNvSpPr txBox="1"/>
          <p:nvPr/>
        </p:nvSpPr>
        <p:spPr>
          <a:xfrm>
            <a:off x="1825625" y="767715"/>
            <a:ext cx="717169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zh-CN" altLang="en-US" dirty="0">
                <a:solidFill>
                  <a:srgbClr val="00B05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模拟赛题目</a:t>
            </a:r>
            <a:endParaRPr lang="en-US" altLang="zh-CN" sz="3600" dirty="0">
              <a:solidFill>
                <a:srgbClr val="00B050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1EBBCF-2F51-72F0-65BE-E7D4A9CCD1EB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3C23A2-E40B-4DA3-BE4C-11572C153351}"/>
                  </a:ext>
                </a:extLst>
              </p:cNvPr>
              <p:cNvSpPr txBox="1"/>
              <p:nvPr/>
            </p:nvSpPr>
            <p:spPr>
              <a:xfrm>
                <a:off x="1198879" y="2285301"/>
                <a:ext cx="10064211" cy="4223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accent3"/>
                    </a:solidFill>
                  </a:rPr>
                  <a:t>定义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为第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轮选取的卡牌数值。不难发现，在第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轮选取的卡牌在第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轮都会产生贡献，所以它的总贡献是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，所有卡牌的总贡献（也就是答案）为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下面我们来看一看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怎么推：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首先，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。因为初始时可以从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solidFill>
                      <a:schemeClr val="accent3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accent3"/>
                    </a:solidFill>
                  </a:rPr>
                  <a:t>中等概率随便选一个。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然后，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进而有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accent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accent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accent3"/>
                  </a:solidFill>
                </a:endParaRPr>
              </a:p>
              <a:p>
                <a:r>
                  <a:rPr lang="zh-CN" altLang="en-US" dirty="0">
                    <a:solidFill>
                      <a:schemeClr val="accent3"/>
                    </a:solidFill>
                  </a:rPr>
                  <a:t>那么递推式就出来了，之后就简单了。</a:t>
                </a:r>
                <a:endParaRPr lang="en-US" altLang="zh-CN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33C23A2-E40B-4DA3-BE4C-11572C153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79" y="2285301"/>
                <a:ext cx="10064211" cy="4223849"/>
              </a:xfrm>
              <a:prstGeom prst="rect">
                <a:avLst/>
              </a:prstGeom>
              <a:blipFill>
                <a:blip r:embed="rId2"/>
                <a:stretch>
                  <a:fillRect l="-545" t="-3608" r="-2726" b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D4C1745-743A-6AEF-ADB5-8401A34D2E6A}"/>
              </a:ext>
            </a:extLst>
          </p:cNvPr>
          <p:cNvSpPr txBox="1"/>
          <p:nvPr/>
        </p:nvSpPr>
        <p:spPr>
          <a:xfrm>
            <a:off x="1198879" y="1708384"/>
            <a:ext cx="16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题目做法</a:t>
            </a:r>
          </a:p>
        </p:txBody>
      </p:sp>
    </p:spTree>
    <p:extLst>
      <p:ext uri="{BB962C8B-B14F-4D97-AF65-F5344CB8AC3E}">
        <p14:creationId xmlns:p14="http://schemas.microsoft.com/office/powerpoint/2010/main" val="141234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2BD44-85C7-2E37-D762-54DB6ACCF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8973D8B-3B32-241B-128F-C135154C2F50}"/>
              </a:ext>
            </a:extLst>
          </p:cNvPr>
          <p:cNvSpPr txBox="1"/>
          <p:nvPr/>
        </p:nvSpPr>
        <p:spPr>
          <a:xfrm>
            <a:off x="1825625" y="767715"/>
            <a:ext cx="7171690" cy="834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zh-CN" altLang="en-US" dirty="0">
                <a:solidFill>
                  <a:srgbClr val="00B050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模拟赛题目</a:t>
            </a:r>
            <a:endParaRPr lang="en-US" altLang="zh-CN" sz="3600" dirty="0">
              <a:solidFill>
                <a:srgbClr val="00B050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812D23-01A3-0670-0863-378AC7048E61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D1A896-F283-5036-F51C-D45DB68F61D3}"/>
              </a:ext>
            </a:extLst>
          </p:cNvPr>
          <p:cNvSpPr txBox="1"/>
          <p:nvPr/>
        </p:nvSpPr>
        <p:spPr>
          <a:xfrm>
            <a:off x="1198879" y="1708384"/>
            <a:ext cx="16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3"/>
                </a:solidFill>
              </a:rPr>
              <a:t>题目代码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AE1FCB-3B8B-2795-2102-AEF1518E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57" y="2246872"/>
            <a:ext cx="5599886" cy="450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8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07,&quot;width&quot;:481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07,&quot;width&quot;:4814}"/>
</p:tagLst>
</file>

<file path=ppt/theme/theme1.xml><?xml version="1.0" encoding="utf-8"?>
<a:theme xmlns:a="http://schemas.openxmlformats.org/drawingml/2006/main" name="1_Office 主题​​">
  <a:themeElements>
    <a:clrScheme name="自定义 4">
      <a:dk1>
        <a:srgbClr val="FFFFFF"/>
      </a:dk1>
      <a:lt1>
        <a:srgbClr val="EFEFEF"/>
      </a:lt1>
      <a:dk2>
        <a:srgbClr val="FFFFFF"/>
      </a:dk2>
      <a:lt2>
        <a:srgbClr val="EFEFEF"/>
      </a:lt2>
      <a:accent1>
        <a:srgbClr val="86C1C1"/>
      </a:accent1>
      <a:accent2>
        <a:srgbClr val="FFFFFF"/>
      </a:accent2>
      <a:accent3>
        <a:srgbClr val="000000"/>
      </a:accent3>
      <a:accent4>
        <a:srgbClr val="363636"/>
      </a:accent4>
      <a:accent5>
        <a:srgbClr val="6C6C6C"/>
      </a:accent5>
      <a:accent6>
        <a:srgbClr val="F1F0EB"/>
      </a:accent6>
      <a:hlink>
        <a:srgbClr val="F1F0EB"/>
      </a:hlink>
      <a:folHlink>
        <a:srgbClr val="F1F0EB"/>
      </a:folHlink>
    </a:clrScheme>
    <a:fontScheme name="自定义 2">
      <a:majorFont>
        <a:latin typeface="OPPOSans R"/>
        <a:ea typeface="OPPOSans R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13379</TotalTime>
  <Words>1477</Words>
  <PresentationFormat>宽屏</PresentationFormat>
  <Paragraphs>139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OPPOSans L</vt:lpstr>
      <vt:lpstr>OPPOSans R</vt:lpstr>
      <vt:lpstr>思源黑体 Light</vt:lpstr>
      <vt:lpstr>思源黑体 Regular</vt:lpstr>
      <vt:lpstr>Arial</vt:lpstr>
      <vt:lpstr>Cambria Math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2019-06-19T02:08:00Z</dcterms:created>
  <dcterms:modified xsi:type="dcterms:W3CDTF">2025-08-05T01:42:33Z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5838355121E449339987D0D6F8DB271D</vt:lpwstr>
  </property>
</Properties>
</file>