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9" roundtripDataSignature="AMtx7mheY2kzGmrlYOQEzDW5Unzqicrr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F11224-3774-4334-810F-429E8BB8E2ED}">
  <a:tblStyle styleId="{DAF11224-3774-4334-810F-429E8BB8E2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1053b05978b_0_1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g1053b05978b_0_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c4cdfc22_0_19: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fc4cdfc22_0_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rgbClr val="2D3B45"/>
                </a:solidFill>
                <a:latin typeface="Times New Roman"/>
                <a:ea typeface="Times New Roman"/>
                <a:cs typeface="Times New Roman"/>
                <a:sym typeface="Times New Roman"/>
              </a:rPr>
              <a:t>showing the performance of the final model in test set. </a:t>
            </a:r>
            <a:endParaRPr sz="1200">
              <a:solidFill>
                <a:srgbClr val="2D3B45"/>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2D3B45"/>
              </a:buClr>
              <a:buSzPts val="1200"/>
              <a:buFont typeface="Times New Roman"/>
              <a:buChar char="●"/>
            </a:pPr>
            <a:r>
              <a:rPr lang="en-US" sz="1200">
                <a:solidFill>
                  <a:srgbClr val="2D3B45"/>
                </a:solidFill>
                <a:latin typeface="Times New Roman"/>
                <a:ea typeface="Times New Roman"/>
                <a:cs typeface="Times New Roman"/>
                <a:sym typeface="Times New Roman"/>
              </a:rPr>
              <a:t>Our final best model has an AUC of 0.82. In general, 0.7 to 0.8 is considered acceptable, 0.8 to 0.9 is considered excellent, and more than 0.9 is considered outstanding. This also meets with our goal of developing a model with an AUC no smaller than 0.8.</a:t>
            </a:r>
            <a:endParaRPr sz="1200">
              <a:solidFill>
                <a:srgbClr val="2D3B45"/>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2D3B45"/>
              </a:buClr>
              <a:buSzPts val="1200"/>
              <a:buFont typeface="Times New Roman"/>
              <a:buChar char="●"/>
            </a:pPr>
            <a:r>
              <a:rPr lang="en-US" sz="1200">
                <a:solidFill>
                  <a:srgbClr val="2D3B45"/>
                </a:solidFill>
                <a:latin typeface="Times New Roman"/>
                <a:ea typeface="Times New Roman"/>
                <a:cs typeface="Times New Roman"/>
                <a:sym typeface="Times New Roman"/>
              </a:rPr>
              <a:t>Feature importance of the final model is presented in the graph below. We can see that sleep, behavioral health, functional health, and medical conditions play important roles in predicting depression.</a:t>
            </a:r>
            <a:endParaRPr sz="1200">
              <a:solidFill>
                <a:srgbClr val="2D3B45"/>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053b05978b_0_1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g1053b05978b_0_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53b05978b_0_2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053b05978b_0_2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53b05978b_0_4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053b05978b_0_4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US" sz="1200">
                <a:solidFill>
                  <a:srgbClr val="2D3B45"/>
                </a:solidFill>
                <a:latin typeface="Times New Roman"/>
                <a:ea typeface="Times New Roman"/>
                <a:cs typeface="Times New Roman"/>
                <a:sym typeface="Times New Roman"/>
              </a:rPr>
              <a:t>Social service and health care professionals are well-situated to assess depression risk of their clients or patients during brief encounters. </a:t>
            </a:r>
            <a:endParaRPr sz="1200">
              <a:solidFill>
                <a:srgbClr val="2D3B45"/>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1200">
                <a:solidFill>
                  <a:srgbClr val="2D3B45"/>
                </a:solidFill>
                <a:latin typeface="Times New Roman"/>
                <a:ea typeface="Times New Roman"/>
                <a:cs typeface="Times New Roman"/>
                <a:sym typeface="Times New Roman"/>
              </a:rPr>
              <a:t>But this has been challenging because people who are at higher risk of mental disorders might be reluctant to respond to standardized questionnaires for depression screening (e.g. PHQ-2 and PHQ-9). Moreover, there is no efficient and user-friendly predictive tool for this purpose.</a:t>
            </a:r>
            <a:endParaRPr sz="1200">
              <a:solidFill>
                <a:srgbClr val="2D3B45"/>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a:p>
            <a:pPr indent="-298450" lvl="0" marL="457200" rtl="0" algn="l">
              <a:lnSpc>
                <a:spcPct val="100000"/>
              </a:lnSpc>
              <a:spcBef>
                <a:spcPts val="0"/>
              </a:spcBef>
              <a:spcAft>
                <a:spcPts val="0"/>
              </a:spcAft>
              <a:buSzPts val="1100"/>
              <a:buChar char="●"/>
            </a:pPr>
            <a:r>
              <a:rPr lang="en-US"/>
              <a:t>Missingness and imputation</a:t>
            </a:r>
            <a:endParaRPr/>
          </a:p>
          <a:p>
            <a:pPr indent="-298450" lvl="0" marL="457200" rtl="0" algn="l">
              <a:lnSpc>
                <a:spcPct val="100000"/>
              </a:lnSpc>
              <a:spcBef>
                <a:spcPts val="0"/>
              </a:spcBef>
              <a:spcAft>
                <a:spcPts val="0"/>
              </a:spcAft>
              <a:buSzPts val="1100"/>
              <a:buChar char="●"/>
            </a:pPr>
            <a:r>
              <a:rPr lang="en-US"/>
              <a:t>PHQ9: </a:t>
            </a:r>
            <a:endParaRPr/>
          </a:p>
          <a:p>
            <a:pPr indent="-298450" lvl="1" marL="914400" rtl="0" algn="l">
              <a:lnSpc>
                <a:spcPct val="100000"/>
              </a:lnSpc>
              <a:spcBef>
                <a:spcPts val="0"/>
              </a:spcBef>
              <a:spcAft>
                <a:spcPts val="0"/>
              </a:spcAft>
              <a:buSzPts val="1100"/>
              <a:buChar char="○"/>
            </a:pPr>
            <a:r>
              <a:rPr lang="en-US"/>
              <a:t>the NHANES used PHQ9 to measure depression. It’s a widely-used and validated tool for depression. </a:t>
            </a:r>
            <a:endParaRPr/>
          </a:p>
          <a:p>
            <a:pPr indent="-298450" lvl="1" marL="914400" rtl="0" algn="l">
              <a:lnSpc>
                <a:spcPct val="100000"/>
              </a:lnSpc>
              <a:spcBef>
                <a:spcPts val="0"/>
              </a:spcBef>
              <a:spcAft>
                <a:spcPts val="0"/>
              </a:spcAft>
              <a:buSzPts val="1100"/>
              <a:buChar char="○"/>
            </a:pPr>
            <a:r>
              <a:rPr lang="en-US"/>
              <a:t>9 questions asking people to self-rate on a scale of 0-3 how severe they have experienced the 9 depressive symptoms</a:t>
            </a:r>
            <a:endParaRPr/>
          </a:p>
          <a:p>
            <a:pPr indent="-298450" lvl="1" marL="914400" rtl="0" algn="l">
              <a:lnSpc>
                <a:spcPct val="100000"/>
              </a:lnSpc>
              <a:spcBef>
                <a:spcPts val="0"/>
              </a:spcBef>
              <a:spcAft>
                <a:spcPts val="0"/>
              </a:spcAft>
              <a:buSzPts val="1100"/>
              <a:buChar char="○"/>
            </a:pPr>
            <a:r>
              <a:rPr lang="en-US"/>
              <a:t>Range: 0-27 </a:t>
            </a:r>
            <a:endParaRPr/>
          </a:p>
          <a:p>
            <a:pPr indent="-298450" lvl="1" marL="914400" rtl="0" algn="l">
              <a:lnSpc>
                <a:spcPct val="100000"/>
              </a:lnSpc>
              <a:spcBef>
                <a:spcPts val="0"/>
              </a:spcBef>
              <a:spcAft>
                <a:spcPts val="0"/>
              </a:spcAft>
              <a:buSzPts val="1100"/>
              <a:buChar char="○"/>
            </a:pPr>
            <a:r>
              <a:rPr lang="en-US"/>
              <a:t>Literature: 8-11 on PHQ-9 is robust to detect major depression disorders. So we dichotomized it in this way to define our target. </a:t>
            </a:r>
            <a:endParaRPr/>
          </a:p>
          <a:p>
            <a:pPr indent="-298450" lvl="1" marL="914400" rtl="0" algn="l">
              <a:lnSpc>
                <a:spcPct val="100000"/>
              </a:lnSpc>
              <a:spcBef>
                <a:spcPts val="0"/>
              </a:spcBef>
              <a:spcAft>
                <a:spcPts val="0"/>
              </a:spcAft>
              <a:buSzPts val="1100"/>
              <a:buChar char="○"/>
            </a:pPr>
            <a:r>
              <a:rPr lang="en-US"/>
              <a:t>There are other thresholds (moderate, severe depression) we have explored (shown in next slides). Some results in small number of depression classification in the target. </a:t>
            </a:r>
            <a:endParaRPr/>
          </a:p>
          <a:p>
            <a:pPr indent="-298450" lvl="0" marL="457200" rtl="0" algn="l">
              <a:lnSpc>
                <a:spcPct val="100000"/>
              </a:lnSpc>
              <a:spcBef>
                <a:spcPts val="0"/>
              </a:spcBef>
              <a:spcAft>
                <a:spcPts val="0"/>
              </a:spcAft>
              <a:buSzPts val="1100"/>
              <a:buChar char="●"/>
            </a:pPr>
            <a:r>
              <a:rPr lang="en-US"/>
              <a:t>feature selection: drop admin related features (language of interviews), features requires lengthy dietary assessment, duplicated questions </a:t>
            </a:r>
            <a:endParaRPr/>
          </a:p>
          <a:p>
            <a:pPr indent="-298450" lvl="0" marL="457200" rtl="0" algn="l">
              <a:lnSpc>
                <a:spcPct val="100000"/>
              </a:lnSpc>
              <a:spcBef>
                <a:spcPts val="0"/>
              </a:spcBef>
              <a:spcAft>
                <a:spcPts val="0"/>
              </a:spcAft>
              <a:buSzPts val="1100"/>
              <a:buChar char="●"/>
            </a:pPr>
            <a:r>
              <a:rPr lang="en-US"/>
              <a:t>normalization: remove the means and scaling to unit variance </a:t>
            </a:r>
            <a:endParaRPr/>
          </a:p>
          <a:p>
            <a:pPr indent="-298450" lvl="0" marL="457200" rtl="0" algn="l">
              <a:lnSpc>
                <a:spcPct val="100000"/>
              </a:lnSpc>
              <a:spcBef>
                <a:spcPts val="0"/>
              </a:spcBef>
              <a:spcAft>
                <a:spcPts val="0"/>
              </a:spcAft>
              <a:buSzPts val="1100"/>
              <a:buChar char="●"/>
            </a:pPr>
            <a:r>
              <a:rPr lang="en-US"/>
              <a:t>resampling: </a:t>
            </a:r>
            <a:endParaRPr/>
          </a:p>
          <a:p>
            <a:pPr indent="-298450" lvl="1" marL="914400" rtl="0" algn="l">
              <a:lnSpc>
                <a:spcPct val="100000"/>
              </a:lnSpc>
              <a:spcBef>
                <a:spcPts val="0"/>
              </a:spcBef>
              <a:spcAft>
                <a:spcPts val="0"/>
              </a:spcAft>
              <a:buSzPts val="1100"/>
              <a:buChar char="○"/>
            </a:pPr>
            <a:r>
              <a:rPr lang="en-US"/>
              <a:t>we have imbalance target classification; way fewer depression (minority) than non-depression (majority). </a:t>
            </a:r>
            <a:endParaRPr/>
          </a:p>
          <a:p>
            <a:pPr indent="-298450" lvl="1" marL="914400" rtl="0" algn="l">
              <a:lnSpc>
                <a:spcPct val="100000"/>
              </a:lnSpc>
              <a:spcBef>
                <a:spcPts val="0"/>
              </a:spcBef>
              <a:spcAft>
                <a:spcPts val="0"/>
              </a:spcAft>
              <a:buSzPts val="1100"/>
              <a:buChar char="○"/>
            </a:pPr>
            <a:r>
              <a:rPr lang="en-US" sz="1200">
                <a:solidFill>
                  <a:srgbClr val="2D3B45"/>
                </a:solidFill>
                <a:latin typeface="Times New Roman"/>
                <a:ea typeface="Times New Roman"/>
                <a:cs typeface="Times New Roman"/>
                <a:sym typeface="Times New Roman"/>
              </a:rPr>
              <a:t>Synthetic Minority Oversampling Technique (SMOTE) is usually what’s been used to address this problem by creating a synthetic example of the minority class. </a:t>
            </a:r>
            <a:endParaRPr sz="1200">
              <a:solidFill>
                <a:srgbClr val="2D3B45"/>
              </a:solidFill>
              <a:latin typeface="Times New Roman"/>
              <a:ea typeface="Times New Roman"/>
              <a:cs typeface="Times New Roman"/>
              <a:sym typeface="Times New Roman"/>
            </a:endParaRPr>
          </a:p>
          <a:p>
            <a:pPr indent="-298450" lvl="1" marL="914400" rtl="0" algn="l">
              <a:lnSpc>
                <a:spcPct val="100000"/>
              </a:lnSpc>
              <a:spcBef>
                <a:spcPts val="0"/>
              </a:spcBef>
              <a:spcAft>
                <a:spcPts val="0"/>
              </a:spcAft>
              <a:buSzPts val="1100"/>
              <a:buChar char="○"/>
            </a:pPr>
            <a:r>
              <a:rPr lang="en-US" sz="1200">
                <a:solidFill>
                  <a:srgbClr val="2D3B45"/>
                </a:solidFill>
                <a:latin typeface="Times New Roman"/>
                <a:ea typeface="Times New Roman"/>
                <a:cs typeface="Times New Roman"/>
                <a:sym typeface="Times New Roman"/>
              </a:rPr>
              <a:t>We found research suggest that using SMOTE in combination with undersampling the majority class result in better performance. </a:t>
            </a:r>
            <a:endParaRPr sz="1200">
              <a:solidFill>
                <a:srgbClr val="2D3B45"/>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2D3B45"/>
              </a:buClr>
              <a:buSzPts val="1200"/>
              <a:buFont typeface="Times New Roman"/>
              <a:buChar char="○"/>
            </a:pPr>
            <a:r>
              <a:rPr lang="en-US" sz="1200">
                <a:solidFill>
                  <a:srgbClr val="2D3B45"/>
                </a:solidFill>
                <a:latin typeface="Times New Roman"/>
                <a:ea typeface="Times New Roman"/>
                <a:cs typeface="Times New Roman"/>
                <a:sym typeface="Times New Roman"/>
              </a:rPr>
              <a:t>so we oversample the minority so it’s 0.4 of the majority, and then undersample the majority so it’s 0.5 more than the minority.</a:t>
            </a:r>
            <a:endParaRPr sz="1200">
              <a:solidFill>
                <a:srgbClr val="2D3B45"/>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2D3B45"/>
              </a:buClr>
              <a:buSzPts val="1200"/>
              <a:buFont typeface="Times New Roman"/>
              <a:buChar char="○"/>
            </a:pPr>
            <a:r>
              <a:rPr lang="en-US" sz="1200">
                <a:solidFill>
                  <a:srgbClr val="2D3B45"/>
                </a:solidFill>
                <a:latin typeface="Times New Roman"/>
                <a:ea typeface="Times New Roman"/>
                <a:cs typeface="Times New Roman"/>
                <a:sym typeface="Times New Roman"/>
              </a:rPr>
              <a:t>keep test set intact </a:t>
            </a:r>
            <a:endParaRPr sz="1200">
              <a:solidFill>
                <a:srgbClr val="2D3B45"/>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2D3B45"/>
              </a:buClr>
              <a:buSzPts val="1200"/>
              <a:buFont typeface="Times New Roman"/>
              <a:buChar char="●"/>
            </a:pPr>
            <a:r>
              <a:t/>
            </a:r>
            <a:endParaRPr sz="1200">
              <a:solidFill>
                <a:srgbClr val="2D3B45"/>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
        <p:nvSpPr>
          <p:cNvPr id="85" name="Google Shape;85;p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 looked at the target variable in a few different ways: </a:t>
            </a:r>
            <a:endParaRPr/>
          </a:p>
          <a:p>
            <a:pPr indent="-298450" lvl="0" marL="457200" rtl="0" algn="l">
              <a:lnSpc>
                <a:spcPct val="100000"/>
              </a:lnSpc>
              <a:spcBef>
                <a:spcPts val="0"/>
              </a:spcBef>
              <a:spcAft>
                <a:spcPts val="0"/>
              </a:spcAft>
              <a:buSzPts val="1100"/>
              <a:buAutoNum type="arabicPeriod"/>
            </a:pPr>
            <a:r>
              <a:rPr lang="en-US"/>
              <a:t>the first graph shows its distribution as a </a:t>
            </a:r>
            <a:r>
              <a:rPr lang="en-US"/>
              <a:t>continuous</a:t>
            </a:r>
            <a:r>
              <a:rPr lang="en-US"/>
              <a:t> variable </a:t>
            </a:r>
            <a:endParaRPr/>
          </a:p>
          <a:p>
            <a:pPr indent="-298450" lvl="0" marL="457200" rtl="0" algn="l">
              <a:lnSpc>
                <a:spcPct val="100000"/>
              </a:lnSpc>
              <a:spcBef>
                <a:spcPts val="0"/>
              </a:spcBef>
              <a:spcAft>
                <a:spcPts val="0"/>
              </a:spcAft>
              <a:buSzPts val="1100"/>
              <a:buAutoNum type="arabicPeriod"/>
            </a:pPr>
            <a:r>
              <a:rPr lang="en-US"/>
              <a:t>the figure 3 graph is </a:t>
            </a:r>
            <a:r>
              <a:rPr lang="en-US"/>
              <a:t>what</a:t>
            </a:r>
            <a:r>
              <a:rPr lang="en-US"/>
              <a:t> we used in our project. We can see this gives us </a:t>
            </a:r>
            <a:r>
              <a:rPr lang="en-US"/>
              <a:t>considerable</a:t>
            </a:r>
            <a:r>
              <a:rPr lang="en-US"/>
              <a:t> depression classifications. this phq9&gt;=8 is also research-supported. </a:t>
            </a:r>
            <a:endParaRPr/>
          </a:p>
          <a:p>
            <a:pPr indent="-298450" lvl="0" marL="457200" rtl="0" algn="l">
              <a:lnSpc>
                <a:spcPct val="100000"/>
              </a:lnSpc>
              <a:spcBef>
                <a:spcPts val="0"/>
              </a:spcBef>
              <a:spcAft>
                <a:spcPts val="0"/>
              </a:spcAft>
              <a:buSzPts val="1100"/>
              <a:buAutoNum type="arabicPeriod"/>
            </a:pPr>
            <a:r>
              <a:rPr lang="en-US"/>
              <a:t>the severe dep, suicidal, moderate dep graphs show that very few classification by these difinitions   (too few cases to </a:t>
            </a:r>
            <a:r>
              <a:rPr lang="en-US"/>
              <a:t>accurately</a:t>
            </a:r>
            <a:r>
              <a:rPr lang="en-US"/>
              <a:t> predict in a model) </a:t>
            </a:r>
            <a:endParaRPr/>
          </a:p>
        </p:txBody>
      </p:sp>
      <p:sp>
        <p:nvSpPr>
          <p:cNvPr id="116" name="Google Shape;116;p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Char char="●"/>
            </a:pPr>
            <a:r>
              <a:rPr lang="en-US"/>
              <a:t>The AUC score is a more unbiased estimate for </a:t>
            </a:r>
            <a:r>
              <a:rPr lang="en-US"/>
              <a:t>imbalance</a:t>
            </a:r>
            <a:r>
              <a:rPr lang="en-US"/>
              <a:t> classification like ours (Brownlee, 2021)</a:t>
            </a:r>
            <a:endParaRPr/>
          </a:p>
          <a:p>
            <a:pPr indent="-298450" lvl="0" marL="457200" rtl="0" algn="l">
              <a:lnSpc>
                <a:spcPct val="100000"/>
              </a:lnSpc>
              <a:spcBef>
                <a:spcPts val="0"/>
              </a:spcBef>
              <a:spcAft>
                <a:spcPts val="0"/>
              </a:spcAft>
              <a:buSzPts val="1100"/>
              <a:buChar char="●"/>
            </a:pPr>
            <a:r>
              <a:rPr lang="en-US"/>
              <a:t>after the model with the highest AUC was selected, we retrained the model using the full training set. </a:t>
            </a:r>
            <a:endParaRPr/>
          </a:p>
          <a:p>
            <a:pPr indent="-298450" lvl="0" marL="457200" rtl="0" algn="l">
              <a:lnSpc>
                <a:spcPct val="100000"/>
              </a:lnSpc>
              <a:spcBef>
                <a:spcPts val="0"/>
              </a:spcBef>
              <a:spcAft>
                <a:spcPts val="0"/>
              </a:spcAft>
              <a:buSzPts val="1100"/>
              <a:buChar char="●"/>
            </a:pPr>
            <a:r>
              <a:rPr lang="en-US"/>
              <a:t>the last step was to evaluate this model in the test set, </a:t>
            </a:r>
            <a:r>
              <a:rPr lang="en-US"/>
              <a:t>which</a:t>
            </a:r>
            <a:r>
              <a:rPr lang="en-US"/>
              <a:t> was never used in the training process. </a:t>
            </a:r>
            <a:endParaRPr/>
          </a:p>
        </p:txBody>
      </p:sp>
      <p:sp>
        <p:nvSpPr>
          <p:cNvPr id="133" name="Google Shape;133;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fc4cdfc22_0_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fc4cdfc22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accuracy scores are pretty close for the ensemble methods, the </a:t>
            </a:r>
            <a:r>
              <a:rPr lang="en-US"/>
              <a:t>random</a:t>
            </a:r>
            <a:r>
              <a:rPr lang="en-US"/>
              <a:t> forest has the highest mean AUC.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plot on the right shows the 10-folds cross validation results of the random forest model.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18"/>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8"/>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8"/>
          <p:cNvSpPr txBox="1"/>
          <p:nvPr>
            <p:ph idx="11" type="ftr"/>
          </p:nvPr>
        </p:nvSpPr>
        <p:spPr>
          <a:xfrm>
            <a:off x="383540" y="6567510"/>
            <a:ext cx="3046729" cy="2108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300">
                <a:solidFill>
                  <a:srgbClr val="7E7E7E"/>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2" type="sldNum"/>
          </p:nvPr>
        </p:nvSpPr>
        <p:spPr>
          <a:xfrm>
            <a:off x="10861547" y="6522753"/>
            <a:ext cx="302259" cy="283209"/>
          </a:xfrm>
          <a:prstGeom prst="rect">
            <a:avLst/>
          </a:prstGeom>
          <a:noFill/>
          <a:ln>
            <a:noFill/>
          </a:ln>
        </p:spPr>
        <p:txBody>
          <a:bodyPr anchorCtr="0" anchor="t" bIns="0" lIns="0" spcFirstLastPara="1" rIns="0" wrap="square" tIns="0">
            <a:spAutoFit/>
          </a:bodyPr>
          <a:lstStyle>
            <a:lvl1pPr indent="0" lvl="0"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1pPr>
            <a:lvl2pPr indent="0" lvl="1"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2pPr>
            <a:lvl3pPr indent="0" lvl="2"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3pPr>
            <a:lvl4pPr indent="0" lvl="3"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4pPr>
            <a:lvl5pPr indent="0" lvl="4"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5pPr>
            <a:lvl6pPr indent="0" lvl="5"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6pPr>
            <a:lvl7pPr indent="0" lvl="6"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7pPr>
            <a:lvl8pPr indent="0" lvl="7"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8pPr>
            <a:lvl9pPr indent="0" lvl="8"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6"/>
          <p:cNvSpPr txBox="1"/>
          <p:nvPr>
            <p:ph type="title"/>
          </p:nvPr>
        </p:nvSpPr>
        <p:spPr>
          <a:xfrm>
            <a:off x="515823" y="323850"/>
            <a:ext cx="11160353" cy="5137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rgbClr val="4779BB"/>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body"/>
          </p:nvPr>
        </p:nvSpPr>
        <p:spPr>
          <a:xfrm>
            <a:off x="1517650" y="2151656"/>
            <a:ext cx="9163050" cy="227837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16"/>
          <p:cNvSpPr txBox="1"/>
          <p:nvPr>
            <p:ph idx="11" type="ftr"/>
          </p:nvPr>
        </p:nvSpPr>
        <p:spPr>
          <a:xfrm>
            <a:off x="383540" y="6567510"/>
            <a:ext cx="3046729" cy="2108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300">
                <a:solidFill>
                  <a:srgbClr val="7E7E7E"/>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10861547" y="6522753"/>
            <a:ext cx="302259" cy="283209"/>
          </a:xfrm>
          <a:prstGeom prst="rect">
            <a:avLst/>
          </a:prstGeom>
          <a:noFill/>
          <a:ln>
            <a:noFill/>
          </a:ln>
        </p:spPr>
        <p:txBody>
          <a:bodyPr anchorCtr="0" anchor="t" bIns="0" lIns="0" spcFirstLastPara="1" rIns="0" wrap="square" tIns="0">
            <a:spAutoFit/>
          </a:bodyPr>
          <a:lstStyle>
            <a:lvl1pPr indent="0" lvl="0"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1pPr>
            <a:lvl2pPr indent="0" lvl="1"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2pPr>
            <a:lvl3pPr indent="0" lvl="2"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3pPr>
            <a:lvl4pPr indent="0" lvl="3"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4pPr>
            <a:lvl5pPr indent="0" lvl="4"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5pPr>
            <a:lvl6pPr indent="0" lvl="5"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6pPr>
            <a:lvl7pPr indent="0" lvl="6"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7pPr>
            <a:lvl8pPr indent="0" lvl="7"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8pPr>
            <a:lvl9pPr indent="0" lvl="8"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 name="Shape 25"/>
        <p:cNvGrpSpPr/>
        <p:nvPr/>
      </p:nvGrpSpPr>
      <p:grpSpPr>
        <a:xfrm>
          <a:off x="0" y="0"/>
          <a:ext cx="0" cy="0"/>
          <a:chOff x="0" y="0"/>
          <a:chExt cx="0" cy="0"/>
        </a:xfrm>
      </p:grpSpPr>
      <p:sp>
        <p:nvSpPr>
          <p:cNvPr id="26" name="Google Shape;26;p17"/>
          <p:cNvSpPr txBox="1"/>
          <p:nvPr>
            <p:ph idx="11" type="ftr"/>
          </p:nvPr>
        </p:nvSpPr>
        <p:spPr>
          <a:xfrm>
            <a:off x="383540" y="6567510"/>
            <a:ext cx="3046729" cy="2108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300">
                <a:solidFill>
                  <a:srgbClr val="7E7E7E"/>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10861547" y="6522753"/>
            <a:ext cx="302259" cy="283209"/>
          </a:xfrm>
          <a:prstGeom prst="rect">
            <a:avLst/>
          </a:prstGeom>
          <a:noFill/>
          <a:ln>
            <a:noFill/>
          </a:ln>
        </p:spPr>
        <p:txBody>
          <a:bodyPr anchorCtr="0" anchor="t" bIns="0" lIns="0" spcFirstLastPara="1" rIns="0" wrap="square" tIns="0">
            <a:spAutoFit/>
          </a:bodyPr>
          <a:lstStyle>
            <a:lvl1pPr indent="0" lvl="0"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1pPr>
            <a:lvl2pPr indent="0" lvl="1"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2pPr>
            <a:lvl3pPr indent="0" lvl="2"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3pPr>
            <a:lvl4pPr indent="0" lvl="3"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4pPr>
            <a:lvl5pPr indent="0" lvl="4"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5pPr>
            <a:lvl6pPr indent="0" lvl="5"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6pPr>
            <a:lvl7pPr indent="0" lvl="6"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7pPr>
            <a:lvl8pPr indent="0" lvl="7"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8pPr>
            <a:lvl9pPr indent="0" lvl="8"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20"/>
          <p:cNvSpPr txBox="1"/>
          <p:nvPr>
            <p:ph type="title"/>
          </p:nvPr>
        </p:nvSpPr>
        <p:spPr>
          <a:xfrm>
            <a:off x="515823" y="323850"/>
            <a:ext cx="11160353" cy="5137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rgbClr val="4779BB"/>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2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20"/>
          <p:cNvSpPr txBox="1"/>
          <p:nvPr>
            <p:ph idx="11" type="ftr"/>
          </p:nvPr>
        </p:nvSpPr>
        <p:spPr>
          <a:xfrm>
            <a:off x="383540" y="6567510"/>
            <a:ext cx="3046729" cy="2108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300">
                <a:solidFill>
                  <a:srgbClr val="7E7E7E"/>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10861547" y="6522753"/>
            <a:ext cx="302259" cy="283209"/>
          </a:xfrm>
          <a:prstGeom prst="rect">
            <a:avLst/>
          </a:prstGeom>
          <a:noFill/>
          <a:ln>
            <a:noFill/>
          </a:ln>
        </p:spPr>
        <p:txBody>
          <a:bodyPr anchorCtr="0" anchor="t" bIns="0" lIns="0" spcFirstLastPara="1" rIns="0" wrap="square" tIns="0">
            <a:spAutoFit/>
          </a:bodyPr>
          <a:lstStyle>
            <a:lvl1pPr indent="0" lvl="0"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1pPr>
            <a:lvl2pPr indent="0" lvl="1"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2pPr>
            <a:lvl3pPr indent="0" lvl="2"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3pPr>
            <a:lvl4pPr indent="0" lvl="3"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4pPr>
            <a:lvl5pPr indent="0" lvl="4"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5pPr>
            <a:lvl6pPr indent="0" lvl="5"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6pPr>
            <a:lvl7pPr indent="0" lvl="6"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7pPr>
            <a:lvl8pPr indent="0" lvl="7"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8pPr>
            <a:lvl9pPr indent="0" lvl="8" marL="38100" marR="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5"/>
          <p:cNvPicPr preferRelativeResize="0"/>
          <p:nvPr/>
        </p:nvPicPr>
        <p:blipFill rotWithShape="1">
          <a:blip r:embed="rId1">
            <a:alphaModFix/>
          </a:blip>
          <a:srcRect b="0" l="0" r="0" t="0"/>
          <a:stretch/>
        </p:blipFill>
        <p:spPr>
          <a:xfrm>
            <a:off x="0" y="0"/>
            <a:ext cx="12188952" cy="381000"/>
          </a:xfrm>
          <a:prstGeom prst="rect">
            <a:avLst/>
          </a:prstGeom>
          <a:noFill/>
          <a:ln>
            <a:noFill/>
          </a:ln>
        </p:spPr>
      </p:pic>
      <p:pic>
        <p:nvPicPr>
          <p:cNvPr id="7" name="Google Shape;7;p15"/>
          <p:cNvPicPr preferRelativeResize="0"/>
          <p:nvPr/>
        </p:nvPicPr>
        <p:blipFill rotWithShape="1">
          <a:blip r:embed="rId2">
            <a:alphaModFix/>
          </a:blip>
          <a:srcRect b="0" l="0" r="0" t="0"/>
          <a:stretch/>
        </p:blipFill>
        <p:spPr>
          <a:xfrm>
            <a:off x="11298935" y="5791198"/>
            <a:ext cx="685800" cy="992124"/>
          </a:xfrm>
          <a:prstGeom prst="rect">
            <a:avLst/>
          </a:prstGeom>
          <a:noFill/>
          <a:ln>
            <a:noFill/>
          </a:ln>
        </p:spPr>
      </p:pic>
      <p:sp>
        <p:nvSpPr>
          <p:cNvPr id="8" name="Google Shape;8;p15"/>
          <p:cNvSpPr txBox="1"/>
          <p:nvPr>
            <p:ph type="title"/>
          </p:nvPr>
        </p:nvSpPr>
        <p:spPr>
          <a:xfrm>
            <a:off x="515823" y="323850"/>
            <a:ext cx="11160353" cy="5137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4779BB"/>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5"/>
          <p:cNvSpPr txBox="1"/>
          <p:nvPr>
            <p:ph idx="1" type="body"/>
          </p:nvPr>
        </p:nvSpPr>
        <p:spPr>
          <a:xfrm>
            <a:off x="1517650" y="2151656"/>
            <a:ext cx="9163050" cy="227837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0" name="Google Shape;10;p15"/>
          <p:cNvSpPr txBox="1"/>
          <p:nvPr>
            <p:ph idx="11" type="ftr"/>
          </p:nvPr>
        </p:nvSpPr>
        <p:spPr>
          <a:xfrm>
            <a:off x="383540" y="6567510"/>
            <a:ext cx="3046729" cy="21082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rgbClr val="7E7E7E"/>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2" type="sldNum"/>
          </p:nvPr>
        </p:nvSpPr>
        <p:spPr>
          <a:xfrm>
            <a:off x="10861547" y="6522753"/>
            <a:ext cx="302259" cy="283209"/>
          </a:xfrm>
          <a:prstGeom prst="rect">
            <a:avLst/>
          </a:prstGeom>
          <a:noFill/>
          <a:ln>
            <a:noFill/>
          </a:ln>
        </p:spPr>
        <p:txBody>
          <a:bodyPr anchorCtr="0" anchor="t" bIns="0" lIns="0" spcFirstLastPara="1" rIns="0" wrap="square" tIns="0">
            <a:spAutoFit/>
          </a:bodyPr>
          <a:lstStyle>
            <a:lvl1pPr indent="0" lvl="0" marL="38100" marR="0" rtl="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1pPr>
            <a:lvl2pPr indent="0" lvl="1" marL="38100" marR="0" rtl="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2pPr>
            <a:lvl3pPr indent="0" lvl="2" marL="38100" marR="0" rtl="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3pPr>
            <a:lvl4pPr indent="0" lvl="3" marL="38100" marR="0" rtl="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4pPr>
            <a:lvl5pPr indent="0" lvl="4" marL="38100" marR="0" rtl="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5pPr>
            <a:lvl6pPr indent="0" lvl="5" marL="38100" marR="0" rtl="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6pPr>
            <a:lvl7pPr indent="0" lvl="6" marL="38100" marR="0" rtl="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7pPr>
            <a:lvl8pPr indent="0" lvl="7" marL="38100" marR="0" rtl="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8pPr>
            <a:lvl9pPr indent="0" lvl="8" marL="38100" marR="0" rtl="0" algn="l">
              <a:lnSpc>
                <a:spcPct val="111888"/>
              </a:lnSpc>
              <a:spcBef>
                <a:spcPts val="0"/>
              </a:spcBef>
              <a:spcAft>
                <a:spcPts val="0"/>
              </a:spcAft>
              <a:buClr>
                <a:srgbClr val="000000"/>
              </a:buClr>
              <a:buSzPts val="1800"/>
              <a:buFont typeface="Arial"/>
              <a:buNone/>
              <a:defRPr b="1" i="0" sz="1800" u="none" cap="none" strike="noStrike">
                <a:solidFill>
                  <a:srgbClr val="7E7E7E"/>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0.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g1053b05978b_0_12"/>
          <p:cNvSpPr txBox="1"/>
          <p:nvPr>
            <p:ph type="ctrTitle"/>
          </p:nvPr>
        </p:nvSpPr>
        <p:spPr>
          <a:xfrm>
            <a:off x="914400" y="2125980"/>
            <a:ext cx="10363200" cy="1182000"/>
          </a:xfrm>
          <a:prstGeom prst="rect">
            <a:avLst/>
          </a:prstGeom>
          <a:noFill/>
          <a:ln>
            <a:noFill/>
          </a:ln>
        </p:spPr>
        <p:txBody>
          <a:bodyPr anchorCtr="0" anchor="t" bIns="0" lIns="0" spcFirstLastPara="1" rIns="0" wrap="square" tIns="0">
            <a:spAutoFit/>
          </a:bodyPr>
          <a:lstStyle/>
          <a:p>
            <a:pPr indent="0" lvl="0" marL="12700" marR="5080" rtl="0" algn="l">
              <a:lnSpc>
                <a:spcPct val="80000"/>
              </a:lnSpc>
              <a:spcBef>
                <a:spcPts val="0"/>
              </a:spcBef>
              <a:spcAft>
                <a:spcPts val="0"/>
              </a:spcAft>
              <a:buClr>
                <a:schemeClr val="dk1"/>
              </a:buClr>
              <a:buSzPts val="1100"/>
              <a:buFont typeface="Arial"/>
              <a:buNone/>
            </a:pPr>
            <a:r>
              <a:rPr lang="en-US" sz="3600">
                <a:solidFill>
                  <a:schemeClr val="dk2"/>
                </a:solidFill>
              </a:rPr>
              <a:t>Developing Depression Risk Prediction Models: </a:t>
            </a:r>
            <a:endParaRPr sz="3600">
              <a:solidFill>
                <a:schemeClr val="dk2"/>
              </a:solidFill>
            </a:endParaRPr>
          </a:p>
          <a:p>
            <a:pPr indent="0" lvl="0" marL="12700" marR="5080" rtl="0" algn="l">
              <a:lnSpc>
                <a:spcPct val="80000"/>
              </a:lnSpc>
              <a:spcBef>
                <a:spcPts val="0"/>
              </a:spcBef>
              <a:spcAft>
                <a:spcPts val="0"/>
              </a:spcAft>
              <a:buSzPts val="1400"/>
              <a:buNone/>
            </a:pPr>
            <a:r>
              <a:rPr lang="en-US" sz="3000">
                <a:solidFill>
                  <a:schemeClr val="dk2"/>
                </a:solidFill>
              </a:rPr>
              <a:t>Using the National Health and Nutrition Examination Survey Data (2013-2014)</a:t>
            </a:r>
            <a:endParaRPr sz="3800">
              <a:solidFill>
                <a:schemeClr val="dk2"/>
              </a:solidFill>
            </a:endParaRPr>
          </a:p>
        </p:txBody>
      </p:sp>
      <p:sp>
        <p:nvSpPr>
          <p:cNvPr id="41" name="Google Shape;41;g1053b05978b_0_12"/>
          <p:cNvSpPr txBox="1"/>
          <p:nvPr>
            <p:ph idx="1" type="subTitle"/>
          </p:nvPr>
        </p:nvSpPr>
        <p:spPr>
          <a:xfrm>
            <a:off x="1828800" y="3840480"/>
            <a:ext cx="8534400" cy="554100"/>
          </a:xfrm>
          <a:prstGeom prst="rect">
            <a:avLst/>
          </a:prstGeom>
          <a:noFill/>
          <a:ln>
            <a:noFill/>
          </a:ln>
        </p:spPr>
        <p:txBody>
          <a:bodyPr anchorCtr="0" anchor="t" bIns="0" lIns="0" spcFirstLastPara="1" rIns="0" wrap="square" tIns="0">
            <a:spAutoFit/>
          </a:bodyPr>
          <a:lstStyle/>
          <a:p>
            <a:pPr indent="0" lvl="0" marL="12700" marR="72390" rtl="0" algn="l">
              <a:lnSpc>
                <a:spcPct val="100000"/>
              </a:lnSpc>
              <a:spcBef>
                <a:spcPts val="0"/>
              </a:spcBef>
              <a:spcAft>
                <a:spcPts val="0"/>
              </a:spcAft>
              <a:buSzPts val="1400"/>
              <a:buNone/>
            </a:pPr>
            <a:r>
              <a:rPr b="1" lang="en-US">
                <a:solidFill>
                  <a:srgbClr val="585858"/>
                </a:solidFill>
                <a:latin typeface="Times New Roman"/>
                <a:ea typeface="Times New Roman"/>
                <a:cs typeface="Times New Roman"/>
                <a:sym typeface="Times New Roman"/>
              </a:rPr>
              <a:t>Group 2: </a:t>
            </a:r>
            <a:r>
              <a:rPr lang="en-US">
                <a:solidFill>
                  <a:srgbClr val="2D3B45"/>
                </a:solidFill>
                <a:latin typeface="Times New Roman"/>
                <a:ea typeface="Times New Roman"/>
                <a:cs typeface="Times New Roman"/>
                <a:sym typeface="Times New Roman"/>
              </a:rPr>
              <a:t>Bei Wang, Fangyuan Zhao, Kat Hutcheson, Amro Hassan</a:t>
            </a:r>
            <a:endParaRPr>
              <a:solidFill>
                <a:srgbClr val="2D3B45"/>
              </a:solidFill>
              <a:latin typeface="Times New Roman"/>
              <a:ea typeface="Times New Roman"/>
              <a:cs typeface="Times New Roman"/>
              <a:sym typeface="Times New Roman"/>
            </a:endParaRPr>
          </a:p>
          <a:p>
            <a:pPr indent="0" lvl="0" marL="12700" marR="72390" rtl="0" algn="l">
              <a:lnSpc>
                <a:spcPct val="100000"/>
              </a:lnSpc>
              <a:spcBef>
                <a:spcPts val="0"/>
              </a:spcBef>
              <a:spcAft>
                <a:spcPts val="0"/>
              </a:spcAft>
              <a:buClr>
                <a:schemeClr val="dk1"/>
              </a:buClr>
              <a:buSzPts val="1400"/>
              <a:buFont typeface="Arial"/>
              <a:buNone/>
            </a:pPr>
            <a:r>
              <a:rPr lang="en-US">
                <a:solidFill>
                  <a:srgbClr val="2D3B45"/>
                </a:solidFill>
                <a:latin typeface="Times New Roman"/>
                <a:ea typeface="Times New Roman"/>
                <a:cs typeface="Times New Roman"/>
                <a:sym typeface="Times New Roman"/>
              </a:rPr>
              <a:t>12/06/21</a:t>
            </a:r>
            <a:endParaRPr>
              <a:solidFill>
                <a:srgbClr val="2D3B45"/>
              </a:solidFill>
              <a:latin typeface="Times New Roman"/>
              <a:ea typeface="Times New Roman"/>
              <a:cs typeface="Times New Roman"/>
              <a:sym typeface="Times New Roman"/>
            </a:endParaRPr>
          </a:p>
        </p:txBody>
      </p:sp>
      <p:sp>
        <p:nvSpPr>
          <p:cNvPr id="42" name="Google Shape;42;g1053b05978b_0_12"/>
          <p:cNvSpPr txBox="1"/>
          <p:nvPr/>
        </p:nvSpPr>
        <p:spPr>
          <a:xfrm>
            <a:off x="434903" y="391425"/>
            <a:ext cx="9471300" cy="738900"/>
          </a:xfrm>
          <a:prstGeom prst="rect">
            <a:avLst/>
          </a:prstGeom>
          <a:noFill/>
          <a:ln>
            <a:noFill/>
          </a:ln>
        </p:spPr>
        <p:txBody>
          <a:bodyPr anchorCtr="0" anchor="t" bIns="0" lIns="0" spcFirstLastPara="1" rIns="0" wrap="square" tIns="6095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585858"/>
                </a:solidFill>
                <a:latin typeface="Times New Roman"/>
                <a:ea typeface="Times New Roman"/>
                <a:cs typeface="Times New Roman"/>
                <a:sym typeface="Times New Roman"/>
              </a:rPr>
              <a:t>MSCA 31008 Data Mining Principles</a:t>
            </a:r>
            <a:endParaRPr b="0" i="0" sz="32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cfc4cdfc22_0_19"/>
          <p:cNvSpPr txBox="1"/>
          <p:nvPr/>
        </p:nvSpPr>
        <p:spPr>
          <a:xfrm>
            <a:off x="515848" y="439825"/>
            <a:ext cx="111603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lang="en-US" sz="3200">
                <a:solidFill>
                  <a:srgbClr val="4779BB"/>
                </a:solidFill>
                <a:latin typeface="Times New Roman"/>
                <a:ea typeface="Times New Roman"/>
                <a:cs typeface="Times New Roman"/>
                <a:sym typeface="Times New Roman"/>
              </a:rPr>
              <a:t>Results: Evaluate the Best Model </a:t>
            </a:r>
            <a:endParaRPr b="1" i="0" sz="3200" u="none" cap="none" strike="noStrike">
              <a:solidFill>
                <a:srgbClr val="4779BB"/>
              </a:solidFill>
              <a:latin typeface="Times New Roman"/>
              <a:ea typeface="Times New Roman"/>
              <a:cs typeface="Times New Roman"/>
              <a:sym typeface="Times New Roman"/>
            </a:endParaRPr>
          </a:p>
        </p:txBody>
      </p:sp>
      <p:pic>
        <p:nvPicPr>
          <p:cNvPr id="168" name="Google Shape;168;gcfc4cdfc22_0_19"/>
          <p:cNvPicPr preferRelativeResize="0"/>
          <p:nvPr/>
        </p:nvPicPr>
        <p:blipFill rotWithShape="1">
          <a:blip r:embed="rId3">
            <a:alphaModFix/>
          </a:blip>
          <a:srcRect b="0" l="0" r="0" t="4104"/>
          <a:stretch/>
        </p:blipFill>
        <p:spPr>
          <a:xfrm>
            <a:off x="0" y="1605700"/>
            <a:ext cx="8024750" cy="5102350"/>
          </a:xfrm>
          <a:prstGeom prst="rect">
            <a:avLst/>
          </a:prstGeom>
          <a:noFill/>
          <a:ln>
            <a:noFill/>
          </a:ln>
        </p:spPr>
      </p:pic>
      <p:pic>
        <p:nvPicPr>
          <p:cNvPr id="169" name="Google Shape;169;gcfc4cdfc22_0_19"/>
          <p:cNvPicPr preferRelativeResize="0"/>
          <p:nvPr/>
        </p:nvPicPr>
        <p:blipFill>
          <a:blip r:embed="rId4">
            <a:alphaModFix/>
          </a:blip>
          <a:stretch>
            <a:fillRect/>
          </a:stretch>
        </p:blipFill>
        <p:spPr>
          <a:xfrm>
            <a:off x="8092175" y="1276225"/>
            <a:ext cx="3880275" cy="2633775"/>
          </a:xfrm>
          <a:prstGeom prst="rect">
            <a:avLst/>
          </a:prstGeom>
          <a:noFill/>
          <a:ln>
            <a:noFill/>
          </a:ln>
        </p:spPr>
      </p:pic>
      <p:sp>
        <p:nvSpPr>
          <p:cNvPr id="170" name="Google Shape;170;gcfc4cdfc22_0_19"/>
          <p:cNvSpPr txBox="1"/>
          <p:nvPr/>
        </p:nvSpPr>
        <p:spPr>
          <a:xfrm>
            <a:off x="7788614" y="722125"/>
            <a:ext cx="44874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n-US" sz="1500">
                <a:solidFill>
                  <a:schemeClr val="dk1"/>
                </a:solidFill>
                <a:latin typeface="Calibri"/>
                <a:ea typeface="Calibri"/>
                <a:cs typeface="Calibri"/>
                <a:sym typeface="Calibri"/>
              </a:rPr>
              <a:t>ROC AUC of the random forest model </a:t>
            </a:r>
            <a:r>
              <a:rPr b="1" lang="en-US" sz="1500">
                <a:solidFill>
                  <a:schemeClr val="dk1"/>
                </a:solidFill>
                <a:latin typeface="Calibri"/>
                <a:ea typeface="Calibri"/>
                <a:cs typeface="Calibri"/>
                <a:sym typeface="Calibri"/>
              </a:rPr>
              <a:t>in test set (</a:t>
            </a:r>
            <a:r>
              <a:rPr b="1" lang="en-US" sz="1500">
                <a:solidFill>
                  <a:schemeClr val="dk1"/>
                </a:solidFill>
                <a:highlight>
                  <a:srgbClr val="FFFF00"/>
                </a:highlight>
                <a:latin typeface="Calibri"/>
                <a:ea typeface="Calibri"/>
                <a:cs typeface="Calibri"/>
                <a:sym typeface="Calibri"/>
              </a:rPr>
              <a:t>AUC=0.82</a:t>
            </a:r>
            <a:r>
              <a:rPr b="1" lang="en-US" sz="1500">
                <a:solidFill>
                  <a:schemeClr val="dk1"/>
                </a:solidFill>
                <a:latin typeface="Calibri"/>
                <a:ea typeface="Calibri"/>
                <a:cs typeface="Calibri"/>
                <a:sym typeface="Calibri"/>
              </a:rPr>
              <a:t>)</a:t>
            </a:r>
            <a:endParaRPr i="0" sz="1800" u="none" cap="none" strike="noStrike">
              <a:solidFill>
                <a:srgbClr val="000000"/>
              </a:solidFill>
              <a:latin typeface="Calibri"/>
              <a:ea typeface="Calibri"/>
              <a:cs typeface="Calibri"/>
              <a:sym typeface="Calibri"/>
            </a:endParaRPr>
          </a:p>
        </p:txBody>
      </p:sp>
      <p:sp>
        <p:nvSpPr>
          <p:cNvPr id="171" name="Google Shape;171;gcfc4cdfc22_0_19"/>
          <p:cNvSpPr txBox="1"/>
          <p:nvPr/>
        </p:nvSpPr>
        <p:spPr>
          <a:xfrm>
            <a:off x="1108748" y="1146500"/>
            <a:ext cx="6119700" cy="384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n-US" sz="1900">
                <a:solidFill>
                  <a:schemeClr val="dk1"/>
                </a:solidFill>
                <a:latin typeface="Calibri"/>
                <a:ea typeface="Calibri"/>
                <a:cs typeface="Calibri"/>
                <a:sym typeface="Calibri"/>
              </a:rPr>
              <a:t>Feature importance plot of the random forest model</a:t>
            </a:r>
            <a:endParaRPr i="0" sz="22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nvSpPr>
        <p:spPr>
          <a:xfrm>
            <a:off x="10870692" y="6522753"/>
            <a:ext cx="285750" cy="283210"/>
          </a:xfrm>
          <a:prstGeom prst="rect">
            <a:avLst/>
          </a:prstGeom>
          <a:noFill/>
          <a:ln>
            <a:noFill/>
          </a:ln>
        </p:spPr>
        <p:txBody>
          <a:bodyPr anchorCtr="0" anchor="t" bIns="0" lIns="0" spcFirstLastPara="1" rIns="0" wrap="square" tIns="0">
            <a:spAutoFit/>
          </a:bodyPr>
          <a:lstStyle/>
          <a:p>
            <a:pPr indent="0" lvl="0" marL="38100" marR="0" rtl="0" algn="l">
              <a:lnSpc>
                <a:spcPct val="111888"/>
              </a:lnSpc>
              <a:spcBef>
                <a:spcPts val="0"/>
              </a:spcBef>
              <a:spcAft>
                <a:spcPts val="0"/>
              </a:spcAft>
              <a:buClr>
                <a:srgbClr val="000000"/>
              </a:buClr>
              <a:buSzPts val="1800"/>
              <a:buFont typeface="Arial"/>
              <a:buNone/>
            </a:pPr>
            <a:fld id="{00000000-1234-1234-1234-123412341234}" type="slidenum">
              <a:rPr b="1" i="0" lang="en-US" sz="1800" u="none" cap="none" strike="noStrike">
                <a:solidFill>
                  <a:srgbClr val="7E7E7E"/>
                </a:solidFill>
                <a:latin typeface="Times New Roman"/>
                <a:ea typeface="Times New Roman"/>
                <a:cs typeface="Times New Roman"/>
                <a:sym typeface="Times New Roman"/>
              </a:rPr>
              <a:t>‹#›</a:t>
            </a:fld>
            <a:endParaRPr b="0" i="0" sz="1800" u="none" cap="none" strike="noStrike">
              <a:solidFill>
                <a:schemeClr val="dk1"/>
              </a:solidFill>
              <a:latin typeface="Times New Roman"/>
              <a:ea typeface="Times New Roman"/>
              <a:cs typeface="Times New Roman"/>
              <a:sym typeface="Times New Roman"/>
            </a:endParaRPr>
          </a:p>
        </p:txBody>
      </p:sp>
      <p:sp>
        <p:nvSpPr>
          <p:cNvPr id="177" name="Google Shape;177;p13"/>
          <p:cNvSpPr txBox="1"/>
          <p:nvPr/>
        </p:nvSpPr>
        <p:spPr>
          <a:xfrm>
            <a:off x="383540" y="6544767"/>
            <a:ext cx="3426460" cy="135293"/>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rPr b="1" i="0" lang="en-US" sz="800" u="none" cap="none" strike="noStrike">
                <a:solidFill>
                  <a:srgbClr val="A5A5A5"/>
                </a:solidFill>
                <a:latin typeface="Times New Roman"/>
                <a:ea typeface="Times New Roman"/>
                <a:cs typeface="Times New Roman"/>
                <a:sym typeface="Times New Roman"/>
              </a:rPr>
              <a:t>Developing Depression Risk Prediction Models for Different Populations</a:t>
            </a:r>
            <a:endParaRPr b="0" i="0" sz="800" u="none" cap="none" strike="noStrike">
              <a:solidFill>
                <a:srgbClr val="A5A5A5"/>
              </a:solidFill>
              <a:latin typeface="Times New Roman"/>
              <a:ea typeface="Times New Roman"/>
              <a:cs typeface="Times New Roman"/>
              <a:sym typeface="Times New Roman"/>
            </a:endParaRPr>
          </a:p>
        </p:txBody>
      </p:sp>
      <p:sp>
        <p:nvSpPr>
          <p:cNvPr id="178" name="Google Shape;178;p13"/>
          <p:cNvSpPr txBox="1"/>
          <p:nvPr/>
        </p:nvSpPr>
        <p:spPr>
          <a:xfrm>
            <a:off x="515848" y="439825"/>
            <a:ext cx="111603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lang="en-US" sz="3200">
                <a:solidFill>
                  <a:srgbClr val="4779BB"/>
                </a:solidFill>
                <a:latin typeface="Times New Roman"/>
                <a:ea typeface="Times New Roman"/>
                <a:cs typeface="Times New Roman"/>
                <a:sym typeface="Times New Roman"/>
              </a:rPr>
              <a:t>Conclusion &amp; Limitations </a:t>
            </a:r>
            <a:endParaRPr b="0" i="0" sz="1400" u="none" cap="none" strike="noStrike">
              <a:solidFill>
                <a:srgbClr val="000000"/>
              </a:solidFill>
              <a:latin typeface="Arial"/>
              <a:ea typeface="Arial"/>
              <a:cs typeface="Arial"/>
              <a:sym typeface="Arial"/>
            </a:endParaRPr>
          </a:p>
        </p:txBody>
      </p:sp>
      <p:pic>
        <p:nvPicPr>
          <p:cNvPr id="179" name="Google Shape;179;p13"/>
          <p:cNvPicPr preferRelativeResize="0"/>
          <p:nvPr/>
        </p:nvPicPr>
        <p:blipFill rotWithShape="1">
          <a:blip r:embed="rId3">
            <a:alphaModFix/>
          </a:blip>
          <a:srcRect b="0" l="0" r="0" t="0"/>
          <a:stretch/>
        </p:blipFill>
        <p:spPr>
          <a:xfrm>
            <a:off x="6913075" y="3598525"/>
            <a:ext cx="4763083" cy="3207450"/>
          </a:xfrm>
          <a:prstGeom prst="rect">
            <a:avLst/>
          </a:prstGeom>
          <a:noFill/>
          <a:ln>
            <a:noFill/>
          </a:ln>
        </p:spPr>
      </p:pic>
      <p:sp>
        <p:nvSpPr>
          <p:cNvPr id="180" name="Google Shape;180;p13"/>
          <p:cNvSpPr txBox="1"/>
          <p:nvPr/>
        </p:nvSpPr>
        <p:spPr>
          <a:xfrm>
            <a:off x="216550" y="1292650"/>
            <a:ext cx="5548200" cy="49410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US" sz="1500">
                <a:latin typeface="Calibri"/>
                <a:ea typeface="Calibri"/>
                <a:cs typeface="Calibri"/>
                <a:sym typeface="Calibri"/>
              </a:rPr>
              <a:t>Conclusion</a:t>
            </a:r>
            <a:endParaRPr b="1" i="0" sz="15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1500">
                <a:latin typeface="Calibri"/>
                <a:ea typeface="Calibri"/>
                <a:cs typeface="Calibri"/>
                <a:sym typeface="Calibri"/>
              </a:rPr>
              <a:t>We used supervised learning methods to develop a </a:t>
            </a:r>
            <a:r>
              <a:rPr b="1" lang="en-US" sz="1500">
                <a:latin typeface="Calibri"/>
                <a:ea typeface="Calibri"/>
                <a:cs typeface="Calibri"/>
                <a:sym typeface="Calibri"/>
              </a:rPr>
              <a:t>20-item predictive model for depression with satisfactory prediction performance (AUC= 0.82)</a:t>
            </a:r>
            <a:endParaRPr b="1" sz="1500">
              <a:latin typeface="Calibri"/>
              <a:ea typeface="Calibri"/>
              <a:cs typeface="Calibri"/>
              <a:sym typeface="Calibri"/>
            </a:endParaRPr>
          </a:p>
          <a:p>
            <a:pPr indent="-323850" lvl="1" marL="914400" marR="0" rtl="0" algn="l">
              <a:lnSpc>
                <a:spcPct val="100000"/>
              </a:lnSpc>
              <a:spcBef>
                <a:spcPts val="0"/>
              </a:spcBef>
              <a:spcAft>
                <a:spcPts val="0"/>
              </a:spcAft>
              <a:buSzPts val="1500"/>
              <a:buFont typeface="Calibri"/>
              <a:buChar char="○"/>
            </a:pPr>
            <a:r>
              <a:rPr lang="en-US" sz="1500">
                <a:latin typeface="Calibri"/>
                <a:ea typeface="Calibri"/>
                <a:cs typeface="Calibri"/>
                <a:sym typeface="Calibri"/>
              </a:rPr>
              <a:t>A</a:t>
            </a:r>
            <a:r>
              <a:rPr lang="en-US" sz="1500">
                <a:latin typeface="Calibri"/>
                <a:ea typeface="Calibri"/>
                <a:cs typeface="Calibri"/>
                <a:sym typeface="Calibri"/>
              </a:rPr>
              <a:t>dministered</a:t>
            </a:r>
            <a:r>
              <a:rPr lang="en-US" sz="1500">
                <a:latin typeface="Calibri"/>
                <a:ea typeface="Calibri"/>
                <a:cs typeface="Calibri"/>
                <a:sym typeface="Calibri"/>
              </a:rPr>
              <a:t> within several minutes </a:t>
            </a:r>
            <a:endParaRPr sz="1500">
              <a:latin typeface="Calibri"/>
              <a:ea typeface="Calibri"/>
              <a:cs typeface="Calibri"/>
              <a:sym typeface="Calibri"/>
            </a:endParaRPr>
          </a:p>
          <a:p>
            <a:pPr indent="-323850" lvl="1" marL="914400" marR="0" rtl="0" algn="l">
              <a:lnSpc>
                <a:spcPct val="100000"/>
              </a:lnSpc>
              <a:spcBef>
                <a:spcPts val="0"/>
              </a:spcBef>
              <a:spcAft>
                <a:spcPts val="0"/>
              </a:spcAft>
              <a:buSzPts val="1500"/>
              <a:buFont typeface="Calibri"/>
              <a:buChar char="○"/>
            </a:pPr>
            <a:r>
              <a:rPr lang="en-US" sz="1500">
                <a:latin typeface="Calibri"/>
                <a:ea typeface="Calibri"/>
                <a:cs typeface="Calibri"/>
                <a:sym typeface="Calibri"/>
              </a:rPr>
              <a:t>No in-person assessment or data collection needed</a:t>
            </a:r>
            <a:endParaRPr sz="1500">
              <a:latin typeface="Calibri"/>
              <a:ea typeface="Calibri"/>
              <a:cs typeface="Calibri"/>
              <a:sym typeface="Calibri"/>
            </a:endParaRPr>
          </a:p>
          <a:p>
            <a:pPr indent="-323850" lvl="1" marL="914400" marR="0" rtl="0" algn="l">
              <a:lnSpc>
                <a:spcPct val="100000"/>
              </a:lnSpc>
              <a:spcBef>
                <a:spcPts val="0"/>
              </a:spcBef>
              <a:spcAft>
                <a:spcPts val="0"/>
              </a:spcAft>
              <a:buSzPts val="1500"/>
              <a:buFont typeface="Calibri"/>
              <a:buChar char="○"/>
            </a:pPr>
            <a:r>
              <a:rPr lang="en-US" sz="1500">
                <a:latin typeface="Calibri"/>
                <a:ea typeface="Calibri"/>
                <a:cs typeface="Calibri"/>
                <a:sym typeface="Calibri"/>
              </a:rPr>
              <a:t>Assist healthcare and social service practitioners to identify people at higher risk of depression (esp. during the pandemic)</a:t>
            </a:r>
            <a:endParaRPr sz="1500">
              <a:latin typeface="Calibri"/>
              <a:ea typeface="Calibri"/>
              <a:cs typeface="Calibri"/>
              <a:sym typeface="Calibri"/>
            </a:endParaRPr>
          </a:p>
          <a:p>
            <a:pPr indent="0" lvl="0" marL="0" marR="0" rtl="0" algn="l">
              <a:lnSpc>
                <a:spcPct val="100000"/>
              </a:lnSpc>
              <a:spcBef>
                <a:spcPts val="0"/>
              </a:spcBef>
              <a:spcAft>
                <a:spcPts val="0"/>
              </a:spcAft>
              <a:buNone/>
            </a:pPr>
            <a:r>
              <a:rPr b="1" lang="en-US" sz="1500">
                <a:latin typeface="Calibri"/>
                <a:ea typeface="Calibri"/>
                <a:cs typeface="Calibri"/>
                <a:sym typeface="Calibri"/>
              </a:rPr>
              <a:t>Limitations</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Char char="•"/>
            </a:pPr>
            <a:r>
              <a:rPr lang="en-US" sz="1500">
                <a:latin typeface="Calibri"/>
                <a:ea typeface="Calibri"/>
                <a:cs typeface="Calibri"/>
                <a:sym typeface="Calibri"/>
              </a:rPr>
              <a:t>Our model is subject to multicollinearity (the heatmap)</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Char char="•"/>
            </a:pPr>
            <a:r>
              <a:rPr lang="en-US" sz="1500">
                <a:latin typeface="Calibri"/>
                <a:ea typeface="Calibri"/>
                <a:cs typeface="Calibri"/>
                <a:sym typeface="Calibri"/>
              </a:rPr>
              <a:t>Imbalance</a:t>
            </a:r>
            <a:r>
              <a:rPr lang="en-US" sz="1500">
                <a:latin typeface="Calibri"/>
                <a:ea typeface="Calibri"/>
                <a:cs typeface="Calibri"/>
                <a:sym typeface="Calibri"/>
              </a:rPr>
              <a:t> classification in target leads to fewer true positives, reducing our model’s sensitivity and usefulness</a:t>
            </a:r>
            <a:endParaRPr sz="1500">
              <a:latin typeface="Calibri"/>
              <a:ea typeface="Calibri"/>
              <a:cs typeface="Calibri"/>
              <a:sym typeface="Calibri"/>
            </a:endParaRPr>
          </a:p>
          <a:p>
            <a:pPr indent="-323850" lvl="1" marL="914400" marR="0" rtl="0" algn="l">
              <a:lnSpc>
                <a:spcPct val="100000"/>
              </a:lnSpc>
              <a:spcBef>
                <a:spcPts val="0"/>
              </a:spcBef>
              <a:spcAft>
                <a:spcPts val="0"/>
              </a:spcAft>
              <a:buSzPts val="1500"/>
              <a:buFont typeface="Calibri"/>
              <a:buChar char="○"/>
            </a:pPr>
            <a:r>
              <a:rPr lang="en-US" sz="1500">
                <a:latin typeface="Calibri"/>
                <a:ea typeface="Calibri"/>
                <a:cs typeface="Calibri"/>
                <a:sym typeface="Calibri"/>
              </a:rPr>
              <a:t>Resampling can induce bias</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Char char="•"/>
            </a:pPr>
            <a:r>
              <a:rPr lang="en-US" sz="1500">
                <a:latin typeface="Calibri"/>
                <a:ea typeface="Calibri"/>
                <a:cs typeface="Calibri"/>
                <a:sym typeface="Calibri"/>
              </a:rPr>
              <a:t>Insufficient data to detect racial/ethnic differences:</a:t>
            </a:r>
            <a:endParaRPr sz="1500">
              <a:latin typeface="Calibri"/>
              <a:ea typeface="Calibri"/>
              <a:cs typeface="Calibri"/>
              <a:sym typeface="Calibri"/>
            </a:endParaRPr>
          </a:p>
          <a:p>
            <a:pPr indent="-323850" lvl="1" marL="914400" marR="0" rtl="0" algn="l">
              <a:lnSpc>
                <a:spcPct val="100000"/>
              </a:lnSpc>
              <a:spcBef>
                <a:spcPts val="0"/>
              </a:spcBef>
              <a:spcAft>
                <a:spcPts val="0"/>
              </a:spcAft>
              <a:buSzPts val="1500"/>
              <a:buFont typeface="Calibri"/>
              <a:buChar char="○"/>
            </a:pPr>
            <a:r>
              <a:rPr i="0" lang="en-US" sz="1500" u="none" cap="none" strike="noStrike">
                <a:solidFill>
                  <a:srgbClr val="000000"/>
                </a:solidFill>
                <a:latin typeface="Calibri"/>
                <a:ea typeface="Calibri"/>
                <a:cs typeface="Calibri"/>
                <a:sym typeface="Calibri"/>
              </a:rPr>
              <a:t>Non-Hispanic White respondents made up 38% of final data set, while other ethnicities were less represented </a:t>
            </a:r>
            <a:endParaRPr sz="1500">
              <a:latin typeface="Calibri"/>
              <a:ea typeface="Calibri"/>
              <a:cs typeface="Calibri"/>
              <a:sym typeface="Calibri"/>
            </a:endParaRPr>
          </a:p>
          <a:p>
            <a:pPr indent="-323850" lvl="1" marL="914400" marR="0" rtl="0" algn="l">
              <a:lnSpc>
                <a:spcPct val="100000"/>
              </a:lnSpc>
              <a:spcBef>
                <a:spcPts val="0"/>
              </a:spcBef>
              <a:spcAft>
                <a:spcPts val="0"/>
              </a:spcAft>
              <a:buSzPts val="1500"/>
              <a:buFont typeface="Calibri"/>
              <a:buChar char="○"/>
            </a:pPr>
            <a:r>
              <a:rPr lang="en-US" sz="1500">
                <a:latin typeface="Calibri"/>
                <a:ea typeface="Calibri"/>
                <a:cs typeface="Calibri"/>
                <a:sym typeface="Calibri"/>
              </a:rPr>
              <a:t>N</a:t>
            </a:r>
            <a:r>
              <a:rPr i="0" lang="en-US" sz="1500" u="none" cap="none" strike="noStrike">
                <a:solidFill>
                  <a:srgbClr val="000000"/>
                </a:solidFill>
                <a:latin typeface="Calibri"/>
                <a:ea typeface="Calibri"/>
                <a:cs typeface="Calibri"/>
                <a:sym typeface="Calibri"/>
              </a:rPr>
              <a:t>on-white groups got greater proportions of missingness</a:t>
            </a:r>
            <a:endParaRPr i="0" sz="1500" u="none" cap="none" strike="noStrike">
              <a:solidFill>
                <a:srgbClr val="000000"/>
              </a:solidFill>
              <a:latin typeface="Calibri"/>
              <a:ea typeface="Calibri"/>
              <a:cs typeface="Calibri"/>
              <a:sym typeface="Calibri"/>
            </a:endParaRPr>
          </a:p>
          <a:p>
            <a:pPr indent="-196850" lvl="0" marL="285750" marR="0" rtl="0" algn="l">
              <a:lnSpc>
                <a:spcPct val="100000"/>
              </a:lnSpc>
              <a:spcBef>
                <a:spcPts val="0"/>
              </a:spcBef>
              <a:spcAft>
                <a:spcPts val="0"/>
              </a:spcAft>
              <a:buClr>
                <a:srgbClr val="000000"/>
              </a:buClr>
              <a:buSzPts val="1400"/>
              <a:buFont typeface="Arial"/>
              <a:buNone/>
            </a:pPr>
            <a:r>
              <a:t/>
            </a:r>
            <a:endParaRPr i="0" sz="1500" u="none" cap="none" strike="noStrike">
              <a:solidFill>
                <a:srgbClr val="000000"/>
              </a:solidFill>
              <a:latin typeface="Calibri"/>
              <a:ea typeface="Calibri"/>
              <a:cs typeface="Calibri"/>
              <a:sym typeface="Calibri"/>
            </a:endParaRPr>
          </a:p>
          <a:p>
            <a:pPr indent="-196850" lvl="0" marL="285750" marR="0" rtl="0" algn="l">
              <a:lnSpc>
                <a:spcPct val="100000"/>
              </a:lnSpc>
              <a:spcBef>
                <a:spcPts val="0"/>
              </a:spcBef>
              <a:spcAft>
                <a:spcPts val="0"/>
              </a:spcAft>
              <a:buClr>
                <a:srgbClr val="000000"/>
              </a:buClr>
              <a:buSzPts val="1400"/>
              <a:buFont typeface="Arial"/>
              <a:buNone/>
            </a:pPr>
            <a:r>
              <a:t/>
            </a:r>
            <a:endParaRPr i="0" sz="1500" u="none" cap="none" strike="noStrike">
              <a:solidFill>
                <a:srgbClr val="000000"/>
              </a:solidFill>
              <a:latin typeface="Calibri"/>
              <a:ea typeface="Calibri"/>
              <a:cs typeface="Calibri"/>
              <a:sym typeface="Calibri"/>
            </a:endParaRPr>
          </a:p>
        </p:txBody>
      </p:sp>
      <p:pic>
        <p:nvPicPr>
          <p:cNvPr id="181" name="Google Shape;181;p13"/>
          <p:cNvPicPr preferRelativeResize="0"/>
          <p:nvPr/>
        </p:nvPicPr>
        <p:blipFill>
          <a:blip r:embed="rId4">
            <a:alphaModFix/>
          </a:blip>
          <a:stretch>
            <a:fillRect/>
          </a:stretch>
        </p:blipFill>
        <p:spPr>
          <a:xfrm>
            <a:off x="7454025" y="439825"/>
            <a:ext cx="3617125" cy="2979250"/>
          </a:xfrm>
          <a:prstGeom prst="rect">
            <a:avLst/>
          </a:prstGeom>
          <a:noFill/>
          <a:ln>
            <a:noFill/>
          </a:ln>
        </p:spPr>
      </p:pic>
      <p:pic>
        <p:nvPicPr>
          <p:cNvPr id="182" name="Google Shape;182;p13"/>
          <p:cNvPicPr preferRelativeResize="0"/>
          <p:nvPr/>
        </p:nvPicPr>
        <p:blipFill rotWithShape="1">
          <a:blip r:embed="rId5">
            <a:alphaModFix/>
          </a:blip>
          <a:srcRect b="9990" l="0" r="0" t="0"/>
          <a:stretch/>
        </p:blipFill>
        <p:spPr>
          <a:xfrm>
            <a:off x="813375" y="2480875"/>
            <a:ext cx="285750" cy="276992"/>
          </a:xfrm>
          <a:prstGeom prst="rect">
            <a:avLst/>
          </a:prstGeom>
          <a:noFill/>
          <a:ln>
            <a:noFill/>
          </a:ln>
        </p:spPr>
      </p:pic>
      <p:pic>
        <p:nvPicPr>
          <p:cNvPr id="183" name="Google Shape;183;p13"/>
          <p:cNvPicPr preferRelativeResize="0"/>
          <p:nvPr/>
        </p:nvPicPr>
        <p:blipFill rotWithShape="1">
          <a:blip r:embed="rId5">
            <a:alphaModFix/>
          </a:blip>
          <a:srcRect b="9990" l="0" r="0" t="0"/>
          <a:stretch/>
        </p:blipFill>
        <p:spPr>
          <a:xfrm>
            <a:off x="813375" y="2711150"/>
            <a:ext cx="285750" cy="276992"/>
          </a:xfrm>
          <a:prstGeom prst="rect">
            <a:avLst/>
          </a:prstGeom>
          <a:noFill/>
          <a:ln>
            <a:noFill/>
          </a:ln>
        </p:spPr>
      </p:pic>
      <p:pic>
        <p:nvPicPr>
          <p:cNvPr id="184" name="Google Shape;184;p13"/>
          <p:cNvPicPr preferRelativeResize="0"/>
          <p:nvPr/>
        </p:nvPicPr>
        <p:blipFill rotWithShape="1">
          <a:blip r:embed="rId5">
            <a:alphaModFix/>
          </a:blip>
          <a:srcRect b="9990" l="0" r="0" t="0"/>
          <a:stretch/>
        </p:blipFill>
        <p:spPr>
          <a:xfrm>
            <a:off x="813375" y="2988150"/>
            <a:ext cx="285750" cy="276992"/>
          </a:xfrm>
          <a:prstGeom prst="rect">
            <a:avLst/>
          </a:prstGeom>
          <a:noFill/>
          <a:ln>
            <a:noFill/>
          </a:ln>
        </p:spPr>
      </p:pic>
      <p:pic>
        <p:nvPicPr>
          <p:cNvPr id="185" name="Google Shape;185;p13"/>
          <p:cNvPicPr preferRelativeResize="0"/>
          <p:nvPr/>
        </p:nvPicPr>
        <p:blipFill>
          <a:blip r:embed="rId6">
            <a:alphaModFix/>
          </a:blip>
          <a:stretch>
            <a:fillRect/>
          </a:stretch>
        </p:blipFill>
        <p:spPr>
          <a:xfrm>
            <a:off x="307350" y="3859371"/>
            <a:ext cx="285750" cy="250312"/>
          </a:xfrm>
          <a:prstGeom prst="rect">
            <a:avLst/>
          </a:prstGeom>
          <a:noFill/>
          <a:ln>
            <a:noFill/>
          </a:ln>
        </p:spPr>
      </p:pic>
      <p:pic>
        <p:nvPicPr>
          <p:cNvPr id="186" name="Google Shape;186;p13"/>
          <p:cNvPicPr preferRelativeResize="0"/>
          <p:nvPr/>
        </p:nvPicPr>
        <p:blipFill>
          <a:blip r:embed="rId6">
            <a:alphaModFix/>
          </a:blip>
          <a:stretch>
            <a:fillRect/>
          </a:stretch>
        </p:blipFill>
        <p:spPr>
          <a:xfrm>
            <a:off x="307350" y="4163571"/>
            <a:ext cx="285750" cy="250312"/>
          </a:xfrm>
          <a:prstGeom prst="rect">
            <a:avLst/>
          </a:prstGeom>
          <a:noFill/>
          <a:ln>
            <a:noFill/>
          </a:ln>
        </p:spPr>
      </p:pic>
      <p:pic>
        <p:nvPicPr>
          <p:cNvPr id="187" name="Google Shape;187;p13"/>
          <p:cNvPicPr preferRelativeResize="0"/>
          <p:nvPr/>
        </p:nvPicPr>
        <p:blipFill>
          <a:blip r:embed="rId6">
            <a:alphaModFix/>
          </a:blip>
          <a:stretch>
            <a:fillRect/>
          </a:stretch>
        </p:blipFill>
        <p:spPr>
          <a:xfrm>
            <a:off x="307350" y="4806471"/>
            <a:ext cx="285750" cy="2503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grpSp>
        <p:nvGrpSpPr>
          <p:cNvPr id="192" name="Google Shape;192;p12"/>
          <p:cNvGrpSpPr/>
          <p:nvPr/>
        </p:nvGrpSpPr>
        <p:grpSpPr>
          <a:xfrm>
            <a:off x="0" y="0"/>
            <a:ext cx="12192000" cy="6858000"/>
            <a:chOff x="0" y="0"/>
            <a:chExt cx="12192000" cy="6858000"/>
          </a:xfrm>
        </p:grpSpPr>
        <p:pic>
          <p:nvPicPr>
            <p:cNvPr id="193" name="Google Shape;193;p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4" name="Google Shape;194;p12"/>
            <p:cNvSpPr/>
            <p:nvPr/>
          </p:nvSpPr>
          <p:spPr>
            <a:xfrm>
              <a:off x="265175" y="228600"/>
              <a:ext cx="11658600" cy="6400800"/>
            </a:xfrm>
            <a:custGeom>
              <a:rect b="b" l="l" r="r" t="t"/>
              <a:pathLst>
                <a:path extrusionOk="0" h="6400800" w="11658600">
                  <a:moveTo>
                    <a:pt x="0" y="6400800"/>
                  </a:moveTo>
                  <a:lnTo>
                    <a:pt x="11658600" y="6400800"/>
                  </a:lnTo>
                  <a:lnTo>
                    <a:pt x="11658600" y="0"/>
                  </a:lnTo>
                  <a:lnTo>
                    <a:pt x="0" y="0"/>
                  </a:lnTo>
                  <a:lnTo>
                    <a:pt x="0" y="6400800"/>
                  </a:lnTo>
                  <a:close/>
                </a:path>
              </a:pathLst>
            </a:custGeom>
            <a:noFill/>
            <a:ln cap="flat" cmpd="sng" w="1587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5" name="Google Shape;195;p12"/>
            <p:cNvPicPr preferRelativeResize="0"/>
            <p:nvPr/>
          </p:nvPicPr>
          <p:blipFill rotWithShape="1">
            <a:blip r:embed="rId4">
              <a:alphaModFix/>
            </a:blip>
            <a:srcRect b="0" l="0" r="0" t="0"/>
            <a:stretch/>
          </p:blipFill>
          <p:spPr>
            <a:xfrm>
              <a:off x="10561319" y="5257800"/>
              <a:ext cx="903731" cy="1146048"/>
            </a:xfrm>
            <a:prstGeom prst="rect">
              <a:avLst/>
            </a:prstGeom>
            <a:noFill/>
            <a:ln>
              <a:noFill/>
            </a:ln>
          </p:spPr>
        </p:pic>
      </p:grpSp>
      <p:sp>
        <p:nvSpPr>
          <p:cNvPr id="196" name="Google Shape;196;p12"/>
          <p:cNvSpPr txBox="1"/>
          <p:nvPr>
            <p:ph type="title"/>
          </p:nvPr>
        </p:nvSpPr>
        <p:spPr>
          <a:xfrm>
            <a:off x="1145557" y="919925"/>
            <a:ext cx="50877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0" lang="en-US" sz="5400">
                <a:solidFill>
                  <a:srgbClr val="BEBEBE"/>
                </a:solidFill>
              </a:rPr>
              <a:t>Questions?</a:t>
            </a:r>
            <a:endParaRPr sz="5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grpSp>
        <p:nvGrpSpPr>
          <p:cNvPr id="47" name="Google Shape;47;p2"/>
          <p:cNvGrpSpPr/>
          <p:nvPr/>
        </p:nvGrpSpPr>
        <p:grpSpPr>
          <a:xfrm>
            <a:off x="0" y="0"/>
            <a:ext cx="12192000" cy="6858000"/>
            <a:chOff x="0" y="0"/>
            <a:chExt cx="12192000" cy="6858000"/>
          </a:xfrm>
        </p:grpSpPr>
        <p:pic>
          <p:nvPicPr>
            <p:cNvPr id="48" name="Google Shape;48;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9" name="Google Shape;49;p2"/>
            <p:cNvSpPr/>
            <p:nvPr/>
          </p:nvSpPr>
          <p:spPr>
            <a:xfrm>
              <a:off x="265175" y="228600"/>
              <a:ext cx="11658600" cy="6400800"/>
            </a:xfrm>
            <a:custGeom>
              <a:rect b="b" l="l" r="r" t="t"/>
              <a:pathLst>
                <a:path extrusionOk="0" h="6400800" w="11658600">
                  <a:moveTo>
                    <a:pt x="0" y="6400800"/>
                  </a:moveTo>
                  <a:lnTo>
                    <a:pt x="11658600" y="6400800"/>
                  </a:lnTo>
                  <a:lnTo>
                    <a:pt x="11658600" y="0"/>
                  </a:lnTo>
                  <a:lnTo>
                    <a:pt x="0" y="0"/>
                  </a:lnTo>
                  <a:lnTo>
                    <a:pt x="0" y="6400800"/>
                  </a:lnTo>
                  <a:close/>
                </a:path>
              </a:pathLst>
            </a:custGeom>
            <a:noFill/>
            <a:ln cap="flat" cmpd="sng" w="1587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C3030"/>
                </a:solidFill>
                <a:latin typeface="Calibri"/>
                <a:ea typeface="Calibri"/>
                <a:cs typeface="Calibri"/>
                <a:sym typeface="Calibri"/>
              </a:endParaRPr>
            </a:p>
          </p:txBody>
        </p:sp>
        <p:pic>
          <p:nvPicPr>
            <p:cNvPr id="50" name="Google Shape;50;p2"/>
            <p:cNvPicPr preferRelativeResize="0"/>
            <p:nvPr/>
          </p:nvPicPr>
          <p:blipFill rotWithShape="1">
            <a:blip r:embed="rId4">
              <a:alphaModFix/>
            </a:blip>
            <a:srcRect b="0" l="0" r="0" t="0"/>
            <a:stretch/>
          </p:blipFill>
          <p:spPr>
            <a:xfrm>
              <a:off x="10561319" y="5257800"/>
              <a:ext cx="903731" cy="1146048"/>
            </a:xfrm>
            <a:prstGeom prst="rect">
              <a:avLst/>
            </a:prstGeom>
            <a:noFill/>
            <a:ln>
              <a:noFill/>
            </a:ln>
          </p:spPr>
        </p:pic>
      </p:grpSp>
      <p:sp>
        <p:nvSpPr>
          <p:cNvPr id="51" name="Google Shape;51;p2"/>
          <p:cNvSpPr txBox="1"/>
          <p:nvPr>
            <p:ph type="title"/>
          </p:nvPr>
        </p:nvSpPr>
        <p:spPr>
          <a:xfrm>
            <a:off x="1145557" y="919925"/>
            <a:ext cx="34164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0" lang="en-US" sz="5400">
                <a:solidFill>
                  <a:srgbClr val="BEBEBE"/>
                </a:solidFill>
                <a:latin typeface="Times New Roman"/>
                <a:ea typeface="Times New Roman"/>
                <a:cs typeface="Times New Roman"/>
                <a:sym typeface="Times New Roman"/>
              </a:rPr>
              <a:t>Agenda</a:t>
            </a:r>
            <a:endParaRPr sz="5400">
              <a:latin typeface="Times New Roman"/>
              <a:ea typeface="Times New Roman"/>
              <a:cs typeface="Times New Roman"/>
              <a:sym typeface="Times New Roman"/>
            </a:endParaRPr>
          </a:p>
        </p:txBody>
      </p:sp>
      <p:sp>
        <p:nvSpPr>
          <p:cNvPr id="52" name="Google Shape;52;p2"/>
          <p:cNvSpPr txBox="1"/>
          <p:nvPr/>
        </p:nvSpPr>
        <p:spPr>
          <a:xfrm>
            <a:off x="1145552" y="1917325"/>
            <a:ext cx="4583700" cy="2655900"/>
          </a:xfrm>
          <a:prstGeom prst="rect">
            <a:avLst/>
          </a:prstGeom>
          <a:noFill/>
          <a:ln>
            <a:noFill/>
          </a:ln>
        </p:spPr>
        <p:txBody>
          <a:bodyPr anchorCtr="0" anchor="t" bIns="0" lIns="0" spcFirstLastPara="1" rIns="0" wrap="square" tIns="12050">
            <a:spAutoFit/>
          </a:bodyPr>
          <a:lstStyle/>
          <a:p>
            <a:pPr indent="-572135" lvl="0" marL="584200" marR="0" rtl="0" algn="l">
              <a:lnSpc>
                <a:spcPct val="100000"/>
              </a:lnSpc>
              <a:spcBef>
                <a:spcPts val="0"/>
              </a:spcBef>
              <a:spcAft>
                <a:spcPts val="0"/>
              </a:spcAft>
              <a:buClr>
                <a:srgbClr val="FFFFFF"/>
              </a:buClr>
              <a:buSzPts val="4000"/>
              <a:buFont typeface="Arial"/>
              <a:buChar char="•"/>
            </a:pPr>
            <a:r>
              <a:rPr b="0" i="0" lang="en-US" sz="3700" u="none" cap="none" strike="noStrike">
                <a:solidFill>
                  <a:srgbClr val="F1F1F1"/>
                </a:solidFill>
                <a:latin typeface="Times New Roman"/>
                <a:ea typeface="Times New Roman"/>
                <a:cs typeface="Times New Roman"/>
                <a:sym typeface="Times New Roman"/>
              </a:rPr>
              <a:t>Introduction</a:t>
            </a:r>
            <a:endParaRPr b="0" i="0" sz="3700" u="none" cap="none" strike="noStrike">
              <a:solidFill>
                <a:srgbClr val="F1F1F1"/>
              </a:solidFill>
              <a:latin typeface="Times New Roman"/>
              <a:ea typeface="Times New Roman"/>
              <a:cs typeface="Times New Roman"/>
              <a:sym typeface="Times New Roman"/>
            </a:endParaRPr>
          </a:p>
          <a:p>
            <a:pPr indent="-572135" lvl="0" marL="584200" marR="0" rtl="0" algn="l">
              <a:lnSpc>
                <a:spcPct val="100000"/>
              </a:lnSpc>
              <a:spcBef>
                <a:spcPts val="470"/>
              </a:spcBef>
              <a:spcAft>
                <a:spcPts val="0"/>
              </a:spcAft>
              <a:buClr>
                <a:srgbClr val="FFFFFF"/>
              </a:buClr>
              <a:buSzPts val="4000"/>
              <a:buFont typeface="Arial"/>
              <a:buChar char="•"/>
            </a:pPr>
            <a:r>
              <a:rPr b="0" i="0" lang="en-US" sz="3700" u="none" cap="none" strike="noStrike">
                <a:solidFill>
                  <a:srgbClr val="FFFFFF"/>
                </a:solidFill>
                <a:latin typeface="Times New Roman"/>
                <a:ea typeface="Times New Roman"/>
                <a:cs typeface="Times New Roman"/>
                <a:sym typeface="Times New Roman"/>
              </a:rPr>
              <a:t>Methods</a:t>
            </a:r>
            <a:endParaRPr b="0" i="0" sz="3700" u="none" cap="none" strike="noStrike">
              <a:solidFill>
                <a:schemeClr val="dk1"/>
              </a:solidFill>
              <a:latin typeface="Times New Roman"/>
              <a:ea typeface="Times New Roman"/>
              <a:cs typeface="Times New Roman"/>
              <a:sym typeface="Times New Roman"/>
            </a:endParaRPr>
          </a:p>
          <a:p>
            <a:pPr indent="-572135" lvl="0" marL="584200" marR="0" rtl="0" algn="l">
              <a:lnSpc>
                <a:spcPct val="100000"/>
              </a:lnSpc>
              <a:spcBef>
                <a:spcPts val="470"/>
              </a:spcBef>
              <a:spcAft>
                <a:spcPts val="0"/>
              </a:spcAft>
              <a:buClr>
                <a:srgbClr val="FFFFFF"/>
              </a:buClr>
              <a:buSzPts val="4000"/>
              <a:buFont typeface="Arial"/>
              <a:buChar char="•"/>
            </a:pPr>
            <a:r>
              <a:rPr b="0" i="0" lang="en-US" sz="3700" u="none" cap="none" strike="noStrike">
                <a:solidFill>
                  <a:srgbClr val="FFFFFF"/>
                </a:solidFill>
                <a:latin typeface="Times New Roman"/>
                <a:ea typeface="Times New Roman"/>
                <a:cs typeface="Times New Roman"/>
                <a:sym typeface="Times New Roman"/>
              </a:rPr>
              <a:t>Results</a:t>
            </a:r>
            <a:endParaRPr b="0" i="0" sz="3700" u="none" cap="none" strike="noStrike">
              <a:solidFill>
                <a:schemeClr val="dk1"/>
              </a:solidFill>
              <a:latin typeface="Times New Roman"/>
              <a:ea typeface="Times New Roman"/>
              <a:cs typeface="Times New Roman"/>
              <a:sym typeface="Times New Roman"/>
            </a:endParaRPr>
          </a:p>
          <a:p>
            <a:pPr indent="-572135" lvl="0" marL="584200" marR="0" rtl="0" algn="l">
              <a:lnSpc>
                <a:spcPct val="100000"/>
              </a:lnSpc>
              <a:spcBef>
                <a:spcPts val="470"/>
              </a:spcBef>
              <a:spcAft>
                <a:spcPts val="0"/>
              </a:spcAft>
              <a:buClr>
                <a:srgbClr val="FFFFFF"/>
              </a:buClr>
              <a:buSzPts val="4000"/>
              <a:buFont typeface="Arial"/>
              <a:buChar char="•"/>
            </a:pPr>
            <a:r>
              <a:rPr b="0" i="0" lang="en-US" sz="3700" u="none" cap="none" strike="noStrike">
                <a:solidFill>
                  <a:srgbClr val="FFFFFF"/>
                </a:solidFill>
                <a:latin typeface="Times New Roman"/>
                <a:ea typeface="Times New Roman"/>
                <a:cs typeface="Times New Roman"/>
                <a:sym typeface="Times New Roman"/>
              </a:rPr>
              <a:t>Conclusions</a:t>
            </a:r>
            <a:endParaRPr b="0" i="0" sz="3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descr="A picture containing timeline&#10;&#10;Description automatically generated" id="57" name="Google Shape;57;g1053b05978b_0_18"/>
          <p:cNvPicPr preferRelativeResize="0"/>
          <p:nvPr/>
        </p:nvPicPr>
        <p:blipFill rotWithShape="1">
          <a:blip r:embed="rId3">
            <a:alphaModFix/>
          </a:blip>
          <a:srcRect b="0" l="0" r="0" t="0"/>
          <a:stretch/>
        </p:blipFill>
        <p:spPr>
          <a:xfrm>
            <a:off x="5211100" y="2683025"/>
            <a:ext cx="5903124" cy="3504951"/>
          </a:xfrm>
          <a:prstGeom prst="rect">
            <a:avLst/>
          </a:prstGeom>
          <a:noFill/>
          <a:ln>
            <a:noFill/>
          </a:ln>
        </p:spPr>
      </p:pic>
      <p:sp>
        <p:nvSpPr>
          <p:cNvPr id="58" name="Google Shape;58;g1053b05978b_0_18"/>
          <p:cNvSpPr txBox="1"/>
          <p:nvPr>
            <p:ph type="title"/>
          </p:nvPr>
        </p:nvSpPr>
        <p:spPr>
          <a:xfrm>
            <a:off x="515848" y="439825"/>
            <a:ext cx="11160300" cy="492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extLst>
                  <a:ext uri="http://customooxmlschemas.google.com/">
                    <go:slidesCustomData xmlns:go="http://customooxmlschemas.google.com/" textRoundtripDataId="0"/>
                  </a:ext>
                </a:extLst>
              </a:rPr>
              <a:t>Introduction</a:t>
            </a:r>
            <a:endParaRPr/>
          </a:p>
        </p:txBody>
      </p:sp>
      <p:sp>
        <p:nvSpPr>
          <p:cNvPr id="59" name="Google Shape;59;g1053b05978b_0_18"/>
          <p:cNvSpPr txBox="1"/>
          <p:nvPr>
            <p:ph idx="1" type="body"/>
          </p:nvPr>
        </p:nvSpPr>
        <p:spPr>
          <a:xfrm>
            <a:off x="515850" y="1223825"/>
            <a:ext cx="11489100" cy="2647500"/>
          </a:xfrm>
          <a:prstGeom prst="rect">
            <a:avLst/>
          </a:prstGeom>
          <a:noFill/>
          <a:ln>
            <a:noFill/>
          </a:ln>
        </p:spPr>
        <p:txBody>
          <a:bodyPr anchorCtr="0" anchor="t" bIns="0" lIns="0" spcFirstLastPara="1" rIns="0" wrap="square" tIns="0">
            <a:spAutoFit/>
          </a:bodyPr>
          <a:lstStyle/>
          <a:p>
            <a:pPr indent="-374650" lvl="0" marL="457200" rtl="0" algn="l">
              <a:lnSpc>
                <a:spcPct val="100000"/>
              </a:lnSpc>
              <a:spcBef>
                <a:spcPts val="0"/>
              </a:spcBef>
              <a:spcAft>
                <a:spcPts val="0"/>
              </a:spcAft>
              <a:buSzPts val="2300"/>
              <a:buChar char="●"/>
            </a:pPr>
            <a:r>
              <a:rPr lang="en-US" sz="2300"/>
              <a:t>Depression has become one of the leading causes of disability</a:t>
            </a:r>
            <a:endParaRPr sz="2300"/>
          </a:p>
          <a:p>
            <a:pPr indent="-374650" lvl="0" marL="457200" rtl="0" algn="l">
              <a:lnSpc>
                <a:spcPct val="100000"/>
              </a:lnSpc>
              <a:spcBef>
                <a:spcPts val="0"/>
              </a:spcBef>
              <a:spcAft>
                <a:spcPts val="0"/>
              </a:spcAft>
              <a:buSzPts val="2300"/>
              <a:buChar char="●"/>
            </a:pPr>
            <a:r>
              <a:rPr lang="en-US" sz="2300"/>
              <a:t>COVID has </a:t>
            </a:r>
            <a:r>
              <a:rPr lang="en-US" sz="2300"/>
              <a:t>contributed to the increased risks of depression and has </a:t>
            </a:r>
            <a:r>
              <a:rPr lang="en-US" sz="2300"/>
              <a:t>further created challenges in depression screening</a:t>
            </a:r>
            <a:endParaRPr sz="2300"/>
          </a:p>
          <a:p>
            <a:pPr indent="-374650" lvl="0" marL="457200" rtl="0" algn="l">
              <a:lnSpc>
                <a:spcPct val="100000"/>
              </a:lnSpc>
              <a:spcBef>
                <a:spcPts val="0"/>
              </a:spcBef>
              <a:spcAft>
                <a:spcPts val="0"/>
              </a:spcAft>
              <a:buSzPts val="2300"/>
              <a:buChar char="●"/>
            </a:pPr>
            <a:r>
              <a:rPr lang="en-US" sz="2300"/>
              <a:t>Risk factors of depression </a:t>
            </a:r>
            <a:r>
              <a:rPr lang="en-US" sz="2300"/>
              <a:t>are</a:t>
            </a:r>
            <a:r>
              <a:rPr lang="en-US" sz="2300"/>
              <a:t> multifactorial</a:t>
            </a:r>
            <a:endParaRPr sz="2300"/>
          </a:p>
          <a:p>
            <a:pPr indent="-355600" lvl="1" marL="914400" rtl="0" algn="l">
              <a:lnSpc>
                <a:spcPct val="100000"/>
              </a:lnSpc>
              <a:spcBef>
                <a:spcPts val="0"/>
              </a:spcBef>
              <a:spcAft>
                <a:spcPts val="0"/>
              </a:spcAft>
              <a:buSzPts val="2000"/>
              <a:buChar char="○"/>
            </a:pPr>
            <a:r>
              <a:rPr lang="en-US" sz="2000"/>
              <a:t>Genetics</a:t>
            </a:r>
            <a:endParaRPr sz="2000"/>
          </a:p>
          <a:p>
            <a:pPr indent="-355600" lvl="1" marL="914400" rtl="0" algn="l">
              <a:lnSpc>
                <a:spcPct val="100000"/>
              </a:lnSpc>
              <a:spcBef>
                <a:spcPts val="0"/>
              </a:spcBef>
              <a:spcAft>
                <a:spcPts val="0"/>
              </a:spcAft>
              <a:buSzPts val="2000"/>
              <a:buChar char="○"/>
            </a:pPr>
            <a:r>
              <a:rPr lang="en-US" sz="2000"/>
              <a:t>Lifestyle/behavioral</a:t>
            </a:r>
            <a:endParaRPr sz="2000"/>
          </a:p>
          <a:p>
            <a:pPr indent="-355600" lvl="1" marL="914400" rtl="0" algn="l">
              <a:lnSpc>
                <a:spcPct val="100000"/>
              </a:lnSpc>
              <a:spcBef>
                <a:spcPts val="0"/>
              </a:spcBef>
              <a:spcAft>
                <a:spcPts val="0"/>
              </a:spcAft>
              <a:buSzPts val="2000"/>
              <a:buChar char="○"/>
            </a:pPr>
            <a:r>
              <a:rPr lang="en-US" sz="2000"/>
              <a:t>Socioeconomic status</a:t>
            </a:r>
            <a:endParaRPr sz="2000"/>
          </a:p>
          <a:p>
            <a:pPr indent="-355600" lvl="1" marL="914400" rtl="0" algn="l">
              <a:lnSpc>
                <a:spcPct val="100000"/>
              </a:lnSpc>
              <a:spcBef>
                <a:spcPts val="0"/>
              </a:spcBef>
              <a:spcAft>
                <a:spcPts val="0"/>
              </a:spcAft>
              <a:buSzPts val="2000"/>
              <a:buChar char="○"/>
            </a:pPr>
            <a:r>
              <a:rPr lang="en-US" sz="2000"/>
              <a:t>Environmental/structural</a:t>
            </a:r>
            <a:endParaRPr sz="2000"/>
          </a:p>
        </p:txBody>
      </p:sp>
      <p:pic>
        <p:nvPicPr>
          <p:cNvPr id="60" name="Google Shape;60;g1053b05978b_0_18"/>
          <p:cNvPicPr preferRelativeResize="0"/>
          <p:nvPr/>
        </p:nvPicPr>
        <p:blipFill>
          <a:blip r:embed="rId4">
            <a:alphaModFix/>
          </a:blip>
          <a:stretch>
            <a:fillRect/>
          </a:stretch>
        </p:blipFill>
        <p:spPr>
          <a:xfrm>
            <a:off x="1421150" y="4407675"/>
            <a:ext cx="2127350" cy="212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g1053b05978b_0_29"/>
          <p:cNvPicPr preferRelativeResize="0"/>
          <p:nvPr/>
        </p:nvPicPr>
        <p:blipFill>
          <a:blip r:embed="rId3">
            <a:alphaModFix/>
          </a:blip>
          <a:stretch>
            <a:fillRect/>
          </a:stretch>
        </p:blipFill>
        <p:spPr>
          <a:xfrm>
            <a:off x="10904419" y="439819"/>
            <a:ext cx="1152400" cy="1152400"/>
          </a:xfrm>
          <a:prstGeom prst="rect">
            <a:avLst/>
          </a:prstGeom>
          <a:noFill/>
          <a:ln>
            <a:noFill/>
          </a:ln>
        </p:spPr>
      </p:pic>
      <p:pic>
        <p:nvPicPr>
          <p:cNvPr id="66" name="Google Shape;66;g1053b05978b_0_29"/>
          <p:cNvPicPr preferRelativeResize="0"/>
          <p:nvPr/>
        </p:nvPicPr>
        <p:blipFill rotWithShape="1">
          <a:blip r:embed="rId4">
            <a:alphaModFix/>
          </a:blip>
          <a:srcRect b="0" l="0" r="0" t="0"/>
          <a:stretch/>
        </p:blipFill>
        <p:spPr>
          <a:xfrm>
            <a:off x="6803570" y="2837400"/>
            <a:ext cx="5388429" cy="3821375"/>
          </a:xfrm>
          <a:prstGeom prst="rect">
            <a:avLst/>
          </a:prstGeom>
          <a:noFill/>
          <a:ln>
            <a:noFill/>
          </a:ln>
        </p:spPr>
      </p:pic>
      <p:sp>
        <p:nvSpPr>
          <p:cNvPr id="67" name="Google Shape;67;g1053b05978b_0_29"/>
          <p:cNvSpPr txBox="1"/>
          <p:nvPr>
            <p:ph type="title"/>
          </p:nvPr>
        </p:nvSpPr>
        <p:spPr>
          <a:xfrm>
            <a:off x="515848" y="439825"/>
            <a:ext cx="11160300" cy="492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Existing Tools</a:t>
            </a:r>
            <a:endParaRPr/>
          </a:p>
        </p:txBody>
      </p:sp>
      <p:sp>
        <p:nvSpPr>
          <p:cNvPr id="68" name="Google Shape;68;g1053b05978b_0_29"/>
          <p:cNvSpPr txBox="1"/>
          <p:nvPr>
            <p:ph idx="1" type="body"/>
          </p:nvPr>
        </p:nvSpPr>
        <p:spPr>
          <a:xfrm>
            <a:off x="115625" y="1076663"/>
            <a:ext cx="11489100" cy="1385400"/>
          </a:xfrm>
          <a:prstGeom prst="rect">
            <a:avLst/>
          </a:prstGeom>
          <a:noFill/>
          <a:ln>
            <a:noFill/>
          </a:ln>
        </p:spPr>
        <p:txBody>
          <a:bodyPr anchorCtr="0" anchor="t" bIns="0" lIns="0" spcFirstLastPara="1" rIns="0" wrap="square" tIns="0">
            <a:spAutoFit/>
          </a:bodyPr>
          <a:lstStyle/>
          <a:p>
            <a:pPr indent="0" lvl="0" marL="457200" rtl="0" algn="l">
              <a:lnSpc>
                <a:spcPct val="100000"/>
              </a:lnSpc>
              <a:spcBef>
                <a:spcPts val="0"/>
              </a:spcBef>
              <a:spcAft>
                <a:spcPts val="0"/>
              </a:spcAft>
              <a:buNone/>
            </a:pPr>
            <a:r>
              <a:t/>
            </a:r>
            <a:endParaRPr sz="2500"/>
          </a:p>
          <a:p>
            <a:pPr indent="-387350" lvl="0" marL="914400" rtl="0" algn="l">
              <a:lnSpc>
                <a:spcPct val="100000"/>
              </a:lnSpc>
              <a:spcBef>
                <a:spcPts val="0"/>
              </a:spcBef>
              <a:spcAft>
                <a:spcPts val="0"/>
              </a:spcAft>
              <a:buSzPts val="2500"/>
              <a:buChar char="●"/>
            </a:pPr>
            <a:r>
              <a:rPr lang="en-US" sz="2500"/>
              <a:t>Standardized questionnaires (e.g. Patient Health Questionnaire PHQ-2 and PHQ-9)</a:t>
            </a:r>
            <a:endParaRPr sz="2500"/>
          </a:p>
          <a:p>
            <a:pPr indent="-355600" lvl="1" marL="1371600" rtl="0" algn="l">
              <a:lnSpc>
                <a:spcPct val="100000"/>
              </a:lnSpc>
              <a:spcBef>
                <a:spcPts val="0"/>
              </a:spcBef>
              <a:spcAft>
                <a:spcPts val="0"/>
              </a:spcAft>
              <a:buSzPts val="2000"/>
              <a:buChar char="○"/>
            </a:pPr>
            <a:r>
              <a:rPr b="1" lang="en-US" sz="2000"/>
              <a:t>Pros: </a:t>
            </a:r>
            <a:r>
              <a:rPr lang="en-US" sz="2000"/>
              <a:t>Validated screening tools </a:t>
            </a:r>
            <a:endParaRPr sz="2000"/>
          </a:p>
          <a:p>
            <a:pPr indent="-355600" lvl="1" marL="1371600" rtl="0" algn="l">
              <a:lnSpc>
                <a:spcPct val="100000"/>
              </a:lnSpc>
              <a:spcBef>
                <a:spcPts val="0"/>
              </a:spcBef>
              <a:spcAft>
                <a:spcPts val="0"/>
              </a:spcAft>
              <a:buSzPts val="2000"/>
              <a:buChar char="○"/>
            </a:pPr>
            <a:r>
              <a:rPr b="1" lang="en-US" sz="2000"/>
              <a:t>Cons:</a:t>
            </a:r>
            <a:r>
              <a:rPr lang="en-US" sz="2000"/>
              <a:t> </a:t>
            </a:r>
            <a:r>
              <a:rPr lang="en-US" sz="2000"/>
              <a:t>Sensitive</a:t>
            </a:r>
            <a:r>
              <a:rPr lang="en-US" sz="2000"/>
              <a:t> questions, highly subjective</a:t>
            </a:r>
            <a:endParaRPr sz="2000"/>
          </a:p>
        </p:txBody>
      </p:sp>
      <p:sp>
        <p:nvSpPr>
          <p:cNvPr id="69" name="Google Shape;69;g1053b05978b_0_29"/>
          <p:cNvSpPr txBox="1"/>
          <p:nvPr/>
        </p:nvSpPr>
        <p:spPr>
          <a:xfrm>
            <a:off x="0" y="2606325"/>
            <a:ext cx="7083600" cy="3955800"/>
          </a:xfrm>
          <a:prstGeom prst="rect">
            <a:avLst/>
          </a:prstGeom>
          <a:noFill/>
          <a:ln>
            <a:noFill/>
          </a:ln>
        </p:spPr>
        <p:txBody>
          <a:bodyPr anchorCtr="0" anchor="t" bIns="91425" lIns="91425" spcFirstLastPara="1" rIns="91425" wrap="square" tIns="91425">
            <a:spAutoFit/>
          </a:bodyPr>
          <a:lstStyle/>
          <a:p>
            <a:pPr indent="-387350" lvl="0" marL="914400" marR="0" rtl="0" algn="l">
              <a:lnSpc>
                <a:spcPct val="100000"/>
              </a:lnSpc>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M</a:t>
            </a:r>
            <a:r>
              <a:rPr b="0" i="0" lang="en-US" sz="2500" u="none" cap="none" strike="noStrike">
                <a:solidFill>
                  <a:schemeClr val="dk1"/>
                </a:solidFill>
                <a:latin typeface="Calibri"/>
                <a:ea typeface="Calibri"/>
                <a:cs typeface="Calibri"/>
                <a:sym typeface="Calibri"/>
              </a:rPr>
              <a:t>odel built using NHANES (Oh et al., 2019)</a:t>
            </a:r>
            <a:endParaRPr b="0" i="0" sz="2500" u="none" cap="none" strike="noStrike">
              <a:solidFill>
                <a:schemeClr val="dk1"/>
              </a:solidFill>
              <a:latin typeface="Calibri"/>
              <a:ea typeface="Calibri"/>
              <a:cs typeface="Calibri"/>
              <a:sym typeface="Calibri"/>
            </a:endParaRPr>
          </a:p>
          <a:p>
            <a:pPr indent="-355600" lvl="1" marL="1371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P</a:t>
            </a:r>
            <a:r>
              <a:rPr b="1" i="0" lang="en-US" sz="2000" u="none" cap="none" strike="noStrike">
                <a:solidFill>
                  <a:schemeClr val="dk1"/>
                </a:solidFill>
                <a:latin typeface="Calibri"/>
                <a:ea typeface="Calibri"/>
                <a:cs typeface="Calibri"/>
                <a:sym typeface="Calibri"/>
              </a:rPr>
              <a:t>ros:</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C</a:t>
            </a:r>
            <a:r>
              <a:rPr b="0" i="0" lang="en-US" sz="2000" u="none" cap="none" strike="noStrike">
                <a:solidFill>
                  <a:schemeClr val="dk1"/>
                </a:solidFill>
                <a:latin typeface="Calibri"/>
                <a:ea typeface="Calibri"/>
                <a:cs typeface="Calibri"/>
                <a:sym typeface="Calibri"/>
              </a:rPr>
              <a:t>ontains </a:t>
            </a:r>
            <a:r>
              <a:rPr b="0" i="0" lang="en-US" sz="2000" u="none" cap="none" strike="noStrike">
                <a:solidFill>
                  <a:schemeClr val="dk1"/>
                </a:solidFill>
                <a:latin typeface="Calibri"/>
                <a:ea typeface="Calibri"/>
                <a:cs typeface="Calibri"/>
                <a:sym typeface="Calibri"/>
              </a:rPr>
              <a:t>a rich sample of critical demographic, socioeconomic and behavioral risk factors</a:t>
            </a:r>
            <a:endParaRPr b="0" i="0" sz="2000" u="none" cap="none" strike="noStrike">
              <a:solidFill>
                <a:schemeClr val="dk1"/>
              </a:solidFill>
              <a:latin typeface="Calibri"/>
              <a:ea typeface="Calibri"/>
              <a:cs typeface="Calibri"/>
              <a:sym typeface="Calibri"/>
            </a:endParaRPr>
          </a:p>
          <a:p>
            <a:pPr indent="-355600" lvl="1" marL="1371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extLst>
                  <a:ext uri="http://customooxmlschemas.google.com/">
                    <go:slidesCustomData xmlns:go="http://customooxmlschemas.google.com/" textRoundtripDataId="1"/>
                  </a:ext>
                </a:extLst>
              </a:rPr>
              <a:t>C</a:t>
            </a:r>
            <a:r>
              <a:rPr b="1" i="0" lang="en-US" sz="20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2"/>
                  </a:ext>
                </a:extLst>
              </a:rPr>
              <a:t>ons:</a:t>
            </a:r>
            <a:r>
              <a:rPr b="0" i="0" lang="en-US" sz="20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3"/>
                  </a:ext>
                </a:extLst>
              </a:rPr>
              <a:t> </a:t>
            </a:r>
            <a:r>
              <a:rPr lang="en-US" sz="2000">
                <a:solidFill>
                  <a:schemeClr val="dk1"/>
                </a:solidFill>
                <a:latin typeface="Calibri"/>
                <a:ea typeface="Calibri"/>
                <a:cs typeface="Calibri"/>
                <a:sym typeface="Calibri"/>
                <a:extLst>
                  <a:ext uri="http://customooxmlschemas.google.com/">
                    <go:slidesCustomData xmlns:go="http://customooxmlschemas.google.com/" textRoundtripDataId="4"/>
                  </a:ext>
                </a:extLst>
              </a:rPr>
              <a:t>Difficult</a:t>
            </a:r>
            <a:r>
              <a:rPr b="0" i="0" lang="en-US" sz="20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5"/>
                  </a:ext>
                </a:extLst>
              </a:rPr>
              <a:t> to directly implement in business</a:t>
            </a:r>
            <a:endParaRPr sz="2000">
              <a:solidFill>
                <a:schemeClr val="dk1"/>
              </a:solidFill>
              <a:latin typeface="Calibri"/>
              <a:ea typeface="Calibri"/>
              <a:cs typeface="Calibri"/>
              <a:sym typeface="Calibri"/>
              <a:extLst>
                <a:ext uri="http://customooxmlschemas.google.com/">
                  <go:slidesCustomData xmlns:go="http://customooxmlschemas.google.com/" textRoundtripDataId="6"/>
                </a:ext>
              </a:extLst>
            </a:endParaRPr>
          </a:p>
          <a:p>
            <a:pPr indent="-355600" lvl="1" marL="1828800" marR="0" rtl="0" algn="l">
              <a:lnSpc>
                <a:spcPct val="100000"/>
              </a:lnSpc>
              <a:spcBef>
                <a:spcPts val="0"/>
              </a:spcBef>
              <a:spcAft>
                <a:spcPts val="0"/>
              </a:spcAft>
              <a:buClr>
                <a:schemeClr val="dk1"/>
              </a:buClr>
              <a:buSzPts val="2000"/>
              <a:buFont typeface="Calibri"/>
              <a:buChar char="○"/>
            </a:pPr>
            <a:r>
              <a:rPr lang="en-US" sz="2000" u="sng">
                <a:solidFill>
                  <a:schemeClr val="dk1"/>
                </a:solidFill>
                <a:latin typeface="Calibri"/>
                <a:ea typeface="Calibri"/>
                <a:cs typeface="Calibri"/>
                <a:sym typeface="Calibri"/>
                <a:extLst>
                  <a:ext uri="http://customooxmlschemas.google.com/">
                    <go:slidesCustomData xmlns:go="http://customooxmlschemas.google.com/" textRoundtripDataId="7"/>
                  </a:ext>
                </a:extLst>
              </a:rPr>
              <a:t>157 features</a:t>
            </a:r>
            <a:r>
              <a:rPr lang="en-US" sz="2000">
                <a:solidFill>
                  <a:schemeClr val="dk1"/>
                </a:solidFill>
                <a:latin typeface="Calibri"/>
                <a:ea typeface="Calibri"/>
                <a:cs typeface="Calibri"/>
                <a:sym typeface="Calibri"/>
                <a:extLst>
                  <a:ext uri="http://customooxmlschemas.google.com/">
                    <go:slidesCustomData xmlns:go="http://customooxmlschemas.google.com/" textRoundtripDataId="8"/>
                  </a:ext>
                </a:extLst>
              </a:rPr>
              <a:t> - making the replicability and implementation of the model extremely time and resource intensive</a:t>
            </a:r>
            <a:endParaRPr sz="2000">
              <a:solidFill>
                <a:schemeClr val="dk1"/>
              </a:solidFill>
              <a:latin typeface="Calibri"/>
              <a:ea typeface="Calibri"/>
              <a:cs typeface="Calibri"/>
              <a:sym typeface="Calibri"/>
              <a:extLst>
                <a:ext uri="http://customooxmlschemas.google.com/">
                  <go:slidesCustomData xmlns:go="http://customooxmlschemas.google.com/" textRoundtripDataId="9"/>
                </a:ext>
              </a:extLst>
            </a:endParaRPr>
          </a:p>
          <a:p>
            <a:pPr indent="-355600" lvl="1" marL="1828800" marR="0" rtl="0" algn="l">
              <a:lnSpc>
                <a:spcPct val="100000"/>
              </a:lnSpc>
              <a:spcBef>
                <a:spcPts val="0"/>
              </a:spcBef>
              <a:spcAft>
                <a:spcPts val="0"/>
              </a:spcAft>
              <a:buClr>
                <a:schemeClr val="dk1"/>
              </a:buClr>
              <a:buSzPts val="2000"/>
              <a:buFont typeface="Calibri"/>
              <a:buChar char="○"/>
            </a:pPr>
            <a:r>
              <a:rPr lang="en-US" sz="2000" u="sng">
                <a:solidFill>
                  <a:schemeClr val="dk1"/>
                </a:solidFill>
                <a:latin typeface="Calibri"/>
                <a:ea typeface="Calibri"/>
                <a:cs typeface="Calibri"/>
                <a:sym typeface="Calibri"/>
                <a:extLst>
                  <a:ext uri="http://customooxmlschemas.google.com/">
                    <go:slidesCustomData xmlns:go="http://customooxmlschemas.google.com/" textRoundtripDataId="10"/>
                  </a:ext>
                </a:extLst>
              </a:rPr>
              <a:t>lengthy and expensive lab-based tests </a:t>
            </a:r>
            <a:r>
              <a:rPr lang="en-US" sz="2000">
                <a:solidFill>
                  <a:schemeClr val="dk1"/>
                </a:solidFill>
                <a:latin typeface="Calibri"/>
                <a:ea typeface="Calibri"/>
                <a:cs typeface="Calibri"/>
                <a:sym typeface="Calibri"/>
                <a:extLst>
                  <a:ext uri="http://customooxmlschemas.google.com/">
                    <go:slidesCustomData xmlns:go="http://customooxmlschemas.google.com/" textRoundtripDataId="11"/>
                  </a:ext>
                </a:extLst>
              </a:rPr>
              <a:t>(e.g. measuring creatinine levels in urine, cadmium, etc)</a:t>
            </a:r>
            <a:endParaRPr sz="2000">
              <a:solidFill>
                <a:schemeClr val="dk1"/>
              </a:solidFill>
              <a:latin typeface="Calibri"/>
              <a:ea typeface="Calibri"/>
              <a:cs typeface="Calibri"/>
              <a:sym typeface="Calibri"/>
            </a:endParaRPr>
          </a:p>
          <a:p>
            <a:pPr indent="-355600" lvl="1" marL="1828800" marR="0" rtl="0" algn="l">
              <a:lnSpc>
                <a:spcPct val="100000"/>
              </a:lnSpc>
              <a:spcBef>
                <a:spcPts val="0"/>
              </a:spcBef>
              <a:spcAft>
                <a:spcPts val="0"/>
              </a:spcAft>
              <a:buClr>
                <a:schemeClr val="dk1"/>
              </a:buClr>
              <a:buSzPts val="2000"/>
              <a:buFont typeface="Calibri"/>
              <a:buChar char="○"/>
            </a:pPr>
            <a:r>
              <a:rPr lang="en-US" sz="2000" u="sng">
                <a:solidFill>
                  <a:schemeClr val="dk1"/>
                </a:solidFill>
                <a:latin typeface="Calibri"/>
                <a:ea typeface="Calibri"/>
                <a:cs typeface="Calibri"/>
                <a:sym typeface="Calibri"/>
              </a:rPr>
              <a:t>COVID</a:t>
            </a:r>
            <a:r>
              <a:rPr lang="en-US" sz="2000">
                <a:solidFill>
                  <a:schemeClr val="dk1"/>
                </a:solidFill>
                <a:latin typeface="Calibri"/>
                <a:ea typeface="Calibri"/>
                <a:cs typeface="Calibri"/>
                <a:sym typeface="Calibri"/>
              </a:rPr>
              <a:t> requires the need for model inputs that can be remotely collected and easy to answer</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053b05978b_0_41"/>
          <p:cNvSpPr txBox="1"/>
          <p:nvPr>
            <p:ph type="title"/>
          </p:nvPr>
        </p:nvSpPr>
        <p:spPr>
          <a:xfrm>
            <a:off x="515848" y="439825"/>
            <a:ext cx="11160300" cy="492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Problem to Solve</a:t>
            </a:r>
            <a:endParaRPr/>
          </a:p>
        </p:txBody>
      </p:sp>
      <p:sp>
        <p:nvSpPr>
          <p:cNvPr id="75" name="Google Shape;75;g1053b05978b_0_41"/>
          <p:cNvSpPr/>
          <p:nvPr/>
        </p:nvSpPr>
        <p:spPr>
          <a:xfrm>
            <a:off x="3200550" y="1133850"/>
            <a:ext cx="5790900" cy="2121300"/>
          </a:xfrm>
          <a:prstGeom prst="roundRect">
            <a:avLst>
              <a:gd fmla="val 16667" name="adj"/>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Calibri"/>
                <a:ea typeface="Calibri"/>
                <a:cs typeface="Calibri"/>
                <a:sym typeface="Calibri"/>
              </a:rPr>
              <a:t>Develop</a:t>
            </a:r>
            <a:r>
              <a:rPr b="1" lang="en-US" sz="2000">
                <a:solidFill>
                  <a:schemeClr val="lt1"/>
                </a:solidFill>
                <a:latin typeface="Calibri"/>
                <a:ea typeface="Calibri"/>
                <a:cs typeface="Calibri"/>
                <a:sym typeface="Calibri"/>
              </a:rPr>
              <a:t> a brief </a:t>
            </a:r>
            <a:r>
              <a:rPr b="1" lang="en-US" sz="2000">
                <a:solidFill>
                  <a:schemeClr val="lt1"/>
                </a:solidFill>
                <a:latin typeface="Calibri"/>
                <a:ea typeface="Calibri"/>
                <a:cs typeface="Calibri"/>
                <a:sym typeface="Calibri"/>
              </a:rPr>
              <a:t>depression prediction tool for </a:t>
            </a:r>
            <a:r>
              <a:rPr b="1" lang="en-US" sz="2000" u="sng">
                <a:solidFill>
                  <a:schemeClr val="lt1"/>
                </a:solidFill>
                <a:latin typeface="Calibri"/>
                <a:ea typeface="Calibri"/>
                <a:cs typeface="Calibri"/>
                <a:sym typeface="Calibri"/>
              </a:rPr>
              <a:t>social service and healthcare practitioners</a:t>
            </a:r>
            <a:r>
              <a:rPr b="1" lang="en-US" sz="2000">
                <a:solidFill>
                  <a:schemeClr val="lt1"/>
                </a:solidFill>
                <a:latin typeface="Calibri"/>
                <a:ea typeface="Calibri"/>
                <a:cs typeface="Calibri"/>
                <a:sym typeface="Calibri"/>
              </a:rPr>
              <a:t> to screen clients or patients who might be at higher risk, providing opportunities for early intervention and treatment</a:t>
            </a:r>
            <a:endParaRPr b="1" sz="2000">
              <a:solidFill>
                <a:schemeClr val="lt1"/>
              </a:solidFill>
              <a:latin typeface="Calibri"/>
              <a:ea typeface="Calibri"/>
              <a:cs typeface="Calibri"/>
              <a:sym typeface="Calibri"/>
            </a:endParaRPr>
          </a:p>
        </p:txBody>
      </p:sp>
      <p:sp>
        <p:nvSpPr>
          <p:cNvPr id="76" name="Google Shape;76;g1053b05978b_0_41"/>
          <p:cNvSpPr/>
          <p:nvPr/>
        </p:nvSpPr>
        <p:spPr>
          <a:xfrm>
            <a:off x="1145025" y="4572000"/>
            <a:ext cx="4128900" cy="1682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lt1"/>
                </a:solidFill>
                <a:latin typeface="Calibri"/>
                <a:ea typeface="Calibri"/>
                <a:cs typeface="Calibri"/>
                <a:sym typeface="Calibri"/>
              </a:rPr>
              <a:t>l\</a:t>
            </a:r>
            <a:r>
              <a:rPr b="1" lang="en-US" sz="1800">
                <a:solidFill>
                  <a:schemeClr val="dk2"/>
                </a:solidFill>
                <a:latin typeface="Calibri"/>
                <a:ea typeface="Calibri"/>
                <a:cs typeface="Calibri"/>
                <a:sym typeface="Calibri"/>
              </a:rPr>
              <a:t>The model should include questions that are easy to answer and do NOT require lengthy or in-person data collection</a:t>
            </a:r>
            <a:endParaRPr b="1" sz="1800">
              <a:solidFill>
                <a:schemeClr val="dk2"/>
              </a:solidFill>
              <a:latin typeface="Calibri"/>
              <a:ea typeface="Calibri"/>
              <a:cs typeface="Calibri"/>
              <a:sym typeface="Calibri"/>
            </a:endParaRPr>
          </a:p>
        </p:txBody>
      </p:sp>
      <p:sp>
        <p:nvSpPr>
          <p:cNvPr id="77" name="Google Shape;77;g1053b05978b_0_41"/>
          <p:cNvSpPr/>
          <p:nvPr/>
        </p:nvSpPr>
        <p:spPr>
          <a:xfrm>
            <a:off x="7124050" y="4572000"/>
            <a:ext cx="4128900" cy="1682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solidFill>
                  <a:schemeClr val="dk2"/>
                </a:solidFill>
              </a:rPr>
              <a:t> </a:t>
            </a:r>
            <a:r>
              <a:rPr b="1" lang="en-US" sz="1700">
                <a:solidFill>
                  <a:schemeClr val="dk2"/>
                </a:solidFill>
              </a:rPr>
              <a:t>Explore if different racial/ethnic populations require different models</a:t>
            </a:r>
            <a:endParaRPr b="1" sz="1700">
              <a:solidFill>
                <a:schemeClr val="dk2"/>
              </a:solidFill>
            </a:endParaRPr>
          </a:p>
        </p:txBody>
      </p:sp>
      <p:cxnSp>
        <p:nvCxnSpPr>
          <p:cNvPr id="78" name="Google Shape;78;g1053b05978b_0_41"/>
          <p:cNvCxnSpPr/>
          <p:nvPr/>
        </p:nvCxnSpPr>
        <p:spPr>
          <a:xfrm flipH="1">
            <a:off x="3428975" y="3500575"/>
            <a:ext cx="1047600" cy="948300"/>
          </a:xfrm>
          <a:prstGeom prst="straightConnector1">
            <a:avLst/>
          </a:prstGeom>
          <a:noFill/>
          <a:ln cap="flat" cmpd="sng" w="28575">
            <a:solidFill>
              <a:schemeClr val="dk2"/>
            </a:solidFill>
            <a:prstDash val="solid"/>
            <a:round/>
            <a:headEnd len="med" w="med" type="none"/>
            <a:tailEnd len="med" w="med" type="triangle"/>
          </a:ln>
        </p:spPr>
      </p:cxnSp>
      <p:cxnSp>
        <p:nvCxnSpPr>
          <p:cNvPr id="79" name="Google Shape;79;g1053b05978b_0_41"/>
          <p:cNvCxnSpPr/>
          <p:nvPr/>
        </p:nvCxnSpPr>
        <p:spPr>
          <a:xfrm>
            <a:off x="7638800" y="3461525"/>
            <a:ext cx="1092900" cy="958800"/>
          </a:xfrm>
          <a:prstGeom prst="straightConnector1">
            <a:avLst/>
          </a:prstGeom>
          <a:noFill/>
          <a:ln cap="flat" cmpd="sng" w="28575">
            <a:solidFill>
              <a:schemeClr val="dk2"/>
            </a:solidFill>
            <a:prstDash val="solid"/>
            <a:round/>
            <a:headEnd len="med" w="med" type="none"/>
            <a:tailEnd len="med" w="med" type="triangle"/>
          </a:ln>
        </p:spPr>
      </p:cxnSp>
      <p:sp>
        <p:nvSpPr>
          <p:cNvPr id="80" name="Google Shape;80;g1053b05978b_0_41"/>
          <p:cNvSpPr txBox="1"/>
          <p:nvPr/>
        </p:nvSpPr>
        <p:spPr>
          <a:xfrm>
            <a:off x="3599975" y="3713475"/>
            <a:ext cx="705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a:solidFill>
                  <a:schemeClr val="dk2"/>
                </a:solidFill>
                <a:latin typeface="Calibri"/>
                <a:ea typeface="Calibri"/>
                <a:cs typeface="Calibri"/>
                <a:sym typeface="Calibri"/>
              </a:rPr>
              <a:t>How?</a:t>
            </a:r>
            <a:endParaRPr b="1" i="1">
              <a:solidFill>
                <a:schemeClr val="dk2"/>
              </a:solidFill>
              <a:latin typeface="Calibri"/>
              <a:ea typeface="Calibri"/>
              <a:cs typeface="Calibri"/>
              <a:sym typeface="Calibri"/>
            </a:endParaRPr>
          </a:p>
        </p:txBody>
      </p:sp>
      <p:sp>
        <p:nvSpPr>
          <p:cNvPr id="81" name="Google Shape;81;g1053b05978b_0_41"/>
          <p:cNvSpPr txBox="1"/>
          <p:nvPr/>
        </p:nvSpPr>
        <p:spPr>
          <a:xfrm>
            <a:off x="7465875" y="3713475"/>
            <a:ext cx="1422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a:solidFill>
                  <a:schemeClr val="dk2"/>
                </a:solidFill>
                <a:latin typeface="Calibri"/>
                <a:ea typeface="Calibri"/>
                <a:cs typeface="Calibri"/>
                <a:sym typeface="Calibri"/>
              </a:rPr>
              <a:t>Considerations</a:t>
            </a:r>
            <a:endParaRPr b="1" i="1">
              <a:solidFill>
                <a:schemeClr val="dk2"/>
              </a:solidFill>
              <a:latin typeface="Calibri"/>
              <a:ea typeface="Calibri"/>
              <a:cs typeface="Calibri"/>
              <a:sym typeface="Calibri"/>
            </a:endParaRPr>
          </a:p>
        </p:txBody>
      </p:sp>
      <p:pic>
        <p:nvPicPr>
          <p:cNvPr id="82" name="Google Shape;82;g1053b05978b_0_41"/>
          <p:cNvPicPr preferRelativeResize="0"/>
          <p:nvPr/>
        </p:nvPicPr>
        <p:blipFill>
          <a:blip r:embed="rId3">
            <a:alphaModFix/>
          </a:blip>
          <a:stretch>
            <a:fillRect/>
          </a:stretch>
        </p:blipFill>
        <p:spPr>
          <a:xfrm rot="899720">
            <a:off x="8792420" y="716541"/>
            <a:ext cx="2390815" cy="1914673"/>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txBox="1"/>
          <p:nvPr/>
        </p:nvSpPr>
        <p:spPr>
          <a:xfrm>
            <a:off x="531063" y="2309240"/>
            <a:ext cx="1264285" cy="574040"/>
          </a:xfrm>
          <a:prstGeom prst="rect">
            <a:avLst/>
          </a:prstGeom>
          <a:noFill/>
          <a:ln>
            <a:noFill/>
          </a:ln>
        </p:spPr>
        <p:txBody>
          <a:bodyPr anchorCtr="0" anchor="t" bIns="0" lIns="0" spcFirstLastPara="1" rIns="0" wrap="square" tIns="12700">
            <a:spAutoFit/>
          </a:bodyPr>
          <a:lstStyle/>
          <a:p>
            <a:pPr indent="126364"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Data type &amp;  transformation</a:t>
            </a:r>
            <a:endParaRPr b="0" i="0" sz="1800" u="none" cap="none" strike="noStrike">
              <a:solidFill>
                <a:schemeClr val="dk1"/>
              </a:solidFill>
              <a:latin typeface="Arial"/>
              <a:ea typeface="Arial"/>
              <a:cs typeface="Arial"/>
              <a:sym typeface="Arial"/>
            </a:endParaRPr>
          </a:p>
        </p:txBody>
      </p:sp>
      <p:sp>
        <p:nvSpPr>
          <p:cNvPr id="88" name="Google Shape;88;p8"/>
          <p:cNvSpPr txBox="1"/>
          <p:nvPr/>
        </p:nvSpPr>
        <p:spPr>
          <a:xfrm>
            <a:off x="445109" y="4880229"/>
            <a:ext cx="1246505" cy="574040"/>
          </a:xfrm>
          <a:prstGeom prst="rect">
            <a:avLst/>
          </a:prstGeom>
          <a:noFill/>
          <a:ln>
            <a:noFill/>
          </a:ln>
        </p:spPr>
        <p:txBody>
          <a:bodyPr anchorCtr="0" anchor="t" bIns="0" lIns="0" spcFirstLastPara="1" rIns="0" wrap="square" tIns="12700">
            <a:spAutoFit/>
          </a:bodyPr>
          <a:lstStyle/>
          <a:p>
            <a:pPr indent="27305"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Imputation of  missing values</a:t>
            </a:r>
            <a:endParaRPr b="0" i="0" sz="1800" u="none" cap="none" strike="noStrike">
              <a:solidFill>
                <a:schemeClr val="dk1"/>
              </a:solidFill>
              <a:latin typeface="Arial"/>
              <a:ea typeface="Arial"/>
              <a:cs typeface="Arial"/>
              <a:sym typeface="Arial"/>
            </a:endParaRPr>
          </a:p>
        </p:txBody>
      </p:sp>
      <p:sp>
        <p:nvSpPr>
          <p:cNvPr id="89" name="Google Shape;89;p8"/>
          <p:cNvSpPr txBox="1"/>
          <p:nvPr/>
        </p:nvSpPr>
        <p:spPr>
          <a:xfrm>
            <a:off x="10870692" y="6522753"/>
            <a:ext cx="285750" cy="283210"/>
          </a:xfrm>
          <a:prstGeom prst="rect">
            <a:avLst/>
          </a:prstGeom>
          <a:noFill/>
          <a:ln>
            <a:noFill/>
          </a:ln>
        </p:spPr>
        <p:txBody>
          <a:bodyPr anchorCtr="0" anchor="t" bIns="0" lIns="0" spcFirstLastPara="1" rIns="0" wrap="square" tIns="0">
            <a:spAutoFit/>
          </a:bodyPr>
          <a:lstStyle/>
          <a:p>
            <a:pPr indent="0" lvl="0" marL="38100" marR="0" rtl="0" algn="l">
              <a:lnSpc>
                <a:spcPct val="111888"/>
              </a:lnSpc>
              <a:spcBef>
                <a:spcPts val="0"/>
              </a:spcBef>
              <a:spcAft>
                <a:spcPts val="0"/>
              </a:spcAft>
              <a:buClr>
                <a:srgbClr val="000000"/>
              </a:buClr>
              <a:buSzPts val="1800"/>
              <a:buFont typeface="Arial"/>
              <a:buNone/>
            </a:pPr>
            <a:fld id="{00000000-1234-1234-1234-123412341234}" type="slidenum">
              <a:rPr b="1" i="0" lang="en-US" sz="1800" u="none" cap="none" strike="noStrike">
                <a:solidFill>
                  <a:srgbClr val="7E7E7E"/>
                </a:solidFill>
                <a:latin typeface="Times New Roman"/>
                <a:ea typeface="Times New Roman"/>
                <a:cs typeface="Times New Roman"/>
                <a:sym typeface="Times New Roman"/>
              </a:rPr>
              <a:t>‹#›</a:t>
            </a:fld>
            <a:endParaRPr b="0" i="0" sz="1800" u="none" cap="none" strike="noStrike">
              <a:solidFill>
                <a:schemeClr val="dk1"/>
              </a:solidFill>
              <a:latin typeface="Times New Roman"/>
              <a:ea typeface="Times New Roman"/>
              <a:cs typeface="Times New Roman"/>
              <a:sym typeface="Times New Roman"/>
            </a:endParaRPr>
          </a:p>
        </p:txBody>
      </p:sp>
      <p:sp>
        <p:nvSpPr>
          <p:cNvPr id="90" name="Google Shape;90;p8"/>
          <p:cNvSpPr txBox="1"/>
          <p:nvPr>
            <p:ph idx="4294967295" type="title"/>
          </p:nvPr>
        </p:nvSpPr>
        <p:spPr>
          <a:xfrm>
            <a:off x="515848" y="439825"/>
            <a:ext cx="11160300" cy="492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 Source and Pre-Processing</a:t>
            </a:r>
            <a:endParaRPr/>
          </a:p>
        </p:txBody>
      </p:sp>
      <p:grpSp>
        <p:nvGrpSpPr>
          <p:cNvPr id="91" name="Google Shape;91;p8"/>
          <p:cNvGrpSpPr/>
          <p:nvPr/>
        </p:nvGrpSpPr>
        <p:grpSpPr>
          <a:xfrm>
            <a:off x="1040168" y="3314072"/>
            <a:ext cx="9847348" cy="1047064"/>
            <a:chOff x="4610" y="2185801"/>
            <a:chExt cx="9847348" cy="1047064"/>
          </a:xfrm>
        </p:grpSpPr>
        <p:sp>
          <p:nvSpPr>
            <p:cNvPr id="92" name="Google Shape;92;p8"/>
            <p:cNvSpPr/>
            <p:nvPr/>
          </p:nvSpPr>
          <p:spPr>
            <a:xfrm>
              <a:off x="4610" y="2185801"/>
              <a:ext cx="2170081" cy="837651"/>
            </a:xfrm>
            <a:prstGeom prst="chevron">
              <a:avLst>
                <a:gd fmla="val 40000" name="adj"/>
              </a:avLst>
            </a:prstGeom>
            <a:solidFill>
              <a:schemeClr val="dk2"/>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Calibri"/>
                <a:ea typeface="Calibri"/>
                <a:cs typeface="Calibri"/>
                <a:sym typeface="Calibri"/>
              </a:endParaRPr>
            </a:p>
          </p:txBody>
        </p:sp>
        <p:sp>
          <p:nvSpPr>
            <p:cNvPr id="93" name="Google Shape;93;p8"/>
            <p:cNvSpPr/>
            <p:nvPr/>
          </p:nvSpPr>
          <p:spPr>
            <a:xfrm>
              <a:off x="583299" y="2395214"/>
              <a:ext cx="1832513" cy="837651"/>
            </a:xfrm>
            <a:prstGeom prst="roundRect">
              <a:avLst>
                <a:gd fmla="val 10000" name="adj"/>
              </a:avLst>
            </a:prstGeom>
            <a:solidFill>
              <a:schemeClr val="lt1">
                <a:alpha val="89410"/>
              </a:schemeClr>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Calibri"/>
                <a:ea typeface="Calibri"/>
                <a:cs typeface="Calibri"/>
                <a:sym typeface="Calibri"/>
              </a:endParaRPr>
            </a:p>
          </p:txBody>
        </p:sp>
        <p:sp>
          <p:nvSpPr>
            <p:cNvPr id="94" name="Google Shape;94;p8"/>
            <p:cNvSpPr txBox="1"/>
            <p:nvPr/>
          </p:nvSpPr>
          <p:spPr>
            <a:xfrm>
              <a:off x="607833" y="2419748"/>
              <a:ext cx="1783445" cy="788583"/>
            </a:xfrm>
            <a:prstGeom prst="rect">
              <a:avLst/>
            </a:prstGeom>
            <a:noFill/>
            <a:ln cap="flat" cmpd="sng" w="9525">
              <a:solidFill>
                <a:schemeClr val="dk2"/>
              </a:solidFill>
              <a:prstDash val="solid"/>
              <a:round/>
              <a:headEnd len="sm" w="sm" type="none"/>
              <a:tailEnd len="sm" w="sm" type="none"/>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lang="en-US" sz="1300">
                  <a:solidFill>
                    <a:schemeClr val="dk1"/>
                  </a:solidFill>
                  <a:latin typeface="Calibri"/>
                  <a:ea typeface="Calibri"/>
                  <a:cs typeface="Calibri"/>
                  <a:sym typeface="Calibri"/>
                </a:rPr>
                <a:t>Create Target </a:t>
              </a:r>
              <a:br>
                <a:rPr lang="en-US" sz="1300">
                  <a:solidFill>
                    <a:schemeClr val="dk1"/>
                  </a:solidFill>
                  <a:latin typeface="Calibri"/>
                  <a:ea typeface="Calibri"/>
                  <a:cs typeface="Calibri"/>
                  <a:sym typeface="Calibri"/>
                </a:rPr>
              </a:br>
              <a:r>
                <a:rPr lang="en-US" sz="1300">
                  <a:solidFill>
                    <a:schemeClr val="dk1"/>
                  </a:solidFill>
                  <a:latin typeface="Calibri"/>
                  <a:ea typeface="Calibri"/>
                  <a:cs typeface="Calibri"/>
                  <a:sym typeface="Calibri"/>
                </a:rPr>
                <a:t>PHQ-9 &gt;=8</a:t>
              </a:r>
              <a:endParaRPr i="0" sz="1600" u="none" cap="none" strike="noStrike">
                <a:solidFill>
                  <a:srgbClr val="000000"/>
                </a:solidFill>
                <a:latin typeface="Calibri"/>
                <a:ea typeface="Calibri"/>
                <a:cs typeface="Calibri"/>
                <a:sym typeface="Calibri"/>
              </a:endParaRPr>
            </a:p>
          </p:txBody>
        </p:sp>
        <p:sp>
          <p:nvSpPr>
            <p:cNvPr id="95" name="Google Shape;95;p8"/>
            <p:cNvSpPr/>
            <p:nvPr/>
          </p:nvSpPr>
          <p:spPr>
            <a:xfrm>
              <a:off x="2483325" y="2185801"/>
              <a:ext cx="2170081" cy="837651"/>
            </a:xfrm>
            <a:prstGeom prst="chevron">
              <a:avLst>
                <a:gd fmla="val 40000" name="adj"/>
              </a:avLst>
            </a:prstGeom>
            <a:solidFill>
              <a:schemeClr val="dk2"/>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Calibri"/>
                <a:ea typeface="Calibri"/>
                <a:cs typeface="Calibri"/>
                <a:sym typeface="Calibri"/>
              </a:endParaRPr>
            </a:p>
          </p:txBody>
        </p:sp>
        <p:sp>
          <p:nvSpPr>
            <p:cNvPr id="96" name="Google Shape;96;p8"/>
            <p:cNvSpPr/>
            <p:nvPr/>
          </p:nvSpPr>
          <p:spPr>
            <a:xfrm>
              <a:off x="3062014" y="2395214"/>
              <a:ext cx="1832513" cy="837651"/>
            </a:xfrm>
            <a:prstGeom prst="roundRect">
              <a:avLst>
                <a:gd fmla="val 10000" name="adj"/>
              </a:avLst>
            </a:prstGeom>
            <a:solidFill>
              <a:schemeClr val="lt1">
                <a:alpha val="89410"/>
              </a:schemeClr>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Calibri"/>
                <a:ea typeface="Calibri"/>
                <a:cs typeface="Calibri"/>
                <a:sym typeface="Calibri"/>
              </a:endParaRPr>
            </a:p>
          </p:txBody>
        </p:sp>
        <p:sp>
          <p:nvSpPr>
            <p:cNvPr id="97" name="Google Shape;97;p8"/>
            <p:cNvSpPr txBox="1"/>
            <p:nvPr/>
          </p:nvSpPr>
          <p:spPr>
            <a:xfrm>
              <a:off x="3086548" y="2419748"/>
              <a:ext cx="1783445" cy="788583"/>
            </a:xfrm>
            <a:prstGeom prst="rect">
              <a:avLst/>
            </a:prstGeom>
            <a:noFill/>
            <a:ln cap="flat" cmpd="sng" w="9525">
              <a:solidFill>
                <a:schemeClr val="dk2"/>
              </a:solidFill>
              <a:prstDash val="solid"/>
              <a:round/>
              <a:headEnd len="sm" w="sm" type="none"/>
              <a:tailEnd len="sm" w="sm" type="none"/>
            </a:ln>
          </p:spPr>
          <p:txBody>
            <a:bodyPr anchorCtr="0" anchor="ctr" bIns="78225" lIns="78225" spcFirstLastPara="1" rIns="78225" wrap="square" tIns="78225">
              <a:noAutofit/>
            </a:bodyPr>
            <a:lstStyle/>
            <a:p>
              <a:pPr indent="0" lvl="0" marL="0" rtl="0" algn="ctr">
                <a:lnSpc>
                  <a:spcPct val="90000"/>
                </a:lnSpc>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Missingness and Imputation </a:t>
              </a:r>
              <a:endParaRPr i="0" sz="1600" u="none" cap="none" strike="noStrike">
                <a:solidFill>
                  <a:srgbClr val="000000"/>
                </a:solidFill>
                <a:latin typeface="Calibri"/>
                <a:ea typeface="Calibri"/>
                <a:cs typeface="Calibri"/>
                <a:sym typeface="Calibri"/>
              </a:endParaRPr>
            </a:p>
          </p:txBody>
        </p:sp>
        <p:sp>
          <p:nvSpPr>
            <p:cNvPr id="98" name="Google Shape;98;p8"/>
            <p:cNvSpPr/>
            <p:nvPr/>
          </p:nvSpPr>
          <p:spPr>
            <a:xfrm>
              <a:off x="4962041" y="2185801"/>
              <a:ext cx="2170081" cy="837651"/>
            </a:xfrm>
            <a:prstGeom prst="chevron">
              <a:avLst>
                <a:gd fmla="val 40000" name="adj"/>
              </a:avLst>
            </a:prstGeom>
            <a:solidFill>
              <a:schemeClr val="dk2"/>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Calibri"/>
                <a:ea typeface="Calibri"/>
                <a:cs typeface="Calibri"/>
                <a:sym typeface="Calibri"/>
              </a:endParaRPr>
            </a:p>
          </p:txBody>
        </p:sp>
        <p:sp>
          <p:nvSpPr>
            <p:cNvPr id="99" name="Google Shape;99;p8"/>
            <p:cNvSpPr/>
            <p:nvPr/>
          </p:nvSpPr>
          <p:spPr>
            <a:xfrm>
              <a:off x="5540729" y="2395214"/>
              <a:ext cx="1832513" cy="837651"/>
            </a:xfrm>
            <a:prstGeom prst="roundRect">
              <a:avLst>
                <a:gd fmla="val 10000" name="adj"/>
              </a:avLst>
            </a:prstGeom>
            <a:solidFill>
              <a:schemeClr val="lt1">
                <a:alpha val="89410"/>
              </a:schemeClr>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Calibri"/>
                <a:ea typeface="Calibri"/>
                <a:cs typeface="Calibri"/>
                <a:sym typeface="Calibri"/>
              </a:endParaRPr>
            </a:p>
          </p:txBody>
        </p:sp>
        <p:sp>
          <p:nvSpPr>
            <p:cNvPr id="100" name="Google Shape;100;p8"/>
            <p:cNvSpPr txBox="1"/>
            <p:nvPr/>
          </p:nvSpPr>
          <p:spPr>
            <a:xfrm>
              <a:off x="5565263" y="2419748"/>
              <a:ext cx="1783445" cy="788583"/>
            </a:xfrm>
            <a:prstGeom prst="rect">
              <a:avLst/>
            </a:prstGeom>
            <a:noFill/>
            <a:ln cap="flat" cmpd="sng" w="9525">
              <a:solidFill>
                <a:schemeClr val="dk2"/>
              </a:solidFill>
              <a:prstDash val="solid"/>
              <a:round/>
              <a:headEnd len="sm" w="sm" type="none"/>
              <a:tailEnd len="sm" w="sm" type="none"/>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lang="en-US" sz="1300">
                  <a:latin typeface="Calibri"/>
                  <a:ea typeface="Calibri"/>
                  <a:cs typeface="Calibri"/>
                  <a:sym typeface="Calibri"/>
                </a:rPr>
                <a:t>Feature Selection, Normalization</a:t>
              </a:r>
              <a:endParaRPr i="0" sz="1600" u="none" cap="none" strike="noStrike">
                <a:solidFill>
                  <a:srgbClr val="000000"/>
                </a:solidFill>
                <a:latin typeface="Calibri"/>
                <a:ea typeface="Calibri"/>
                <a:cs typeface="Calibri"/>
                <a:sym typeface="Calibri"/>
              </a:endParaRPr>
            </a:p>
          </p:txBody>
        </p:sp>
        <p:sp>
          <p:nvSpPr>
            <p:cNvPr id="101" name="Google Shape;101;p8"/>
            <p:cNvSpPr/>
            <p:nvPr/>
          </p:nvSpPr>
          <p:spPr>
            <a:xfrm>
              <a:off x="7440756" y="2185801"/>
              <a:ext cx="2170081" cy="837651"/>
            </a:xfrm>
            <a:prstGeom prst="chevron">
              <a:avLst>
                <a:gd fmla="val 40000" name="adj"/>
              </a:avLst>
            </a:prstGeom>
            <a:solidFill>
              <a:schemeClr val="dk2"/>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Calibri"/>
                <a:ea typeface="Calibri"/>
                <a:cs typeface="Calibri"/>
                <a:sym typeface="Calibri"/>
              </a:endParaRPr>
            </a:p>
          </p:txBody>
        </p:sp>
        <p:sp>
          <p:nvSpPr>
            <p:cNvPr id="102" name="Google Shape;102;p8"/>
            <p:cNvSpPr/>
            <p:nvPr/>
          </p:nvSpPr>
          <p:spPr>
            <a:xfrm>
              <a:off x="8019445" y="2395214"/>
              <a:ext cx="1832513" cy="837651"/>
            </a:xfrm>
            <a:prstGeom prst="roundRect">
              <a:avLst>
                <a:gd fmla="val 10000" name="adj"/>
              </a:avLst>
            </a:prstGeom>
            <a:solidFill>
              <a:schemeClr val="lt1">
                <a:alpha val="89410"/>
              </a:schemeClr>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600" u="none" cap="none" strike="noStrike">
                <a:solidFill>
                  <a:srgbClr val="000000"/>
                </a:solidFill>
                <a:latin typeface="Calibri"/>
                <a:ea typeface="Calibri"/>
                <a:cs typeface="Calibri"/>
                <a:sym typeface="Calibri"/>
              </a:endParaRPr>
            </a:p>
          </p:txBody>
        </p:sp>
        <p:sp>
          <p:nvSpPr>
            <p:cNvPr id="103" name="Google Shape;103;p8"/>
            <p:cNvSpPr txBox="1"/>
            <p:nvPr/>
          </p:nvSpPr>
          <p:spPr>
            <a:xfrm>
              <a:off x="8043979" y="2419748"/>
              <a:ext cx="1783445" cy="788583"/>
            </a:xfrm>
            <a:prstGeom prst="rect">
              <a:avLst/>
            </a:prstGeom>
            <a:noFill/>
            <a:ln cap="flat" cmpd="sng" w="9525">
              <a:solidFill>
                <a:schemeClr val="dk2"/>
              </a:solidFill>
              <a:prstDash val="solid"/>
              <a:round/>
              <a:headEnd len="sm" w="sm" type="none"/>
              <a:tailEnd len="sm" w="sm" type="none"/>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lang="en-US" sz="1300">
                  <a:latin typeface="Calibri"/>
                  <a:ea typeface="Calibri"/>
                  <a:cs typeface="Calibri"/>
                  <a:sym typeface="Calibri"/>
                </a:rPr>
                <a:t>Resampling I</a:t>
              </a:r>
              <a:r>
                <a:rPr lang="en-US" sz="1300">
                  <a:latin typeface="Calibri"/>
                  <a:ea typeface="Calibri"/>
                  <a:cs typeface="Calibri"/>
                  <a:sym typeface="Calibri"/>
                </a:rPr>
                <a:t>mbalance Target Labels</a:t>
              </a:r>
              <a:r>
                <a:rPr i="0" lang="en-US" sz="1300" u="none" cap="none" strike="noStrike">
                  <a:solidFill>
                    <a:srgbClr val="000000"/>
                  </a:solidFill>
                  <a:latin typeface="Calibri"/>
                  <a:ea typeface="Calibri"/>
                  <a:cs typeface="Calibri"/>
                  <a:sym typeface="Calibri"/>
                </a:rPr>
                <a:t>	</a:t>
              </a:r>
              <a:endParaRPr i="0" sz="1600" u="none" cap="none" strike="noStrike">
                <a:solidFill>
                  <a:srgbClr val="000000"/>
                </a:solidFill>
                <a:latin typeface="Calibri"/>
                <a:ea typeface="Calibri"/>
                <a:cs typeface="Calibri"/>
                <a:sym typeface="Calibri"/>
              </a:endParaRPr>
            </a:p>
          </p:txBody>
        </p:sp>
      </p:grpSp>
      <p:sp>
        <p:nvSpPr>
          <p:cNvPr id="104" name="Google Shape;104;p8"/>
          <p:cNvSpPr txBox="1"/>
          <p:nvPr/>
        </p:nvSpPr>
        <p:spPr>
          <a:xfrm>
            <a:off x="515848" y="1036351"/>
            <a:ext cx="11621700" cy="1231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1600" u="sng">
                <a:latin typeface="Calibri"/>
                <a:ea typeface="Calibri"/>
                <a:cs typeface="Calibri"/>
                <a:sym typeface="Calibri"/>
              </a:rPr>
              <a:t>Data </a:t>
            </a:r>
            <a:r>
              <a:rPr b="1" i="0" lang="en-US" sz="1600" u="sng" cap="none" strike="noStrike">
                <a:solidFill>
                  <a:srgbClr val="000000"/>
                </a:solidFill>
                <a:latin typeface="Calibri"/>
                <a:ea typeface="Calibri"/>
                <a:cs typeface="Calibri"/>
                <a:sym typeface="Calibri"/>
              </a:rPr>
              <a:t>Source:</a:t>
            </a:r>
            <a:r>
              <a:rPr i="0" lang="en-US" sz="1600" u="none" cap="none" strike="noStrike">
                <a:solidFill>
                  <a:srgbClr val="000000"/>
                </a:solidFill>
                <a:latin typeface="Calibri"/>
                <a:ea typeface="Calibri"/>
                <a:cs typeface="Calibri"/>
                <a:sym typeface="Calibri"/>
              </a:rPr>
              <a:t> National Health and Nutrition Examination Survey (NHANES, 2013-2014)</a:t>
            </a:r>
            <a:endParaRPr i="0" sz="1600" u="none" cap="none" strike="noStrike">
              <a:solidFill>
                <a:srgbClr val="000000"/>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Goal: </a:t>
            </a:r>
            <a:r>
              <a:rPr lang="en-US" sz="1600" u="sng">
                <a:solidFill>
                  <a:schemeClr val="dk1"/>
                </a:solidFill>
                <a:latin typeface="Calibri"/>
                <a:ea typeface="Calibri"/>
                <a:cs typeface="Calibri"/>
                <a:sym typeface="Calibri"/>
              </a:rPr>
              <a:t>Easy-to-answer</a:t>
            </a:r>
            <a:r>
              <a:rPr lang="en-US" sz="1600">
                <a:solidFill>
                  <a:schemeClr val="dk1"/>
                </a:solidFill>
                <a:latin typeface="Calibri"/>
                <a:ea typeface="Calibri"/>
                <a:cs typeface="Calibri"/>
                <a:sym typeface="Calibri"/>
              </a:rPr>
              <a:t> questions that do NOT require </a:t>
            </a:r>
            <a:r>
              <a:rPr lang="en-US" sz="1600" u="sng">
                <a:solidFill>
                  <a:schemeClr val="dk1"/>
                </a:solidFill>
                <a:latin typeface="Calibri"/>
                <a:ea typeface="Calibri"/>
                <a:cs typeface="Calibri"/>
                <a:sym typeface="Calibri"/>
              </a:rPr>
              <a:t>lengthy or physical data collection</a:t>
            </a:r>
            <a:r>
              <a:rPr lang="en-US" sz="1600">
                <a:solidFill>
                  <a:schemeClr val="dk1"/>
                </a:solidFill>
                <a:latin typeface="Calibri"/>
                <a:ea typeface="Calibri"/>
                <a:cs typeface="Calibri"/>
                <a:sym typeface="Calibri"/>
              </a:rPr>
              <a:t> in brief health care or social service encounters and does not require lengthy and expensive tests for replication</a:t>
            </a:r>
            <a:endParaRPr sz="1600">
              <a:latin typeface="Calibri"/>
              <a:ea typeface="Calibri"/>
              <a:cs typeface="Calibri"/>
              <a:sym typeface="Calibri"/>
            </a:endParaRPr>
          </a:p>
          <a:p>
            <a:pPr indent="-330200" lvl="0" marL="9144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Include:</a:t>
            </a:r>
            <a:r>
              <a:rPr lang="en-US" sz="1600">
                <a:latin typeface="Calibri"/>
                <a:ea typeface="Calibri"/>
                <a:cs typeface="Calibri"/>
                <a:sym typeface="Calibri"/>
              </a:rPr>
              <a:t> Sociodemographic, dietary, socio-psychological, behavioral health, medical conditions, functional health, life experience </a:t>
            </a:r>
            <a:endParaRPr i="0" u="none" cap="none" strike="noStrike">
              <a:solidFill>
                <a:srgbClr val="000000"/>
              </a:solidFill>
              <a:latin typeface="Calibri"/>
              <a:ea typeface="Calibri"/>
              <a:cs typeface="Calibri"/>
              <a:sym typeface="Calibri"/>
            </a:endParaRPr>
          </a:p>
          <a:p>
            <a:pPr indent="-330200" lvl="0" marL="9144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Exclude:</a:t>
            </a:r>
            <a:r>
              <a:rPr lang="en-US" sz="1600">
                <a:latin typeface="Calibri"/>
                <a:ea typeface="Calibri"/>
                <a:cs typeface="Calibri"/>
                <a:sym typeface="Calibri"/>
              </a:rPr>
              <a:t> Medications, </a:t>
            </a:r>
            <a:r>
              <a:rPr lang="en-US" sz="1600">
                <a:latin typeface="Calibri"/>
                <a:ea typeface="Calibri"/>
                <a:cs typeface="Calibri"/>
                <a:sym typeface="Calibri"/>
              </a:rPr>
              <a:t>laboratory</a:t>
            </a:r>
            <a:r>
              <a:rPr lang="en-US" sz="1600">
                <a:latin typeface="Calibri"/>
                <a:ea typeface="Calibri"/>
                <a:cs typeface="Calibri"/>
                <a:sym typeface="Calibri"/>
              </a:rPr>
              <a:t> tests (biomarkers), and examinations</a:t>
            </a:r>
            <a:endParaRPr i="0" u="none" cap="none" strike="noStrike">
              <a:solidFill>
                <a:srgbClr val="000000"/>
              </a:solidFill>
              <a:latin typeface="Calibri"/>
              <a:ea typeface="Calibri"/>
              <a:cs typeface="Calibri"/>
              <a:sym typeface="Calibri"/>
            </a:endParaRPr>
          </a:p>
        </p:txBody>
      </p:sp>
      <p:sp>
        <p:nvSpPr>
          <p:cNvPr id="105" name="Google Shape;105;p8"/>
          <p:cNvSpPr txBox="1"/>
          <p:nvPr/>
        </p:nvSpPr>
        <p:spPr>
          <a:xfrm>
            <a:off x="1175703" y="4364607"/>
            <a:ext cx="2253300" cy="1508400"/>
          </a:xfrm>
          <a:prstGeom prst="rect">
            <a:avLst/>
          </a:prstGeom>
          <a:noFill/>
          <a:ln>
            <a:noFill/>
          </a:ln>
        </p:spPr>
        <p:txBody>
          <a:bodyPr anchorCtr="0" anchor="t" bIns="45700" lIns="91425" spcFirstLastPara="1" rIns="91425" wrap="square" tIns="45700">
            <a:spAutoFit/>
          </a:bodyPr>
          <a:lstStyle/>
          <a:p>
            <a:pPr indent="-304800" lvl="0" marL="285750" marR="0" rtl="0" algn="l">
              <a:lnSpc>
                <a:spcPct val="100000"/>
              </a:lnSpc>
              <a:spcBef>
                <a:spcPts val="0"/>
              </a:spcBef>
              <a:spcAft>
                <a:spcPts val="0"/>
              </a:spcAft>
              <a:buClr>
                <a:srgbClr val="000000"/>
              </a:buClr>
              <a:buSzPts val="1300"/>
              <a:buFont typeface="Calibri"/>
              <a:buChar char="•"/>
            </a:pPr>
            <a:r>
              <a:rPr i="0" lang="en-US" sz="1300" u="none" cap="none" strike="noStrike">
                <a:solidFill>
                  <a:srgbClr val="000000"/>
                </a:solidFill>
                <a:latin typeface="Calibri"/>
                <a:ea typeface="Calibri"/>
                <a:cs typeface="Calibri"/>
                <a:sym typeface="Calibri"/>
              </a:rPr>
              <a:t>PHQ-9</a:t>
            </a:r>
            <a:r>
              <a:rPr lang="en-US" sz="1300">
                <a:latin typeface="Calibri"/>
                <a:ea typeface="Calibri"/>
                <a:cs typeface="Calibri"/>
                <a:sym typeface="Calibri"/>
              </a:rPr>
              <a:t>: Validated measurement of depression</a:t>
            </a:r>
            <a:endParaRPr i="0" u="none" cap="none" strike="noStrike">
              <a:solidFill>
                <a:srgbClr val="000000"/>
              </a:solidFill>
              <a:latin typeface="Calibri"/>
              <a:ea typeface="Calibri"/>
              <a:cs typeface="Calibri"/>
              <a:sym typeface="Calibri"/>
            </a:endParaRPr>
          </a:p>
          <a:p>
            <a:pPr indent="-304800" lvl="0" marL="285750" marR="0" rtl="0" algn="l">
              <a:lnSpc>
                <a:spcPct val="100000"/>
              </a:lnSpc>
              <a:spcBef>
                <a:spcPts val="0"/>
              </a:spcBef>
              <a:spcAft>
                <a:spcPts val="0"/>
              </a:spcAft>
              <a:buClr>
                <a:srgbClr val="000000"/>
              </a:buClr>
              <a:buSzPts val="1300"/>
              <a:buFont typeface="Calibri"/>
              <a:buChar char="•"/>
            </a:pPr>
            <a:r>
              <a:rPr lang="en-US" sz="1300">
                <a:latin typeface="Calibri"/>
                <a:ea typeface="Calibri"/>
                <a:cs typeface="Calibri"/>
                <a:sym typeface="Calibri"/>
              </a:rPr>
              <a:t>Sum of 9 questions (0-27)</a:t>
            </a:r>
            <a:endParaRPr sz="1300">
              <a:latin typeface="Calibri"/>
              <a:ea typeface="Calibri"/>
              <a:cs typeface="Calibri"/>
              <a:sym typeface="Calibri"/>
            </a:endParaRPr>
          </a:p>
          <a:p>
            <a:pPr indent="-304800" lvl="0" marL="285750" marR="0" rtl="0" algn="l">
              <a:lnSpc>
                <a:spcPct val="100000"/>
              </a:lnSpc>
              <a:spcBef>
                <a:spcPts val="0"/>
              </a:spcBef>
              <a:spcAft>
                <a:spcPts val="0"/>
              </a:spcAft>
              <a:buSzPts val="1300"/>
              <a:buFont typeface="Calibri"/>
              <a:buChar char="•"/>
            </a:pPr>
            <a:r>
              <a:rPr lang="en-US" sz="1300">
                <a:latin typeface="Calibri"/>
                <a:ea typeface="Calibri"/>
                <a:cs typeface="Calibri"/>
                <a:sym typeface="Calibri"/>
              </a:rPr>
              <a:t>Target: </a:t>
            </a:r>
            <a:endParaRPr sz="1300">
              <a:latin typeface="Calibri"/>
              <a:ea typeface="Calibri"/>
              <a:cs typeface="Calibri"/>
              <a:sym typeface="Calibri"/>
            </a:endParaRPr>
          </a:p>
          <a:p>
            <a:pPr indent="0" lvl="0" marL="457200" marR="0" rtl="0" algn="l">
              <a:lnSpc>
                <a:spcPct val="100000"/>
              </a:lnSpc>
              <a:spcBef>
                <a:spcPts val="0"/>
              </a:spcBef>
              <a:spcAft>
                <a:spcPts val="0"/>
              </a:spcAft>
              <a:buNone/>
            </a:pPr>
            <a:r>
              <a:rPr lang="en-US" sz="1300">
                <a:latin typeface="Calibri"/>
                <a:ea typeface="Calibri"/>
                <a:cs typeface="Calibri"/>
                <a:sym typeface="Calibri"/>
              </a:rPr>
              <a:t>Dep: </a:t>
            </a:r>
            <a:r>
              <a:rPr lang="en-US" sz="1300">
                <a:latin typeface="Calibri"/>
                <a:ea typeface="Calibri"/>
                <a:cs typeface="Calibri"/>
                <a:sym typeface="Calibri"/>
              </a:rPr>
              <a:t>PHQ-9 &gt;=8; Non-dep: </a:t>
            </a:r>
            <a:r>
              <a:rPr lang="en-US">
                <a:latin typeface="Calibri"/>
                <a:ea typeface="Calibri"/>
                <a:cs typeface="Calibri"/>
                <a:sym typeface="Calibri"/>
              </a:rPr>
              <a:t>PHQ-9 &lt; 8</a:t>
            </a:r>
            <a:endParaRPr>
              <a:latin typeface="Calibri"/>
              <a:ea typeface="Calibri"/>
              <a:cs typeface="Calibri"/>
              <a:sym typeface="Calibri"/>
            </a:endParaRPr>
          </a:p>
        </p:txBody>
      </p:sp>
      <p:sp>
        <p:nvSpPr>
          <p:cNvPr id="106" name="Google Shape;106;p8"/>
          <p:cNvSpPr txBox="1"/>
          <p:nvPr/>
        </p:nvSpPr>
        <p:spPr>
          <a:xfrm>
            <a:off x="5919334" y="4375927"/>
            <a:ext cx="2183100" cy="1293000"/>
          </a:xfrm>
          <a:prstGeom prst="rect">
            <a:avLst/>
          </a:prstGeom>
          <a:noFill/>
          <a:ln>
            <a:noFill/>
          </a:ln>
        </p:spPr>
        <p:txBody>
          <a:bodyPr anchorCtr="0" anchor="t" bIns="45700" lIns="91425" spcFirstLastPara="1" rIns="91425" wrap="square" tIns="45700">
            <a:spAutoFit/>
          </a:bodyPr>
          <a:lstStyle/>
          <a:p>
            <a:pPr indent="-304800" lvl="0" marL="285750" marR="0" rtl="0" algn="l">
              <a:lnSpc>
                <a:spcPct val="100000"/>
              </a:lnSpc>
              <a:spcBef>
                <a:spcPts val="0"/>
              </a:spcBef>
              <a:spcAft>
                <a:spcPts val="0"/>
              </a:spcAft>
              <a:buClr>
                <a:srgbClr val="000000"/>
              </a:buClr>
              <a:buSzPts val="1300"/>
              <a:buFont typeface="Calibri"/>
              <a:buChar char="•"/>
            </a:pPr>
            <a:r>
              <a:rPr lang="en-US" sz="1300">
                <a:latin typeface="Calibri"/>
                <a:ea typeface="Calibri"/>
                <a:cs typeface="Calibri"/>
                <a:sym typeface="Calibri"/>
              </a:rPr>
              <a:t>Manual drop </a:t>
            </a:r>
            <a:r>
              <a:rPr lang="en-US" sz="1300">
                <a:latin typeface="Calibri"/>
                <a:ea typeface="Calibri"/>
                <a:cs typeface="Calibri"/>
                <a:sym typeface="Calibri"/>
              </a:rPr>
              <a:t>irrelevant</a:t>
            </a:r>
            <a:r>
              <a:rPr lang="en-US" sz="1300">
                <a:latin typeface="Calibri"/>
                <a:ea typeface="Calibri"/>
                <a:cs typeface="Calibri"/>
                <a:sym typeface="Calibri"/>
              </a:rPr>
              <a:t> features: admin-related, duplicates, etc.</a:t>
            </a:r>
            <a:endParaRPr i="0" sz="1700" u="none" cap="none" strike="noStrike">
              <a:solidFill>
                <a:srgbClr val="000000"/>
              </a:solidFill>
              <a:latin typeface="Calibri"/>
              <a:ea typeface="Calibri"/>
              <a:cs typeface="Calibri"/>
              <a:sym typeface="Calibri"/>
            </a:endParaRPr>
          </a:p>
          <a:p>
            <a:pPr indent="-304800" lvl="0" marL="285750" marR="0" rtl="0" algn="l">
              <a:lnSpc>
                <a:spcPct val="100000"/>
              </a:lnSpc>
              <a:spcBef>
                <a:spcPts val="0"/>
              </a:spcBef>
              <a:spcAft>
                <a:spcPts val="0"/>
              </a:spcAft>
              <a:buClr>
                <a:srgbClr val="000000"/>
              </a:buClr>
              <a:buSzPts val="1300"/>
              <a:buFont typeface="Calibri"/>
              <a:buChar char="•"/>
            </a:pPr>
            <a:r>
              <a:rPr lang="en-US" sz="1300">
                <a:latin typeface="Calibri"/>
                <a:ea typeface="Calibri"/>
                <a:cs typeface="Calibri"/>
                <a:sym typeface="Calibri"/>
              </a:rPr>
              <a:t>Normalization: Remove mean and scale to unit variance (</a:t>
            </a:r>
            <a:r>
              <a:rPr i="1" lang="en-US" sz="1300">
                <a:latin typeface="Calibri"/>
                <a:ea typeface="Calibri"/>
                <a:cs typeface="Calibri"/>
                <a:sym typeface="Calibri"/>
              </a:rPr>
              <a:t>StandardScaler</a:t>
            </a:r>
            <a:r>
              <a:rPr lang="en-US" sz="1300">
                <a:latin typeface="Calibri"/>
                <a:ea typeface="Calibri"/>
                <a:cs typeface="Calibri"/>
                <a:sym typeface="Calibri"/>
              </a:rPr>
              <a:t>)</a:t>
            </a:r>
            <a:endParaRPr i="0" sz="1700" u="none" cap="none" strike="noStrike">
              <a:solidFill>
                <a:srgbClr val="000000"/>
              </a:solidFill>
              <a:latin typeface="Calibri"/>
              <a:ea typeface="Calibri"/>
              <a:cs typeface="Calibri"/>
              <a:sym typeface="Calibri"/>
            </a:endParaRPr>
          </a:p>
        </p:txBody>
      </p:sp>
      <p:sp>
        <p:nvSpPr>
          <p:cNvPr id="107" name="Google Shape;107;p8"/>
          <p:cNvSpPr txBox="1"/>
          <p:nvPr/>
        </p:nvSpPr>
        <p:spPr>
          <a:xfrm>
            <a:off x="3429000" y="4377850"/>
            <a:ext cx="2513400" cy="1293000"/>
          </a:xfrm>
          <a:prstGeom prst="rect">
            <a:avLst/>
          </a:prstGeom>
          <a:noFill/>
          <a:ln>
            <a:noFill/>
          </a:ln>
        </p:spPr>
        <p:txBody>
          <a:bodyPr anchorCtr="0" anchor="t" bIns="45700" lIns="91425" spcFirstLastPara="1" rIns="91425" wrap="square" tIns="45700">
            <a:spAutoFit/>
          </a:bodyPr>
          <a:lstStyle/>
          <a:p>
            <a:pPr indent="-304800" lvl="0" marL="285750" marR="0" rtl="0" algn="l">
              <a:lnSpc>
                <a:spcPct val="100000"/>
              </a:lnSpc>
              <a:spcBef>
                <a:spcPts val="0"/>
              </a:spcBef>
              <a:spcAft>
                <a:spcPts val="0"/>
              </a:spcAft>
              <a:buClr>
                <a:srgbClr val="000000"/>
              </a:buClr>
              <a:buSzPts val="1300"/>
              <a:buFont typeface="Calibri"/>
              <a:buChar char="•"/>
            </a:pPr>
            <a:r>
              <a:rPr lang="en-US" sz="1300">
                <a:latin typeface="Calibri"/>
                <a:ea typeface="Calibri"/>
                <a:cs typeface="Calibri"/>
                <a:sym typeface="Calibri"/>
              </a:rPr>
              <a:t>Drop: Obs missing in PHQ-9</a:t>
            </a:r>
            <a:endParaRPr i="0" sz="1700" u="none" cap="none" strike="noStrike">
              <a:solidFill>
                <a:srgbClr val="000000"/>
              </a:solidFill>
              <a:latin typeface="Calibri"/>
              <a:ea typeface="Calibri"/>
              <a:cs typeface="Calibri"/>
              <a:sym typeface="Calibri"/>
            </a:endParaRPr>
          </a:p>
          <a:p>
            <a:pPr indent="-304800" lvl="0" marL="285750" marR="0" rtl="0" algn="l">
              <a:lnSpc>
                <a:spcPct val="100000"/>
              </a:lnSpc>
              <a:spcBef>
                <a:spcPts val="0"/>
              </a:spcBef>
              <a:spcAft>
                <a:spcPts val="0"/>
              </a:spcAft>
              <a:buClr>
                <a:srgbClr val="000000"/>
              </a:buClr>
              <a:buSzPts val="1300"/>
              <a:buFont typeface="Calibri"/>
              <a:buChar char="•"/>
            </a:pPr>
            <a:r>
              <a:rPr lang="en-US" sz="1300">
                <a:latin typeface="Calibri"/>
                <a:ea typeface="Calibri"/>
                <a:cs typeface="Calibri"/>
                <a:sym typeface="Calibri"/>
              </a:rPr>
              <a:t>Drop: Features missing &gt;20%</a:t>
            </a:r>
            <a:endParaRPr i="0" sz="1700" u="none" cap="none" strike="noStrike">
              <a:solidFill>
                <a:srgbClr val="000000"/>
              </a:solidFill>
              <a:latin typeface="Calibri"/>
              <a:ea typeface="Calibri"/>
              <a:cs typeface="Calibri"/>
              <a:sym typeface="Calibri"/>
            </a:endParaRPr>
          </a:p>
          <a:p>
            <a:pPr indent="-304800" lvl="0" marL="285750" marR="0" rtl="0" algn="l">
              <a:lnSpc>
                <a:spcPct val="100000"/>
              </a:lnSpc>
              <a:spcBef>
                <a:spcPts val="0"/>
              </a:spcBef>
              <a:spcAft>
                <a:spcPts val="0"/>
              </a:spcAft>
              <a:buClr>
                <a:srgbClr val="000000"/>
              </a:buClr>
              <a:buSzPts val="1300"/>
              <a:buFont typeface="Calibri"/>
              <a:buChar char="•"/>
            </a:pPr>
            <a:r>
              <a:rPr lang="en-US" sz="1300">
                <a:latin typeface="Calibri"/>
                <a:ea typeface="Calibri"/>
                <a:cs typeface="Calibri"/>
                <a:sym typeface="Calibri"/>
              </a:rPr>
              <a:t>Drop: Non-numeric features</a:t>
            </a:r>
            <a:endParaRPr sz="1300">
              <a:latin typeface="Calibri"/>
              <a:ea typeface="Calibri"/>
              <a:cs typeface="Calibri"/>
              <a:sym typeface="Calibri"/>
            </a:endParaRPr>
          </a:p>
          <a:p>
            <a:pPr indent="-304800" lvl="0" marL="285750" marR="0" rtl="0" algn="l">
              <a:lnSpc>
                <a:spcPct val="100000"/>
              </a:lnSpc>
              <a:spcBef>
                <a:spcPts val="0"/>
              </a:spcBef>
              <a:spcAft>
                <a:spcPts val="0"/>
              </a:spcAft>
              <a:buSzPts val="1300"/>
              <a:buFont typeface="Calibri"/>
              <a:buChar char="•"/>
            </a:pPr>
            <a:r>
              <a:rPr lang="en-US" sz="1300">
                <a:latin typeface="Calibri"/>
                <a:ea typeface="Calibri"/>
                <a:cs typeface="Calibri"/>
                <a:sym typeface="Calibri"/>
              </a:rPr>
              <a:t>Impute: Most frequent values (</a:t>
            </a:r>
            <a:r>
              <a:rPr i="1" lang="en-US" sz="1300">
                <a:latin typeface="Calibri"/>
                <a:ea typeface="Calibri"/>
                <a:cs typeface="Calibri"/>
                <a:sym typeface="Calibri"/>
              </a:rPr>
              <a:t>sklearn.Simpleimputer)</a:t>
            </a:r>
            <a:endParaRPr i="1" sz="1300">
              <a:latin typeface="Calibri"/>
              <a:ea typeface="Calibri"/>
              <a:cs typeface="Calibri"/>
              <a:sym typeface="Calibri"/>
            </a:endParaRPr>
          </a:p>
          <a:p>
            <a:pPr indent="-222250" lvl="0" marL="285750" marR="0" rtl="0" algn="l">
              <a:lnSpc>
                <a:spcPct val="100000"/>
              </a:lnSpc>
              <a:spcBef>
                <a:spcPts val="0"/>
              </a:spcBef>
              <a:spcAft>
                <a:spcPts val="0"/>
              </a:spcAft>
              <a:buClr>
                <a:srgbClr val="000000"/>
              </a:buClr>
              <a:buSzPts val="1000"/>
              <a:buFont typeface="Arial"/>
              <a:buNone/>
            </a:pPr>
            <a:r>
              <a:t/>
            </a:r>
            <a:endParaRPr i="0" sz="1300" u="none" cap="none" strike="noStrike">
              <a:solidFill>
                <a:srgbClr val="000000"/>
              </a:solidFill>
              <a:latin typeface="Calibri"/>
              <a:ea typeface="Calibri"/>
              <a:cs typeface="Calibri"/>
              <a:sym typeface="Calibri"/>
            </a:endParaRPr>
          </a:p>
        </p:txBody>
      </p:sp>
      <p:sp>
        <p:nvSpPr>
          <p:cNvPr id="108" name="Google Shape;108;p8"/>
          <p:cNvSpPr txBox="1"/>
          <p:nvPr/>
        </p:nvSpPr>
        <p:spPr>
          <a:xfrm>
            <a:off x="8449169" y="4372252"/>
            <a:ext cx="2183100" cy="1493100"/>
          </a:xfrm>
          <a:prstGeom prst="rect">
            <a:avLst/>
          </a:prstGeom>
          <a:noFill/>
          <a:ln>
            <a:noFill/>
          </a:ln>
        </p:spPr>
        <p:txBody>
          <a:bodyPr anchorCtr="0" anchor="t" bIns="45700" lIns="91425" spcFirstLastPara="1" rIns="91425" wrap="square" tIns="45700">
            <a:spAutoFit/>
          </a:bodyPr>
          <a:lstStyle/>
          <a:p>
            <a:pPr indent="-279400" lvl="0" marL="285750" marR="0" rtl="0" algn="l">
              <a:lnSpc>
                <a:spcPct val="100000"/>
              </a:lnSpc>
              <a:spcBef>
                <a:spcPts val="0"/>
              </a:spcBef>
              <a:spcAft>
                <a:spcPts val="0"/>
              </a:spcAft>
              <a:buClr>
                <a:srgbClr val="000000"/>
              </a:buClr>
              <a:buSzPts val="900"/>
              <a:buFont typeface="Calibri"/>
              <a:buChar char="•"/>
            </a:pPr>
            <a:r>
              <a:rPr lang="en-US" sz="1300">
                <a:latin typeface="Calibri"/>
                <a:ea typeface="Calibri"/>
                <a:cs typeface="Calibri"/>
                <a:sym typeface="Calibri"/>
              </a:rPr>
              <a:t>Imbalance: More non-dep (majority) than dep (minority) </a:t>
            </a:r>
            <a:endParaRPr sz="1300">
              <a:latin typeface="Calibri"/>
              <a:ea typeface="Calibri"/>
              <a:cs typeface="Calibri"/>
              <a:sym typeface="Calibri"/>
            </a:endParaRPr>
          </a:p>
          <a:p>
            <a:pPr indent="-304800" lvl="0" marL="285750" marR="0" rtl="0" algn="l">
              <a:lnSpc>
                <a:spcPct val="100000"/>
              </a:lnSpc>
              <a:spcBef>
                <a:spcPts val="0"/>
              </a:spcBef>
              <a:spcAft>
                <a:spcPts val="0"/>
              </a:spcAft>
              <a:buSzPts val="1300"/>
              <a:buFont typeface="Calibri"/>
              <a:buChar char="•"/>
            </a:pPr>
            <a:r>
              <a:rPr lang="en-US" sz="1300">
                <a:latin typeface="Calibri"/>
                <a:ea typeface="Calibri"/>
                <a:cs typeface="Calibri"/>
                <a:sym typeface="Calibri"/>
              </a:rPr>
              <a:t>SMOTE + undersample majority</a:t>
            </a:r>
            <a:endParaRPr sz="1300">
              <a:latin typeface="Calibri"/>
              <a:ea typeface="Calibri"/>
              <a:cs typeface="Calibri"/>
              <a:sym typeface="Calibri"/>
            </a:endParaRPr>
          </a:p>
          <a:p>
            <a:pPr indent="-304800" lvl="0" marL="285750" marR="0" rtl="0" algn="l">
              <a:lnSpc>
                <a:spcPct val="100000"/>
              </a:lnSpc>
              <a:spcBef>
                <a:spcPts val="0"/>
              </a:spcBef>
              <a:spcAft>
                <a:spcPts val="0"/>
              </a:spcAft>
              <a:buSzPts val="1300"/>
              <a:buFont typeface="Calibri"/>
              <a:buChar char="•"/>
            </a:pPr>
            <a:r>
              <a:rPr lang="en-US" sz="1300">
                <a:latin typeface="Calibri"/>
                <a:ea typeface="Calibri"/>
                <a:cs typeface="Calibri"/>
                <a:sym typeface="Calibri"/>
              </a:rPr>
              <a:t>Remain test set intact to reduce bias</a:t>
            </a:r>
            <a:endParaRPr sz="1300">
              <a:latin typeface="Calibri"/>
              <a:ea typeface="Calibri"/>
              <a:cs typeface="Calibri"/>
              <a:sym typeface="Calibri"/>
            </a:endParaRPr>
          </a:p>
        </p:txBody>
      </p:sp>
      <p:sp>
        <p:nvSpPr>
          <p:cNvPr id="109" name="Google Shape;109;p8"/>
          <p:cNvSpPr/>
          <p:nvPr/>
        </p:nvSpPr>
        <p:spPr>
          <a:xfrm>
            <a:off x="4330106" y="6005188"/>
            <a:ext cx="2971800" cy="659700"/>
          </a:xfrm>
          <a:prstGeom prst="roundRect">
            <a:avLst>
              <a:gd fmla="val 16667" name="adj"/>
            </a:avLst>
          </a:prstGeom>
          <a:solidFill>
            <a:srgbClr val="FFFFFF">
              <a:alpha val="89411"/>
            </a:srgbClr>
          </a:solidFill>
          <a:ln cap="flat" cmpd="sng" w="25400">
            <a:solidFill>
              <a:schemeClr val="dk2"/>
            </a:solidFill>
            <a:prstDash val="solid"/>
            <a:round/>
            <a:headEnd len="sm" w="sm" type="none"/>
            <a:tailEnd len="sm" w="sm" type="none"/>
          </a:ln>
        </p:spPr>
        <p:txBody>
          <a:bodyPr anchorCtr="0" anchor="ctr" bIns="78225" lIns="78225" spcFirstLastPara="1" rIns="78225" wrap="square" tIns="78225">
            <a:no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chemeClr val="dk1"/>
                </a:solidFill>
                <a:latin typeface="Calibri"/>
                <a:ea typeface="Calibri"/>
                <a:cs typeface="Calibri"/>
                <a:sym typeface="Calibri"/>
              </a:rPr>
              <a:t>Data for Model Selection</a:t>
            </a:r>
            <a:endParaRPr i="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i="0" lang="en-US" u="none" cap="none" strike="noStrike">
                <a:solidFill>
                  <a:srgbClr val="000000"/>
                </a:solidFill>
                <a:latin typeface="Calibri"/>
                <a:ea typeface="Calibri"/>
                <a:cs typeface="Calibri"/>
                <a:sym typeface="Calibri"/>
              </a:rPr>
              <a:t>211 </a:t>
            </a:r>
            <a:r>
              <a:rPr lang="en-US">
                <a:latin typeface="Calibri"/>
                <a:ea typeface="Calibri"/>
                <a:cs typeface="Calibri"/>
                <a:sym typeface="Calibri"/>
              </a:rPr>
              <a:t>f</a:t>
            </a:r>
            <a:r>
              <a:rPr i="0" lang="en-US" u="none" cap="none" strike="noStrike">
                <a:solidFill>
                  <a:srgbClr val="000000"/>
                </a:solidFill>
                <a:latin typeface="Calibri"/>
                <a:ea typeface="Calibri"/>
                <a:cs typeface="Calibri"/>
                <a:sym typeface="Calibri"/>
              </a:rPr>
              <a:t>eatures, </a:t>
            </a:r>
            <a:r>
              <a:rPr lang="en-US">
                <a:latin typeface="Calibri"/>
                <a:ea typeface="Calibri"/>
                <a:cs typeface="Calibri"/>
                <a:sym typeface="Calibri"/>
              </a:rPr>
              <a:t>5,372 unique observations</a:t>
            </a:r>
            <a:endParaRPr i="0" u="none" cap="none" strike="noStrike">
              <a:solidFill>
                <a:srgbClr val="000000"/>
              </a:solidFill>
              <a:latin typeface="Calibri"/>
              <a:ea typeface="Calibri"/>
              <a:cs typeface="Calibri"/>
              <a:sym typeface="Calibri"/>
            </a:endParaRPr>
          </a:p>
        </p:txBody>
      </p:sp>
      <p:sp>
        <p:nvSpPr>
          <p:cNvPr id="110" name="Google Shape;110;p8"/>
          <p:cNvSpPr/>
          <p:nvPr/>
        </p:nvSpPr>
        <p:spPr>
          <a:xfrm>
            <a:off x="4209814" y="2561449"/>
            <a:ext cx="2971800" cy="659700"/>
          </a:xfrm>
          <a:prstGeom prst="roundRect">
            <a:avLst>
              <a:gd fmla="val 16667" name="adj"/>
            </a:avLst>
          </a:prstGeom>
          <a:solidFill>
            <a:srgbClr val="FFFFFF">
              <a:alpha val="89411"/>
            </a:srgbClr>
          </a:solidFill>
          <a:ln cap="flat" cmpd="sng" w="25400">
            <a:solidFill>
              <a:schemeClr val="dk2"/>
            </a:solidFill>
            <a:prstDash val="solid"/>
            <a:round/>
            <a:headEnd len="sm" w="sm" type="none"/>
            <a:tailEnd len="sm" w="sm" type="none"/>
          </a:ln>
        </p:spPr>
        <p:txBody>
          <a:bodyPr anchorCtr="0" anchor="ctr" bIns="78225" lIns="78225" spcFirstLastPara="1" rIns="78225" wrap="square" tIns="78225">
            <a:noAutofit/>
          </a:bodyPr>
          <a:lstStyle/>
          <a:p>
            <a:pPr indent="0" lvl="0" marL="0" marR="0" rtl="0" algn="ctr">
              <a:lnSpc>
                <a:spcPct val="100000"/>
              </a:lnSpc>
              <a:spcBef>
                <a:spcPts val="0"/>
              </a:spcBef>
              <a:spcAft>
                <a:spcPts val="0"/>
              </a:spcAft>
              <a:buClr>
                <a:srgbClr val="000000"/>
              </a:buClr>
              <a:buSzPts val="1600"/>
              <a:buFont typeface="Arial"/>
              <a:buNone/>
            </a:pPr>
            <a:r>
              <a:rPr b="1" lang="en-US" sz="1700">
                <a:solidFill>
                  <a:schemeClr val="dk1"/>
                </a:solidFill>
                <a:latin typeface="Calibri"/>
                <a:ea typeface="Calibri"/>
                <a:cs typeface="Calibri"/>
                <a:sym typeface="Calibri"/>
              </a:rPr>
              <a:t>Starting Point</a:t>
            </a:r>
            <a:endParaRPr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i="0" lang="en-US" sz="1500" u="none" cap="none" strike="noStrike">
                <a:solidFill>
                  <a:srgbClr val="000000"/>
                </a:solidFill>
                <a:latin typeface="Calibri"/>
                <a:ea typeface="Calibri"/>
                <a:cs typeface="Calibri"/>
                <a:sym typeface="Calibri"/>
              </a:rPr>
              <a:t>1,</a:t>
            </a:r>
            <a:r>
              <a:rPr lang="en-US" sz="1500">
                <a:latin typeface="Calibri"/>
                <a:ea typeface="Calibri"/>
                <a:cs typeface="Calibri"/>
                <a:sym typeface="Calibri"/>
              </a:rPr>
              <a:t>166</a:t>
            </a:r>
            <a:r>
              <a:rPr i="0" lang="en-US" sz="1500" u="none" cap="none" strike="noStrike">
                <a:solidFill>
                  <a:srgbClr val="000000"/>
                </a:solidFill>
                <a:latin typeface="Calibri"/>
                <a:ea typeface="Calibri"/>
                <a:cs typeface="Calibri"/>
                <a:sym typeface="Calibri"/>
              </a:rPr>
              <a:t> features</a:t>
            </a:r>
            <a:endParaRPr i="0" sz="1500" u="none" cap="none" strike="noStrike">
              <a:solidFill>
                <a:srgbClr val="000000"/>
              </a:solidFill>
              <a:latin typeface="Calibri"/>
              <a:ea typeface="Calibri"/>
              <a:cs typeface="Calibri"/>
              <a:sym typeface="Calibri"/>
            </a:endParaRPr>
          </a:p>
        </p:txBody>
      </p:sp>
      <p:pic>
        <p:nvPicPr>
          <p:cNvPr id="111" name="Google Shape;111;p8"/>
          <p:cNvPicPr preferRelativeResize="0"/>
          <p:nvPr/>
        </p:nvPicPr>
        <p:blipFill rotWithShape="1">
          <a:blip r:embed="rId3">
            <a:alphaModFix/>
          </a:blip>
          <a:srcRect b="9990" l="0" r="0" t="0"/>
          <a:stretch/>
        </p:blipFill>
        <p:spPr>
          <a:xfrm>
            <a:off x="1020338" y="1727600"/>
            <a:ext cx="285750" cy="276992"/>
          </a:xfrm>
          <a:prstGeom prst="rect">
            <a:avLst/>
          </a:prstGeom>
          <a:noFill/>
          <a:ln>
            <a:noFill/>
          </a:ln>
        </p:spPr>
      </p:pic>
      <p:pic>
        <p:nvPicPr>
          <p:cNvPr id="112" name="Google Shape;112;p8"/>
          <p:cNvPicPr preferRelativeResize="0"/>
          <p:nvPr/>
        </p:nvPicPr>
        <p:blipFill>
          <a:blip r:embed="rId4">
            <a:alphaModFix/>
          </a:blip>
          <a:stretch>
            <a:fillRect/>
          </a:stretch>
        </p:blipFill>
        <p:spPr>
          <a:xfrm>
            <a:off x="1076349" y="2070062"/>
            <a:ext cx="173736" cy="173736"/>
          </a:xfrm>
          <a:prstGeom prst="rect">
            <a:avLst/>
          </a:prstGeom>
          <a:noFill/>
          <a:ln>
            <a:noFill/>
          </a:ln>
        </p:spPr>
      </p:pic>
      <p:pic>
        <p:nvPicPr>
          <p:cNvPr id="113" name="Google Shape;113;p8"/>
          <p:cNvPicPr preferRelativeResize="0"/>
          <p:nvPr/>
        </p:nvPicPr>
        <p:blipFill>
          <a:blip r:embed="rId5">
            <a:alphaModFix/>
          </a:blip>
          <a:stretch>
            <a:fillRect/>
          </a:stretch>
        </p:blipFill>
        <p:spPr>
          <a:xfrm>
            <a:off x="1017827" y="1324175"/>
            <a:ext cx="347472" cy="2468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nvSpPr>
        <p:spPr>
          <a:xfrm>
            <a:off x="10870692" y="6522753"/>
            <a:ext cx="285750" cy="283210"/>
          </a:xfrm>
          <a:prstGeom prst="rect">
            <a:avLst/>
          </a:prstGeom>
          <a:noFill/>
          <a:ln>
            <a:noFill/>
          </a:ln>
        </p:spPr>
        <p:txBody>
          <a:bodyPr anchorCtr="0" anchor="t" bIns="0" lIns="0" spcFirstLastPara="1" rIns="0" wrap="square" tIns="0">
            <a:spAutoFit/>
          </a:bodyPr>
          <a:lstStyle/>
          <a:p>
            <a:pPr indent="0" lvl="0" marL="38100" marR="0" rtl="0" algn="l">
              <a:lnSpc>
                <a:spcPct val="111888"/>
              </a:lnSpc>
              <a:spcBef>
                <a:spcPts val="0"/>
              </a:spcBef>
              <a:spcAft>
                <a:spcPts val="0"/>
              </a:spcAft>
              <a:buClr>
                <a:srgbClr val="000000"/>
              </a:buClr>
              <a:buSzPts val="1800"/>
              <a:buFont typeface="Arial"/>
              <a:buNone/>
            </a:pPr>
            <a:fld id="{00000000-1234-1234-1234-123412341234}" type="slidenum">
              <a:rPr b="1" i="0" lang="en-US" sz="1800" u="none" cap="none" strike="noStrike">
                <a:solidFill>
                  <a:srgbClr val="7E7E7E"/>
                </a:solidFill>
                <a:latin typeface="Times New Roman"/>
                <a:ea typeface="Times New Roman"/>
                <a:cs typeface="Times New Roman"/>
                <a:sym typeface="Times New Roman"/>
              </a:rPr>
              <a:t>‹#›</a:t>
            </a:fld>
            <a:endParaRPr b="0" i="0" sz="1800" u="none" cap="none" strike="noStrike">
              <a:solidFill>
                <a:schemeClr val="dk1"/>
              </a:solidFill>
              <a:latin typeface="Times New Roman"/>
              <a:ea typeface="Times New Roman"/>
              <a:cs typeface="Times New Roman"/>
              <a:sym typeface="Times New Roman"/>
            </a:endParaRPr>
          </a:p>
        </p:txBody>
      </p:sp>
      <p:sp>
        <p:nvSpPr>
          <p:cNvPr id="119" name="Google Shape;119;p9"/>
          <p:cNvSpPr txBox="1"/>
          <p:nvPr/>
        </p:nvSpPr>
        <p:spPr>
          <a:xfrm>
            <a:off x="383540" y="6544767"/>
            <a:ext cx="3426460" cy="135293"/>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rPr b="1" i="0" lang="en-US" sz="800" u="none" cap="none" strike="noStrike">
                <a:solidFill>
                  <a:srgbClr val="A5A5A5"/>
                </a:solidFill>
                <a:latin typeface="Times New Roman"/>
                <a:ea typeface="Times New Roman"/>
                <a:cs typeface="Times New Roman"/>
                <a:sym typeface="Times New Roman"/>
              </a:rPr>
              <a:t>Developing Depression Risk Prediction Models for Different Populations</a:t>
            </a:r>
            <a:endParaRPr b="0" i="0" sz="800" u="none" cap="none" strike="noStrike">
              <a:solidFill>
                <a:srgbClr val="A5A5A5"/>
              </a:solidFill>
              <a:latin typeface="Times New Roman"/>
              <a:ea typeface="Times New Roman"/>
              <a:cs typeface="Times New Roman"/>
              <a:sym typeface="Times New Roman"/>
            </a:endParaRPr>
          </a:p>
        </p:txBody>
      </p:sp>
      <p:sp>
        <p:nvSpPr>
          <p:cNvPr id="120" name="Google Shape;120;p9"/>
          <p:cNvSpPr txBox="1"/>
          <p:nvPr/>
        </p:nvSpPr>
        <p:spPr>
          <a:xfrm>
            <a:off x="515848" y="439825"/>
            <a:ext cx="111603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lang="en-US" sz="3200">
                <a:solidFill>
                  <a:srgbClr val="4779BB"/>
                </a:solidFill>
                <a:latin typeface="Times New Roman"/>
                <a:ea typeface="Times New Roman"/>
                <a:cs typeface="Times New Roman"/>
                <a:sym typeface="Times New Roman"/>
              </a:rPr>
              <a:t>Explore the </a:t>
            </a:r>
            <a:r>
              <a:rPr b="1" lang="en-US" sz="3200">
                <a:solidFill>
                  <a:srgbClr val="4779BB"/>
                </a:solidFill>
                <a:latin typeface="Times New Roman"/>
                <a:ea typeface="Times New Roman"/>
                <a:cs typeface="Times New Roman"/>
                <a:sym typeface="Times New Roman"/>
              </a:rPr>
              <a:t>Target Variable</a:t>
            </a:r>
            <a:endParaRPr b="0" i="0" sz="1400" u="none" cap="none" strike="noStrike">
              <a:solidFill>
                <a:srgbClr val="000000"/>
              </a:solidFill>
              <a:latin typeface="Arial"/>
              <a:ea typeface="Arial"/>
              <a:cs typeface="Arial"/>
              <a:sym typeface="Arial"/>
            </a:endParaRPr>
          </a:p>
        </p:txBody>
      </p:sp>
      <p:pic>
        <p:nvPicPr>
          <p:cNvPr id="121" name="Google Shape;121;p9"/>
          <p:cNvPicPr preferRelativeResize="0"/>
          <p:nvPr/>
        </p:nvPicPr>
        <p:blipFill rotWithShape="1">
          <a:blip r:embed="rId3">
            <a:alphaModFix/>
          </a:blip>
          <a:srcRect b="0" l="0" r="0" t="0"/>
          <a:stretch/>
        </p:blipFill>
        <p:spPr>
          <a:xfrm>
            <a:off x="763448" y="1176267"/>
            <a:ext cx="5331124" cy="3398303"/>
          </a:xfrm>
          <a:prstGeom prst="rect">
            <a:avLst/>
          </a:prstGeom>
          <a:noFill/>
          <a:ln>
            <a:noFill/>
          </a:ln>
        </p:spPr>
      </p:pic>
      <p:pic>
        <p:nvPicPr>
          <p:cNvPr id="122" name="Google Shape;122;p9"/>
          <p:cNvPicPr preferRelativeResize="0"/>
          <p:nvPr/>
        </p:nvPicPr>
        <p:blipFill rotWithShape="1">
          <a:blip r:embed="rId4">
            <a:alphaModFix/>
          </a:blip>
          <a:srcRect b="0" l="0" r="0" t="0"/>
          <a:stretch/>
        </p:blipFill>
        <p:spPr>
          <a:xfrm>
            <a:off x="8067675" y="4818425"/>
            <a:ext cx="2494999" cy="1742399"/>
          </a:xfrm>
          <a:prstGeom prst="rect">
            <a:avLst/>
          </a:prstGeom>
          <a:noFill/>
          <a:ln>
            <a:noFill/>
          </a:ln>
        </p:spPr>
      </p:pic>
      <p:grpSp>
        <p:nvGrpSpPr>
          <p:cNvPr id="123" name="Google Shape;123;p9"/>
          <p:cNvGrpSpPr/>
          <p:nvPr/>
        </p:nvGrpSpPr>
        <p:grpSpPr>
          <a:xfrm>
            <a:off x="1327525" y="4818436"/>
            <a:ext cx="2681960" cy="1742393"/>
            <a:chOff x="6908588" y="4920948"/>
            <a:chExt cx="2681960" cy="1742393"/>
          </a:xfrm>
        </p:grpSpPr>
        <p:pic>
          <p:nvPicPr>
            <p:cNvPr id="124" name="Google Shape;124;p9"/>
            <p:cNvPicPr preferRelativeResize="0"/>
            <p:nvPr/>
          </p:nvPicPr>
          <p:blipFill rotWithShape="1">
            <a:blip r:embed="rId5">
              <a:alphaModFix/>
            </a:blip>
            <a:srcRect b="0" l="0" r="0" t="0"/>
            <a:stretch/>
          </p:blipFill>
          <p:spPr>
            <a:xfrm>
              <a:off x="6908588" y="4920948"/>
              <a:ext cx="2482470" cy="1742393"/>
            </a:xfrm>
            <a:prstGeom prst="rect">
              <a:avLst/>
            </a:prstGeom>
            <a:noFill/>
            <a:ln>
              <a:noFill/>
            </a:ln>
          </p:spPr>
        </p:pic>
        <p:sp>
          <p:nvSpPr>
            <p:cNvPr id="125" name="Google Shape;125;p9"/>
            <p:cNvSpPr txBox="1"/>
            <p:nvPr/>
          </p:nvSpPr>
          <p:spPr>
            <a:xfrm>
              <a:off x="7836448" y="5445677"/>
              <a:ext cx="1754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phq9 &gt;= 15</a:t>
              </a:r>
              <a:endParaRPr b="0" i="0" sz="1400" u="none" cap="none" strike="noStrike">
                <a:solidFill>
                  <a:srgbClr val="000000"/>
                </a:solidFill>
                <a:latin typeface="Arial"/>
                <a:ea typeface="Arial"/>
                <a:cs typeface="Arial"/>
                <a:sym typeface="Arial"/>
              </a:endParaRPr>
            </a:p>
          </p:txBody>
        </p:sp>
      </p:grpSp>
      <p:grpSp>
        <p:nvGrpSpPr>
          <p:cNvPr id="126" name="Google Shape;126;p9"/>
          <p:cNvGrpSpPr/>
          <p:nvPr/>
        </p:nvGrpSpPr>
        <p:grpSpPr>
          <a:xfrm>
            <a:off x="4521783" y="4742500"/>
            <a:ext cx="2834107" cy="1894260"/>
            <a:chOff x="934733" y="4963737"/>
            <a:chExt cx="2834107" cy="1894260"/>
          </a:xfrm>
        </p:grpSpPr>
        <p:pic>
          <p:nvPicPr>
            <p:cNvPr id="127" name="Google Shape;127;p9"/>
            <p:cNvPicPr preferRelativeResize="0"/>
            <p:nvPr/>
          </p:nvPicPr>
          <p:blipFill rotWithShape="1">
            <a:blip r:embed="rId6">
              <a:alphaModFix/>
            </a:blip>
            <a:srcRect b="0" l="0" r="0" t="0"/>
            <a:stretch/>
          </p:blipFill>
          <p:spPr>
            <a:xfrm>
              <a:off x="934733" y="4963737"/>
              <a:ext cx="2590856" cy="1894260"/>
            </a:xfrm>
            <a:prstGeom prst="rect">
              <a:avLst/>
            </a:prstGeom>
            <a:noFill/>
            <a:ln>
              <a:noFill/>
            </a:ln>
          </p:spPr>
        </p:pic>
        <p:sp>
          <p:nvSpPr>
            <p:cNvPr id="128" name="Google Shape;128;p9"/>
            <p:cNvSpPr txBox="1"/>
            <p:nvPr/>
          </p:nvSpPr>
          <p:spPr>
            <a:xfrm>
              <a:off x="2014740" y="5404269"/>
              <a:ext cx="1754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phq9 &gt;= 20</a:t>
              </a:r>
              <a:endParaRPr b="0" i="0" sz="1400" u="none" cap="none" strike="noStrike">
                <a:solidFill>
                  <a:srgbClr val="000000"/>
                </a:solidFill>
                <a:latin typeface="Arial"/>
                <a:ea typeface="Arial"/>
                <a:cs typeface="Arial"/>
                <a:sym typeface="Arial"/>
              </a:endParaRPr>
            </a:p>
          </p:txBody>
        </p:sp>
      </p:grpSp>
      <p:pic>
        <p:nvPicPr>
          <p:cNvPr id="129" name="Google Shape;129;p9"/>
          <p:cNvPicPr preferRelativeResize="0"/>
          <p:nvPr/>
        </p:nvPicPr>
        <p:blipFill>
          <a:blip r:embed="rId7">
            <a:alphaModFix/>
          </a:blip>
          <a:stretch>
            <a:fillRect/>
          </a:stretch>
        </p:blipFill>
        <p:spPr>
          <a:xfrm>
            <a:off x="6266850" y="1176275"/>
            <a:ext cx="4384363" cy="3090300"/>
          </a:xfrm>
          <a:prstGeom prst="rect">
            <a:avLst/>
          </a:prstGeom>
          <a:noFill/>
          <a:ln>
            <a:noFill/>
          </a:ln>
        </p:spPr>
      </p:pic>
      <p:sp>
        <p:nvSpPr>
          <p:cNvPr id="130" name="Google Shape;130;p9"/>
          <p:cNvSpPr/>
          <p:nvPr/>
        </p:nvSpPr>
        <p:spPr>
          <a:xfrm rot="-1187962">
            <a:off x="10081425" y="2003407"/>
            <a:ext cx="1302817" cy="397894"/>
          </a:xfrm>
          <a:prstGeom prst="lef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
          <p:cNvSpPr txBox="1"/>
          <p:nvPr/>
        </p:nvSpPr>
        <p:spPr>
          <a:xfrm>
            <a:off x="10870692" y="6522753"/>
            <a:ext cx="285750" cy="283210"/>
          </a:xfrm>
          <a:prstGeom prst="rect">
            <a:avLst/>
          </a:prstGeom>
          <a:noFill/>
          <a:ln>
            <a:noFill/>
          </a:ln>
        </p:spPr>
        <p:txBody>
          <a:bodyPr anchorCtr="0" anchor="t" bIns="0" lIns="0" spcFirstLastPara="1" rIns="0" wrap="square" tIns="0">
            <a:spAutoFit/>
          </a:bodyPr>
          <a:lstStyle/>
          <a:p>
            <a:pPr indent="0" lvl="0" marL="38100" marR="0" rtl="0" algn="l">
              <a:lnSpc>
                <a:spcPct val="111888"/>
              </a:lnSpc>
              <a:spcBef>
                <a:spcPts val="0"/>
              </a:spcBef>
              <a:spcAft>
                <a:spcPts val="0"/>
              </a:spcAft>
              <a:buClr>
                <a:srgbClr val="000000"/>
              </a:buClr>
              <a:buSzPts val="1800"/>
              <a:buFont typeface="Arial"/>
              <a:buNone/>
            </a:pPr>
            <a:fld id="{00000000-1234-1234-1234-123412341234}" type="slidenum">
              <a:rPr b="1" i="0" lang="en-US" sz="1800" u="none" cap="none" strike="noStrike">
                <a:solidFill>
                  <a:srgbClr val="7E7E7E"/>
                </a:solidFill>
                <a:latin typeface="Times New Roman"/>
                <a:ea typeface="Times New Roman"/>
                <a:cs typeface="Times New Roman"/>
                <a:sym typeface="Times New Roman"/>
              </a:rPr>
              <a:t>‹#›</a:t>
            </a:fld>
            <a:endParaRPr b="0" i="0" sz="1800" u="none" cap="none" strike="noStrike">
              <a:solidFill>
                <a:schemeClr val="dk1"/>
              </a:solidFill>
              <a:latin typeface="Times New Roman"/>
              <a:ea typeface="Times New Roman"/>
              <a:cs typeface="Times New Roman"/>
              <a:sym typeface="Times New Roman"/>
            </a:endParaRPr>
          </a:p>
        </p:txBody>
      </p:sp>
      <p:sp>
        <p:nvSpPr>
          <p:cNvPr id="136" name="Google Shape;136;p1"/>
          <p:cNvSpPr txBox="1"/>
          <p:nvPr/>
        </p:nvSpPr>
        <p:spPr>
          <a:xfrm>
            <a:off x="383540" y="6544767"/>
            <a:ext cx="3426460" cy="135293"/>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rPr b="1" i="0" lang="en-US" sz="800" u="none" cap="none" strike="noStrike">
                <a:solidFill>
                  <a:srgbClr val="A5A5A5"/>
                </a:solidFill>
                <a:latin typeface="Times New Roman"/>
                <a:ea typeface="Times New Roman"/>
                <a:cs typeface="Times New Roman"/>
                <a:sym typeface="Times New Roman"/>
              </a:rPr>
              <a:t>Developing Depression Risk Prediction Models for Different Populations</a:t>
            </a:r>
            <a:endParaRPr b="0" i="0" sz="800" u="none" cap="none" strike="noStrike">
              <a:solidFill>
                <a:srgbClr val="A5A5A5"/>
              </a:solidFill>
              <a:latin typeface="Times New Roman"/>
              <a:ea typeface="Times New Roman"/>
              <a:cs typeface="Times New Roman"/>
              <a:sym typeface="Times New Roman"/>
            </a:endParaRPr>
          </a:p>
        </p:txBody>
      </p:sp>
      <p:sp>
        <p:nvSpPr>
          <p:cNvPr id="137" name="Google Shape;137;p1"/>
          <p:cNvSpPr txBox="1"/>
          <p:nvPr/>
        </p:nvSpPr>
        <p:spPr>
          <a:xfrm>
            <a:off x="515848" y="439825"/>
            <a:ext cx="111603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n-US" sz="3200" u="none" cap="none" strike="noStrike">
                <a:solidFill>
                  <a:srgbClr val="4779BB"/>
                </a:solidFill>
                <a:latin typeface="Times New Roman"/>
                <a:ea typeface="Times New Roman"/>
                <a:cs typeface="Times New Roman"/>
                <a:sym typeface="Times New Roman"/>
              </a:rPr>
              <a:t>Model Selection</a:t>
            </a:r>
            <a:endParaRPr b="1" i="0" sz="3200" u="none" cap="none" strike="noStrike">
              <a:solidFill>
                <a:srgbClr val="4779BB"/>
              </a:solidFill>
              <a:latin typeface="Times New Roman"/>
              <a:ea typeface="Times New Roman"/>
              <a:cs typeface="Times New Roman"/>
              <a:sym typeface="Times New Roman"/>
            </a:endParaRPr>
          </a:p>
        </p:txBody>
      </p:sp>
      <p:sp>
        <p:nvSpPr>
          <p:cNvPr id="138" name="Google Shape;138;p1"/>
          <p:cNvSpPr txBox="1"/>
          <p:nvPr/>
        </p:nvSpPr>
        <p:spPr>
          <a:xfrm>
            <a:off x="2014975" y="1387850"/>
            <a:ext cx="702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Calibri"/>
              <a:ea typeface="Calibri"/>
              <a:cs typeface="Calibri"/>
              <a:sym typeface="Calibri"/>
            </a:endParaRPr>
          </a:p>
        </p:txBody>
      </p:sp>
      <p:grpSp>
        <p:nvGrpSpPr>
          <p:cNvPr id="139" name="Google Shape;139;p1"/>
          <p:cNvGrpSpPr/>
          <p:nvPr/>
        </p:nvGrpSpPr>
        <p:grpSpPr>
          <a:xfrm>
            <a:off x="1495199" y="1291150"/>
            <a:ext cx="9216824" cy="4604906"/>
            <a:chOff x="15478" y="178679"/>
            <a:chExt cx="8476800" cy="4604906"/>
          </a:xfrm>
        </p:grpSpPr>
        <p:sp>
          <p:nvSpPr>
            <p:cNvPr id="140" name="Google Shape;140;p1"/>
            <p:cNvSpPr/>
            <p:nvPr/>
          </p:nvSpPr>
          <p:spPr>
            <a:xfrm>
              <a:off x="15478" y="178679"/>
              <a:ext cx="2584390" cy="623798"/>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
            <p:cNvSpPr txBox="1"/>
            <p:nvPr/>
          </p:nvSpPr>
          <p:spPr>
            <a:xfrm>
              <a:off x="15478" y="178679"/>
              <a:ext cx="2584500" cy="623700"/>
            </a:xfrm>
            <a:prstGeom prst="rect">
              <a:avLst/>
            </a:prstGeom>
            <a:solidFill>
              <a:schemeClr val="dk2"/>
            </a:solid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Clr>
                  <a:srgbClr val="000000"/>
                </a:buClr>
                <a:buSzPts val="1050"/>
                <a:buFont typeface="Arial"/>
                <a:buNone/>
              </a:pPr>
              <a:r>
                <a:rPr b="1" i="0" lang="en-US" sz="1750" u="none" cap="none" strike="noStrike">
                  <a:solidFill>
                    <a:schemeClr val="lt1"/>
                  </a:solidFill>
                  <a:latin typeface="Calibri"/>
                  <a:ea typeface="Calibri"/>
                  <a:cs typeface="Calibri"/>
                  <a:sym typeface="Calibri"/>
                </a:rPr>
                <a:t>Feature</a:t>
              </a:r>
              <a:r>
                <a:rPr b="1" i="0" lang="en-US" sz="1200" u="none" cap="none" strike="noStrike">
                  <a:solidFill>
                    <a:schemeClr val="lt1"/>
                  </a:solidFill>
                  <a:latin typeface="Calibri"/>
                  <a:ea typeface="Calibri"/>
                  <a:cs typeface="Calibri"/>
                  <a:sym typeface="Calibri"/>
                </a:rPr>
                <a:t> </a:t>
              </a:r>
              <a:r>
                <a:rPr b="1" i="0" lang="en-US" sz="1750" u="none" cap="none" strike="noStrike">
                  <a:solidFill>
                    <a:schemeClr val="lt1"/>
                  </a:solidFill>
                  <a:latin typeface="Calibri"/>
                  <a:ea typeface="Calibri"/>
                  <a:cs typeface="Calibri"/>
                  <a:sym typeface="Calibri"/>
                </a:rPr>
                <a:t>Selection with</a:t>
              </a:r>
              <a:r>
                <a:rPr b="1" lang="en-US" sz="1750">
                  <a:solidFill>
                    <a:schemeClr val="lt1"/>
                  </a:solidFill>
                  <a:latin typeface="Calibri"/>
                  <a:ea typeface="Calibri"/>
                  <a:cs typeface="Calibri"/>
                  <a:sym typeface="Calibri"/>
                </a:rPr>
                <a:t> Gradient Boosting</a:t>
              </a:r>
              <a:endParaRPr b="1" i="0" sz="1200" u="none" cap="none" strike="noStrike">
                <a:solidFill>
                  <a:schemeClr val="lt1"/>
                </a:solidFill>
                <a:latin typeface="Calibri"/>
                <a:ea typeface="Calibri"/>
                <a:cs typeface="Calibri"/>
                <a:sym typeface="Calibri"/>
              </a:endParaRPr>
            </a:p>
          </p:txBody>
        </p:sp>
        <p:sp>
          <p:nvSpPr>
            <p:cNvPr id="142" name="Google Shape;142;p1"/>
            <p:cNvSpPr/>
            <p:nvPr/>
          </p:nvSpPr>
          <p:spPr>
            <a:xfrm>
              <a:off x="15478" y="802478"/>
              <a:ext cx="2584390" cy="3981107"/>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
            <p:cNvSpPr txBox="1"/>
            <p:nvPr/>
          </p:nvSpPr>
          <p:spPr>
            <a:xfrm>
              <a:off x="15478" y="802478"/>
              <a:ext cx="2584390" cy="3981107"/>
            </a:xfrm>
            <a:prstGeom prst="rect">
              <a:avLst/>
            </a:prstGeom>
            <a:solidFill>
              <a:schemeClr val="lt1"/>
            </a:solidFill>
            <a:ln>
              <a:noFill/>
            </a:ln>
          </p:spPr>
          <p:txBody>
            <a:bodyPr anchorCtr="0" anchor="t" bIns="112000" lIns="74675" spcFirstLastPara="1" rIns="99550" wrap="square" tIns="74675">
              <a:noAutofit/>
            </a:bodyPr>
            <a:lstStyle/>
            <a:p>
              <a:pPr indent="-120650" lvl="1" marL="114300" marR="0" rtl="0" algn="l">
                <a:lnSpc>
                  <a:spcPct val="90000"/>
                </a:lnSpc>
                <a:spcBef>
                  <a:spcPts val="0"/>
                </a:spcBef>
                <a:spcAft>
                  <a:spcPts val="0"/>
                </a:spcAft>
                <a:buSzPts val="1500"/>
                <a:buFont typeface="Calibri"/>
                <a:buChar char="•"/>
              </a:pPr>
              <a:r>
                <a:rPr lang="en-US" sz="1500" u="sng">
                  <a:latin typeface="Calibri"/>
                  <a:ea typeface="Calibri"/>
                  <a:cs typeface="Calibri"/>
                  <a:sym typeface="Calibri"/>
                </a:rPr>
                <a:t>XGBoost</a:t>
              </a:r>
              <a:r>
                <a:rPr lang="en-US" sz="1600">
                  <a:latin typeface="Calibri"/>
                  <a:ea typeface="Calibri"/>
                  <a:cs typeface="Calibri"/>
                  <a:sym typeface="Calibri"/>
                </a:rPr>
                <a:t>: Top 20 features with the highest importance to proceed to model selection</a:t>
              </a:r>
              <a:endParaRPr sz="1600">
                <a:latin typeface="Calibri"/>
                <a:ea typeface="Calibri"/>
                <a:cs typeface="Calibri"/>
                <a:sym typeface="Calibri"/>
              </a:endParaRPr>
            </a:p>
            <a:p>
              <a:pPr indent="0" lvl="0" marL="914400" marR="0" rtl="0" algn="l">
                <a:lnSpc>
                  <a:spcPct val="90000"/>
                </a:lnSpc>
                <a:spcBef>
                  <a:spcPts val="0"/>
                </a:spcBef>
                <a:spcAft>
                  <a:spcPts val="0"/>
                </a:spcAft>
                <a:buNone/>
              </a:pPr>
              <a:r>
                <a:t/>
              </a:r>
              <a:endParaRPr sz="1600">
                <a:latin typeface="Calibri"/>
                <a:ea typeface="Calibri"/>
                <a:cs typeface="Calibri"/>
                <a:sym typeface="Calibri"/>
              </a:endParaRPr>
            </a:p>
            <a:p>
              <a:pPr indent="-120650" lvl="1" marL="114300" marR="0" rtl="0" algn="l">
                <a:lnSpc>
                  <a:spcPct val="90000"/>
                </a:lnSpc>
                <a:spcBef>
                  <a:spcPts val="210"/>
                </a:spcBef>
                <a:spcAft>
                  <a:spcPts val="0"/>
                </a:spcAft>
                <a:buSzPts val="1500"/>
                <a:buFont typeface="Calibri"/>
                <a:buChar char="•"/>
              </a:pPr>
              <a:r>
                <a:rPr lang="en-US" sz="1600" u="sng">
                  <a:latin typeface="Calibri"/>
                  <a:ea typeface="Calibri"/>
                  <a:cs typeface="Calibri"/>
                  <a:sym typeface="Calibri"/>
                </a:rPr>
                <a:t>Importance</a:t>
              </a:r>
              <a:r>
                <a:rPr lang="en-US" sz="1600">
                  <a:latin typeface="Calibri"/>
                  <a:ea typeface="Calibri"/>
                  <a:cs typeface="Calibri"/>
                  <a:sym typeface="Calibri"/>
                </a:rPr>
                <a:t>: </a:t>
              </a:r>
              <a:r>
                <a:rPr i="1" lang="en-US" sz="1600">
                  <a:latin typeface="Calibri"/>
                  <a:ea typeface="Calibri"/>
                  <a:cs typeface="Calibri"/>
                  <a:sym typeface="Calibri"/>
                </a:rPr>
                <a:t>“How useful or valuable each feature was in the construction of the boosted decision trees?”</a:t>
              </a:r>
              <a:endParaRPr i="1" sz="1600">
                <a:latin typeface="Calibri"/>
                <a:ea typeface="Calibri"/>
                <a:cs typeface="Calibri"/>
                <a:sym typeface="Calibri"/>
              </a:endParaRPr>
            </a:p>
            <a:p>
              <a:pPr indent="0" lvl="0" marL="914400" marR="0" rtl="0" algn="l">
                <a:lnSpc>
                  <a:spcPct val="90000"/>
                </a:lnSpc>
                <a:spcBef>
                  <a:spcPts val="210"/>
                </a:spcBef>
                <a:spcAft>
                  <a:spcPts val="0"/>
                </a:spcAft>
                <a:buNone/>
              </a:pPr>
              <a:r>
                <a:t/>
              </a:r>
              <a:endParaRPr sz="1600">
                <a:latin typeface="Calibri"/>
                <a:ea typeface="Calibri"/>
                <a:cs typeface="Calibri"/>
                <a:sym typeface="Calibri"/>
              </a:endParaRPr>
            </a:p>
            <a:p>
              <a:pPr indent="-120650" lvl="1" marL="114300" marR="0" rtl="0" algn="l">
                <a:lnSpc>
                  <a:spcPct val="90000"/>
                </a:lnSpc>
                <a:spcBef>
                  <a:spcPts val="210"/>
                </a:spcBef>
                <a:spcAft>
                  <a:spcPts val="0"/>
                </a:spcAft>
                <a:buSzPts val="1500"/>
                <a:buFont typeface="Calibri"/>
                <a:buChar char="•"/>
              </a:pPr>
              <a:r>
                <a:rPr lang="en-US" sz="1600">
                  <a:latin typeface="Calibri"/>
                  <a:ea typeface="Calibri"/>
                  <a:cs typeface="Calibri"/>
                  <a:sym typeface="Calibri"/>
                </a:rPr>
                <a:t>Importance score was calculated within each decision tree by the amount that each attribute split point improves the performance measure and then averaged</a:t>
              </a:r>
              <a:r>
                <a:rPr lang="en-US" sz="1800">
                  <a:latin typeface="Calibri"/>
                  <a:ea typeface="Calibri"/>
                  <a:cs typeface="Calibri"/>
                  <a:sym typeface="Calibri"/>
                </a:rPr>
                <a:t>. </a:t>
              </a:r>
              <a:endParaRPr i="0" sz="1800" u="none" cap="none" strike="noStrike">
                <a:solidFill>
                  <a:srgbClr val="000000"/>
                </a:solidFill>
                <a:latin typeface="Calibri"/>
                <a:ea typeface="Calibri"/>
                <a:cs typeface="Calibri"/>
                <a:sym typeface="Calibri"/>
              </a:endParaRPr>
            </a:p>
          </p:txBody>
        </p:sp>
        <p:sp>
          <p:nvSpPr>
            <p:cNvPr id="144" name="Google Shape;144;p1"/>
            <p:cNvSpPr/>
            <p:nvPr/>
          </p:nvSpPr>
          <p:spPr>
            <a:xfrm>
              <a:off x="2961683" y="178679"/>
              <a:ext cx="2584390" cy="623798"/>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
            <p:cNvSpPr txBox="1"/>
            <p:nvPr/>
          </p:nvSpPr>
          <p:spPr>
            <a:xfrm>
              <a:off x="2961683" y="178679"/>
              <a:ext cx="2584500" cy="623700"/>
            </a:xfrm>
            <a:prstGeom prst="rect">
              <a:avLst/>
            </a:prstGeom>
            <a:solidFill>
              <a:schemeClr val="dk2"/>
            </a:solidFill>
            <a:ln>
              <a:noFill/>
            </a:ln>
          </p:spPr>
          <p:txBody>
            <a:bodyPr anchorCtr="0" anchor="ctr" bIns="56875" lIns="99550" spcFirstLastPara="1" rIns="99550" wrap="square" tIns="56875">
              <a:noAutofit/>
            </a:bodyPr>
            <a:lstStyle/>
            <a:p>
              <a:pPr indent="0" lvl="0" marL="0" marR="0" rtl="0" algn="ctr">
                <a:lnSpc>
                  <a:spcPct val="90000"/>
                </a:lnSpc>
                <a:spcBef>
                  <a:spcPts val="0"/>
                </a:spcBef>
                <a:spcAft>
                  <a:spcPts val="0"/>
                </a:spcAft>
                <a:buClr>
                  <a:srgbClr val="000000"/>
                </a:buClr>
                <a:buSzPts val="1400"/>
                <a:buFont typeface="Arial"/>
                <a:buNone/>
              </a:pPr>
              <a:r>
                <a:rPr b="1" lang="en-US" sz="1900">
                  <a:solidFill>
                    <a:schemeClr val="lt1"/>
                  </a:solidFill>
                  <a:latin typeface="Calibri"/>
                  <a:ea typeface="Calibri"/>
                  <a:cs typeface="Calibri"/>
                  <a:sym typeface="Calibri"/>
                </a:rPr>
                <a:t>Model Selection Process </a:t>
              </a:r>
              <a:endParaRPr b="1" sz="1900">
                <a:latin typeface="Calibri"/>
                <a:ea typeface="Calibri"/>
                <a:cs typeface="Calibri"/>
                <a:sym typeface="Calibri"/>
              </a:endParaRPr>
            </a:p>
          </p:txBody>
        </p:sp>
        <p:sp>
          <p:nvSpPr>
            <p:cNvPr id="146" name="Google Shape;146;p1"/>
            <p:cNvSpPr/>
            <p:nvPr/>
          </p:nvSpPr>
          <p:spPr>
            <a:xfrm>
              <a:off x="2961683" y="802478"/>
              <a:ext cx="2584390" cy="3981107"/>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
            <p:cNvSpPr txBox="1"/>
            <p:nvPr/>
          </p:nvSpPr>
          <p:spPr>
            <a:xfrm>
              <a:off x="2961683" y="802478"/>
              <a:ext cx="2584390" cy="3981107"/>
            </a:xfrm>
            <a:prstGeom prst="rect">
              <a:avLst/>
            </a:prstGeom>
            <a:solidFill>
              <a:schemeClr val="lt1"/>
            </a:solidFill>
            <a:ln>
              <a:noFill/>
            </a:ln>
          </p:spPr>
          <p:txBody>
            <a:bodyPr anchorCtr="0" anchor="t" bIns="80000" lIns="53325" spcFirstLastPara="1" rIns="71100" wrap="square" tIns="53325">
              <a:noAutofit/>
            </a:bodyPr>
            <a:lstStyle/>
            <a:p>
              <a:pPr indent="0" lvl="0" marL="0" marR="0" rtl="0" algn="l">
                <a:lnSpc>
                  <a:spcPct val="90000"/>
                </a:lnSpc>
                <a:spcBef>
                  <a:spcPts val="0"/>
                </a:spcBef>
                <a:spcAft>
                  <a:spcPts val="0"/>
                </a:spcAft>
                <a:buNone/>
              </a:pPr>
              <a:r>
                <a:rPr lang="en-US" sz="1500">
                  <a:latin typeface="Calibri"/>
                  <a:ea typeface="Calibri"/>
                  <a:cs typeface="Calibri"/>
                  <a:sym typeface="Calibri"/>
                </a:rPr>
                <a:t>40% of the data was set aside as the test set (with stratify)</a:t>
              </a:r>
              <a:endParaRPr sz="1500" u="sng">
                <a:latin typeface="Calibri"/>
                <a:ea typeface="Calibri"/>
                <a:cs typeface="Calibri"/>
                <a:sym typeface="Calibri"/>
              </a:endParaRPr>
            </a:p>
            <a:p>
              <a:pPr indent="0" lvl="0" marL="0" marR="0" rtl="0" algn="l">
                <a:lnSpc>
                  <a:spcPct val="90000"/>
                </a:lnSpc>
                <a:spcBef>
                  <a:spcPts val="150"/>
                </a:spcBef>
                <a:spcAft>
                  <a:spcPts val="0"/>
                </a:spcAft>
                <a:buNone/>
              </a:pPr>
              <a:r>
                <a:t/>
              </a:r>
              <a:endParaRPr sz="1100" u="sng">
                <a:latin typeface="Calibri"/>
                <a:ea typeface="Calibri"/>
                <a:cs typeface="Calibri"/>
                <a:sym typeface="Calibri"/>
              </a:endParaRPr>
            </a:p>
            <a:p>
              <a:pPr indent="0" lvl="0" marL="0" marR="0" rtl="0" algn="l">
                <a:lnSpc>
                  <a:spcPct val="90000"/>
                </a:lnSpc>
                <a:spcBef>
                  <a:spcPts val="150"/>
                </a:spcBef>
                <a:spcAft>
                  <a:spcPts val="0"/>
                </a:spcAft>
                <a:buNone/>
              </a:pPr>
              <a:r>
                <a:rPr lang="en-US" sz="1500" u="sng">
                  <a:latin typeface="Calibri"/>
                  <a:ea typeface="Calibri"/>
                  <a:cs typeface="Calibri"/>
                  <a:sym typeface="Calibri"/>
                </a:rPr>
                <a:t>Training set: </a:t>
              </a:r>
              <a:endParaRPr sz="1500" u="sng">
                <a:latin typeface="Calibri"/>
                <a:ea typeface="Calibri"/>
                <a:cs typeface="Calibri"/>
                <a:sym typeface="Calibri"/>
              </a:endParaRPr>
            </a:p>
            <a:p>
              <a:pPr indent="-95250" lvl="1" marL="57150" marR="0" rtl="0" algn="l">
                <a:lnSpc>
                  <a:spcPct val="90000"/>
                </a:lnSpc>
                <a:spcBef>
                  <a:spcPts val="150"/>
                </a:spcBef>
                <a:spcAft>
                  <a:spcPts val="0"/>
                </a:spcAft>
                <a:buClr>
                  <a:srgbClr val="000000"/>
                </a:buClr>
                <a:buSzPts val="1500"/>
                <a:buFont typeface="Calibri"/>
                <a:buChar char="•"/>
              </a:pPr>
              <a:r>
                <a:rPr lang="en-US" sz="1500">
                  <a:latin typeface="Calibri"/>
                  <a:ea typeface="Calibri"/>
                  <a:cs typeface="Calibri"/>
                  <a:sym typeface="Calibri"/>
                </a:rPr>
                <a:t> Repeated 10-folds cross-validation</a:t>
              </a:r>
              <a:endParaRPr sz="1500">
                <a:latin typeface="Calibri"/>
                <a:ea typeface="Calibri"/>
                <a:cs typeface="Calibri"/>
                <a:sym typeface="Calibri"/>
              </a:endParaRPr>
            </a:p>
            <a:p>
              <a:pPr indent="-95250" lvl="1" marL="57150" marR="0" rtl="0" algn="l">
                <a:lnSpc>
                  <a:spcPct val="90000"/>
                </a:lnSpc>
                <a:spcBef>
                  <a:spcPts val="150"/>
                </a:spcBef>
                <a:spcAft>
                  <a:spcPts val="0"/>
                </a:spcAft>
                <a:buClr>
                  <a:srgbClr val="000000"/>
                </a:buClr>
                <a:buSzPts val="1500"/>
                <a:buFont typeface="Calibri"/>
                <a:buChar char="•"/>
              </a:pPr>
              <a:r>
                <a:rPr lang="en-US" sz="1500">
                  <a:latin typeface="Calibri"/>
                  <a:ea typeface="Calibri"/>
                  <a:cs typeface="Calibri"/>
                  <a:sym typeface="Calibri"/>
                </a:rPr>
                <a:t> Mean accuracy score</a:t>
              </a:r>
              <a:endParaRPr sz="1500">
                <a:latin typeface="Calibri"/>
                <a:ea typeface="Calibri"/>
                <a:cs typeface="Calibri"/>
                <a:sym typeface="Calibri"/>
              </a:endParaRPr>
            </a:p>
            <a:p>
              <a:pPr indent="-95250" lvl="1" marL="57150" marR="0" rtl="0" algn="l">
                <a:lnSpc>
                  <a:spcPct val="90000"/>
                </a:lnSpc>
                <a:spcBef>
                  <a:spcPts val="150"/>
                </a:spcBef>
                <a:spcAft>
                  <a:spcPts val="0"/>
                </a:spcAft>
                <a:buClr>
                  <a:srgbClr val="000000"/>
                </a:buClr>
                <a:buSzPts val="1500"/>
                <a:buFont typeface="Calibri"/>
                <a:buChar char="•"/>
              </a:pPr>
              <a:r>
                <a:rPr lang="en-US" sz="1500">
                  <a:latin typeface="Calibri"/>
                  <a:ea typeface="Calibri"/>
                  <a:cs typeface="Calibri"/>
                  <a:sym typeface="Calibri"/>
                </a:rPr>
                <a:t> Mean Receiver Operation Characteristics (ROC) Area Under Curve (AUC) scores</a:t>
              </a:r>
              <a:endParaRPr sz="1500">
                <a:latin typeface="Calibri"/>
                <a:ea typeface="Calibri"/>
                <a:cs typeface="Calibri"/>
                <a:sym typeface="Calibri"/>
              </a:endParaRPr>
            </a:p>
            <a:p>
              <a:pPr indent="0" lvl="0" marL="914400" marR="0" rtl="0" algn="l">
                <a:lnSpc>
                  <a:spcPct val="90000"/>
                </a:lnSpc>
                <a:spcBef>
                  <a:spcPts val="150"/>
                </a:spcBef>
                <a:spcAft>
                  <a:spcPts val="0"/>
                </a:spcAft>
                <a:buNone/>
              </a:pPr>
              <a:r>
                <a:t/>
              </a:r>
              <a:endParaRPr sz="700">
                <a:latin typeface="Calibri"/>
                <a:ea typeface="Calibri"/>
                <a:cs typeface="Calibri"/>
                <a:sym typeface="Calibri"/>
              </a:endParaRPr>
            </a:p>
            <a:p>
              <a:pPr indent="0" lvl="0" marL="0" marR="0" rtl="0" algn="l">
                <a:lnSpc>
                  <a:spcPct val="90000"/>
                </a:lnSpc>
                <a:spcBef>
                  <a:spcPts val="150"/>
                </a:spcBef>
                <a:spcAft>
                  <a:spcPts val="0"/>
                </a:spcAft>
                <a:buNone/>
              </a:pPr>
              <a:r>
                <a:rPr lang="en-US" sz="1500" u="sng">
                  <a:latin typeface="Calibri"/>
                  <a:ea typeface="Calibri"/>
                  <a:cs typeface="Calibri"/>
                  <a:sym typeface="Calibri"/>
                </a:rPr>
                <a:t>Retrain the best model:</a:t>
              </a:r>
              <a:endParaRPr sz="1500" u="sng">
                <a:latin typeface="Calibri"/>
                <a:ea typeface="Calibri"/>
                <a:cs typeface="Calibri"/>
                <a:sym typeface="Calibri"/>
              </a:endParaRPr>
            </a:p>
            <a:p>
              <a:pPr indent="-95250" lvl="1" marL="57150" marR="0" rtl="0" algn="l">
                <a:lnSpc>
                  <a:spcPct val="90000"/>
                </a:lnSpc>
                <a:spcBef>
                  <a:spcPts val="150"/>
                </a:spcBef>
                <a:spcAft>
                  <a:spcPts val="0"/>
                </a:spcAft>
                <a:buSzPts val="1500"/>
                <a:buFont typeface="Calibri"/>
                <a:buChar char="•"/>
              </a:pPr>
              <a:r>
                <a:rPr lang="en-US" sz="1500">
                  <a:latin typeface="Calibri"/>
                  <a:ea typeface="Calibri"/>
                  <a:cs typeface="Calibri"/>
                  <a:sym typeface="Calibri"/>
                </a:rPr>
                <a:t> Fit the best model using the full training set </a:t>
              </a:r>
              <a:endParaRPr sz="1500">
                <a:latin typeface="Calibri"/>
                <a:ea typeface="Calibri"/>
                <a:cs typeface="Calibri"/>
                <a:sym typeface="Calibri"/>
              </a:endParaRPr>
            </a:p>
            <a:p>
              <a:pPr indent="0" lvl="0" marL="914400" marR="0" rtl="0" algn="l">
                <a:lnSpc>
                  <a:spcPct val="90000"/>
                </a:lnSpc>
                <a:spcBef>
                  <a:spcPts val="150"/>
                </a:spcBef>
                <a:spcAft>
                  <a:spcPts val="0"/>
                </a:spcAft>
                <a:buNone/>
              </a:pPr>
              <a:r>
                <a:t/>
              </a:r>
              <a:endParaRPr sz="1000">
                <a:latin typeface="Calibri"/>
                <a:ea typeface="Calibri"/>
                <a:cs typeface="Calibri"/>
                <a:sym typeface="Calibri"/>
              </a:endParaRPr>
            </a:p>
            <a:p>
              <a:pPr indent="0" lvl="0" marL="0" marR="0" rtl="0" algn="l">
                <a:lnSpc>
                  <a:spcPct val="90000"/>
                </a:lnSpc>
                <a:spcBef>
                  <a:spcPts val="150"/>
                </a:spcBef>
                <a:spcAft>
                  <a:spcPts val="0"/>
                </a:spcAft>
                <a:buNone/>
              </a:pPr>
              <a:r>
                <a:rPr lang="en-US" sz="1500" u="sng">
                  <a:latin typeface="Calibri"/>
                  <a:ea typeface="Calibri"/>
                  <a:cs typeface="Calibri"/>
                  <a:sym typeface="Calibri"/>
                </a:rPr>
                <a:t>Test set (N=2149):</a:t>
              </a:r>
              <a:endParaRPr sz="1500" u="sng">
                <a:latin typeface="Calibri"/>
                <a:ea typeface="Calibri"/>
                <a:cs typeface="Calibri"/>
                <a:sym typeface="Calibri"/>
              </a:endParaRPr>
            </a:p>
            <a:p>
              <a:pPr indent="-95250" lvl="1" marL="57150" marR="0" rtl="0" algn="l">
                <a:lnSpc>
                  <a:spcPct val="90000"/>
                </a:lnSpc>
                <a:spcBef>
                  <a:spcPts val="150"/>
                </a:spcBef>
                <a:spcAft>
                  <a:spcPts val="0"/>
                </a:spcAft>
                <a:buSzPts val="1500"/>
                <a:buFont typeface="Calibri"/>
                <a:buChar char="•"/>
              </a:pPr>
              <a:r>
                <a:rPr lang="en-US" sz="1500">
                  <a:latin typeface="Calibri"/>
                  <a:ea typeface="Calibri"/>
                  <a:cs typeface="Calibri"/>
                  <a:sym typeface="Calibri"/>
                </a:rPr>
                <a:t> Evaluate best model’s performance using ROC AUC score </a:t>
              </a:r>
              <a:endParaRPr sz="1500">
                <a:latin typeface="Calibri"/>
                <a:ea typeface="Calibri"/>
                <a:cs typeface="Calibri"/>
                <a:sym typeface="Calibri"/>
              </a:endParaRPr>
            </a:p>
          </p:txBody>
        </p:sp>
        <p:sp>
          <p:nvSpPr>
            <p:cNvPr id="148" name="Google Shape;148;p1"/>
            <p:cNvSpPr/>
            <p:nvPr/>
          </p:nvSpPr>
          <p:spPr>
            <a:xfrm>
              <a:off x="5907888" y="178679"/>
              <a:ext cx="2584390" cy="623798"/>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
            <p:cNvSpPr txBox="1"/>
            <p:nvPr/>
          </p:nvSpPr>
          <p:spPr>
            <a:xfrm>
              <a:off x="5907888" y="178679"/>
              <a:ext cx="2584390" cy="623798"/>
            </a:xfrm>
            <a:prstGeom prst="rect">
              <a:avLst/>
            </a:prstGeom>
            <a:solidFill>
              <a:schemeClr val="dk2"/>
            </a:solidFill>
            <a:ln>
              <a:noFill/>
            </a:ln>
          </p:spPr>
          <p:txBody>
            <a:bodyPr anchorCtr="0" anchor="ctr" bIns="89400" lIns="156450" spcFirstLastPara="1" rIns="156450" wrap="square" tIns="89400">
              <a:noAutofit/>
            </a:bodyPr>
            <a:lstStyle/>
            <a:p>
              <a:pPr indent="0" lvl="0" marL="0" marR="0" rtl="0" algn="ctr">
                <a:lnSpc>
                  <a:spcPct val="90000"/>
                </a:lnSpc>
                <a:spcBef>
                  <a:spcPts val="0"/>
                </a:spcBef>
                <a:spcAft>
                  <a:spcPts val="0"/>
                </a:spcAft>
                <a:buClr>
                  <a:srgbClr val="000000"/>
                </a:buClr>
                <a:buSzPts val="2200"/>
                <a:buFont typeface="Arial"/>
                <a:buNone/>
              </a:pPr>
              <a:r>
                <a:rPr b="1" lang="en-US" sz="1900">
                  <a:solidFill>
                    <a:schemeClr val="lt1"/>
                  </a:solidFill>
                  <a:latin typeface="Calibri"/>
                  <a:ea typeface="Calibri"/>
                  <a:cs typeface="Calibri"/>
                  <a:sym typeface="Calibri"/>
                </a:rPr>
                <a:t>Supervised Learning Algorithms</a:t>
              </a:r>
              <a:endParaRPr b="1" i="0" sz="1900" u="none" cap="none" strike="noStrike">
                <a:solidFill>
                  <a:schemeClr val="lt1"/>
                </a:solidFill>
                <a:latin typeface="Calibri"/>
                <a:ea typeface="Calibri"/>
                <a:cs typeface="Calibri"/>
                <a:sym typeface="Calibri"/>
              </a:endParaRPr>
            </a:p>
          </p:txBody>
        </p:sp>
        <p:sp>
          <p:nvSpPr>
            <p:cNvPr id="150" name="Google Shape;150;p1"/>
            <p:cNvSpPr/>
            <p:nvPr/>
          </p:nvSpPr>
          <p:spPr>
            <a:xfrm>
              <a:off x="5907888" y="802478"/>
              <a:ext cx="2584390" cy="3981107"/>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
            <p:cNvSpPr txBox="1"/>
            <p:nvPr/>
          </p:nvSpPr>
          <p:spPr>
            <a:xfrm>
              <a:off x="5907888" y="802478"/>
              <a:ext cx="2584390" cy="3981107"/>
            </a:xfrm>
            <a:prstGeom prst="rect">
              <a:avLst/>
            </a:prstGeom>
            <a:solidFill>
              <a:schemeClr val="lt1"/>
            </a:solidFill>
            <a:ln>
              <a:noFill/>
            </a:ln>
          </p:spPr>
          <p:txBody>
            <a:bodyPr anchorCtr="0" anchor="t" bIns="144000" lIns="96000" spcFirstLastPara="1" rIns="128000" wrap="square" tIns="96000">
              <a:noAutofit/>
            </a:bodyPr>
            <a:lstStyle/>
            <a:p>
              <a:pPr indent="0" lvl="0" marL="0" marR="0" rtl="0" algn="l">
                <a:lnSpc>
                  <a:spcPct val="90000"/>
                </a:lnSpc>
                <a:spcBef>
                  <a:spcPts val="0"/>
                </a:spcBef>
                <a:spcAft>
                  <a:spcPts val="0"/>
                </a:spcAft>
                <a:buNone/>
              </a:pPr>
              <a:r>
                <a:rPr lang="en-US" sz="1700" u="sng">
                  <a:latin typeface="Calibri"/>
                  <a:ea typeface="Calibri"/>
                  <a:cs typeface="Calibri"/>
                  <a:sym typeface="Calibri"/>
                </a:rPr>
                <a:t>Baseline models:</a:t>
              </a:r>
              <a:endParaRPr sz="1700" u="sng">
                <a:latin typeface="Calibri"/>
                <a:ea typeface="Calibri"/>
                <a:cs typeface="Calibri"/>
                <a:sym typeface="Calibri"/>
              </a:endParaRPr>
            </a:p>
            <a:p>
              <a:pPr indent="-165100" lvl="1" marL="171450" marR="0" rtl="0" algn="l">
                <a:lnSpc>
                  <a:spcPct val="90000"/>
                </a:lnSpc>
                <a:spcBef>
                  <a:spcPts val="0"/>
                </a:spcBef>
                <a:spcAft>
                  <a:spcPts val="0"/>
                </a:spcAft>
                <a:buClr>
                  <a:srgbClr val="000000"/>
                </a:buClr>
                <a:buSzPts val="1700"/>
                <a:buFont typeface="Calibri"/>
                <a:buChar char="•"/>
              </a:pPr>
              <a:r>
                <a:rPr i="0" lang="en-US" sz="1700" u="none" cap="none" strike="noStrike">
                  <a:solidFill>
                    <a:srgbClr val="000000"/>
                  </a:solidFill>
                  <a:latin typeface="Calibri"/>
                  <a:ea typeface="Calibri"/>
                  <a:cs typeface="Calibri"/>
                  <a:sym typeface="Calibri"/>
                </a:rPr>
                <a:t>Logistic Regression </a:t>
              </a:r>
              <a:endParaRPr sz="1700">
                <a:latin typeface="Calibri"/>
                <a:ea typeface="Calibri"/>
                <a:cs typeface="Calibri"/>
                <a:sym typeface="Calibri"/>
              </a:endParaRPr>
            </a:p>
            <a:p>
              <a:pPr indent="-165100" lvl="1" marL="171450" marR="0" rtl="0" algn="l">
                <a:lnSpc>
                  <a:spcPct val="90000"/>
                </a:lnSpc>
                <a:spcBef>
                  <a:spcPts val="0"/>
                </a:spcBef>
                <a:spcAft>
                  <a:spcPts val="0"/>
                </a:spcAft>
                <a:buClr>
                  <a:srgbClr val="000000"/>
                </a:buClr>
                <a:buSzPts val="1700"/>
                <a:buFont typeface="Calibri"/>
                <a:buChar char="•"/>
              </a:pPr>
              <a:r>
                <a:rPr i="0" lang="en-US" sz="1700" u="none" cap="none" strike="noStrike">
                  <a:solidFill>
                    <a:srgbClr val="000000"/>
                  </a:solidFill>
                  <a:latin typeface="Calibri"/>
                  <a:ea typeface="Calibri"/>
                  <a:cs typeface="Calibri"/>
                  <a:sym typeface="Calibri"/>
                </a:rPr>
                <a:t>Decision Tree </a:t>
              </a:r>
              <a:endParaRPr i="0" sz="1700" u="none" cap="none" strike="noStrike">
                <a:solidFill>
                  <a:srgbClr val="000000"/>
                </a:solidFill>
                <a:latin typeface="Calibri"/>
                <a:ea typeface="Calibri"/>
                <a:cs typeface="Calibri"/>
                <a:sym typeface="Calibri"/>
              </a:endParaRPr>
            </a:p>
            <a:p>
              <a:pPr indent="0" lvl="0" marL="914400" marR="0" rtl="0" algn="l">
                <a:lnSpc>
                  <a:spcPct val="90000"/>
                </a:lnSpc>
                <a:spcBef>
                  <a:spcPts val="0"/>
                </a:spcBef>
                <a:spcAft>
                  <a:spcPts val="0"/>
                </a:spcAft>
                <a:buNone/>
              </a:pPr>
              <a:r>
                <a:t/>
              </a:r>
              <a:endParaRPr sz="1700">
                <a:latin typeface="Calibri"/>
                <a:ea typeface="Calibri"/>
                <a:cs typeface="Calibri"/>
                <a:sym typeface="Calibri"/>
              </a:endParaRPr>
            </a:p>
            <a:p>
              <a:pPr indent="0" lvl="0" marL="0" marR="0" rtl="0" algn="l">
                <a:lnSpc>
                  <a:spcPct val="90000"/>
                </a:lnSpc>
                <a:spcBef>
                  <a:spcPts val="0"/>
                </a:spcBef>
                <a:spcAft>
                  <a:spcPts val="0"/>
                </a:spcAft>
                <a:buNone/>
              </a:pPr>
              <a:r>
                <a:rPr lang="en-US" sz="1700" u="sng">
                  <a:latin typeface="Calibri"/>
                  <a:ea typeface="Calibri"/>
                  <a:cs typeface="Calibri"/>
                  <a:sym typeface="Calibri"/>
                </a:rPr>
                <a:t>Ensemble methods:</a:t>
              </a:r>
              <a:endParaRPr sz="1700" u="sng">
                <a:latin typeface="Calibri"/>
                <a:ea typeface="Calibri"/>
                <a:cs typeface="Calibri"/>
                <a:sym typeface="Calibri"/>
              </a:endParaRPr>
            </a:p>
            <a:p>
              <a:pPr indent="-165100" lvl="1" marL="171450" marR="0" rtl="0" algn="l">
                <a:lnSpc>
                  <a:spcPct val="90000"/>
                </a:lnSpc>
                <a:spcBef>
                  <a:spcPts val="0"/>
                </a:spcBef>
                <a:spcAft>
                  <a:spcPts val="0"/>
                </a:spcAft>
                <a:buSzPts val="1700"/>
                <a:buFont typeface="Calibri"/>
                <a:buChar char="•"/>
              </a:pPr>
              <a:r>
                <a:rPr lang="en-US" sz="1700">
                  <a:latin typeface="Calibri"/>
                  <a:ea typeface="Calibri"/>
                  <a:cs typeface="Calibri"/>
                  <a:sym typeface="Calibri"/>
                </a:rPr>
                <a:t>Random</a:t>
              </a:r>
              <a:r>
                <a:rPr i="0" lang="en-US" sz="1700" u="none" cap="none" strike="noStrike">
                  <a:solidFill>
                    <a:srgbClr val="000000"/>
                  </a:solidFill>
                  <a:latin typeface="Calibri"/>
                  <a:ea typeface="Calibri"/>
                  <a:cs typeface="Calibri"/>
                  <a:sym typeface="Calibri"/>
                </a:rPr>
                <a:t> Forests (bagging) </a:t>
              </a:r>
              <a:endParaRPr i="0" sz="1700" u="none" cap="none" strike="noStrike">
                <a:solidFill>
                  <a:srgbClr val="000000"/>
                </a:solidFill>
                <a:latin typeface="Calibri"/>
                <a:ea typeface="Calibri"/>
                <a:cs typeface="Calibri"/>
                <a:sym typeface="Calibri"/>
              </a:endParaRPr>
            </a:p>
            <a:p>
              <a:pPr indent="-165100" lvl="1" marL="171450" marR="0" rtl="0" algn="l">
                <a:lnSpc>
                  <a:spcPct val="90000"/>
                </a:lnSpc>
                <a:spcBef>
                  <a:spcPts val="0"/>
                </a:spcBef>
                <a:spcAft>
                  <a:spcPts val="0"/>
                </a:spcAft>
                <a:buSzPts val="1700"/>
                <a:buFont typeface="Calibri"/>
                <a:buChar char="•"/>
              </a:pPr>
              <a:r>
                <a:rPr i="0" lang="en-US" sz="1700" u="none" cap="none" strike="noStrike">
                  <a:solidFill>
                    <a:srgbClr val="000000"/>
                  </a:solidFill>
                  <a:latin typeface="Calibri"/>
                  <a:ea typeface="Calibri"/>
                  <a:cs typeface="Calibri"/>
                  <a:sym typeface="Calibri"/>
                </a:rPr>
                <a:t>Adaptive Boostin</a:t>
              </a:r>
              <a:r>
                <a:rPr lang="en-US" sz="1700">
                  <a:latin typeface="Calibri"/>
                  <a:ea typeface="Calibri"/>
                  <a:cs typeface="Calibri"/>
                  <a:sym typeface="Calibri"/>
                </a:rPr>
                <a:t>g</a:t>
              </a:r>
              <a:endParaRPr sz="1700">
                <a:latin typeface="Calibri"/>
                <a:ea typeface="Calibri"/>
                <a:cs typeface="Calibri"/>
                <a:sym typeface="Calibri"/>
              </a:endParaRPr>
            </a:p>
            <a:p>
              <a:pPr indent="-165100" lvl="1" marL="171450" marR="0" rtl="0" algn="l">
                <a:lnSpc>
                  <a:spcPct val="90000"/>
                </a:lnSpc>
                <a:spcBef>
                  <a:spcPts val="0"/>
                </a:spcBef>
                <a:spcAft>
                  <a:spcPts val="0"/>
                </a:spcAft>
                <a:buSzPts val="1700"/>
                <a:buFont typeface="Calibri"/>
                <a:buChar char="•"/>
              </a:pPr>
              <a:r>
                <a:rPr i="0" lang="en-US" sz="1700" u="none" cap="none" strike="noStrike">
                  <a:solidFill>
                    <a:srgbClr val="000000"/>
                  </a:solidFill>
                  <a:latin typeface="Calibri"/>
                  <a:ea typeface="Calibri"/>
                  <a:cs typeface="Calibri"/>
                  <a:sym typeface="Calibri"/>
                </a:rPr>
                <a:t>Gradient Boostin</a:t>
              </a:r>
              <a:r>
                <a:rPr lang="en-US" sz="1700">
                  <a:latin typeface="Calibri"/>
                  <a:ea typeface="Calibri"/>
                  <a:cs typeface="Calibri"/>
                  <a:sym typeface="Calibri"/>
                </a:rPr>
                <a:t>g</a:t>
              </a:r>
              <a:endParaRPr sz="1700">
                <a:latin typeface="Calibri"/>
                <a:ea typeface="Calibri"/>
                <a:cs typeface="Calibri"/>
                <a:sym typeface="Calibri"/>
              </a:endParaRPr>
            </a:p>
            <a:p>
              <a:pPr indent="0" lvl="0" marL="0" marR="0" rtl="0" algn="l">
                <a:lnSpc>
                  <a:spcPct val="90000"/>
                </a:lnSpc>
                <a:spcBef>
                  <a:spcPts val="0"/>
                </a:spcBef>
                <a:spcAft>
                  <a:spcPts val="0"/>
                </a:spcAft>
                <a:buNone/>
              </a:pPr>
              <a:r>
                <a:t/>
              </a:r>
              <a:endParaRPr sz="1700">
                <a:latin typeface="Calibri"/>
                <a:ea typeface="Calibri"/>
                <a:cs typeface="Calibri"/>
                <a:sym typeface="Calibri"/>
              </a:endParaRPr>
            </a:p>
            <a:p>
              <a:pPr indent="0" lvl="0" marL="0" rtl="0" algn="l">
                <a:lnSpc>
                  <a:spcPct val="90000"/>
                </a:lnSpc>
                <a:spcBef>
                  <a:spcPts val="0"/>
                </a:spcBef>
                <a:spcAft>
                  <a:spcPts val="0"/>
                </a:spcAft>
                <a:buNone/>
              </a:pPr>
              <a:r>
                <a:rPr lang="en-US" sz="1700" u="sng">
                  <a:latin typeface="Calibri"/>
                  <a:ea typeface="Calibri"/>
                  <a:cs typeface="Calibri"/>
                  <a:sym typeface="Calibri"/>
                </a:rPr>
                <a:t>Hyper</a:t>
              </a:r>
              <a:r>
                <a:rPr lang="en-US" sz="1700" u="sng">
                  <a:highlight>
                    <a:schemeClr val="lt1"/>
                  </a:highlight>
                  <a:latin typeface="Calibri"/>
                  <a:ea typeface="Calibri"/>
                  <a:cs typeface="Calibri"/>
                  <a:sym typeface="Calibri"/>
                </a:rPr>
                <a:t>tuning parameters:</a:t>
              </a:r>
              <a:r>
                <a:rPr lang="en-US" sz="1900" u="sng">
                  <a:solidFill>
                    <a:schemeClr val="dk1"/>
                  </a:solidFill>
                  <a:highlight>
                    <a:schemeClr val="lt1"/>
                  </a:highlight>
                  <a:latin typeface="Calibri"/>
                  <a:ea typeface="Calibri"/>
                  <a:cs typeface="Calibri"/>
                  <a:sym typeface="Calibri"/>
                </a:rPr>
                <a:t> </a:t>
              </a:r>
              <a:endParaRPr sz="1900" u="sng">
                <a:solidFill>
                  <a:schemeClr val="dk1"/>
                </a:solidFill>
                <a:highlight>
                  <a:schemeClr val="lt1"/>
                </a:highlight>
                <a:latin typeface="Calibri"/>
                <a:ea typeface="Calibri"/>
                <a:cs typeface="Calibri"/>
                <a:sym typeface="Calibri"/>
              </a:endParaRPr>
            </a:p>
            <a:p>
              <a:pPr indent="-165100" lvl="1" marL="171450" marR="0" rtl="0" algn="l">
                <a:lnSpc>
                  <a:spcPct val="90000"/>
                </a:lnSpc>
                <a:spcBef>
                  <a:spcPts val="0"/>
                </a:spcBef>
                <a:spcAft>
                  <a:spcPts val="0"/>
                </a:spcAft>
                <a:buSzPts val="1700"/>
                <a:buFont typeface="Calibri"/>
                <a:buChar char="•"/>
              </a:pPr>
              <a:r>
                <a:rPr lang="en-US" sz="1700">
                  <a:latin typeface="Calibri"/>
                  <a:ea typeface="Calibri"/>
                  <a:cs typeface="Calibri"/>
                  <a:sym typeface="Calibri"/>
                </a:rPr>
                <a:t>Gridsearch</a:t>
              </a:r>
              <a:endParaRPr sz="1900" u="sng">
                <a:solidFill>
                  <a:schemeClr val="dk1"/>
                </a:solidFill>
                <a:highlight>
                  <a:schemeClr val="lt1"/>
                </a:highlight>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cfc4cdfc22_0_7"/>
          <p:cNvSpPr txBox="1"/>
          <p:nvPr/>
        </p:nvSpPr>
        <p:spPr>
          <a:xfrm>
            <a:off x="515848" y="439825"/>
            <a:ext cx="111603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lang="en-US" sz="3200">
                <a:solidFill>
                  <a:srgbClr val="4779BB"/>
                </a:solidFill>
                <a:latin typeface="Times New Roman"/>
                <a:ea typeface="Times New Roman"/>
                <a:cs typeface="Times New Roman"/>
                <a:sym typeface="Times New Roman"/>
              </a:rPr>
              <a:t>Results: Identify the Best Model</a:t>
            </a:r>
            <a:endParaRPr b="1" i="0" sz="3200" u="none" cap="none" strike="noStrike">
              <a:solidFill>
                <a:srgbClr val="4779BB"/>
              </a:solidFill>
              <a:latin typeface="Times New Roman"/>
              <a:ea typeface="Times New Roman"/>
              <a:cs typeface="Times New Roman"/>
              <a:sym typeface="Times New Roman"/>
            </a:endParaRPr>
          </a:p>
        </p:txBody>
      </p:sp>
      <p:graphicFrame>
        <p:nvGraphicFramePr>
          <p:cNvPr id="157" name="Google Shape;157;gcfc4cdfc22_0_7"/>
          <p:cNvGraphicFramePr/>
          <p:nvPr/>
        </p:nvGraphicFramePr>
        <p:xfrm>
          <a:off x="466725" y="2223525"/>
          <a:ext cx="3000000" cy="3000000"/>
        </p:xfrm>
        <a:graphic>
          <a:graphicData uri="http://schemas.openxmlformats.org/drawingml/2006/table">
            <a:tbl>
              <a:tblPr>
                <a:noFill/>
                <a:tableStyleId>{DAF11224-3774-4334-810F-429E8BB8E2ED}</a:tableStyleId>
              </a:tblPr>
              <a:tblGrid>
                <a:gridCol w="1971675"/>
                <a:gridCol w="1476375"/>
                <a:gridCol w="2476500"/>
              </a:tblGrid>
              <a:tr h="447675">
                <a:tc>
                  <a:txBody>
                    <a:bodyPr/>
                    <a:lstStyle/>
                    <a:p>
                      <a:pPr indent="0" lvl="0" marL="0" rtl="0" algn="l">
                        <a:lnSpc>
                          <a:spcPct val="115000"/>
                        </a:lnSpc>
                        <a:spcBef>
                          <a:spcPts val="0"/>
                        </a:spcBef>
                        <a:spcAft>
                          <a:spcPts val="0"/>
                        </a:spcAft>
                        <a:buNone/>
                      </a:pPr>
                      <a:r>
                        <a:rPr b="1" lang="en-US" sz="1500">
                          <a:latin typeface="Times New Roman"/>
                          <a:ea typeface="Times New Roman"/>
                          <a:cs typeface="Times New Roman"/>
                          <a:sym typeface="Times New Roman"/>
                        </a:rPr>
                        <a:t>Model Name</a:t>
                      </a:r>
                      <a:endParaRPr b="1"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500">
                          <a:latin typeface="Times New Roman"/>
                          <a:ea typeface="Times New Roman"/>
                          <a:cs typeface="Times New Roman"/>
                          <a:sym typeface="Times New Roman"/>
                        </a:rPr>
                        <a:t>Accuracy (sd)</a:t>
                      </a:r>
                      <a:endParaRPr b="1"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500">
                          <a:latin typeface="Times New Roman"/>
                          <a:ea typeface="Times New Roman"/>
                          <a:cs typeface="Times New Roman"/>
                          <a:sym typeface="Times New Roman"/>
                        </a:rPr>
                        <a:t>Mean AUC</a:t>
                      </a:r>
                      <a:endParaRPr b="1"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US" sz="1500">
                          <a:latin typeface="Times New Roman"/>
                          <a:ea typeface="Times New Roman"/>
                          <a:cs typeface="Times New Roman"/>
                          <a:sym typeface="Times New Roman"/>
                        </a:rPr>
                        <a:t>(with 10-fold cross validation)</a:t>
                      </a:r>
                      <a:endParaRPr b="1"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295275">
                <a:tc gridSpan="3">
                  <a:txBody>
                    <a:bodyPr/>
                    <a:lstStyle/>
                    <a:p>
                      <a:pPr indent="0" lvl="0" marL="0" rtl="0" algn="l">
                        <a:lnSpc>
                          <a:spcPct val="115000"/>
                        </a:lnSpc>
                        <a:spcBef>
                          <a:spcPts val="0"/>
                        </a:spcBef>
                        <a:spcAft>
                          <a:spcPts val="0"/>
                        </a:spcAft>
                        <a:buNone/>
                      </a:pPr>
                      <a:r>
                        <a:rPr b="1" lang="en-US" sz="1500">
                          <a:latin typeface="Times New Roman"/>
                          <a:ea typeface="Times New Roman"/>
                          <a:cs typeface="Times New Roman"/>
                          <a:sym typeface="Times New Roman"/>
                        </a:rPr>
                        <a:t>Baseline model</a:t>
                      </a:r>
                      <a:endParaRPr b="1"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hMerge="1"/>
                <a:tc hMerge="1"/>
              </a:tr>
              <a:tr h="295275">
                <a:tc>
                  <a:txBody>
                    <a:bodyPr/>
                    <a:lstStyle/>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Logistic Regression</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0.778 (0.017)</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0.825</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Decision Tree</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0.857 (0.017)</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0.874</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295275">
                <a:tc gridSpan="3">
                  <a:txBody>
                    <a:bodyPr/>
                    <a:lstStyle/>
                    <a:p>
                      <a:pPr indent="0" lvl="0" marL="0" rtl="0" algn="l">
                        <a:lnSpc>
                          <a:spcPct val="115000"/>
                        </a:lnSpc>
                        <a:spcBef>
                          <a:spcPts val="0"/>
                        </a:spcBef>
                        <a:spcAft>
                          <a:spcPts val="0"/>
                        </a:spcAft>
                        <a:buNone/>
                      </a:pPr>
                      <a:r>
                        <a:rPr b="1" lang="en-US" sz="1500">
                          <a:latin typeface="Times New Roman"/>
                          <a:ea typeface="Times New Roman"/>
                          <a:cs typeface="Times New Roman"/>
                          <a:sym typeface="Times New Roman"/>
                        </a:rPr>
                        <a:t>Tree-based ensemble classification models</a:t>
                      </a:r>
                      <a:endParaRPr b="1"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hMerge="1"/>
                <a:tc hMerge="1"/>
              </a:tr>
              <a:tr h="295275">
                <a:tc>
                  <a:txBody>
                    <a:bodyPr/>
                    <a:lstStyle/>
                    <a:p>
                      <a:pPr indent="0" lvl="0" marL="0" rtl="0" algn="l">
                        <a:lnSpc>
                          <a:spcPct val="115000"/>
                        </a:lnSpc>
                        <a:spcBef>
                          <a:spcPts val="0"/>
                        </a:spcBef>
                        <a:spcAft>
                          <a:spcPts val="0"/>
                        </a:spcAft>
                        <a:buNone/>
                      </a:pPr>
                      <a:r>
                        <a:rPr lang="en-US" sz="1500">
                          <a:highlight>
                            <a:srgbClr val="FFFF00"/>
                          </a:highlight>
                          <a:latin typeface="Times New Roman"/>
                          <a:ea typeface="Times New Roman"/>
                          <a:cs typeface="Times New Roman"/>
                          <a:sym typeface="Times New Roman"/>
                        </a:rPr>
                        <a:t>Random Forest</a:t>
                      </a:r>
                      <a:endParaRPr sz="1500">
                        <a:highlight>
                          <a:srgbClr val="FFFF00"/>
                        </a:highlight>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highlight>
                            <a:srgbClr val="FFFF00"/>
                          </a:highlight>
                          <a:latin typeface="Times New Roman"/>
                          <a:ea typeface="Times New Roman"/>
                          <a:cs typeface="Times New Roman"/>
                          <a:sym typeface="Times New Roman"/>
                        </a:rPr>
                        <a:t>0.885 (0.009)</a:t>
                      </a:r>
                      <a:endParaRPr sz="1500">
                        <a:highlight>
                          <a:srgbClr val="FFFF00"/>
                        </a:highlight>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highlight>
                            <a:srgbClr val="FFFF00"/>
                          </a:highlight>
                          <a:latin typeface="Times New Roman"/>
                          <a:ea typeface="Times New Roman"/>
                          <a:cs typeface="Times New Roman"/>
                          <a:sym typeface="Times New Roman"/>
                        </a:rPr>
                        <a:t>0.933</a:t>
                      </a:r>
                      <a:endParaRPr sz="1500">
                        <a:highlight>
                          <a:srgbClr val="FFFF00"/>
                        </a:highlight>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AdaBoost</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0.889 (0.012)</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0.929</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Gradient Boosting</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0.887 (0.011)</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0.929</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XGBoost</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0.883 (0.014)</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latin typeface="Times New Roman"/>
                          <a:ea typeface="Times New Roman"/>
                          <a:cs typeface="Times New Roman"/>
                          <a:sym typeface="Times New Roman"/>
                        </a:rPr>
                        <a:t>0.917</a:t>
                      </a:r>
                      <a:endParaRPr sz="1500">
                        <a:latin typeface="Times New Roman"/>
                        <a:ea typeface="Times New Roman"/>
                        <a:cs typeface="Times New Roman"/>
                        <a:sym typeface="Times New Roman"/>
                      </a:endParaRPr>
                    </a:p>
                  </a:txBody>
                  <a:tcPr marT="63500" marB="63500" marR="63500" marL="6350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
        <p:nvSpPr>
          <p:cNvPr id="158" name="Google Shape;158;gcfc4cdfc22_0_7"/>
          <p:cNvSpPr txBox="1"/>
          <p:nvPr/>
        </p:nvSpPr>
        <p:spPr>
          <a:xfrm>
            <a:off x="304800" y="304800"/>
            <a:ext cx="3000000" cy="86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100">
                <a:solidFill>
                  <a:srgbClr val="2D3B45"/>
                </a:solidFill>
                <a:latin typeface="Times New Roman"/>
                <a:ea typeface="Times New Roman"/>
                <a:cs typeface="Times New Roman"/>
                <a:sym typeface="Times New Roman"/>
              </a:rPr>
              <a:t> </a:t>
            </a:r>
            <a:endParaRPr b="1" sz="1100">
              <a:solidFill>
                <a:srgbClr val="2D3B45"/>
              </a:solidFill>
              <a:latin typeface="Times New Roman"/>
              <a:ea typeface="Times New Roman"/>
              <a:cs typeface="Times New Roman"/>
              <a:sym typeface="Times New Roman"/>
            </a:endParaRPr>
          </a:p>
        </p:txBody>
      </p:sp>
      <p:pic>
        <p:nvPicPr>
          <p:cNvPr id="159" name="Google Shape;159;gcfc4cdfc22_0_7"/>
          <p:cNvPicPr preferRelativeResize="0"/>
          <p:nvPr/>
        </p:nvPicPr>
        <p:blipFill rotWithShape="1">
          <a:blip r:embed="rId3">
            <a:alphaModFix/>
          </a:blip>
          <a:srcRect b="0" l="0" r="0" t="4988"/>
          <a:stretch/>
        </p:blipFill>
        <p:spPr>
          <a:xfrm>
            <a:off x="6736925" y="1166800"/>
            <a:ext cx="4939225" cy="4704575"/>
          </a:xfrm>
          <a:prstGeom prst="rect">
            <a:avLst/>
          </a:prstGeom>
          <a:noFill/>
          <a:ln>
            <a:noFill/>
          </a:ln>
        </p:spPr>
      </p:pic>
      <p:sp>
        <p:nvSpPr>
          <p:cNvPr id="160" name="Google Shape;160;gcfc4cdfc22_0_7"/>
          <p:cNvSpPr txBox="1"/>
          <p:nvPr/>
        </p:nvSpPr>
        <p:spPr>
          <a:xfrm>
            <a:off x="790124" y="1543875"/>
            <a:ext cx="50943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n-US" sz="1700">
                <a:solidFill>
                  <a:schemeClr val="dk1"/>
                </a:solidFill>
                <a:latin typeface="Calibri"/>
                <a:ea typeface="Calibri"/>
                <a:cs typeface="Calibri"/>
                <a:sym typeface="Calibri"/>
              </a:rPr>
              <a:t>Model performance in training set with 10-fold cross validation</a:t>
            </a:r>
            <a:endParaRPr i="0" sz="2000" u="none" cap="none" strike="noStrike">
              <a:solidFill>
                <a:srgbClr val="000000"/>
              </a:solidFill>
              <a:latin typeface="Calibri"/>
              <a:ea typeface="Calibri"/>
              <a:cs typeface="Calibri"/>
              <a:sym typeface="Calibri"/>
            </a:endParaRPr>
          </a:p>
        </p:txBody>
      </p:sp>
      <p:sp>
        <p:nvSpPr>
          <p:cNvPr id="161" name="Google Shape;161;gcfc4cdfc22_0_7"/>
          <p:cNvSpPr/>
          <p:nvPr/>
        </p:nvSpPr>
        <p:spPr>
          <a:xfrm rot="-1101073">
            <a:off x="5500310" y="4422963"/>
            <a:ext cx="1947649" cy="298077"/>
          </a:xfrm>
          <a:prstGeom prst="rightArrow">
            <a:avLst>
              <a:gd fmla="val 50000" name="adj1"/>
              <a:gd fmla="val 5000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cfc4cdfc22_0_7"/>
          <p:cNvSpPr txBox="1"/>
          <p:nvPr/>
        </p:nvSpPr>
        <p:spPr>
          <a:xfrm>
            <a:off x="6950124" y="581700"/>
            <a:ext cx="50943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lang="en-US" sz="1600">
                <a:solidFill>
                  <a:schemeClr val="dk1"/>
                </a:solidFill>
                <a:latin typeface="Calibri"/>
                <a:ea typeface="Calibri"/>
                <a:cs typeface="Calibri"/>
                <a:sym typeface="Calibri"/>
              </a:rPr>
              <a:t>ROC AUC of the random forest model with 10-folds cross validation</a:t>
            </a:r>
            <a:endParaRPr i="0" sz="19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2021-10-25T21:04:53Z</dcterms:created>
  <dc:creator>Byron Smythe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2020-12-01T00:00:00Z</vt:filetime>
  </property>
  <property fmtid="{D5CDD505-2E9C-101B-9397-08002B2CF9AE}" pid="3" name="Creator">
    <vt:lpwstr>Microsoft® PowerPoint® 2016</vt:lpwstr>
  </property>
  <property fmtid="{D5CDD505-2E9C-101B-9397-08002B2CF9AE}" pid="4" name="LastSaved">
    <vt:filetime>2021-10-25T00:00:00Z</vt:filetime>
  </property>
</Properties>
</file>