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62" r:id="rId5"/>
    <p:sldId id="266" r:id="rId6"/>
    <p:sldId id="263" r:id="rId7"/>
    <p:sldId id="259" r:id="rId8"/>
    <p:sldId id="260" r:id="rId9"/>
    <p:sldId id="267"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82"/>
    <p:restoredTop sz="83933"/>
  </p:normalViewPr>
  <p:slideViewPr>
    <p:cSldViewPr snapToGrid="0" snapToObjects="1">
      <p:cViewPr>
        <p:scale>
          <a:sx n="134" d="100"/>
          <a:sy n="134" d="100"/>
        </p:scale>
        <p:origin x="17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BBAFDF-AD67-9848-9204-9581B16FD1AC}" type="doc">
      <dgm:prSet loTypeId="urn:microsoft.com/office/officeart/2005/8/layout/process1" loCatId="" qsTypeId="urn:microsoft.com/office/officeart/2005/8/quickstyle/simple1" qsCatId="simple" csTypeId="urn:microsoft.com/office/officeart/2005/8/colors/accent1_2" csCatId="accent1" phldr="1"/>
      <dgm:spPr/>
    </dgm:pt>
    <dgm:pt modelId="{7934456F-1D89-784B-B25B-F78947B88D00}">
      <dgm:prSet phldrT="[Text]"/>
      <dgm:spPr/>
      <dgm:t>
        <a:bodyPr/>
        <a:lstStyle/>
        <a:p>
          <a:r>
            <a:rPr lang="en-US" dirty="0"/>
            <a:t>Data exploration</a:t>
          </a:r>
        </a:p>
      </dgm:t>
    </dgm:pt>
    <dgm:pt modelId="{A6312176-95AD-1642-9D5B-92F2E4ADE856}" type="parTrans" cxnId="{411A9954-4BB0-9945-9773-177658CA81A4}">
      <dgm:prSet/>
      <dgm:spPr/>
      <dgm:t>
        <a:bodyPr/>
        <a:lstStyle/>
        <a:p>
          <a:endParaRPr lang="en-US"/>
        </a:p>
      </dgm:t>
    </dgm:pt>
    <dgm:pt modelId="{B273C44D-3BF4-964D-BF78-29402870CD08}" type="sibTrans" cxnId="{411A9954-4BB0-9945-9773-177658CA81A4}">
      <dgm:prSet/>
      <dgm:spPr/>
      <dgm:t>
        <a:bodyPr/>
        <a:lstStyle/>
        <a:p>
          <a:endParaRPr lang="en-US"/>
        </a:p>
      </dgm:t>
    </dgm:pt>
    <dgm:pt modelId="{492619F9-DC48-BB42-9DCF-98ADEC36F8E3}">
      <dgm:prSet phldrT="[Text]"/>
      <dgm:spPr/>
      <dgm:t>
        <a:bodyPr/>
        <a:lstStyle/>
        <a:p>
          <a:r>
            <a:rPr lang="en-US" dirty="0"/>
            <a:t>Data preprocessing</a:t>
          </a:r>
        </a:p>
      </dgm:t>
    </dgm:pt>
    <dgm:pt modelId="{640EF472-67B8-B34F-A014-3B6B7F0E3A72}" type="parTrans" cxnId="{EDDE6F8E-8781-2247-8771-DB32A8B293F8}">
      <dgm:prSet/>
      <dgm:spPr/>
      <dgm:t>
        <a:bodyPr/>
        <a:lstStyle/>
        <a:p>
          <a:endParaRPr lang="en-US"/>
        </a:p>
      </dgm:t>
    </dgm:pt>
    <dgm:pt modelId="{15A6F03E-6D52-744E-9FB6-F0AFB6254268}" type="sibTrans" cxnId="{EDDE6F8E-8781-2247-8771-DB32A8B293F8}">
      <dgm:prSet/>
      <dgm:spPr/>
      <dgm:t>
        <a:bodyPr/>
        <a:lstStyle/>
        <a:p>
          <a:endParaRPr lang="en-US"/>
        </a:p>
      </dgm:t>
    </dgm:pt>
    <dgm:pt modelId="{44B0F2C3-8DAC-E546-B4FA-3E6DAF37EC39}">
      <dgm:prSet phldrT="[Text]"/>
      <dgm:spPr/>
      <dgm:t>
        <a:bodyPr/>
        <a:lstStyle/>
        <a:p>
          <a:r>
            <a:rPr lang="en-US" dirty="0"/>
            <a:t>Model selection and evaluation</a:t>
          </a:r>
        </a:p>
      </dgm:t>
    </dgm:pt>
    <dgm:pt modelId="{B40DC5F4-267B-0E48-99D1-6862AD2CF227}" type="parTrans" cxnId="{20027998-17F3-FD44-B073-6A30D95DDB36}">
      <dgm:prSet/>
      <dgm:spPr/>
      <dgm:t>
        <a:bodyPr/>
        <a:lstStyle/>
        <a:p>
          <a:endParaRPr lang="en-US"/>
        </a:p>
      </dgm:t>
    </dgm:pt>
    <dgm:pt modelId="{9447CA19-AB71-5C4F-A481-7896047ED85A}" type="sibTrans" cxnId="{20027998-17F3-FD44-B073-6A30D95DDB36}">
      <dgm:prSet/>
      <dgm:spPr/>
      <dgm:t>
        <a:bodyPr/>
        <a:lstStyle/>
        <a:p>
          <a:endParaRPr lang="en-US"/>
        </a:p>
      </dgm:t>
    </dgm:pt>
    <dgm:pt modelId="{6A5E7CED-EC35-404C-B943-0BFAFC754A38}">
      <dgm:prSet/>
      <dgm:spPr/>
      <dgm:t>
        <a:bodyPr/>
        <a:lstStyle/>
        <a:p>
          <a:r>
            <a:rPr lang="en-US" dirty="0"/>
            <a:t>Result summary &amp; interpretation</a:t>
          </a:r>
        </a:p>
      </dgm:t>
    </dgm:pt>
    <dgm:pt modelId="{738417AC-A1C0-564A-B9CE-0AC9D36B5B06}" type="parTrans" cxnId="{BA745830-0484-3D44-988A-EDE26448CD9A}">
      <dgm:prSet/>
      <dgm:spPr/>
      <dgm:t>
        <a:bodyPr/>
        <a:lstStyle/>
        <a:p>
          <a:endParaRPr lang="en-US"/>
        </a:p>
      </dgm:t>
    </dgm:pt>
    <dgm:pt modelId="{940AE881-F242-B749-B4C8-AD57510B23A0}" type="sibTrans" cxnId="{BA745830-0484-3D44-988A-EDE26448CD9A}">
      <dgm:prSet/>
      <dgm:spPr/>
      <dgm:t>
        <a:bodyPr/>
        <a:lstStyle/>
        <a:p>
          <a:endParaRPr lang="en-US"/>
        </a:p>
      </dgm:t>
    </dgm:pt>
    <dgm:pt modelId="{7C21212E-DEFD-6641-B597-AB30D9A5F4BF}" type="pres">
      <dgm:prSet presAssocID="{ECBBAFDF-AD67-9848-9204-9581B16FD1AC}" presName="Name0" presStyleCnt="0">
        <dgm:presLayoutVars>
          <dgm:dir/>
          <dgm:resizeHandles val="exact"/>
        </dgm:presLayoutVars>
      </dgm:prSet>
      <dgm:spPr/>
    </dgm:pt>
    <dgm:pt modelId="{2559CE43-7E4D-5640-A9D5-DD0795FE12A7}" type="pres">
      <dgm:prSet presAssocID="{7934456F-1D89-784B-B25B-F78947B88D00}" presName="node" presStyleLbl="node1" presStyleIdx="0" presStyleCnt="4">
        <dgm:presLayoutVars>
          <dgm:bulletEnabled val="1"/>
        </dgm:presLayoutVars>
      </dgm:prSet>
      <dgm:spPr/>
    </dgm:pt>
    <dgm:pt modelId="{1CCDEAE3-A441-994F-8FBA-0C3CC99EA274}" type="pres">
      <dgm:prSet presAssocID="{B273C44D-3BF4-964D-BF78-29402870CD08}" presName="sibTrans" presStyleLbl="sibTrans2D1" presStyleIdx="0" presStyleCnt="3"/>
      <dgm:spPr/>
    </dgm:pt>
    <dgm:pt modelId="{6F2C6384-40D1-FE4B-8859-F1AEB92AB982}" type="pres">
      <dgm:prSet presAssocID="{B273C44D-3BF4-964D-BF78-29402870CD08}" presName="connectorText" presStyleLbl="sibTrans2D1" presStyleIdx="0" presStyleCnt="3"/>
      <dgm:spPr/>
    </dgm:pt>
    <dgm:pt modelId="{403AC910-775F-7F4A-A0DA-0C54D40FA530}" type="pres">
      <dgm:prSet presAssocID="{492619F9-DC48-BB42-9DCF-98ADEC36F8E3}" presName="node" presStyleLbl="node1" presStyleIdx="1" presStyleCnt="4">
        <dgm:presLayoutVars>
          <dgm:bulletEnabled val="1"/>
        </dgm:presLayoutVars>
      </dgm:prSet>
      <dgm:spPr/>
    </dgm:pt>
    <dgm:pt modelId="{7CA7D36F-8B96-5E42-AE36-224DD283EC3C}" type="pres">
      <dgm:prSet presAssocID="{15A6F03E-6D52-744E-9FB6-F0AFB6254268}" presName="sibTrans" presStyleLbl="sibTrans2D1" presStyleIdx="1" presStyleCnt="3"/>
      <dgm:spPr/>
    </dgm:pt>
    <dgm:pt modelId="{FD13258D-9F69-6641-A9E6-3864360A5765}" type="pres">
      <dgm:prSet presAssocID="{15A6F03E-6D52-744E-9FB6-F0AFB6254268}" presName="connectorText" presStyleLbl="sibTrans2D1" presStyleIdx="1" presStyleCnt="3"/>
      <dgm:spPr/>
    </dgm:pt>
    <dgm:pt modelId="{1D41A0CE-316F-FF4C-B8E2-9F15E1BF85DC}" type="pres">
      <dgm:prSet presAssocID="{44B0F2C3-8DAC-E546-B4FA-3E6DAF37EC39}" presName="node" presStyleLbl="node1" presStyleIdx="2" presStyleCnt="4">
        <dgm:presLayoutVars>
          <dgm:bulletEnabled val="1"/>
        </dgm:presLayoutVars>
      </dgm:prSet>
      <dgm:spPr/>
    </dgm:pt>
    <dgm:pt modelId="{A4771BAD-11A8-E34B-B40A-F3C51010515C}" type="pres">
      <dgm:prSet presAssocID="{9447CA19-AB71-5C4F-A481-7896047ED85A}" presName="sibTrans" presStyleLbl="sibTrans2D1" presStyleIdx="2" presStyleCnt="3"/>
      <dgm:spPr/>
    </dgm:pt>
    <dgm:pt modelId="{7DEF80EC-0A47-4E40-86B7-A5821712ED4D}" type="pres">
      <dgm:prSet presAssocID="{9447CA19-AB71-5C4F-A481-7896047ED85A}" presName="connectorText" presStyleLbl="sibTrans2D1" presStyleIdx="2" presStyleCnt="3"/>
      <dgm:spPr/>
    </dgm:pt>
    <dgm:pt modelId="{7939571C-682C-364C-882F-AE9634B165BB}" type="pres">
      <dgm:prSet presAssocID="{6A5E7CED-EC35-404C-B943-0BFAFC754A38}" presName="node" presStyleLbl="node1" presStyleIdx="3" presStyleCnt="4">
        <dgm:presLayoutVars>
          <dgm:bulletEnabled val="1"/>
        </dgm:presLayoutVars>
      </dgm:prSet>
      <dgm:spPr/>
    </dgm:pt>
  </dgm:ptLst>
  <dgm:cxnLst>
    <dgm:cxn modelId="{2E458304-93C4-FF4A-BFF1-82A45F92049B}" type="presOf" srcId="{492619F9-DC48-BB42-9DCF-98ADEC36F8E3}" destId="{403AC910-775F-7F4A-A0DA-0C54D40FA530}" srcOrd="0" destOrd="0" presId="urn:microsoft.com/office/officeart/2005/8/layout/process1"/>
    <dgm:cxn modelId="{5AF57514-7482-E342-9229-92980DB158B7}" type="presOf" srcId="{6A5E7CED-EC35-404C-B943-0BFAFC754A38}" destId="{7939571C-682C-364C-882F-AE9634B165BB}" srcOrd="0" destOrd="0" presId="urn:microsoft.com/office/officeart/2005/8/layout/process1"/>
    <dgm:cxn modelId="{664E751F-D996-8A45-BDED-D8C291A13B24}" type="presOf" srcId="{ECBBAFDF-AD67-9848-9204-9581B16FD1AC}" destId="{7C21212E-DEFD-6641-B597-AB30D9A5F4BF}" srcOrd="0" destOrd="0" presId="urn:microsoft.com/office/officeart/2005/8/layout/process1"/>
    <dgm:cxn modelId="{1321152B-A491-8B45-868B-0E932F48BF3D}" type="presOf" srcId="{44B0F2C3-8DAC-E546-B4FA-3E6DAF37EC39}" destId="{1D41A0CE-316F-FF4C-B8E2-9F15E1BF85DC}" srcOrd="0" destOrd="0" presId="urn:microsoft.com/office/officeart/2005/8/layout/process1"/>
    <dgm:cxn modelId="{BA745830-0484-3D44-988A-EDE26448CD9A}" srcId="{ECBBAFDF-AD67-9848-9204-9581B16FD1AC}" destId="{6A5E7CED-EC35-404C-B943-0BFAFC754A38}" srcOrd="3" destOrd="0" parTransId="{738417AC-A1C0-564A-B9CE-0AC9D36B5B06}" sibTransId="{940AE881-F242-B749-B4C8-AD57510B23A0}"/>
    <dgm:cxn modelId="{31015B43-84CF-6B40-8D5C-72B5E503FD96}" type="presOf" srcId="{15A6F03E-6D52-744E-9FB6-F0AFB6254268}" destId="{FD13258D-9F69-6641-A9E6-3864360A5765}" srcOrd="1" destOrd="0" presId="urn:microsoft.com/office/officeart/2005/8/layout/process1"/>
    <dgm:cxn modelId="{411A9954-4BB0-9945-9773-177658CA81A4}" srcId="{ECBBAFDF-AD67-9848-9204-9581B16FD1AC}" destId="{7934456F-1D89-784B-B25B-F78947B88D00}" srcOrd="0" destOrd="0" parTransId="{A6312176-95AD-1642-9D5B-92F2E4ADE856}" sibTransId="{B273C44D-3BF4-964D-BF78-29402870CD08}"/>
    <dgm:cxn modelId="{FC88E86E-51A2-474C-90C4-D625304D099B}" type="presOf" srcId="{15A6F03E-6D52-744E-9FB6-F0AFB6254268}" destId="{7CA7D36F-8B96-5E42-AE36-224DD283EC3C}" srcOrd="0" destOrd="0" presId="urn:microsoft.com/office/officeart/2005/8/layout/process1"/>
    <dgm:cxn modelId="{10CEF089-CA29-9B4D-9792-C4C40993FF65}" type="presOf" srcId="{9447CA19-AB71-5C4F-A481-7896047ED85A}" destId="{7DEF80EC-0A47-4E40-86B7-A5821712ED4D}" srcOrd="1" destOrd="0" presId="urn:microsoft.com/office/officeart/2005/8/layout/process1"/>
    <dgm:cxn modelId="{EDDE6F8E-8781-2247-8771-DB32A8B293F8}" srcId="{ECBBAFDF-AD67-9848-9204-9581B16FD1AC}" destId="{492619F9-DC48-BB42-9DCF-98ADEC36F8E3}" srcOrd="1" destOrd="0" parTransId="{640EF472-67B8-B34F-A014-3B6B7F0E3A72}" sibTransId="{15A6F03E-6D52-744E-9FB6-F0AFB6254268}"/>
    <dgm:cxn modelId="{20027998-17F3-FD44-B073-6A30D95DDB36}" srcId="{ECBBAFDF-AD67-9848-9204-9581B16FD1AC}" destId="{44B0F2C3-8DAC-E546-B4FA-3E6DAF37EC39}" srcOrd="2" destOrd="0" parTransId="{B40DC5F4-267B-0E48-99D1-6862AD2CF227}" sibTransId="{9447CA19-AB71-5C4F-A481-7896047ED85A}"/>
    <dgm:cxn modelId="{B9472A9D-C524-A147-9A9A-B2E502FA526F}" type="presOf" srcId="{9447CA19-AB71-5C4F-A481-7896047ED85A}" destId="{A4771BAD-11A8-E34B-B40A-F3C51010515C}" srcOrd="0" destOrd="0" presId="urn:microsoft.com/office/officeart/2005/8/layout/process1"/>
    <dgm:cxn modelId="{4062C3B1-040B-A14B-AB2D-5AD37612BF99}" type="presOf" srcId="{7934456F-1D89-784B-B25B-F78947B88D00}" destId="{2559CE43-7E4D-5640-A9D5-DD0795FE12A7}" srcOrd="0" destOrd="0" presId="urn:microsoft.com/office/officeart/2005/8/layout/process1"/>
    <dgm:cxn modelId="{405110CC-3B3A-7B44-9D49-18A75F537CF7}" type="presOf" srcId="{B273C44D-3BF4-964D-BF78-29402870CD08}" destId="{1CCDEAE3-A441-994F-8FBA-0C3CC99EA274}" srcOrd="0" destOrd="0" presId="urn:microsoft.com/office/officeart/2005/8/layout/process1"/>
    <dgm:cxn modelId="{B1C3C8EB-2A16-2E46-8A5A-A8D8F5637B9C}" type="presOf" srcId="{B273C44D-3BF4-964D-BF78-29402870CD08}" destId="{6F2C6384-40D1-FE4B-8859-F1AEB92AB982}" srcOrd="1" destOrd="0" presId="urn:microsoft.com/office/officeart/2005/8/layout/process1"/>
    <dgm:cxn modelId="{F2FC5CDD-3A0A-E74E-904B-F1EB9202757D}" type="presParOf" srcId="{7C21212E-DEFD-6641-B597-AB30D9A5F4BF}" destId="{2559CE43-7E4D-5640-A9D5-DD0795FE12A7}" srcOrd="0" destOrd="0" presId="urn:microsoft.com/office/officeart/2005/8/layout/process1"/>
    <dgm:cxn modelId="{40E47E2F-13AA-564D-8BED-2F628C874ADD}" type="presParOf" srcId="{7C21212E-DEFD-6641-B597-AB30D9A5F4BF}" destId="{1CCDEAE3-A441-994F-8FBA-0C3CC99EA274}" srcOrd="1" destOrd="0" presId="urn:microsoft.com/office/officeart/2005/8/layout/process1"/>
    <dgm:cxn modelId="{64CBA98D-6DEF-954F-BC52-248D8882AFDE}" type="presParOf" srcId="{1CCDEAE3-A441-994F-8FBA-0C3CC99EA274}" destId="{6F2C6384-40D1-FE4B-8859-F1AEB92AB982}" srcOrd="0" destOrd="0" presId="urn:microsoft.com/office/officeart/2005/8/layout/process1"/>
    <dgm:cxn modelId="{236C6F6C-D639-3442-BAA2-70FF657B2B24}" type="presParOf" srcId="{7C21212E-DEFD-6641-B597-AB30D9A5F4BF}" destId="{403AC910-775F-7F4A-A0DA-0C54D40FA530}" srcOrd="2" destOrd="0" presId="urn:microsoft.com/office/officeart/2005/8/layout/process1"/>
    <dgm:cxn modelId="{E168475C-05A8-A64A-B691-2F4E0D6F89E9}" type="presParOf" srcId="{7C21212E-DEFD-6641-B597-AB30D9A5F4BF}" destId="{7CA7D36F-8B96-5E42-AE36-224DD283EC3C}" srcOrd="3" destOrd="0" presId="urn:microsoft.com/office/officeart/2005/8/layout/process1"/>
    <dgm:cxn modelId="{37BABE76-C2F2-B645-B0CC-1A4780DAC689}" type="presParOf" srcId="{7CA7D36F-8B96-5E42-AE36-224DD283EC3C}" destId="{FD13258D-9F69-6641-A9E6-3864360A5765}" srcOrd="0" destOrd="0" presId="urn:microsoft.com/office/officeart/2005/8/layout/process1"/>
    <dgm:cxn modelId="{EF8C8D9C-BB53-DD48-93E0-4FF487835494}" type="presParOf" srcId="{7C21212E-DEFD-6641-B597-AB30D9A5F4BF}" destId="{1D41A0CE-316F-FF4C-B8E2-9F15E1BF85DC}" srcOrd="4" destOrd="0" presId="urn:microsoft.com/office/officeart/2005/8/layout/process1"/>
    <dgm:cxn modelId="{9DE81BAD-1941-FA4F-85ED-621CD74AEF16}" type="presParOf" srcId="{7C21212E-DEFD-6641-B597-AB30D9A5F4BF}" destId="{A4771BAD-11A8-E34B-B40A-F3C51010515C}" srcOrd="5" destOrd="0" presId="urn:microsoft.com/office/officeart/2005/8/layout/process1"/>
    <dgm:cxn modelId="{DD4B9616-BC2F-C143-AABE-01E5EBCC70BE}" type="presParOf" srcId="{A4771BAD-11A8-E34B-B40A-F3C51010515C}" destId="{7DEF80EC-0A47-4E40-86B7-A5821712ED4D}" srcOrd="0" destOrd="0" presId="urn:microsoft.com/office/officeart/2005/8/layout/process1"/>
    <dgm:cxn modelId="{802ABD7C-185F-8D45-886A-D2981178CFC1}" type="presParOf" srcId="{7C21212E-DEFD-6641-B597-AB30D9A5F4BF}" destId="{7939571C-682C-364C-882F-AE9634B165BB}"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9CE43-7E4D-5640-A9D5-DD0795FE12A7}">
      <dsp:nvSpPr>
        <dsp:cNvPr id="0" name=""/>
        <dsp:cNvSpPr/>
      </dsp:nvSpPr>
      <dsp:spPr>
        <a:xfrm>
          <a:off x="3571" y="2218861"/>
          <a:ext cx="1561703" cy="980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exploration</a:t>
          </a:r>
        </a:p>
      </dsp:txBody>
      <dsp:txXfrm>
        <a:off x="32302" y="2247592"/>
        <a:ext cx="1504241" cy="923482"/>
      </dsp:txXfrm>
    </dsp:sp>
    <dsp:sp modelId="{1CCDEAE3-A441-994F-8FBA-0C3CC99EA274}">
      <dsp:nvSpPr>
        <dsp:cNvPr id="0" name=""/>
        <dsp:cNvSpPr/>
      </dsp:nvSpPr>
      <dsp:spPr>
        <a:xfrm>
          <a:off x="1721445"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21445" y="2593142"/>
        <a:ext cx="231757" cy="232382"/>
      </dsp:txXfrm>
    </dsp:sp>
    <dsp:sp modelId="{403AC910-775F-7F4A-A0DA-0C54D40FA530}">
      <dsp:nvSpPr>
        <dsp:cNvPr id="0" name=""/>
        <dsp:cNvSpPr/>
      </dsp:nvSpPr>
      <dsp:spPr>
        <a:xfrm>
          <a:off x="2189956" y="2218861"/>
          <a:ext cx="1561703" cy="980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preprocessing</a:t>
          </a:r>
        </a:p>
      </dsp:txBody>
      <dsp:txXfrm>
        <a:off x="2218687" y="2247592"/>
        <a:ext cx="1504241" cy="923482"/>
      </dsp:txXfrm>
    </dsp:sp>
    <dsp:sp modelId="{7CA7D36F-8B96-5E42-AE36-224DD283EC3C}">
      <dsp:nvSpPr>
        <dsp:cNvPr id="0" name=""/>
        <dsp:cNvSpPr/>
      </dsp:nvSpPr>
      <dsp:spPr>
        <a:xfrm>
          <a:off x="3907829"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907829" y="2593142"/>
        <a:ext cx="231757" cy="232382"/>
      </dsp:txXfrm>
    </dsp:sp>
    <dsp:sp modelId="{1D41A0CE-316F-FF4C-B8E2-9F15E1BF85DC}">
      <dsp:nvSpPr>
        <dsp:cNvPr id="0" name=""/>
        <dsp:cNvSpPr/>
      </dsp:nvSpPr>
      <dsp:spPr>
        <a:xfrm>
          <a:off x="4376340" y="2218861"/>
          <a:ext cx="1561703" cy="980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selection and evaluation</a:t>
          </a:r>
        </a:p>
      </dsp:txBody>
      <dsp:txXfrm>
        <a:off x="4405071" y="2247592"/>
        <a:ext cx="1504241" cy="923482"/>
      </dsp:txXfrm>
    </dsp:sp>
    <dsp:sp modelId="{A4771BAD-11A8-E34B-B40A-F3C51010515C}">
      <dsp:nvSpPr>
        <dsp:cNvPr id="0" name=""/>
        <dsp:cNvSpPr/>
      </dsp:nvSpPr>
      <dsp:spPr>
        <a:xfrm>
          <a:off x="6094214" y="2515682"/>
          <a:ext cx="331081" cy="3873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094214" y="2593142"/>
        <a:ext cx="231757" cy="232382"/>
      </dsp:txXfrm>
    </dsp:sp>
    <dsp:sp modelId="{7939571C-682C-364C-882F-AE9634B165BB}">
      <dsp:nvSpPr>
        <dsp:cNvPr id="0" name=""/>
        <dsp:cNvSpPr/>
      </dsp:nvSpPr>
      <dsp:spPr>
        <a:xfrm>
          <a:off x="6562724" y="2218861"/>
          <a:ext cx="1561703" cy="9809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Result summary &amp; interpretation</a:t>
          </a:r>
        </a:p>
      </dsp:txBody>
      <dsp:txXfrm>
        <a:off x="6591455" y="2247592"/>
        <a:ext cx="1504241" cy="923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00:50:57.39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16383,'43'0'0,"-1"0"0,-8 8 0,-10-5 0,9 5 0,-14-8 0,-4 0 0,10 6 0,-11-5 0,5 5 0,-6-6 0,6 0 0,-4 0 0,4 0 0,-1 0 0,-3 0 0,4 0 0,0 0 0,-5 0 0,5 0 0,0 0 0,-4 0 0,4 0 0,0 0 0,-5 0 0,5 0 0,0 0 0,-4 0 0,4 0 0,-6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00:51:01.30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 16383,'48'7'0,"-10"-1"0,-13 0 0,38-5 0,-32 5 0,24-6 0,0 0 0,-24 6 0,38-5 0,-29 5 0,-10-6 0,24 0 0,-24 6 0,5-5 0,-16 5 0,-6-6 0,6 0 0,-5 0 0,11 0 0,-11 0 0,5 0 0,0 0 0,-4 0 0,4 0 0,6 0 0,-9 0 0,8 0 0,-10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19T00:51:03.2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 16383,'42'0'0,"0"0"0,22 13 0,-14-9 0,23 15 0,-16-17 0,-3-2 0,-9 6 0,26-6 0,-2 0 0,-38 0 0,36 0 0,-32 0 0,-11 0 0,9 0 0,-20 0 0,0 0 0,6 0 0,-5 0 0,5 0 0,0 0 0,-4 0 0,4 0 0,0 0 0,-5 0 0,5 0 0,0 0 0,-4 0 0,4 0 0,-6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99D43-5F91-E543-8123-D7A246FF99EC}" type="datetimeFigureOut">
              <a:rPr lang="en-US" smtClean="0"/>
              <a:t>3/18/22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B299C-5D4D-9549-9552-3F0D9D9ED632}" type="slidenum">
              <a:rPr lang="en-US" smtClean="0"/>
              <a:t>‹#›</a:t>
            </a:fld>
            <a:endParaRPr lang="en-US"/>
          </a:p>
        </p:txBody>
      </p:sp>
    </p:spTree>
    <p:extLst>
      <p:ext uri="{BB962C8B-B14F-4D97-AF65-F5344CB8AC3E}">
        <p14:creationId xmlns:p14="http://schemas.microsoft.com/office/powerpoint/2010/main" val="146517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PM2.5 is a widespread and inhalable air pollutant that has serious health effects. Data on PM2.5 concentration is important as they advice robust policies for substantial decreases in PM2.5.</a:t>
            </a:r>
          </a:p>
          <a:p>
            <a:pPr marL="171450" indent="-171450">
              <a:buFontTx/>
              <a:buChar char="-"/>
            </a:pPr>
            <a:r>
              <a:rPr lang="en-US" sz="1200" b="0" i="0" kern="1200" dirty="0">
                <a:solidFill>
                  <a:schemeClr val="tx1"/>
                </a:solidFill>
                <a:effectLst/>
                <a:latin typeface="+mn-lt"/>
                <a:ea typeface="+mn-ea"/>
                <a:cs typeface="+mn-cs"/>
              </a:rPr>
              <a:t>The problem: monitoring in developed countries vs. undeveloped countries </a:t>
            </a:r>
          </a:p>
          <a:p>
            <a:pPr marL="171450" indent="-171450">
              <a:buFontTx/>
              <a:buChar char="-"/>
            </a:pPr>
            <a:endParaRPr lang="en-US" dirty="0"/>
          </a:p>
          <a:p>
            <a:pPr marL="171450" indent="-171450">
              <a:buFontTx/>
              <a:buChar char="-"/>
            </a:pPr>
            <a:r>
              <a:rPr lang="en-US" dirty="0"/>
              <a:t>Drop useless features</a:t>
            </a:r>
          </a:p>
          <a:p>
            <a:pPr marL="171450" indent="-171450">
              <a:buFontTx/>
              <a:buChar char="-"/>
            </a:pPr>
            <a:r>
              <a:rPr lang="en-US" dirty="0"/>
              <a:t>Drop feature to increase generalizability </a:t>
            </a:r>
          </a:p>
          <a:p>
            <a:pPr marL="171450" indent="-171450">
              <a:buFontTx/>
              <a:buChar char="-"/>
            </a:pPr>
            <a:r>
              <a:rPr lang="en-US" dirty="0"/>
              <a:t>Feature representation</a:t>
            </a:r>
          </a:p>
        </p:txBody>
      </p:sp>
      <p:sp>
        <p:nvSpPr>
          <p:cNvPr id="4" name="Slide Number Placeholder 3"/>
          <p:cNvSpPr>
            <a:spLocks noGrp="1"/>
          </p:cNvSpPr>
          <p:nvPr>
            <p:ph type="sldNum" sz="quarter" idx="5"/>
          </p:nvPr>
        </p:nvSpPr>
        <p:spPr/>
        <p:txBody>
          <a:bodyPr/>
          <a:lstStyle/>
          <a:p>
            <a:fld id="{B5EB299C-5D4D-9549-9552-3F0D9D9ED632}" type="slidenum">
              <a:rPr lang="en-US" smtClean="0"/>
              <a:t>2</a:t>
            </a:fld>
            <a:endParaRPr lang="en-US"/>
          </a:p>
        </p:txBody>
      </p:sp>
    </p:spTree>
    <p:extLst>
      <p:ext uri="{BB962C8B-B14F-4D97-AF65-F5344CB8AC3E}">
        <p14:creationId xmlns:p14="http://schemas.microsoft.com/office/powerpoint/2010/main" val="1005273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Shrink data ) </a:t>
            </a:r>
          </a:p>
          <a:p>
            <a:endParaRPr lang="en-US" dirty="0"/>
          </a:p>
          <a:p>
            <a:r>
              <a:rPr lang="en-US" sz="1200" b="0" i="0" kern="1200" dirty="0">
                <a:solidFill>
                  <a:schemeClr val="tx1"/>
                </a:solidFill>
                <a:effectLst/>
                <a:latin typeface="+mn-lt"/>
                <a:ea typeface="+mn-ea"/>
                <a:cs typeface="+mn-cs"/>
              </a:rPr>
              <a:t>Given the large sample size of the data and my computer power, I was not able to perform many model training techniques. For instance, I performed </a:t>
            </a:r>
            <a:r>
              <a:rPr lang="en-US" sz="1200" b="0" i="0" kern="1200" dirty="0" err="1">
                <a:solidFill>
                  <a:schemeClr val="tx1"/>
                </a:solidFill>
                <a:effectLst/>
                <a:latin typeface="+mn-lt"/>
                <a:ea typeface="+mn-ea"/>
                <a:cs typeface="+mn-cs"/>
              </a:rPr>
              <a:t>GridSearchCV</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RandomSearchCV</a:t>
            </a:r>
            <a:r>
              <a:rPr lang="en-US" sz="1200" b="0" i="0" kern="1200" dirty="0">
                <a:solidFill>
                  <a:schemeClr val="tx1"/>
                </a:solidFill>
                <a:effectLst/>
                <a:latin typeface="+mn-lt"/>
                <a:ea typeface="+mn-ea"/>
                <a:cs typeface="+mn-cs"/>
              </a:rPr>
              <a:t> with 3-folds cross-validation and a few combinations of parameters; I was not able to run it within a reasonable time. </a:t>
            </a:r>
          </a:p>
          <a:p>
            <a:r>
              <a:rPr lang="en-US" sz="1200" b="0" i="0" kern="1200" dirty="0">
                <a:solidFill>
                  <a:schemeClr val="tx1"/>
                </a:solidFill>
                <a:effectLst/>
                <a:latin typeface="+mn-lt"/>
                <a:ea typeface="+mn-ea"/>
                <a:cs typeface="+mn-cs"/>
              </a:rPr>
              <a:t>So, </a:t>
            </a:r>
            <a:r>
              <a:rPr lang="en-US" sz="1200" b="1" i="0" kern="1200" dirty="0">
                <a:solidFill>
                  <a:schemeClr val="tx1"/>
                </a:solidFill>
                <a:effectLst/>
                <a:latin typeface="+mn-lt"/>
                <a:ea typeface="+mn-ea"/>
                <a:cs typeface="+mn-cs"/>
              </a:rPr>
              <a:t>I decide to add this step in data preprocessing to randomly select a subset of the full dataset</a:t>
            </a:r>
            <a:r>
              <a:rPr lang="en-US" sz="1200" b="0" i="0" kern="1200" dirty="0">
                <a:solidFill>
                  <a:schemeClr val="tx1"/>
                </a:solidFill>
                <a:effectLst/>
                <a:latin typeface="+mn-lt"/>
                <a:ea typeface="+mn-ea"/>
                <a:cs typeface="+mn-cs"/>
              </a:rPr>
              <a:t>, although this might not be the best solution in practice.</a:t>
            </a:r>
          </a:p>
          <a:p>
            <a:r>
              <a:rPr lang="en-US" sz="1200" b="0" i="0" kern="1200" dirty="0">
                <a:solidFill>
                  <a:schemeClr val="tx1"/>
                </a:solidFill>
                <a:effectLst/>
                <a:latin typeface="+mn-lt"/>
                <a:ea typeface="+mn-ea"/>
                <a:cs typeface="+mn-cs"/>
              </a:rPr>
              <a:t>Similar distribution in </a:t>
            </a:r>
            <a:endParaRPr lang="en-US" dirty="0"/>
          </a:p>
        </p:txBody>
      </p:sp>
      <p:sp>
        <p:nvSpPr>
          <p:cNvPr id="4" name="Slide Number Placeholder 3"/>
          <p:cNvSpPr>
            <a:spLocks noGrp="1"/>
          </p:cNvSpPr>
          <p:nvPr>
            <p:ph type="sldNum" sz="quarter" idx="5"/>
          </p:nvPr>
        </p:nvSpPr>
        <p:spPr/>
        <p:txBody>
          <a:bodyPr/>
          <a:lstStyle/>
          <a:p>
            <a:fld id="{B5EB299C-5D4D-9549-9552-3F0D9D9ED632}" type="slidenum">
              <a:rPr lang="en-US" smtClean="0"/>
              <a:t>3</a:t>
            </a:fld>
            <a:endParaRPr lang="en-US"/>
          </a:p>
        </p:txBody>
      </p:sp>
    </p:spTree>
    <p:extLst>
      <p:ext uri="{BB962C8B-B14F-4D97-AF65-F5344CB8AC3E}">
        <p14:creationId xmlns:p14="http://schemas.microsoft.com/office/powerpoint/2010/main" val="283799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Mean: symmetrical distributions; median: skewed distribution. </a:t>
            </a:r>
          </a:p>
          <a:p>
            <a:r>
              <a:rPr lang="en-US" sz="1200" b="1" i="0" kern="1200" dirty="0">
                <a:solidFill>
                  <a:schemeClr val="tx1"/>
                </a:solidFill>
                <a:effectLst/>
                <a:latin typeface="+mn-lt"/>
                <a:ea typeface="+mn-ea"/>
                <a:cs typeface="+mn-cs"/>
              </a:rPr>
              <a:t>I impute TEMP and PRES with means and use medians for the other features.</a:t>
            </a:r>
            <a:endParaRPr lang="en-US" dirty="0"/>
          </a:p>
        </p:txBody>
      </p:sp>
      <p:sp>
        <p:nvSpPr>
          <p:cNvPr id="4" name="Slide Number Placeholder 3"/>
          <p:cNvSpPr>
            <a:spLocks noGrp="1"/>
          </p:cNvSpPr>
          <p:nvPr>
            <p:ph type="sldNum" sz="quarter" idx="5"/>
          </p:nvPr>
        </p:nvSpPr>
        <p:spPr/>
        <p:txBody>
          <a:bodyPr/>
          <a:lstStyle/>
          <a:p>
            <a:fld id="{B5EB299C-5D4D-9549-9552-3F0D9D9ED632}" type="slidenum">
              <a:rPr lang="en-US" smtClean="0"/>
              <a:t>4</a:t>
            </a:fld>
            <a:endParaRPr lang="en-US"/>
          </a:p>
        </p:txBody>
      </p:sp>
    </p:spTree>
    <p:extLst>
      <p:ext uri="{BB962C8B-B14F-4D97-AF65-F5344CB8AC3E}">
        <p14:creationId xmlns:p14="http://schemas.microsoft.com/office/powerpoint/2010/main" val="3365607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These univariate relationship between time and PM2.5 have important implications for me in terms of how to include these features in my analysis.</a:t>
            </a:r>
          </a:p>
          <a:p>
            <a:r>
              <a:rPr lang="en-US" sz="1200" b="0" i="0" kern="1200" dirty="0">
                <a:solidFill>
                  <a:schemeClr val="tx1"/>
                </a:solidFill>
                <a:effectLst/>
                <a:latin typeface="+mn-lt"/>
                <a:ea typeface="+mn-ea"/>
                <a:cs typeface="+mn-cs"/>
              </a:rPr>
              <a:t>Month, day, hour: </a:t>
            </a:r>
            <a:r>
              <a:rPr lang="en-US" sz="1200" b="1" i="0" kern="1200" dirty="0">
                <a:solidFill>
                  <a:schemeClr val="tx1"/>
                </a:solidFill>
                <a:effectLst/>
                <a:latin typeface="+mn-lt"/>
                <a:ea typeface="+mn-ea"/>
                <a:cs typeface="+mn-cs"/>
              </a:rPr>
              <a:t>The lack of linearity</a:t>
            </a:r>
            <a:r>
              <a:rPr lang="en-US" sz="1200" b="0" i="0" kern="1200" dirty="0">
                <a:solidFill>
                  <a:schemeClr val="tx1"/>
                </a:solidFill>
                <a:effectLst/>
                <a:latin typeface="+mn-lt"/>
                <a:ea typeface="+mn-ea"/>
                <a:cs typeface="+mn-cs"/>
              </a:rPr>
              <a:t> of these features and PM2.5 suggests that it is better to one-hot code them instead of treat them as a numeric value. But one-hot coding all these time features would lead to a large number of features that are not that informative for interpretation and not useful for making prediction. So, I will convert these features into </a:t>
            </a:r>
            <a:r>
              <a:rPr lang="en-US" sz="1200" b="1" i="0" kern="1200" dirty="0" err="1">
                <a:solidFill>
                  <a:schemeClr val="tx1"/>
                </a:solidFill>
                <a:effectLst/>
                <a:latin typeface="+mn-lt"/>
                <a:ea typeface="+mn-ea"/>
                <a:cs typeface="+mn-cs"/>
              </a:rPr>
              <a:t>categoris</a:t>
            </a:r>
            <a:r>
              <a:rPr lang="en-US" sz="1200" b="0" i="0" kern="1200" dirty="0">
                <a:solidFill>
                  <a:schemeClr val="tx1"/>
                </a:solidFill>
                <a:effectLst/>
                <a:latin typeface="+mn-lt"/>
                <a:ea typeface="+mn-ea"/>
                <a:cs typeface="+mn-cs"/>
              </a:rPr>
              <a:t> such as winter, spring, summer, winter, morning, evening,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(see more in 2.6 feature representation).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Year: Given that the median of PM2.5 decrease over the year somewhat </a:t>
            </a:r>
            <a:r>
              <a:rPr lang="en-US" sz="1200" b="0" i="0" kern="1200" dirty="0" err="1">
                <a:solidFill>
                  <a:schemeClr val="tx1"/>
                </a:solidFill>
                <a:effectLst/>
                <a:latin typeface="+mn-lt"/>
                <a:ea typeface="+mn-ea"/>
                <a:cs typeface="+mn-cs"/>
              </a:rPr>
              <a:t>linearily</a:t>
            </a:r>
            <a:r>
              <a:rPr lang="en-US" sz="1200" b="0" i="0" kern="1200" dirty="0">
                <a:solidFill>
                  <a:schemeClr val="tx1"/>
                </a:solidFill>
                <a:effectLst/>
                <a:latin typeface="+mn-lt"/>
                <a:ea typeface="+mn-ea"/>
                <a:cs typeface="+mn-cs"/>
              </a:rPr>
              <a:t> and it is more useful to include year as a </a:t>
            </a:r>
            <a:r>
              <a:rPr lang="en-US" sz="1200" b="1" i="0" kern="1200" dirty="0">
                <a:solidFill>
                  <a:schemeClr val="tx1"/>
                </a:solidFill>
                <a:effectLst/>
                <a:latin typeface="+mn-lt"/>
                <a:ea typeface="+mn-ea"/>
                <a:cs typeface="+mn-cs"/>
              </a:rPr>
              <a:t>numeric</a:t>
            </a:r>
            <a:r>
              <a:rPr lang="en-US" sz="1200" b="0" i="0" kern="1200" dirty="0">
                <a:solidFill>
                  <a:schemeClr val="tx1"/>
                </a:solidFill>
                <a:effectLst/>
                <a:latin typeface="+mn-lt"/>
                <a:ea typeface="+mn-ea"/>
                <a:cs typeface="+mn-cs"/>
              </a:rPr>
              <a:t> feature for interpretation and prediction purposes. For example, it makes sense to look at year and say one year increase in time in the future would lead to certain change in PM2.5. This would not be true if treating year as some binary features (e.g., 2017 vs. not 2017).</a:t>
            </a:r>
          </a:p>
        </p:txBody>
      </p:sp>
      <p:sp>
        <p:nvSpPr>
          <p:cNvPr id="4" name="Slide Number Placeholder 3"/>
          <p:cNvSpPr>
            <a:spLocks noGrp="1"/>
          </p:cNvSpPr>
          <p:nvPr>
            <p:ph type="sldNum" sz="quarter" idx="5"/>
          </p:nvPr>
        </p:nvSpPr>
        <p:spPr/>
        <p:txBody>
          <a:bodyPr/>
          <a:lstStyle/>
          <a:p>
            <a:fld id="{B5EB299C-5D4D-9549-9552-3F0D9D9ED632}" type="slidenum">
              <a:rPr lang="en-US" smtClean="0"/>
              <a:t>5</a:t>
            </a:fld>
            <a:endParaRPr lang="en-US"/>
          </a:p>
        </p:txBody>
      </p:sp>
    </p:spTree>
    <p:extLst>
      <p:ext uri="{BB962C8B-B14F-4D97-AF65-F5344CB8AC3E}">
        <p14:creationId xmlns:p14="http://schemas.microsoft.com/office/powerpoint/2010/main" val="1148360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EB299C-5D4D-9549-9552-3F0D9D9ED632}" type="slidenum">
              <a:rPr lang="en-US" smtClean="0"/>
              <a:t>6</a:t>
            </a:fld>
            <a:endParaRPr lang="en-US"/>
          </a:p>
        </p:txBody>
      </p:sp>
    </p:spTree>
    <p:extLst>
      <p:ext uri="{BB962C8B-B14F-4D97-AF65-F5344CB8AC3E}">
        <p14:creationId xmlns:p14="http://schemas.microsoft.com/office/powerpoint/2010/main" val="227519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Lasso: reduce some large weight feature to 0 to reduce # of features </a:t>
            </a:r>
          </a:p>
        </p:txBody>
      </p:sp>
      <p:sp>
        <p:nvSpPr>
          <p:cNvPr id="4" name="Slide Number Placeholder 3"/>
          <p:cNvSpPr>
            <a:spLocks noGrp="1"/>
          </p:cNvSpPr>
          <p:nvPr>
            <p:ph type="sldNum" sz="quarter" idx="5"/>
          </p:nvPr>
        </p:nvSpPr>
        <p:spPr/>
        <p:txBody>
          <a:bodyPr/>
          <a:lstStyle/>
          <a:p>
            <a:fld id="{B5EB299C-5D4D-9549-9552-3F0D9D9ED632}" type="slidenum">
              <a:rPr lang="en-US" smtClean="0"/>
              <a:t>7</a:t>
            </a:fld>
            <a:endParaRPr lang="en-US"/>
          </a:p>
        </p:txBody>
      </p:sp>
    </p:spTree>
    <p:extLst>
      <p:ext uri="{BB962C8B-B14F-4D97-AF65-F5344CB8AC3E}">
        <p14:creationId xmlns:p14="http://schemas.microsoft.com/office/powerpoint/2010/main" val="3060398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results look worse compared to Lasso. Although they have similar R^2 and MAE, the Lasso was able to reduce the number of features significantly, whereas </a:t>
            </a:r>
            <a:r>
              <a:rPr lang="en-US" sz="1200" b="0" i="0" kern="1200" dirty="0" err="1">
                <a:solidFill>
                  <a:schemeClr val="tx1"/>
                </a:solidFill>
                <a:effectLst/>
                <a:latin typeface="+mn-lt"/>
                <a:ea typeface="+mn-ea"/>
                <a:cs typeface="+mn-cs"/>
              </a:rPr>
              <a:t>svm</a:t>
            </a:r>
            <a:r>
              <a:rPr lang="en-US" sz="1200" b="0" i="0" kern="1200" dirty="0">
                <a:solidFill>
                  <a:schemeClr val="tx1"/>
                </a:solidFill>
                <a:effectLst/>
                <a:latin typeface="+mn-lt"/>
                <a:ea typeface="+mn-ea"/>
                <a:cs typeface="+mn-cs"/>
              </a:rPr>
              <a:t> did not.</a:t>
            </a:r>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B5EB299C-5D4D-9549-9552-3F0D9D9ED632}" type="slidenum">
              <a:rPr lang="en-US" smtClean="0"/>
              <a:t>8</a:t>
            </a:fld>
            <a:endParaRPr lang="en-US"/>
          </a:p>
        </p:txBody>
      </p:sp>
    </p:spTree>
    <p:extLst>
      <p:ext uri="{BB962C8B-B14F-4D97-AF65-F5344CB8AC3E}">
        <p14:creationId xmlns:p14="http://schemas.microsoft.com/office/powerpoint/2010/main" val="99652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 would like to keep the tree simpler by limiting the "</a:t>
            </a:r>
            <a:r>
              <a:rPr lang="en-US" sz="1200" b="0" i="0" kern="1200" dirty="0" err="1">
                <a:solidFill>
                  <a:schemeClr val="tx1"/>
                </a:solidFill>
                <a:effectLst/>
                <a:latin typeface="+mn-lt"/>
                <a:ea typeface="+mn-ea"/>
                <a:cs typeface="+mn-cs"/>
              </a:rPr>
              <a:t>max_depth</a:t>
            </a:r>
            <a:r>
              <a:rPr lang="en-US" sz="1200" b="0" i="0" kern="1200" dirty="0">
                <a:solidFill>
                  <a:schemeClr val="tx1"/>
                </a:solidFill>
                <a:effectLst/>
                <a:latin typeface="+mn-lt"/>
                <a:ea typeface="+mn-ea"/>
                <a:cs typeface="+mn-cs"/>
              </a:rPr>
              <a:t>" in my grid search to 3-5. If I increase this number range, the R^2 would likely to go up, sacrificing the simplicity of my model. However, even with a maximum depth of the tree being 5, the model performance is slightly better judging by MAE compared to SVM, Lasso regression, and simple linear regression. More importantly, the model built by decision tree regression results in a model with only 7 predictive features for PM2.5. This is a greater reduction of features compared to Lasso. </a:t>
            </a:r>
            <a:r>
              <a:rPr lang="en-US" sz="1200" b="1" i="0" kern="1200" dirty="0">
                <a:solidFill>
                  <a:schemeClr val="tx1"/>
                </a:solidFill>
                <a:effectLst/>
                <a:latin typeface="+mn-lt"/>
                <a:ea typeface="+mn-ea"/>
                <a:cs typeface="+mn-cs"/>
              </a:rPr>
              <a:t>So far, the decision tree regressor seems to produce the best model</a:t>
            </a:r>
            <a:r>
              <a:rPr 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B5EB299C-5D4D-9549-9552-3F0D9D9ED632}" type="slidenum">
              <a:rPr lang="en-US" smtClean="0"/>
              <a:t>9</a:t>
            </a:fld>
            <a:endParaRPr lang="en-US"/>
          </a:p>
        </p:txBody>
      </p:sp>
    </p:spTree>
    <p:extLst>
      <p:ext uri="{BB962C8B-B14F-4D97-AF65-F5344CB8AC3E}">
        <p14:creationId xmlns:p14="http://schemas.microsoft.com/office/powerpoint/2010/main" val="2853273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plot by features: helpful to see where model makes wrong predictions using the test set. </a:t>
            </a:r>
          </a:p>
          <a:p>
            <a:r>
              <a:rPr lang="en-US" dirty="0"/>
              <a:t>Good: random, homoscedasticity along y=0. </a:t>
            </a:r>
          </a:p>
          <a:p>
            <a:r>
              <a:rPr lang="en-US" dirty="0"/>
              <a:t>Pm2.5 </a:t>
            </a:r>
          </a:p>
          <a:p>
            <a:r>
              <a:rPr lang="en-US" dirty="0"/>
              <a:t>Rain </a:t>
            </a:r>
          </a:p>
        </p:txBody>
      </p:sp>
      <p:sp>
        <p:nvSpPr>
          <p:cNvPr id="4" name="Slide Number Placeholder 3"/>
          <p:cNvSpPr>
            <a:spLocks noGrp="1"/>
          </p:cNvSpPr>
          <p:nvPr>
            <p:ph type="sldNum" sz="quarter" idx="5"/>
          </p:nvPr>
        </p:nvSpPr>
        <p:spPr/>
        <p:txBody>
          <a:bodyPr/>
          <a:lstStyle/>
          <a:p>
            <a:fld id="{B5EB299C-5D4D-9549-9552-3F0D9D9ED632}" type="slidenum">
              <a:rPr lang="en-US" smtClean="0"/>
              <a:t>10</a:t>
            </a:fld>
            <a:endParaRPr lang="en-US"/>
          </a:p>
        </p:txBody>
      </p:sp>
    </p:spTree>
    <p:extLst>
      <p:ext uri="{BB962C8B-B14F-4D97-AF65-F5344CB8AC3E}">
        <p14:creationId xmlns:p14="http://schemas.microsoft.com/office/powerpoint/2010/main" val="4288621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A4C3-308E-4943-BCE9-539211B7C9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A155CD-F608-234F-8B50-77F337AEF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8FCE91-97F6-1942-8973-41566D437039}"/>
              </a:ext>
            </a:extLst>
          </p:cNvPr>
          <p:cNvSpPr>
            <a:spLocks noGrp="1"/>
          </p:cNvSpPr>
          <p:nvPr>
            <p:ph type="dt" sz="half" idx="10"/>
          </p:nvPr>
        </p:nvSpPr>
        <p:spPr/>
        <p:txBody>
          <a:bodyPr/>
          <a:lstStyle/>
          <a:p>
            <a:fld id="{2892753E-1707-274B-B9F5-51A4FAEEC8C5}" type="datetimeFigureOut">
              <a:rPr lang="en-US" smtClean="0"/>
              <a:t>3/18/22</a:t>
            </a:fld>
            <a:endParaRPr lang="en-US"/>
          </a:p>
        </p:txBody>
      </p:sp>
      <p:sp>
        <p:nvSpPr>
          <p:cNvPr id="5" name="Footer Placeholder 4">
            <a:extLst>
              <a:ext uri="{FF2B5EF4-FFF2-40B4-BE49-F238E27FC236}">
                <a16:creationId xmlns:a16="http://schemas.microsoft.com/office/drawing/2014/main" id="{35A6F19C-B3DF-6B4F-B4AA-4A5802E28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BA980-FC69-7B4A-A08E-BE0CB3A45C91}"/>
              </a:ext>
            </a:extLst>
          </p:cNvPr>
          <p:cNvSpPr>
            <a:spLocks noGrp="1"/>
          </p:cNvSpPr>
          <p:nvPr>
            <p:ph type="sldNum" sz="quarter" idx="12"/>
          </p:nvPr>
        </p:nvSpPr>
        <p:spPr/>
        <p:txBody>
          <a:bodyPr/>
          <a:lstStyle/>
          <a:p>
            <a:fld id="{4EAD8A28-3FC7-D440-A80E-A3B4969E57E5}" type="slidenum">
              <a:rPr lang="en-US" smtClean="0"/>
              <a:t>‹#›</a:t>
            </a:fld>
            <a:endParaRPr lang="en-US"/>
          </a:p>
        </p:txBody>
      </p:sp>
    </p:spTree>
    <p:extLst>
      <p:ext uri="{BB962C8B-B14F-4D97-AF65-F5344CB8AC3E}">
        <p14:creationId xmlns:p14="http://schemas.microsoft.com/office/powerpoint/2010/main" val="230188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5561-2915-EA4D-9A57-4766A2E397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44C8B5-60DB-4C42-B8C1-3A41CF10BD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2CAF3-A65B-4C4A-8AE4-B7778888379F}"/>
              </a:ext>
            </a:extLst>
          </p:cNvPr>
          <p:cNvSpPr>
            <a:spLocks noGrp="1"/>
          </p:cNvSpPr>
          <p:nvPr>
            <p:ph type="dt" sz="half" idx="10"/>
          </p:nvPr>
        </p:nvSpPr>
        <p:spPr/>
        <p:txBody>
          <a:bodyPr/>
          <a:lstStyle/>
          <a:p>
            <a:fld id="{2892753E-1707-274B-B9F5-51A4FAEEC8C5}" type="datetimeFigureOut">
              <a:rPr lang="en-US" smtClean="0"/>
              <a:t>3/18/22</a:t>
            </a:fld>
            <a:endParaRPr lang="en-US"/>
          </a:p>
        </p:txBody>
      </p:sp>
      <p:sp>
        <p:nvSpPr>
          <p:cNvPr id="5" name="Footer Placeholder 4">
            <a:extLst>
              <a:ext uri="{FF2B5EF4-FFF2-40B4-BE49-F238E27FC236}">
                <a16:creationId xmlns:a16="http://schemas.microsoft.com/office/drawing/2014/main" id="{91639FE8-53BF-9341-A21E-F75F77D27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4A32F-42AF-CA4E-B1DA-0AD3E6E632B9}"/>
              </a:ext>
            </a:extLst>
          </p:cNvPr>
          <p:cNvSpPr>
            <a:spLocks noGrp="1"/>
          </p:cNvSpPr>
          <p:nvPr>
            <p:ph type="sldNum" sz="quarter" idx="12"/>
          </p:nvPr>
        </p:nvSpPr>
        <p:spPr/>
        <p:txBody>
          <a:bodyPr/>
          <a:lstStyle/>
          <a:p>
            <a:fld id="{4EAD8A28-3FC7-D440-A80E-A3B4969E57E5}" type="slidenum">
              <a:rPr lang="en-US" smtClean="0"/>
              <a:t>‹#›</a:t>
            </a:fld>
            <a:endParaRPr lang="en-US"/>
          </a:p>
        </p:txBody>
      </p:sp>
    </p:spTree>
    <p:extLst>
      <p:ext uri="{BB962C8B-B14F-4D97-AF65-F5344CB8AC3E}">
        <p14:creationId xmlns:p14="http://schemas.microsoft.com/office/powerpoint/2010/main" val="151545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657C1D-E91A-1844-8B9D-E245D18AA2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90E93B-039C-F94E-9C91-D2DCE2A1B7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6126C-64F4-1E44-ACD6-16DE5D4FFCA3}"/>
              </a:ext>
            </a:extLst>
          </p:cNvPr>
          <p:cNvSpPr>
            <a:spLocks noGrp="1"/>
          </p:cNvSpPr>
          <p:nvPr>
            <p:ph type="dt" sz="half" idx="10"/>
          </p:nvPr>
        </p:nvSpPr>
        <p:spPr/>
        <p:txBody>
          <a:bodyPr/>
          <a:lstStyle/>
          <a:p>
            <a:fld id="{2892753E-1707-274B-B9F5-51A4FAEEC8C5}" type="datetimeFigureOut">
              <a:rPr lang="en-US" smtClean="0"/>
              <a:t>3/18/22</a:t>
            </a:fld>
            <a:endParaRPr lang="en-US"/>
          </a:p>
        </p:txBody>
      </p:sp>
      <p:sp>
        <p:nvSpPr>
          <p:cNvPr id="5" name="Footer Placeholder 4">
            <a:extLst>
              <a:ext uri="{FF2B5EF4-FFF2-40B4-BE49-F238E27FC236}">
                <a16:creationId xmlns:a16="http://schemas.microsoft.com/office/drawing/2014/main" id="{EFFDBFDD-6525-0B4A-AF29-E64555C23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84860-65AE-6146-94C0-F0ED859B43A1}"/>
              </a:ext>
            </a:extLst>
          </p:cNvPr>
          <p:cNvSpPr>
            <a:spLocks noGrp="1"/>
          </p:cNvSpPr>
          <p:nvPr>
            <p:ph type="sldNum" sz="quarter" idx="12"/>
          </p:nvPr>
        </p:nvSpPr>
        <p:spPr/>
        <p:txBody>
          <a:bodyPr/>
          <a:lstStyle/>
          <a:p>
            <a:fld id="{4EAD8A28-3FC7-D440-A80E-A3B4969E57E5}" type="slidenum">
              <a:rPr lang="en-US" smtClean="0"/>
              <a:t>‹#›</a:t>
            </a:fld>
            <a:endParaRPr lang="en-US"/>
          </a:p>
        </p:txBody>
      </p:sp>
    </p:spTree>
    <p:extLst>
      <p:ext uri="{BB962C8B-B14F-4D97-AF65-F5344CB8AC3E}">
        <p14:creationId xmlns:p14="http://schemas.microsoft.com/office/powerpoint/2010/main" val="239250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4178-C7D5-F042-A137-DAE455942F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6040FB-5496-5841-A1E7-46DD1CD144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8291C-2F71-5F46-B17F-503D26F4CC6A}"/>
              </a:ext>
            </a:extLst>
          </p:cNvPr>
          <p:cNvSpPr>
            <a:spLocks noGrp="1"/>
          </p:cNvSpPr>
          <p:nvPr>
            <p:ph type="dt" sz="half" idx="10"/>
          </p:nvPr>
        </p:nvSpPr>
        <p:spPr/>
        <p:txBody>
          <a:bodyPr/>
          <a:lstStyle/>
          <a:p>
            <a:fld id="{2892753E-1707-274B-B9F5-51A4FAEEC8C5}" type="datetimeFigureOut">
              <a:rPr lang="en-US" smtClean="0"/>
              <a:t>3/18/22</a:t>
            </a:fld>
            <a:endParaRPr lang="en-US"/>
          </a:p>
        </p:txBody>
      </p:sp>
      <p:sp>
        <p:nvSpPr>
          <p:cNvPr id="5" name="Footer Placeholder 4">
            <a:extLst>
              <a:ext uri="{FF2B5EF4-FFF2-40B4-BE49-F238E27FC236}">
                <a16:creationId xmlns:a16="http://schemas.microsoft.com/office/drawing/2014/main" id="{2B0EC0C1-7D74-7A4C-A587-6B45C859D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716A2-BE9C-7342-8CBE-CF1A2B6A517F}"/>
              </a:ext>
            </a:extLst>
          </p:cNvPr>
          <p:cNvSpPr>
            <a:spLocks noGrp="1"/>
          </p:cNvSpPr>
          <p:nvPr>
            <p:ph type="sldNum" sz="quarter" idx="12"/>
          </p:nvPr>
        </p:nvSpPr>
        <p:spPr/>
        <p:txBody>
          <a:bodyPr/>
          <a:lstStyle/>
          <a:p>
            <a:fld id="{4EAD8A28-3FC7-D440-A80E-A3B4969E57E5}" type="slidenum">
              <a:rPr lang="en-US" smtClean="0"/>
              <a:t>‹#›</a:t>
            </a:fld>
            <a:endParaRPr lang="en-US"/>
          </a:p>
        </p:txBody>
      </p:sp>
    </p:spTree>
    <p:extLst>
      <p:ext uri="{BB962C8B-B14F-4D97-AF65-F5344CB8AC3E}">
        <p14:creationId xmlns:p14="http://schemas.microsoft.com/office/powerpoint/2010/main" val="363203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1DBA-23AC-DC43-ADE8-8D72DDF7D8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4ED3D6-E58C-EC44-BFE3-A32253E41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BDB7E0-3A88-5B4B-9F3C-0E0D4C51F3F6}"/>
              </a:ext>
            </a:extLst>
          </p:cNvPr>
          <p:cNvSpPr>
            <a:spLocks noGrp="1"/>
          </p:cNvSpPr>
          <p:nvPr>
            <p:ph type="dt" sz="half" idx="10"/>
          </p:nvPr>
        </p:nvSpPr>
        <p:spPr/>
        <p:txBody>
          <a:bodyPr/>
          <a:lstStyle/>
          <a:p>
            <a:fld id="{2892753E-1707-274B-B9F5-51A4FAEEC8C5}" type="datetimeFigureOut">
              <a:rPr lang="en-US" smtClean="0"/>
              <a:t>3/18/22</a:t>
            </a:fld>
            <a:endParaRPr lang="en-US"/>
          </a:p>
        </p:txBody>
      </p:sp>
      <p:sp>
        <p:nvSpPr>
          <p:cNvPr id="5" name="Footer Placeholder 4">
            <a:extLst>
              <a:ext uri="{FF2B5EF4-FFF2-40B4-BE49-F238E27FC236}">
                <a16:creationId xmlns:a16="http://schemas.microsoft.com/office/drawing/2014/main" id="{74734868-B90C-DB43-8263-158B7A4D0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4943F-79F1-7D4A-A006-7AF03E49AE52}"/>
              </a:ext>
            </a:extLst>
          </p:cNvPr>
          <p:cNvSpPr>
            <a:spLocks noGrp="1"/>
          </p:cNvSpPr>
          <p:nvPr>
            <p:ph type="sldNum" sz="quarter" idx="12"/>
          </p:nvPr>
        </p:nvSpPr>
        <p:spPr/>
        <p:txBody>
          <a:bodyPr/>
          <a:lstStyle/>
          <a:p>
            <a:fld id="{4EAD8A28-3FC7-D440-A80E-A3B4969E57E5}" type="slidenum">
              <a:rPr lang="en-US" smtClean="0"/>
              <a:t>‹#›</a:t>
            </a:fld>
            <a:endParaRPr lang="en-US"/>
          </a:p>
        </p:txBody>
      </p:sp>
    </p:spTree>
    <p:extLst>
      <p:ext uri="{BB962C8B-B14F-4D97-AF65-F5344CB8AC3E}">
        <p14:creationId xmlns:p14="http://schemas.microsoft.com/office/powerpoint/2010/main" val="189890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9015-7ACB-C24A-8FBF-2AEF7CE586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CF929-72DA-5747-ACD6-060D85C04A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92319D-021F-364E-9739-C1729B07E2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C60D82-2A9C-0F46-9224-2BB5F3A859C7}"/>
              </a:ext>
            </a:extLst>
          </p:cNvPr>
          <p:cNvSpPr>
            <a:spLocks noGrp="1"/>
          </p:cNvSpPr>
          <p:nvPr>
            <p:ph type="dt" sz="half" idx="10"/>
          </p:nvPr>
        </p:nvSpPr>
        <p:spPr/>
        <p:txBody>
          <a:bodyPr/>
          <a:lstStyle/>
          <a:p>
            <a:fld id="{2892753E-1707-274B-B9F5-51A4FAEEC8C5}" type="datetimeFigureOut">
              <a:rPr lang="en-US" smtClean="0"/>
              <a:t>3/18/22</a:t>
            </a:fld>
            <a:endParaRPr lang="en-US"/>
          </a:p>
        </p:txBody>
      </p:sp>
      <p:sp>
        <p:nvSpPr>
          <p:cNvPr id="6" name="Footer Placeholder 5">
            <a:extLst>
              <a:ext uri="{FF2B5EF4-FFF2-40B4-BE49-F238E27FC236}">
                <a16:creationId xmlns:a16="http://schemas.microsoft.com/office/drawing/2014/main" id="{90266796-1418-204E-A165-7A4CD4599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7D746-8CDF-444F-81A5-A895847757B4}"/>
              </a:ext>
            </a:extLst>
          </p:cNvPr>
          <p:cNvSpPr>
            <a:spLocks noGrp="1"/>
          </p:cNvSpPr>
          <p:nvPr>
            <p:ph type="sldNum" sz="quarter" idx="12"/>
          </p:nvPr>
        </p:nvSpPr>
        <p:spPr/>
        <p:txBody>
          <a:bodyPr/>
          <a:lstStyle/>
          <a:p>
            <a:fld id="{4EAD8A28-3FC7-D440-A80E-A3B4969E57E5}" type="slidenum">
              <a:rPr lang="en-US" smtClean="0"/>
              <a:t>‹#›</a:t>
            </a:fld>
            <a:endParaRPr lang="en-US"/>
          </a:p>
        </p:txBody>
      </p:sp>
    </p:spTree>
    <p:extLst>
      <p:ext uri="{BB962C8B-B14F-4D97-AF65-F5344CB8AC3E}">
        <p14:creationId xmlns:p14="http://schemas.microsoft.com/office/powerpoint/2010/main" val="231635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FFB2-7AAC-1944-905B-3C9EAC1845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C1664C-1B28-B948-B792-803115B59E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4C07A9-A6DE-5749-95DA-343B051339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1FF09C-FE7B-B740-859C-86ECA353A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FBCAA3-A874-804C-ABD1-1D3C90360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05E597-81BC-374F-8923-161D0A4E8CE5}"/>
              </a:ext>
            </a:extLst>
          </p:cNvPr>
          <p:cNvSpPr>
            <a:spLocks noGrp="1"/>
          </p:cNvSpPr>
          <p:nvPr>
            <p:ph type="dt" sz="half" idx="10"/>
          </p:nvPr>
        </p:nvSpPr>
        <p:spPr/>
        <p:txBody>
          <a:bodyPr/>
          <a:lstStyle/>
          <a:p>
            <a:fld id="{2892753E-1707-274B-B9F5-51A4FAEEC8C5}" type="datetimeFigureOut">
              <a:rPr lang="en-US" smtClean="0"/>
              <a:t>3/18/22</a:t>
            </a:fld>
            <a:endParaRPr lang="en-US"/>
          </a:p>
        </p:txBody>
      </p:sp>
      <p:sp>
        <p:nvSpPr>
          <p:cNvPr id="8" name="Footer Placeholder 7">
            <a:extLst>
              <a:ext uri="{FF2B5EF4-FFF2-40B4-BE49-F238E27FC236}">
                <a16:creationId xmlns:a16="http://schemas.microsoft.com/office/drawing/2014/main" id="{0217C958-8545-4242-AD9B-AFF2D8875E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46B6E-2396-6D49-A038-9DEDC55D63CF}"/>
              </a:ext>
            </a:extLst>
          </p:cNvPr>
          <p:cNvSpPr>
            <a:spLocks noGrp="1"/>
          </p:cNvSpPr>
          <p:nvPr>
            <p:ph type="sldNum" sz="quarter" idx="12"/>
          </p:nvPr>
        </p:nvSpPr>
        <p:spPr/>
        <p:txBody>
          <a:bodyPr/>
          <a:lstStyle/>
          <a:p>
            <a:fld id="{4EAD8A28-3FC7-D440-A80E-A3B4969E57E5}" type="slidenum">
              <a:rPr lang="en-US" smtClean="0"/>
              <a:t>‹#›</a:t>
            </a:fld>
            <a:endParaRPr lang="en-US"/>
          </a:p>
        </p:txBody>
      </p:sp>
    </p:spTree>
    <p:extLst>
      <p:ext uri="{BB962C8B-B14F-4D97-AF65-F5344CB8AC3E}">
        <p14:creationId xmlns:p14="http://schemas.microsoft.com/office/powerpoint/2010/main" val="384350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1420-DEC5-2F4D-8DE8-47152C2DCD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EB81B5-50A4-834B-9C53-81EE46CD4F24}"/>
              </a:ext>
            </a:extLst>
          </p:cNvPr>
          <p:cNvSpPr>
            <a:spLocks noGrp="1"/>
          </p:cNvSpPr>
          <p:nvPr>
            <p:ph type="dt" sz="half" idx="10"/>
          </p:nvPr>
        </p:nvSpPr>
        <p:spPr/>
        <p:txBody>
          <a:bodyPr/>
          <a:lstStyle/>
          <a:p>
            <a:fld id="{2892753E-1707-274B-B9F5-51A4FAEEC8C5}" type="datetimeFigureOut">
              <a:rPr lang="en-US" smtClean="0"/>
              <a:t>3/18/22</a:t>
            </a:fld>
            <a:endParaRPr lang="en-US"/>
          </a:p>
        </p:txBody>
      </p:sp>
      <p:sp>
        <p:nvSpPr>
          <p:cNvPr id="4" name="Footer Placeholder 3">
            <a:extLst>
              <a:ext uri="{FF2B5EF4-FFF2-40B4-BE49-F238E27FC236}">
                <a16:creationId xmlns:a16="http://schemas.microsoft.com/office/drawing/2014/main" id="{E97F3EE2-3E1E-1946-9FFA-0E9AE7A932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F9229-0961-E840-A54A-BBCFB2E831F9}"/>
              </a:ext>
            </a:extLst>
          </p:cNvPr>
          <p:cNvSpPr>
            <a:spLocks noGrp="1"/>
          </p:cNvSpPr>
          <p:nvPr>
            <p:ph type="sldNum" sz="quarter" idx="12"/>
          </p:nvPr>
        </p:nvSpPr>
        <p:spPr/>
        <p:txBody>
          <a:bodyPr/>
          <a:lstStyle/>
          <a:p>
            <a:fld id="{4EAD8A28-3FC7-D440-A80E-A3B4969E57E5}" type="slidenum">
              <a:rPr lang="en-US" smtClean="0"/>
              <a:t>‹#›</a:t>
            </a:fld>
            <a:endParaRPr lang="en-US"/>
          </a:p>
        </p:txBody>
      </p:sp>
    </p:spTree>
    <p:extLst>
      <p:ext uri="{BB962C8B-B14F-4D97-AF65-F5344CB8AC3E}">
        <p14:creationId xmlns:p14="http://schemas.microsoft.com/office/powerpoint/2010/main" val="148853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861E5B-CBE0-6448-A60E-1A70B88ED7EB}"/>
              </a:ext>
            </a:extLst>
          </p:cNvPr>
          <p:cNvSpPr>
            <a:spLocks noGrp="1"/>
          </p:cNvSpPr>
          <p:nvPr>
            <p:ph type="dt" sz="half" idx="10"/>
          </p:nvPr>
        </p:nvSpPr>
        <p:spPr/>
        <p:txBody>
          <a:bodyPr/>
          <a:lstStyle/>
          <a:p>
            <a:fld id="{2892753E-1707-274B-B9F5-51A4FAEEC8C5}" type="datetimeFigureOut">
              <a:rPr lang="en-US" smtClean="0"/>
              <a:t>3/18/22</a:t>
            </a:fld>
            <a:endParaRPr lang="en-US"/>
          </a:p>
        </p:txBody>
      </p:sp>
      <p:sp>
        <p:nvSpPr>
          <p:cNvPr id="3" name="Footer Placeholder 2">
            <a:extLst>
              <a:ext uri="{FF2B5EF4-FFF2-40B4-BE49-F238E27FC236}">
                <a16:creationId xmlns:a16="http://schemas.microsoft.com/office/drawing/2014/main" id="{EB2009DF-1688-8842-8F70-49BD7B6C6B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E3FB9-695F-8243-8E9C-251DBB0AEA3E}"/>
              </a:ext>
            </a:extLst>
          </p:cNvPr>
          <p:cNvSpPr>
            <a:spLocks noGrp="1"/>
          </p:cNvSpPr>
          <p:nvPr>
            <p:ph type="sldNum" sz="quarter" idx="12"/>
          </p:nvPr>
        </p:nvSpPr>
        <p:spPr/>
        <p:txBody>
          <a:bodyPr/>
          <a:lstStyle/>
          <a:p>
            <a:fld id="{4EAD8A28-3FC7-D440-A80E-A3B4969E57E5}" type="slidenum">
              <a:rPr lang="en-US" smtClean="0"/>
              <a:t>‹#›</a:t>
            </a:fld>
            <a:endParaRPr lang="en-US"/>
          </a:p>
        </p:txBody>
      </p:sp>
    </p:spTree>
    <p:extLst>
      <p:ext uri="{BB962C8B-B14F-4D97-AF65-F5344CB8AC3E}">
        <p14:creationId xmlns:p14="http://schemas.microsoft.com/office/powerpoint/2010/main" val="2208541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FEDA-2759-FA40-A32B-CC37D76F0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080149-05EA-6545-9415-FF134F9754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12C108-BAB5-7442-AA01-5FEA99C12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2BDCB9-973B-EB43-B275-2DCCEAC7703C}"/>
              </a:ext>
            </a:extLst>
          </p:cNvPr>
          <p:cNvSpPr>
            <a:spLocks noGrp="1"/>
          </p:cNvSpPr>
          <p:nvPr>
            <p:ph type="dt" sz="half" idx="10"/>
          </p:nvPr>
        </p:nvSpPr>
        <p:spPr/>
        <p:txBody>
          <a:bodyPr/>
          <a:lstStyle/>
          <a:p>
            <a:fld id="{2892753E-1707-274B-B9F5-51A4FAEEC8C5}" type="datetimeFigureOut">
              <a:rPr lang="en-US" smtClean="0"/>
              <a:t>3/18/22</a:t>
            </a:fld>
            <a:endParaRPr lang="en-US"/>
          </a:p>
        </p:txBody>
      </p:sp>
      <p:sp>
        <p:nvSpPr>
          <p:cNvPr id="6" name="Footer Placeholder 5">
            <a:extLst>
              <a:ext uri="{FF2B5EF4-FFF2-40B4-BE49-F238E27FC236}">
                <a16:creationId xmlns:a16="http://schemas.microsoft.com/office/drawing/2014/main" id="{85A35FB6-0D33-D34D-9FDD-A091B240F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19721-FF7E-A644-9C6D-0551F31F0254}"/>
              </a:ext>
            </a:extLst>
          </p:cNvPr>
          <p:cNvSpPr>
            <a:spLocks noGrp="1"/>
          </p:cNvSpPr>
          <p:nvPr>
            <p:ph type="sldNum" sz="quarter" idx="12"/>
          </p:nvPr>
        </p:nvSpPr>
        <p:spPr/>
        <p:txBody>
          <a:bodyPr/>
          <a:lstStyle/>
          <a:p>
            <a:fld id="{4EAD8A28-3FC7-D440-A80E-A3B4969E57E5}" type="slidenum">
              <a:rPr lang="en-US" smtClean="0"/>
              <a:t>‹#›</a:t>
            </a:fld>
            <a:endParaRPr lang="en-US"/>
          </a:p>
        </p:txBody>
      </p:sp>
    </p:spTree>
    <p:extLst>
      <p:ext uri="{BB962C8B-B14F-4D97-AF65-F5344CB8AC3E}">
        <p14:creationId xmlns:p14="http://schemas.microsoft.com/office/powerpoint/2010/main" val="157627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40B5-2900-0C4A-8290-99AEDAF60A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C80704-C807-BB4D-A927-10690E705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264B05-1E2C-D043-940F-FCC946DB3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12EDB-B59C-8046-BC21-3445F2C6061F}"/>
              </a:ext>
            </a:extLst>
          </p:cNvPr>
          <p:cNvSpPr>
            <a:spLocks noGrp="1"/>
          </p:cNvSpPr>
          <p:nvPr>
            <p:ph type="dt" sz="half" idx="10"/>
          </p:nvPr>
        </p:nvSpPr>
        <p:spPr/>
        <p:txBody>
          <a:bodyPr/>
          <a:lstStyle/>
          <a:p>
            <a:fld id="{2892753E-1707-274B-B9F5-51A4FAEEC8C5}" type="datetimeFigureOut">
              <a:rPr lang="en-US" smtClean="0"/>
              <a:t>3/18/22</a:t>
            </a:fld>
            <a:endParaRPr lang="en-US"/>
          </a:p>
        </p:txBody>
      </p:sp>
      <p:sp>
        <p:nvSpPr>
          <p:cNvPr id="6" name="Footer Placeholder 5">
            <a:extLst>
              <a:ext uri="{FF2B5EF4-FFF2-40B4-BE49-F238E27FC236}">
                <a16:creationId xmlns:a16="http://schemas.microsoft.com/office/drawing/2014/main" id="{D3E04175-8CC2-7F41-B7F2-C9188DBCE0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51FB19-BE04-4B48-BC7D-2CCE1641694F}"/>
              </a:ext>
            </a:extLst>
          </p:cNvPr>
          <p:cNvSpPr>
            <a:spLocks noGrp="1"/>
          </p:cNvSpPr>
          <p:nvPr>
            <p:ph type="sldNum" sz="quarter" idx="12"/>
          </p:nvPr>
        </p:nvSpPr>
        <p:spPr/>
        <p:txBody>
          <a:bodyPr/>
          <a:lstStyle/>
          <a:p>
            <a:fld id="{4EAD8A28-3FC7-D440-A80E-A3B4969E57E5}" type="slidenum">
              <a:rPr lang="en-US" smtClean="0"/>
              <a:t>‹#›</a:t>
            </a:fld>
            <a:endParaRPr lang="en-US"/>
          </a:p>
        </p:txBody>
      </p:sp>
    </p:spTree>
    <p:extLst>
      <p:ext uri="{BB962C8B-B14F-4D97-AF65-F5344CB8AC3E}">
        <p14:creationId xmlns:p14="http://schemas.microsoft.com/office/powerpoint/2010/main" val="3309504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1ECCF2-A47C-E845-BBFD-741210701F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D388AD-147F-6E40-93C4-7343F9C14E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B9E857-1E20-2E42-803D-98A4F30F22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92753E-1707-274B-B9F5-51A4FAEEC8C5}" type="datetimeFigureOut">
              <a:rPr lang="en-US" smtClean="0"/>
              <a:t>3/18/22</a:t>
            </a:fld>
            <a:endParaRPr lang="en-US"/>
          </a:p>
        </p:txBody>
      </p:sp>
      <p:sp>
        <p:nvSpPr>
          <p:cNvPr id="5" name="Footer Placeholder 4">
            <a:extLst>
              <a:ext uri="{FF2B5EF4-FFF2-40B4-BE49-F238E27FC236}">
                <a16:creationId xmlns:a16="http://schemas.microsoft.com/office/drawing/2014/main" id="{9D78C6EF-E99C-244F-A1D1-282377CD10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11DAFA-D5A9-1645-BBF1-A7BD67C5B4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D8A28-3FC7-D440-A80E-A3B4969E57E5}" type="slidenum">
              <a:rPr lang="en-US" smtClean="0"/>
              <a:t>‹#›</a:t>
            </a:fld>
            <a:endParaRPr lang="en-US"/>
          </a:p>
        </p:txBody>
      </p:sp>
    </p:spTree>
    <p:extLst>
      <p:ext uri="{BB962C8B-B14F-4D97-AF65-F5344CB8AC3E}">
        <p14:creationId xmlns:p14="http://schemas.microsoft.com/office/powerpoint/2010/main" val="3556381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customXml" Target="../ink/ink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1.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B386E-27C0-8C48-BECF-3C0603149263}"/>
              </a:ext>
            </a:extLst>
          </p:cNvPr>
          <p:cNvSpPr>
            <a:spLocks noGrp="1"/>
          </p:cNvSpPr>
          <p:nvPr>
            <p:ph type="ctrTitle"/>
          </p:nvPr>
        </p:nvSpPr>
        <p:spPr/>
        <p:txBody>
          <a:bodyPr>
            <a:normAutofit fontScale="90000"/>
          </a:bodyPr>
          <a:lstStyle/>
          <a:p>
            <a:br>
              <a:rPr lang="en-US" b="1" dirty="0"/>
            </a:br>
            <a:r>
              <a:rPr lang="en-US" b="1" dirty="0"/>
              <a:t>Predicting Particulate Matter of 2.5 Microns or Less in Diameter (PM 2.5)</a:t>
            </a:r>
          </a:p>
        </p:txBody>
      </p:sp>
      <p:sp>
        <p:nvSpPr>
          <p:cNvPr id="3" name="Subtitle 2">
            <a:extLst>
              <a:ext uri="{FF2B5EF4-FFF2-40B4-BE49-F238E27FC236}">
                <a16:creationId xmlns:a16="http://schemas.microsoft.com/office/drawing/2014/main" id="{6E6F8A45-B6BB-F947-A000-BE0D803D728E}"/>
              </a:ext>
            </a:extLst>
          </p:cNvPr>
          <p:cNvSpPr>
            <a:spLocks noGrp="1"/>
          </p:cNvSpPr>
          <p:nvPr>
            <p:ph type="subTitle" idx="1"/>
          </p:nvPr>
        </p:nvSpPr>
        <p:spPr/>
        <p:txBody>
          <a:bodyPr/>
          <a:lstStyle/>
          <a:p>
            <a:r>
              <a:rPr lang="en-US" sz="3200" dirty="0"/>
              <a:t>Bei Wang </a:t>
            </a:r>
          </a:p>
          <a:p>
            <a:r>
              <a:rPr lang="en-US" dirty="0"/>
              <a:t>MACS 33002 Winter 2022 Project 2</a:t>
            </a:r>
          </a:p>
        </p:txBody>
      </p:sp>
    </p:spTree>
    <p:extLst>
      <p:ext uri="{BB962C8B-B14F-4D97-AF65-F5344CB8AC3E}">
        <p14:creationId xmlns:p14="http://schemas.microsoft.com/office/powerpoint/2010/main" val="270937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2B6E6F-9623-7042-BDFA-1786B379AF1C}"/>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4000" b="1" kern="1200" dirty="0">
                <a:solidFill>
                  <a:schemeClr val="tx1"/>
                </a:solidFill>
                <a:latin typeface="+mj-lt"/>
                <a:ea typeface="+mj-ea"/>
                <a:cs typeface="+mj-cs"/>
              </a:rPr>
              <a:t>Summary and interpretation </a:t>
            </a:r>
          </a:p>
        </p:txBody>
      </p:sp>
      <p:grpSp>
        <p:nvGrpSpPr>
          <p:cNvPr id="73"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e 3">
            <a:extLst>
              <a:ext uri="{FF2B5EF4-FFF2-40B4-BE49-F238E27FC236}">
                <a16:creationId xmlns:a16="http://schemas.microsoft.com/office/drawing/2014/main" id="{0582613E-C487-6F4C-B40D-6BD5FA61C891}"/>
              </a:ext>
            </a:extLst>
          </p:cNvPr>
          <p:cNvGraphicFramePr>
            <a:graphicFrameLocks noGrp="1"/>
          </p:cNvGraphicFramePr>
          <p:nvPr>
            <p:extLst>
              <p:ext uri="{D42A27DB-BD31-4B8C-83A1-F6EECF244321}">
                <p14:modId xmlns:p14="http://schemas.microsoft.com/office/powerpoint/2010/main" val="1160766615"/>
              </p:ext>
            </p:extLst>
          </p:nvPr>
        </p:nvGraphicFramePr>
        <p:xfrm>
          <a:off x="327349" y="1617899"/>
          <a:ext cx="3975248" cy="4389120"/>
        </p:xfrm>
        <a:graphic>
          <a:graphicData uri="http://schemas.openxmlformats.org/drawingml/2006/table">
            <a:tbl>
              <a:tblPr firstRow="1" firstCol="1" bandRow="1">
                <a:tableStyleId>{69CF1AB2-1976-4502-BF36-3FF5EA218861}</a:tableStyleId>
              </a:tblPr>
              <a:tblGrid>
                <a:gridCol w="993812">
                  <a:extLst>
                    <a:ext uri="{9D8B030D-6E8A-4147-A177-3AD203B41FA5}">
                      <a16:colId xmlns:a16="http://schemas.microsoft.com/office/drawing/2014/main" val="3895896193"/>
                    </a:ext>
                  </a:extLst>
                </a:gridCol>
                <a:gridCol w="993812">
                  <a:extLst>
                    <a:ext uri="{9D8B030D-6E8A-4147-A177-3AD203B41FA5}">
                      <a16:colId xmlns:a16="http://schemas.microsoft.com/office/drawing/2014/main" val="193064960"/>
                    </a:ext>
                  </a:extLst>
                </a:gridCol>
                <a:gridCol w="993812">
                  <a:extLst>
                    <a:ext uri="{9D8B030D-6E8A-4147-A177-3AD203B41FA5}">
                      <a16:colId xmlns:a16="http://schemas.microsoft.com/office/drawing/2014/main" val="2488782381"/>
                    </a:ext>
                  </a:extLst>
                </a:gridCol>
                <a:gridCol w="993812">
                  <a:extLst>
                    <a:ext uri="{9D8B030D-6E8A-4147-A177-3AD203B41FA5}">
                      <a16:colId xmlns:a16="http://schemas.microsoft.com/office/drawing/2014/main" val="2570602064"/>
                    </a:ext>
                  </a:extLst>
                </a:gridCol>
              </a:tblGrid>
              <a:tr h="217289">
                <a:tc>
                  <a:txBody>
                    <a:bodyPr/>
                    <a:lstStyle/>
                    <a:p>
                      <a:pPr marL="0" marR="0">
                        <a:spcBef>
                          <a:spcPts val="0"/>
                        </a:spcBef>
                        <a:spcAft>
                          <a:spcPts val="0"/>
                        </a:spcAft>
                      </a:pPr>
                      <a:r>
                        <a:rPr lang="en-US" sz="1600">
                          <a:effectLst/>
                        </a:rPr>
                        <a:t> </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R^2</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MAE</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 of predictors </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9574270"/>
                  </a:ext>
                </a:extLst>
              </a:tr>
              <a:tr h="434578">
                <a:tc>
                  <a:txBody>
                    <a:bodyPr/>
                    <a:lstStyle/>
                    <a:p>
                      <a:pPr marL="0" marR="0">
                        <a:spcBef>
                          <a:spcPts val="0"/>
                        </a:spcBef>
                        <a:spcAft>
                          <a:spcPts val="0"/>
                        </a:spcAft>
                      </a:pPr>
                      <a:r>
                        <a:rPr lang="en-US" sz="1600">
                          <a:effectLst/>
                        </a:rPr>
                        <a:t>Linear regression</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0.79</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25.29</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32</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34729345"/>
                  </a:ext>
                </a:extLst>
              </a:tr>
              <a:tr h="217289">
                <a:tc>
                  <a:txBody>
                    <a:bodyPr/>
                    <a:lstStyle/>
                    <a:p>
                      <a:pPr marL="0" marR="0">
                        <a:spcBef>
                          <a:spcPts val="0"/>
                        </a:spcBef>
                        <a:spcAft>
                          <a:spcPts val="0"/>
                        </a:spcAft>
                      </a:pPr>
                      <a:r>
                        <a:rPr lang="en-US" sz="1600">
                          <a:effectLst/>
                        </a:rPr>
                        <a:t>Lasso</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0.84</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20.66</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20</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38642842"/>
                  </a:ext>
                </a:extLst>
              </a:tr>
              <a:tr h="434578">
                <a:tc>
                  <a:txBody>
                    <a:bodyPr/>
                    <a:lstStyle/>
                    <a:p>
                      <a:pPr marL="0" marR="0">
                        <a:spcBef>
                          <a:spcPts val="0"/>
                        </a:spcBef>
                        <a:spcAft>
                          <a:spcPts val="0"/>
                        </a:spcAft>
                      </a:pPr>
                      <a:r>
                        <a:rPr lang="en-US" sz="1600">
                          <a:effectLst/>
                        </a:rPr>
                        <a:t>Support vector regression</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0.83</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20.18</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36</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28241140"/>
                  </a:ext>
                </a:extLst>
              </a:tr>
              <a:tr h="434578">
                <a:tc>
                  <a:txBody>
                    <a:bodyPr/>
                    <a:lstStyle/>
                    <a:p>
                      <a:pPr marL="0" marR="0">
                        <a:spcBef>
                          <a:spcPts val="0"/>
                        </a:spcBef>
                        <a:spcAft>
                          <a:spcPts val="0"/>
                        </a:spcAft>
                      </a:pPr>
                      <a:r>
                        <a:rPr lang="en-US" sz="1600">
                          <a:effectLst/>
                        </a:rPr>
                        <a:t>Decision tree regression</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rPr>
                        <a:t>0.83</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a:effectLst/>
                        </a:rPr>
                        <a:t>19.44</a:t>
                      </a:r>
                      <a:endParaRPr lang="en-US" sz="16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5</a:t>
                      </a:r>
                    </a:p>
                  </a:txBody>
                  <a:tcPr marL="68580" marR="68580" marT="0" marB="0"/>
                </a:tc>
                <a:extLst>
                  <a:ext uri="{0D108BD9-81ED-4DB2-BD59-A6C34878D82A}">
                    <a16:rowId xmlns:a16="http://schemas.microsoft.com/office/drawing/2014/main" val="1480582464"/>
                  </a:ext>
                </a:extLst>
              </a:tr>
              <a:tr h="434578">
                <a:tc>
                  <a:txBody>
                    <a:bodyPr/>
                    <a:lstStyle/>
                    <a:p>
                      <a:pPr marL="0" marR="0">
                        <a:spcBef>
                          <a:spcPts val="0"/>
                        </a:spcBef>
                        <a:spcAft>
                          <a:spcPts val="0"/>
                        </a:spcAft>
                      </a:pPr>
                      <a:r>
                        <a:rPr lang="en-US" sz="1600">
                          <a:effectLst/>
                          <a:highlight>
                            <a:srgbClr val="FFFF00"/>
                          </a:highlight>
                        </a:rPr>
                        <a:t>Random forest regression</a:t>
                      </a:r>
                      <a:endParaRPr lang="en-US" sz="1600">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highlight>
                            <a:srgbClr val="FFFF00"/>
                          </a:highlight>
                        </a:rPr>
                        <a:t>0.85</a:t>
                      </a:r>
                      <a:endParaRPr lang="en-US" sz="16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highlight>
                            <a:srgbClr val="FFFF00"/>
                          </a:highlight>
                        </a:rPr>
                        <a:t>18.57</a:t>
                      </a:r>
                      <a:endParaRPr lang="en-US" sz="16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spcBef>
                          <a:spcPts val="0"/>
                        </a:spcBef>
                        <a:spcAft>
                          <a:spcPts val="0"/>
                        </a:spcAft>
                      </a:pPr>
                      <a:r>
                        <a:rPr lang="en-US" sz="1600" dirty="0">
                          <a:effectLst/>
                          <a:highlight>
                            <a:srgbClr val="FFFF00"/>
                          </a:highlight>
                        </a:rPr>
                        <a:t>9</a:t>
                      </a:r>
                      <a:endParaRPr lang="en-US" sz="1600" dirty="0">
                        <a:effectLst/>
                        <a:highlight>
                          <a:srgbClr val="FFFF00"/>
                        </a:highligh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47500522"/>
                  </a:ext>
                </a:extLst>
              </a:tr>
            </a:tbl>
          </a:graphicData>
        </a:graphic>
      </p:graphicFrame>
      <p:pic>
        <p:nvPicPr>
          <p:cNvPr id="4100" name="Picture 4">
            <a:extLst>
              <a:ext uri="{FF2B5EF4-FFF2-40B4-BE49-F238E27FC236}">
                <a16:creationId xmlns:a16="http://schemas.microsoft.com/office/drawing/2014/main" id="{A4FD871A-304A-6548-939E-E66F2E1CA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983" y="1689528"/>
            <a:ext cx="7511643" cy="4998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1B723252-219D-604D-9B4F-BAC7C5328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4155" y="141538"/>
            <a:ext cx="3367925" cy="23154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9BDAF389-E290-924B-94BD-D9055052C377}"/>
                  </a:ext>
                </a:extLst>
              </p14:cNvPr>
              <p14:cNvContentPartPr/>
              <p14:nvPr/>
            </p14:nvContentPartPr>
            <p14:xfrm>
              <a:off x="5230831" y="3053238"/>
              <a:ext cx="219240" cy="11880"/>
            </p14:xfrm>
          </p:contentPart>
        </mc:Choice>
        <mc:Fallback>
          <p:pic>
            <p:nvPicPr>
              <p:cNvPr id="6" name="Ink 5">
                <a:extLst>
                  <a:ext uri="{FF2B5EF4-FFF2-40B4-BE49-F238E27FC236}">
                    <a16:creationId xmlns:a16="http://schemas.microsoft.com/office/drawing/2014/main" id="{9BDAF389-E290-924B-94BD-D9055052C377}"/>
                  </a:ext>
                </a:extLst>
              </p:cNvPr>
              <p:cNvPicPr/>
              <p:nvPr/>
            </p:nvPicPr>
            <p:blipFill>
              <a:blip r:embed="rId6"/>
              <a:stretch>
                <a:fillRect/>
              </a:stretch>
            </p:blipFill>
            <p:spPr>
              <a:xfrm>
                <a:off x="5176831" y="2945598"/>
                <a:ext cx="3268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FCAC7BEB-EBE6-9A48-8314-D0A27733DF1A}"/>
                  </a:ext>
                </a:extLst>
              </p14:cNvPr>
              <p14:cNvContentPartPr/>
              <p14:nvPr/>
            </p14:nvContentPartPr>
            <p14:xfrm>
              <a:off x="11156071" y="4295598"/>
              <a:ext cx="313920" cy="19080"/>
            </p14:xfrm>
          </p:contentPart>
        </mc:Choice>
        <mc:Fallback>
          <p:pic>
            <p:nvPicPr>
              <p:cNvPr id="7" name="Ink 6">
                <a:extLst>
                  <a:ext uri="{FF2B5EF4-FFF2-40B4-BE49-F238E27FC236}">
                    <a16:creationId xmlns:a16="http://schemas.microsoft.com/office/drawing/2014/main" id="{FCAC7BEB-EBE6-9A48-8314-D0A27733DF1A}"/>
                  </a:ext>
                </a:extLst>
              </p:cNvPr>
              <p:cNvPicPr/>
              <p:nvPr/>
            </p:nvPicPr>
            <p:blipFill>
              <a:blip r:embed="rId8"/>
              <a:stretch>
                <a:fillRect/>
              </a:stretch>
            </p:blipFill>
            <p:spPr>
              <a:xfrm>
                <a:off x="11102071" y="4187958"/>
                <a:ext cx="4215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E56AAFD8-683E-0B48-A7D8-F3938E6DBC08}"/>
                  </a:ext>
                </a:extLst>
              </p14:cNvPr>
              <p14:cNvContentPartPr/>
              <p14:nvPr/>
            </p14:nvContentPartPr>
            <p14:xfrm>
              <a:off x="6729511" y="5513478"/>
              <a:ext cx="362520" cy="16560"/>
            </p14:xfrm>
          </p:contentPart>
        </mc:Choice>
        <mc:Fallback>
          <p:pic>
            <p:nvPicPr>
              <p:cNvPr id="9" name="Ink 8">
                <a:extLst>
                  <a:ext uri="{FF2B5EF4-FFF2-40B4-BE49-F238E27FC236}">
                    <a16:creationId xmlns:a16="http://schemas.microsoft.com/office/drawing/2014/main" id="{E56AAFD8-683E-0B48-A7D8-F3938E6DBC08}"/>
                  </a:ext>
                </a:extLst>
              </p:cNvPr>
              <p:cNvPicPr/>
              <p:nvPr/>
            </p:nvPicPr>
            <p:blipFill>
              <a:blip r:embed="rId10"/>
              <a:stretch>
                <a:fillRect/>
              </a:stretch>
            </p:blipFill>
            <p:spPr>
              <a:xfrm>
                <a:off x="6675871" y="5405838"/>
                <a:ext cx="470160" cy="232200"/>
              </a:xfrm>
              <a:prstGeom prst="rect">
                <a:avLst/>
              </a:prstGeom>
            </p:spPr>
          </p:pic>
        </mc:Fallback>
      </mc:AlternateContent>
    </p:spTree>
    <p:extLst>
      <p:ext uri="{BB962C8B-B14F-4D97-AF65-F5344CB8AC3E}">
        <p14:creationId xmlns:p14="http://schemas.microsoft.com/office/powerpoint/2010/main" val="210910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43BB31-407B-E04F-9886-2DBD88559B8D}"/>
              </a:ext>
            </a:extLst>
          </p:cNvPr>
          <p:cNvSpPr>
            <a:spLocks noGrp="1"/>
          </p:cNvSpPr>
          <p:nvPr>
            <p:ph type="title"/>
          </p:nvPr>
        </p:nvSpPr>
        <p:spPr>
          <a:xfrm>
            <a:off x="643467" y="1698171"/>
            <a:ext cx="3962061" cy="4516360"/>
          </a:xfrm>
        </p:spPr>
        <p:txBody>
          <a:bodyPr anchor="t">
            <a:normAutofit/>
          </a:bodyPr>
          <a:lstStyle/>
          <a:p>
            <a:r>
              <a:rPr lang="en-US" b="1" dirty="0"/>
              <a:t>Task</a:t>
            </a:r>
            <a:endParaRPr lang="en-US" sz="3600" b="1" dirty="0"/>
          </a:p>
        </p:txBody>
      </p:sp>
      <p:sp>
        <p:nvSpPr>
          <p:cNvPr id="21"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7F135A5-FDDB-F04B-86D8-3947EB17DF20}"/>
              </a:ext>
            </a:extLst>
          </p:cNvPr>
          <p:cNvSpPr>
            <a:spLocks noGrp="1"/>
          </p:cNvSpPr>
          <p:nvPr>
            <p:ph idx="1"/>
          </p:nvPr>
        </p:nvSpPr>
        <p:spPr>
          <a:xfrm>
            <a:off x="3365460" y="998876"/>
            <a:ext cx="7832971" cy="2706472"/>
          </a:xfrm>
        </p:spPr>
        <p:txBody>
          <a:bodyPr>
            <a:noAutofit/>
          </a:bodyPr>
          <a:lstStyle/>
          <a:p>
            <a:r>
              <a:rPr lang="en-US" sz="2000" dirty="0"/>
              <a:t>Importance: use available PM2.5 data to help predict PM2.5 in areas with limited to no monitoring</a:t>
            </a:r>
          </a:p>
          <a:p>
            <a:r>
              <a:rPr lang="en-US" sz="2000" dirty="0"/>
              <a:t>Goal: </a:t>
            </a:r>
            <a:r>
              <a:rPr lang="en-US" sz="2000" b="1" dirty="0"/>
              <a:t>regression</a:t>
            </a:r>
            <a:r>
              <a:rPr lang="en-US" sz="2000" dirty="0"/>
              <a:t> task predicting outdoor PM.2.5 (ug/m^3) using the Beijing Multi-site air quality data. The original dataset has </a:t>
            </a:r>
            <a:r>
              <a:rPr lang="en-US" sz="2000" u="sng" dirty="0"/>
              <a:t>420768</a:t>
            </a:r>
            <a:r>
              <a:rPr lang="en-US" sz="2000" dirty="0"/>
              <a:t> hourly observations over 5 years (2013-17) across 12 air-quality monitoring sites in Beijing, China.</a:t>
            </a:r>
          </a:p>
          <a:p>
            <a:r>
              <a:rPr lang="en-US" sz="2000" dirty="0"/>
              <a:t>Target: PM2.5 (ug/m^3)</a:t>
            </a:r>
          </a:p>
          <a:p>
            <a:r>
              <a:rPr lang="en-US" sz="2000" dirty="0"/>
              <a:t>17 features in the original data </a:t>
            </a:r>
            <a:r>
              <a:rPr lang="en-US" sz="2000" dirty="0">
                <a:sym typeface="Wingdings" pitchFamily="2" charset="2"/>
              </a:rPr>
              <a:t> 39 features </a:t>
            </a:r>
            <a:endParaRPr lang="en-US" sz="2000" dirty="0"/>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Diagram 3">
            <a:extLst>
              <a:ext uri="{FF2B5EF4-FFF2-40B4-BE49-F238E27FC236}">
                <a16:creationId xmlns:a16="http://schemas.microsoft.com/office/drawing/2014/main" id="{0CC509DD-1647-7349-B6D9-6E742EF4B2DB}"/>
              </a:ext>
            </a:extLst>
          </p:cNvPr>
          <p:cNvGraphicFramePr/>
          <p:nvPr>
            <p:extLst>
              <p:ext uri="{D42A27DB-BD31-4B8C-83A1-F6EECF244321}">
                <p14:modId xmlns:p14="http://schemas.microsoft.com/office/powerpoint/2010/main" val="2593333828"/>
              </p:ext>
            </p:extLst>
          </p:nvPr>
        </p:nvGraphicFramePr>
        <p:xfrm>
          <a:off x="2296476" y="243820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078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F6EC5C-0788-9B4F-A6DF-7DAA4DC7676F}"/>
              </a:ext>
            </a:extLst>
          </p:cNvPr>
          <p:cNvSpPr>
            <a:spLocks noGrp="1"/>
          </p:cNvSpPr>
          <p:nvPr>
            <p:ph type="title"/>
          </p:nvPr>
        </p:nvSpPr>
        <p:spPr>
          <a:xfrm>
            <a:off x="643467" y="321734"/>
            <a:ext cx="10905066" cy="1135737"/>
          </a:xfrm>
        </p:spPr>
        <p:txBody>
          <a:bodyPr>
            <a:normAutofit/>
          </a:bodyPr>
          <a:lstStyle/>
          <a:p>
            <a:r>
              <a:rPr lang="en-US" sz="3600" b="1" dirty="0"/>
              <a:t>Data</a:t>
            </a:r>
            <a:r>
              <a:rPr lang="en-US" sz="3600" dirty="0"/>
              <a:t> </a:t>
            </a:r>
          </a:p>
        </p:txBody>
      </p:sp>
      <p:sp>
        <p:nvSpPr>
          <p:cNvPr id="3" name="Content Placeholder 2">
            <a:extLst>
              <a:ext uri="{FF2B5EF4-FFF2-40B4-BE49-F238E27FC236}">
                <a16:creationId xmlns:a16="http://schemas.microsoft.com/office/drawing/2014/main" id="{D586A8A3-900D-C246-A39C-E91A0B1560AB}"/>
              </a:ext>
            </a:extLst>
          </p:cNvPr>
          <p:cNvSpPr>
            <a:spLocks noGrp="1"/>
          </p:cNvSpPr>
          <p:nvPr>
            <p:ph idx="1"/>
          </p:nvPr>
        </p:nvSpPr>
        <p:spPr>
          <a:xfrm>
            <a:off x="704417" y="1345814"/>
            <a:ext cx="4464127" cy="4713153"/>
          </a:xfrm>
        </p:spPr>
        <p:txBody>
          <a:bodyPr>
            <a:normAutofit fontScale="92500" lnSpcReduction="10000"/>
          </a:bodyPr>
          <a:lstStyle/>
          <a:p>
            <a:r>
              <a:rPr lang="en-US" sz="3200" dirty="0"/>
              <a:t>Data size (420,768 x 18) </a:t>
            </a:r>
          </a:p>
          <a:p>
            <a:r>
              <a:rPr lang="en-US" sz="3200" dirty="0"/>
              <a:t>Distributions of target</a:t>
            </a:r>
          </a:p>
          <a:p>
            <a:r>
              <a:rPr lang="en-US" sz="3200" b="1" u="sng" dirty="0"/>
              <a:t>Shrink data (20601 x 18)</a:t>
            </a:r>
          </a:p>
          <a:p>
            <a:pPr lvl="1"/>
            <a:r>
              <a:rPr lang="en-US" sz="2800" dirty="0"/>
              <a:t>A random 5% sample </a:t>
            </a:r>
          </a:p>
          <a:p>
            <a:r>
              <a:rPr lang="en-US" sz="3200" dirty="0"/>
              <a:t>17 features (predictors) </a:t>
            </a:r>
          </a:p>
          <a:p>
            <a:pPr lvl="1"/>
            <a:r>
              <a:rPr lang="en-US" dirty="0"/>
              <a:t>2 categorical features: wind direction, station</a:t>
            </a:r>
          </a:p>
          <a:p>
            <a:pPr lvl="1"/>
            <a:r>
              <a:rPr lang="en-US" dirty="0"/>
              <a:t>16 numeric features: year, # of observation, year, month, day, hour, so2, no2, co, o3, temperature, pressure, dew point temperature, rain, wind speed. </a:t>
            </a:r>
          </a:p>
          <a:p>
            <a:pPr lvl="1"/>
            <a:endParaRPr lang="en-US" dirty="0"/>
          </a:p>
        </p:txBody>
      </p:sp>
      <p:grpSp>
        <p:nvGrpSpPr>
          <p:cNvPr id="19" name="Group 1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4" name="Rectangle 2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8" name="Picture 4">
            <a:extLst>
              <a:ext uri="{FF2B5EF4-FFF2-40B4-BE49-F238E27FC236}">
                <a16:creationId xmlns:a16="http://schemas.microsoft.com/office/drawing/2014/main" id="{C8ACFF7F-32E4-3547-B184-ADC807CC5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4806" y="92397"/>
            <a:ext cx="4838700" cy="3352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BAA3B48-D4D8-0541-8103-879ED7308D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8024" y="3475198"/>
            <a:ext cx="48387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41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EF453A-0E04-9C43-9AB5-44F72CC25E5B}"/>
              </a:ext>
            </a:extLst>
          </p:cNvPr>
          <p:cNvSpPr>
            <a:spLocks noGrp="1"/>
          </p:cNvSpPr>
          <p:nvPr>
            <p:ph type="title"/>
          </p:nvPr>
        </p:nvSpPr>
        <p:spPr>
          <a:xfrm>
            <a:off x="643467" y="321734"/>
            <a:ext cx="6901193" cy="1135737"/>
          </a:xfrm>
        </p:spPr>
        <p:txBody>
          <a:bodyPr>
            <a:normAutofit/>
          </a:bodyPr>
          <a:lstStyle/>
          <a:p>
            <a:r>
              <a:rPr lang="en-US" sz="3600" b="1" dirty="0"/>
              <a:t>Data Preprocessing (done on original data)</a:t>
            </a:r>
          </a:p>
        </p:txBody>
      </p:sp>
      <p:grpSp>
        <p:nvGrpSpPr>
          <p:cNvPr id="15" name="Group 14">
            <a:extLst>
              <a:ext uri="{FF2B5EF4-FFF2-40B4-BE49-F238E27FC236}">
                <a16:creationId xmlns:a16="http://schemas.microsoft.com/office/drawing/2014/main" id="{912209CB-3E4C-43AE-B507-08269FAE8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BCB7912-FEA6-4C89-8E9B-D95EF15647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1474129-2C64-4040-A641-4224F69DABBD}"/>
              </a:ext>
            </a:extLst>
          </p:cNvPr>
          <p:cNvSpPr>
            <a:spLocks noGrp="1"/>
          </p:cNvSpPr>
          <p:nvPr>
            <p:ph idx="1"/>
          </p:nvPr>
        </p:nvSpPr>
        <p:spPr>
          <a:xfrm>
            <a:off x="420772" y="1658391"/>
            <a:ext cx="4951428" cy="4960686"/>
          </a:xfrm>
        </p:spPr>
        <p:txBody>
          <a:bodyPr>
            <a:normAutofit lnSpcReduction="10000"/>
          </a:bodyPr>
          <a:lstStyle/>
          <a:p>
            <a:pPr lvl="1"/>
            <a:r>
              <a:rPr lang="en-US" sz="2800" dirty="0"/>
              <a:t>Missing value and imputation</a:t>
            </a:r>
          </a:p>
          <a:p>
            <a:pPr lvl="2"/>
            <a:r>
              <a:rPr lang="en-US" sz="2400" dirty="0"/>
              <a:t>Drop missing in target (8739)</a:t>
            </a:r>
          </a:p>
          <a:p>
            <a:pPr lvl="2"/>
            <a:r>
              <a:rPr lang="en-US" sz="2400" dirty="0"/>
              <a:t>Numeric: Impute with means or medians</a:t>
            </a:r>
          </a:p>
          <a:p>
            <a:pPr lvl="2"/>
            <a:r>
              <a:rPr lang="en-US" sz="2400" dirty="0"/>
              <a:t>Categorical: impute with most </a:t>
            </a:r>
            <a:r>
              <a:rPr lang="en-US" sz="2400" dirty="0" err="1"/>
              <a:t>freq</a:t>
            </a:r>
            <a:r>
              <a:rPr lang="en-US" sz="2400" dirty="0"/>
              <a:t> (#1)</a:t>
            </a:r>
          </a:p>
          <a:p>
            <a:pPr lvl="1"/>
            <a:r>
              <a:rPr lang="en-US" sz="2800" dirty="0"/>
              <a:t>Correlation matrix</a:t>
            </a:r>
          </a:p>
          <a:p>
            <a:pPr lvl="2"/>
            <a:r>
              <a:rPr lang="en-US" sz="2400" dirty="0"/>
              <a:t>TEMP, PRES, and DEWP are highly correlated (r&gt;0.75); only keep PRES</a:t>
            </a:r>
          </a:p>
          <a:p>
            <a:pPr lvl="1"/>
            <a:r>
              <a:rPr lang="en-US" sz="2800" dirty="0">
                <a:sym typeface="Wingdings" pitchFamily="2" charset="2"/>
              </a:rPr>
              <a:t>Drop unhelpful features (generalizability) </a:t>
            </a:r>
          </a:p>
          <a:p>
            <a:pPr lvl="2"/>
            <a:r>
              <a:rPr lang="en-US" sz="2400" dirty="0">
                <a:sym typeface="Wingdings" pitchFamily="2" charset="2"/>
              </a:rPr>
              <a:t>‘No’, ‘station’</a:t>
            </a:r>
          </a:p>
          <a:p>
            <a:pPr lvl="1"/>
            <a:endParaRPr lang="en-US" sz="2800" dirty="0"/>
          </a:p>
          <a:p>
            <a:endParaRPr lang="en-US" sz="2400" dirty="0"/>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CF352F2-C513-8B41-9417-67D1D6CFD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0816" y="321735"/>
            <a:ext cx="4800412" cy="315403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34B27851-D519-9045-AFFF-0024DEB7D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269" y="3604853"/>
            <a:ext cx="3247506" cy="312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387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DF94-E669-4048-8877-CBD5776B1A0A}"/>
              </a:ext>
            </a:extLst>
          </p:cNvPr>
          <p:cNvSpPr>
            <a:spLocks noGrp="1"/>
          </p:cNvSpPr>
          <p:nvPr>
            <p:ph type="title"/>
          </p:nvPr>
        </p:nvSpPr>
        <p:spPr>
          <a:xfrm>
            <a:off x="838200" y="365125"/>
            <a:ext cx="5390936" cy="1325563"/>
          </a:xfrm>
        </p:spPr>
        <p:txBody>
          <a:bodyPr/>
          <a:lstStyle/>
          <a:p>
            <a:r>
              <a:rPr lang="en-US" b="1" dirty="0"/>
              <a:t>Data Preprocessing (done on original data)</a:t>
            </a:r>
          </a:p>
        </p:txBody>
      </p:sp>
      <p:sp>
        <p:nvSpPr>
          <p:cNvPr id="3" name="Content Placeholder 2">
            <a:extLst>
              <a:ext uri="{FF2B5EF4-FFF2-40B4-BE49-F238E27FC236}">
                <a16:creationId xmlns:a16="http://schemas.microsoft.com/office/drawing/2014/main" id="{A38C1367-ECBB-0245-A739-2D637CD6F8DE}"/>
              </a:ext>
            </a:extLst>
          </p:cNvPr>
          <p:cNvSpPr>
            <a:spLocks noGrp="1"/>
          </p:cNvSpPr>
          <p:nvPr>
            <p:ph idx="1"/>
          </p:nvPr>
        </p:nvSpPr>
        <p:spPr>
          <a:xfrm>
            <a:off x="838200" y="1825625"/>
            <a:ext cx="5015380" cy="4887114"/>
          </a:xfrm>
        </p:spPr>
        <p:txBody>
          <a:bodyPr>
            <a:normAutofit fontScale="92500" lnSpcReduction="10000"/>
          </a:bodyPr>
          <a:lstStyle/>
          <a:p>
            <a:r>
              <a:rPr lang="en-US" dirty="0"/>
              <a:t>Feature representation (informed by visuals)</a:t>
            </a:r>
            <a:endParaRPr lang="en-US" sz="2400" dirty="0"/>
          </a:p>
          <a:p>
            <a:pPr lvl="1"/>
            <a:r>
              <a:rPr lang="en-US" sz="1900" dirty="0"/>
              <a:t>Month, day, hour: lack of linearity </a:t>
            </a:r>
            <a:r>
              <a:rPr lang="en-US" sz="1900" dirty="0">
                <a:sym typeface="Wingdings" pitchFamily="2" charset="2"/>
              </a:rPr>
              <a:t> meaningful categories (seasons, morning, evening, etc.)</a:t>
            </a:r>
          </a:p>
          <a:p>
            <a:pPr lvl="1"/>
            <a:r>
              <a:rPr lang="en-US" sz="2200" dirty="0">
                <a:sym typeface="Wingdings" pitchFamily="2" charset="2"/>
              </a:rPr>
              <a:t>Year: generalizability issue  numeric feature </a:t>
            </a:r>
          </a:p>
          <a:p>
            <a:r>
              <a:rPr lang="en-US" dirty="0">
                <a:sym typeface="Wingdings" pitchFamily="2" charset="2"/>
              </a:rPr>
              <a:t>One-hot coding </a:t>
            </a:r>
          </a:p>
          <a:p>
            <a:pPr lvl="1"/>
            <a:r>
              <a:rPr lang="en-US" sz="1900" dirty="0">
                <a:sym typeface="Wingdings" pitchFamily="2" charset="2"/>
              </a:rPr>
              <a:t>Month, day, hour categories + wind direction</a:t>
            </a:r>
          </a:p>
          <a:p>
            <a:r>
              <a:rPr lang="en-US" dirty="0">
                <a:sym typeface="Wingdings" pitchFamily="2" charset="2"/>
              </a:rPr>
              <a:t>Standardization</a:t>
            </a:r>
          </a:p>
          <a:p>
            <a:pPr lvl="1"/>
            <a:r>
              <a:rPr lang="en-US" sz="1900" dirty="0">
                <a:sym typeface="Wingdings" pitchFamily="2" charset="2"/>
              </a:rPr>
              <a:t>Numeric features (not needed for tree-based methods)</a:t>
            </a:r>
          </a:p>
          <a:p>
            <a:r>
              <a:rPr lang="en-US" dirty="0">
                <a:sym typeface="Wingdings" pitchFamily="2" charset="2"/>
              </a:rPr>
              <a:t>70% train + 30% test </a:t>
            </a:r>
          </a:p>
          <a:p>
            <a:r>
              <a:rPr lang="en-US" dirty="0">
                <a:sym typeface="Wingdings" pitchFamily="2" charset="2"/>
              </a:rPr>
              <a:t>Final: 20601 x 36</a:t>
            </a:r>
          </a:p>
        </p:txBody>
      </p:sp>
      <p:grpSp>
        <p:nvGrpSpPr>
          <p:cNvPr id="4" name="Group 3">
            <a:extLst>
              <a:ext uri="{FF2B5EF4-FFF2-40B4-BE49-F238E27FC236}">
                <a16:creationId xmlns:a16="http://schemas.microsoft.com/office/drawing/2014/main" id="{D8D0346A-78F2-0340-8BA1-0FFFC370DA59}"/>
              </a:ext>
            </a:extLst>
          </p:cNvPr>
          <p:cNvGrpSpPr/>
          <p:nvPr/>
        </p:nvGrpSpPr>
        <p:grpSpPr>
          <a:xfrm>
            <a:off x="6678226" y="365125"/>
            <a:ext cx="5292559" cy="6347614"/>
            <a:chOff x="6796979" y="84334"/>
            <a:chExt cx="5292559" cy="7367685"/>
          </a:xfrm>
        </p:grpSpPr>
        <p:pic>
          <p:nvPicPr>
            <p:cNvPr id="3076" name="Picture 4">
              <a:extLst>
                <a:ext uri="{FF2B5EF4-FFF2-40B4-BE49-F238E27FC236}">
                  <a16:creationId xmlns:a16="http://schemas.microsoft.com/office/drawing/2014/main" id="{AF008653-3DAC-9348-84C1-01C630CB6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189" y="84334"/>
              <a:ext cx="5015380" cy="188714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E515A8F-D05B-BB4A-B8E7-48C5E267C4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1738" y="1825625"/>
              <a:ext cx="5101831" cy="190674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44E55A0-D5E5-E84A-B227-4B102F272E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1738" y="3712768"/>
              <a:ext cx="5257800" cy="197835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2FE0D88-5D25-554B-AF3D-F430174B7C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6979" y="5473660"/>
              <a:ext cx="5257800" cy="1978359"/>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a:extLst>
              <a:ext uri="{FF2B5EF4-FFF2-40B4-BE49-F238E27FC236}">
                <a16:creationId xmlns:a16="http://schemas.microsoft.com/office/drawing/2014/main" id="{E0A8164C-3855-784F-8B08-D0DC1EBB8C35}"/>
              </a:ext>
            </a:extLst>
          </p:cNvPr>
          <p:cNvSpPr txBox="1"/>
          <p:nvPr/>
        </p:nvSpPr>
        <p:spPr>
          <a:xfrm>
            <a:off x="6400800" y="463826"/>
            <a:ext cx="592213" cy="369332"/>
          </a:xfrm>
          <a:prstGeom prst="rect">
            <a:avLst/>
          </a:prstGeom>
          <a:noFill/>
        </p:spPr>
        <p:txBody>
          <a:bodyPr wrap="none" rtlCol="0">
            <a:spAutoFit/>
          </a:bodyPr>
          <a:lstStyle/>
          <a:p>
            <a:r>
              <a:rPr lang="en-US" dirty="0"/>
              <a:t>year</a:t>
            </a:r>
          </a:p>
        </p:txBody>
      </p:sp>
      <p:sp>
        <p:nvSpPr>
          <p:cNvPr id="7" name="TextBox 6">
            <a:extLst>
              <a:ext uri="{FF2B5EF4-FFF2-40B4-BE49-F238E27FC236}">
                <a16:creationId xmlns:a16="http://schemas.microsoft.com/office/drawing/2014/main" id="{3FFDF392-ED5C-E743-B111-423ACA712481}"/>
              </a:ext>
            </a:extLst>
          </p:cNvPr>
          <p:cNvSpPr txBox="1"/>
          <p:nvPr/>
        </p:nvSpPr>
        <p:spPr>
          <a:xfrm>
            <a:off x="5965072" y="1987591"/>
            <a:ext cx="809324" cy="369332"/>
          </a:xfrm>
          <a:prstGeom prst="rect">
            <a:avLst/>
          </a:prstGeom>
          <a:noFill/>
        </p:spPr>
        <p:txBody>
          <a:bodyPr wrap="none" rtlCol="0">
            <a:spAutoFit/>
          </a:bodyPr>
          <a:lstStyle/>
          <a:p>
            <a:r>
              <a:rPr lang="en-US" dirty="0"/>
              <a:t>month</a:t>
            </a:r>
          </a:p>
        </p:txBody>
      </p:sp>
      <p:sp>
        <p:nvSpPr>
          <p:cNvPr id="8" name="TextBox 7">
            <a:extLst>
              <a:ext uri="{FF2B5EF4-FFF2-40B4-BE49-F238E27FC236}">
                <a16:creationId xmlns:a16="http://schemas.microsoft.com/office/drawing/2014/main" id="{2E7E5A43-AB51-E847-B8F4-A9CAD5ADAD23}"/>
              </a:ext>
            </a:extLst>
          </p:cNvPr>
          <p:cNvSpPr txBox="1"/>
          <p:nvPr/>
        </p:nvSpPr>
        <p:spPr>
          <a:xfrm>
            <a:off x="6268278" y="3896139"/>
            <a:ext cx="517001" cy="369332"/>
          </a:xfrm>
          <a:prstGeom prst="rect">
            <a:avLst/>
          </a:prstGeom>
          <a:noFill/>
        </p:spPr>
        <p:txBody>
          <a:bodyPr wrap="none" rtlCol="0">
            <a:spAutoFit/>
          </a:bodyPr>
          <a:lstStyle/>
          <a:p>
            <a:r>
              <a:rPr lang="en-US" dirty="0"/>
              <a:t>day</a:t>
            </a:r>
          </a:p>
        </p:txBody>
      </p:sp>
      <p:sp>
        <p:nvSpPr>
          <p:cNvPr id="9" name="TextBox 8">
            <a:extLst>
              <a:ext uri="{FF2B5EF4-FFF2-40B4-BE49-F238E27FC236}">
                <a16:creationId xmlns:a16="http://schemas.microsoft.com/office/drawing/2014/main" id="{FF70B98C-64F7-9942-ADF6-9079D0CD5A40}"/>
              </a:ext>
            </a:extLst>
          </p:cNvPr>
          <p:cNvSpPr txBox="1"/>
          <p:nvPr/>
        </p:nvSpPr>
        <p:spPr>
          <a:xfrm>
            <a:off x="6229136" y="5290415"/>
            <a:ext cx="630301" cy="369332"/>
          </a:xfrm>
          <a:prstGeom prst="rect">
            <a:avLst/>
          </a:prstGeom>
          <a:noFill/>
        </p:spPr>
        <p:txBody>
          <a:bodyPr wrap="none" rtlCol="0">
            <a:spAutoFit/>
          </a:bodyPr>
          <a:lstStyle/>
          <a:p>
            <a:r>
              <a:rPr lang="en-US" dirty="0"/>
              <a:t>hour</a:t>
            </a:r>
          </a:p>
        </p:txBody>
      </p:sp>
    </p:spTree>
    <p:extLst>
      <p:ext uri="{BB962C8B-B14F-4D97-AF65-F5344CB8AC3E}">
        <p14:creationId xmlns:p14="http://schemas.microsoft.com/office/powerpoint/2010/main" val="116167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A0B72E-5E9E-E043-B455-20A1F7FF057B}"/>
              </a:ext>
            </a:extLst>
          </p:cNvPr>
          <p:cNvSpPr>
            <a:spLocks noGrp="1"/>
          </p:cNvSpPr>
          <p:nvPr>
            <p:ph type="title"/>
          </p:nvPr>
        </p:nvSpPr>
        <p:spPr>
          <a:xfrm>
            <a:off x="643467" y="238923"/>
            <a:ext cx="10905066" cy="1135737"/>
          </a:xfrm>
        </p:spPr>
        <p:txBody>
          <a:bodyPr>
            <a:normAutofit/>
          </a:bodyPr>
          <a:lstStyle/>
          <a:p>
            <a:r>
              <a:rPr lang="en-US" sz="5400" b="1" dirty="0"/>
              <a:t>Model: general steps </a:t>
            </a:r>
          </a:p>
        </p:txBody>
      </p:sp>
      <p:sp>
        <p:nvSpPr>
          <p:cNvPr id="3" name="Content Placeholder 2">
            <a:extLst>
              <a:ext uri="{FF2B5EF4-FFF2-40B4-BE49-F238E27FC236}">
                <a16:creationId xmlns:a16="http://schemas.microsoft.com/office/drawing/2014/main" id="{2CA14D72-BBA9-C24E-AA74-82FDFEAB89E5}"/>
              </a:ext>
            </a:extLst>
          </p:cNvPr>
          <p:cNvSpPr>
            <a:spLocks noGrp="1"/>
          </p:cNvSpPr>
          <p:nvPr>
            <p:ph idx="1"/>
          </p:nvPr>
        </p:nvSpPr>
        <p:spPr>
          <a:xfrm>
            <a:off x="643467" y="1613583"/>
            <a:ext cx="10905066" cy="4701270"/>
          </a:xfrm>
        </p:spPr>
        <p:txBody>
          <a:bodyPr>
            <a:normAutofit fontScale="92500" lnSpcReduction="20000"/>
          </a:bodyPr>
          <a:lstStyle/>
          <a:p>
            <a:pPr marL="0" indent="0">
              <a:buNone/>
            </a:pPr>
            <a:r>
              <a:rPr lang="en-US" b="1" dirty="0"/>
              <a:t>Candidate models</a:t>
            </a:r>
          </a:p>
          <a:p>
            <a:r>
              <a:rPr lang="en-US" dirty="0"/>
              <a:t>simple linear regression model, Lasso regression, support vector regression, decision tree regression, and random forest regression</a:t>
            </a:r>
          </a:p>
          <a:p>
            <a:pPr marL="0" indent="0">
              <a:buNone/>
            </a:pPr>
            <a:endParaRPr lang="en-US" dirty="0"/>
          </a:p>
          <a:p>
            <a:pPr marL="0" indent="0">
              <a:buNone/>
            </a:pPr>
            <a:r>
              <a:rPr lang="en-US" b="1" dirty="0"/>
              <a:t>In the 70% training set:</a:t>
            </a:r>
          </a:p>
          <a:p>
            <a:r>
              <a:rPr lang="en-US" dirty="0"/>
              <a:t>Hyper-parameter tuning: </a:t>
            </a:r>
            <a:r>
              <a:rPr lang="en-US" dirty="0" err="1"/>
              <a:t>GridSearchCV</a:t>
            </a:r>
            <a:endParaRPr lang="en-US" dirty="0"/>
          </a:p>
          <a:p>
            <a:r>
              <a:rPr lang="en-US" dirty="0"/>
              <a:t>3- to 5-folds cross-validation and select the best model based on the </a:t>
            </a:r>
            <a:r>
              <a:rPr lang="en-US" b="1" u="sng" dirty="0"/>
              <a:t>Mean Absolute Error (MAE)</a:t>
            </a:r>
            <a:r>
              <a:rPr lang="en-US" dirty="0"/>
              <a:t> closest to 0</a:t>
            </a:r>
          </a:p>
          <a:p>
            <a:pPr marL="0" indent="0">
              <a:buNone/>
            </a:pPr>
            <a:endParaRPr lang="en-US" dirty="0"/>
          </a:p>
          <a:p>
            <a:pPr marL="0" indent="0">
              <a:buNone/>
            </a:pPr>
            <a:r>
              <a:rPr lang="en-US" b="1" dirty="0"/>
              <a:t>In the 30% test set: </a:t>
            </a:r>
          </a:p>
          <a:p>
            <a:r>
              <a:rPr lang="en-US" dirty="0"/>
              <a:t>Test the best model’s performance</a:t>
            </a:r>
          </a:p>
          <a:p>
            <a:pPr lvl="1"/>
            <a:r>
              <a:rPr lang="en-US" dirty="0"/>
              <a:t>R^2, MAE, residual plot</a:t>
            </a:r>
          </a:p>
          <a:p>
            <a:pPr marL="0" indent="0">
              <a:buNone/>
            </a:pPr>
            <a:endParaRPr lang="en-US" dirty="0"/>
          </a:p>
          <a:p>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21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24DD-3FBF-5C40-B9D1-E38C0973750B}"/>
              </a:ext>
            </a:extLst>
          </p:cNvPr>
          <p:cNvSpPr>
            <a:spLocks noGrp="1"/>
          </p:cNvSpPr>
          <p:nvPr>
            <p:ph type="title"/>
          </p:nvPr>
        </p:nvSpPr>
        <p:spPr/>
        <p:txBody>
          <a:bodyPr/>
          <a:lstStyle/>
          <a:p>
            <a:r>
              <a:rPr lang="en-US" b="1" dirty="0"/>
              <a:t>Model: linear regression models</a:t>
            </a:r>
          </a:p>
        </p:txBody>
      </p:sp>
      <p:sp>
        <p:nvSpPr>
          <p:cNvPr id="3" name="Content Placeholder 2">
            <a:extLst>
              <a:ext uri="{FF2B5EF4-FFF2-40B4-BE49-F238E27FC236}">
                <a16:creationId xmlns:a16="http://schemas.microsoft.com/office/drawing/2014/main" id="{C2C24E89-9C9B-2041-935D-B73DEED4B047}"/>
              </a:ext>
            </a:extLst>
          </p:cNvPr>
          <p:cNvSpPr>
            <a:spLocks noGrp="1"/>
          </p:cNvSpPr>
          <p:nvPr>
            <p:ph idx="1"/>
          </p:nvPr>
        </p:nvSpPr>
        <p:spPr>
          <a:xfrm>
            <a:off x="756137" y="1810726"/>
            <a:ext cx="5989220" cy="5047273"/>
          </a:xfrm>
        </p:spPr>
        <p:txBody>
          <a:bodyPr>
            <a:normAutofit lnSpcReduction="10000"/>
          </a:bodyPr>
          <a:lstStyle/>
          <a:p>
            <a:pPr marL="514350" indent="-514350">
              <a:buAutoNum type="arabicPeriod"/>
            </a:pPr>
            <a:r>
              <a:rPr lang="en-US" dirty="0"/>
              <a:t>Baseline model: simple linear regression</a:t>
            </a:r>
          </a:p>
          <a:p>
            <a:pPr lvl="1"/>
            <a:r>
              <a:rPr lang="en-US" dirty="0">
                <a:highlight>
                  <a:srgbClr val="FFFF00"/>
                </a:highlight>
              </a:rPr>
              <a:t>R^2: 0.79</a:t>
            </a:r>
          </a:p>
          <a:p>
            <a:pPr lvl="1"/>
            <a:r>
              <a:rPr lang="en-US" dirty="0"/>
              <a:t>MAE: 25.29</a:t>
            </a:r>
          </a:p>
          <a:p>
            <a:pPr lvl="1"/>
            <a:r>
              <a:rPr lang="en-US" dirty="0"/>
              <a:t># of predictors: 32</a:t>
            </a:r>
          </a:p>
          <a:p>
            <a:pPr marL="514350" indent="-514350">
              <a:buFont typeface="+mj-lt"/>
              <a:buAutoNum type="arabicPeriod"/>
            </a:pPr>
            <a:r>
              <a:rPr lang="en-US" dirty="0"/>
              <a:t>Regression with regularization (Lasso)</a:t>
            </a:r>
          </a:p>
          <a:p>
            <a:pPr lvl="1"/>
            <a:r>
              <a:rPr lang="en-US" dirty="0" err="1"/>
              <a:t>GridSearchCV</a:t>
            </a:r>
            <a:r>
              <a:rPr lang="en-US" dirty="0"/>
              <a:t>: cv=5</a:t>
            </a:r>
          </a:p>
          <a:p>
            <a:pPr lvl="1"/>
            <a:r>
              <a:rPr lang="en-US" dirty="0"/>
              <a:t>Alpha: 0.01, </a:t>
            </a:r>
            <a:r>
              <a:rPr lang="en-US" u="sng" dirty="0"/>
              <a:t>0.1</a:t>
            </a:r>
            <a:r>
              <a:rPr lang="en-US" dirty="0"/>
              <a:t>, 1</a:t>
            </a:r>
          </a:p>
          <a:p>
            <a:pPr lvl="1"/>
            <a:r>
              <a:rPr lang="en-US" dirty="0"/>
              <a:t>Performance: </a:t>
            </a:r>
          </a:p>
          <a:p>
            <a:pPr lvl="2"/>
            <a:r>
              <a:rPr lang="en-US" dirty="0">
                <a:highlight>
                  <a:srgbClr val="FFFF00"/>
                </a:highlight>
              </a:rPr>
              <a:t>R^2: 0.84</a:t>
            </a:r>
          </a:p>
          <a:p>
            <a:pPr lvl="2"/>
            <a:r>
              <a:rPr lang="en-US" dirty="0"/>
              <a:t>MAE: 20.66</a:t>
            </a:r>
          </a:p>
          <a:p>
            <a:pPr lvl="2"/>
            <a:r>
              <a:rPr lang="en-US" dirty="0"/>
              <a:t># of predictors: 20</a:t>
            </a:r>
          </a:p>
          <a:p>
            <a:pPr lvl="1"/>
            <a:endParaRPr lang="en-US" dirty="0"/>
          </a:p>
        </p:txBody>
      </p:sp>
      <p:pic>
        <p:nvPicPr>
          <p:cNvPr id="7" name="Picture 6" descr="Table&#10;&#10;Description automatically generated">
            <a:extLst>
              <a:ext uri="{FF2B5EF4-FFF2-40B4-BE49-F238E27FC236}">
                <a16:creationId xmlns:a16="http://schemas.microsoft.com/office/drawing/2014/main" id="{9DF36A43-B6D8-D847-BFF4-5E8932B171F4}"/>
              </a:ext>
            </a:extLst>
          </p:cNvPr>
          <p:cNvPicPr>
            <a:picLocks noChangeAspect="1"/>
          </p:cNvPicPr>
          <p:nvPr/>
        </p:nvPicPr>
        <p:blipFill>
          <a:blip r:embed="rId3"/>
          <a:stretch>
            <a:fillRect/>
          </a:stretch>
        </p:blipFill>
        <p:spPr>
          <a:xfrm>
            <a:off x="8360740" y="267821"/>
            <a:ext cx="3459435" cy="6322357"/>
          </a:xfrm>
          <a:prstGeom prst="rect">
            <a:avLst/>
          </a:prstGeom>
        </p:spPr>
      </p:pic>
    </p:spTree>
    <p:extLst>
      <p:ext uri="{BB962C8B-B14F-4D97-AF65-F5344CB8AC3E}">
        <p14:creationId xmlns:p14="http://schemas.microsoft.com/office/powerpoint/2010/main" val="133408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50CC-B7DA-B64B-8358-52812ED800E7}"/>
              </a:ext>
            </a:extLst>
          </p:cNvPr>
          <p:cNvSpPr>
            <a:spLocks noGrp="1"/>
          </p:cNvSpPr>
          <p:nvPr>
            <p:ph type="title"/>
          </p:nvPr>
        </p:nvSpPr>
        <p:spPr>
          <a:xfrm>
            <a:off x="838200" y="365125"/>
            <a:ext cx="6453554" cy="1325563"/>
          </a:xfrm>
        </p:spPr>
        <p:txBody>
          <a:bodyPr/>
          <a:lstStyle/>
          <a:p>
            <a:r>
              <a:rPr lang="en-US" b="1" dirty="0"/>
              <a:t>Model: support vector regression</a:t>
            </a:r>
          </a:p>
        </p:txBody>
      </p:sp>
      <p:sp>
        <p:nvSpPr>
          <p:cNvPr id="3" name="Content Placeholder 2">
            <a:extLst>
              <a:ext uri="{FF2B5EF4-FFF2-40B4-BE49-F238E27FC236}">
                <a16:creationId xmlns:a16="http://schemas.microsoft.com/office/drawing/2014/main" id="{7BED7C4E-E378-C445-91BB-23964712FE20}"/>
              </a:ext>
            </a:extLst>
          </p:cNvPr>
          <p:cNvSpPr>
            <a:spLocks noGrp="1"/>
          </p:cNvSpPr>
          <p:nvPr>
            <p:ph idx="1"/>
          </p:nvPr>
        </p:nvSpPr>
        <p:spPr>
          <a:xfrm>
            <a:off x="838200" y="1825625"/>
            <a:ext cx="4528753" cy="4351338"/>
          </a:xfrm>
        </p:spPr>
        <p:txBody>
          <a:bodyPr>
            <a:noAutofit/>
          </a:bodyPr>
          <a:lstStyle/>
          <a:p>
            <a:pPr marL="0" indent="0">
              <a:buNone/>
            </a:pPr>
            <a:r>
              <a:rPr lang="en-US" dirty="0"/>
              <a:t>3. Support vector regression</a:t>
            </a:r>
          </a:p>
          <a:p>
            <a:pPr lvl="1"/>
            <a:r>
              <a:rPr lang="en-US" sz="3200" dirty="0" err="1"/>
              <a:t>GridSearchCV</a:t>
            </a:r>
            <a:r>
              <a:rPr lang="en-US" sz="3200" dirty="0"/>
              <a:t>: cv=5</a:t>
            </a:r>
          </a:p>
          <a:p>
            <a:pPr lvl="1"/>
            <a:r>
              <a:rPr lang="en-US" sz="3200" dirty="0"/>
              <a:t>C: 0.01, 1, 10</a:t>
            </a:r>
          </a:p>
          <a:p>
            <a:pPr lvl="1"/>
            <a:r>
              <a:rPr lang="en-US" sz="3200" dirty="0"/>
              <a:t>Performance: </a:t>
            </a:r>
          </a:p>
          <a:p>
            <a:pPr lvl="2"/>
            <a:r>
              <a:rPr lang="en-US" sz="2800" dirty="0">
                <a:highlight>
                  <a:srgbClr val="FFFF00"/>
                </a:highlight>
              </a:rPr>
              <a:t>R^2: 0.83</a:t>
            </a:r>
          </a:p>
          <a:p>
            <a:pPr lvl="2"/>
            <a:r>
              <a:rPr lang="en-US" sz="2800" dirty="0"/>
              <a:t>MAE: 20.18</a:t>
            </a:r>
          </a:p>
          <a:p>
            <a:pPr lvl="2"/>
            <a:r>
              <a:rPr lang="en-US" sz="2800" dirty="0"/>
              <a:t># of predictors: 32</a:t>
            </a:r>
          </a:p>
          <a:p>
            <a:pPr marL="0" indent="0">
              <a:buNone/>
            </a:pPr>
            <a:r>
              <a:rPr lang="en-US" sz="3600" dirty="0"/>
              <a:t> </a:t>
            </a:r>
          </a:p>
          <a:p>
            <a:endParaRPr lang="en-US" dirty="0"/>
          </a:p>
        </p:txBody>
      </p:sp>
      <p:pic>
        <p:nvPicPr>
          <p:cNvPr id="7" name="Picture 6" descr="Table&#10;&#10;Description automatically generated">
            <a:extLst>
              <a:ext uri="{FF2B5EF4-FFF2-40B4-BE49-F238E27FC236}">
                <a16:creationId xmlns:a16="http://schemas.microsoft.com/office/drawing/2014/main" id="{BD47C513-26C3-5844-8A2A-F248A96F5588}"/>
              </a:ext>
            </a:extLst>
          </p:cNvPr>
          <p:cNvPicPr>
            <a:picLocks noChangeAspect="1"/>
          </p:cNvPicPr>
          <p:nvPr/>
        </p:nvPicPr>
        <p:blipFill>
          <a:blip r:embed="rId3"/>
          <a:stretch>
            <a:fillRect/>
          </a:stretch>
        </p:blipFill>
        <p:spPr>
          <a:xfrm>
            <a:off x="8161959" y="183187"/>
            <a:ext cx="3314424" cy="6491625"/>
          </a:xfrm>
          <a:prstGeom prst="rect">
            <a:avLst/>
          </a:prstGeom>
        </p:spPr>
      </p:pic>
    </p:spTree>
    <p:extLst>
      <p:ext uri="{BB962C8B-B14F-4D97-AF65-F5344CB8AC3E}">
        <p14:creationId xmlns:p14="http://schemas.microsoft.com/office/powerpoint/2010/main" val="2789144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24DD-3FBF-5C40-B9D1-E38C0973750B}"/>
              </a:ext>
            </a:extLst>
          </p:cNvPr>
          <p:cNvSpPr>
            <a:spLocks noGrp="1"/>
          </p:cNvSpPr>
          <p:nvPr>
            <p:ph type="title"/>
          </p:nvPr>
        </p:nvSpPr>
        <p:spPr/>
        <p:txBody>
          <a:bodyPr/>
          <a:lstStyle/>
          <a:p>
            <a:r>
              <a:rPr lang="en-US" b="1" dirty="0"/>
              <a:t>Model: tree-based models </a:t>
            </a:r>
          </a:p>
        </p:txBody>
      </p:sp>
      <p:sp>
        <p:nvSpPr>
          <p:cNvPr id="3" name="Content Placeholder 2">
            <a:extLst>
              <a:ext uri="{FF2B5EF4-FFF2-40B4-BE49-F238E27FC236}">
                <a16:creationId xmlns:a16="http://schemas.microsoft.com/office/drawing/2014/main" id="{C2C24E89-9C9B-2041-935D-B73DEED4B047}"/>
              </a:ext>
            </a:extLst>
          </p:cNvPr>
          <p:cNvSpPr>
            <a:spLocks noGrp="1"/>
          </p:cNvSpPr>
          <p:nvPr>
            <p:ph idx="1"/>
          </p:nvPr>
        </p:nvSpPr>
        <p:spPr>
          <a:xfrm>
            <a:off x="756137" y="1810726"/>
            <a:ext cx="5989220" cy="5047273"/>
          </a:xfrm>
        </p:spPr>
        <p:txBody>
          <a:bodyPr>
            <a:normAutofit fontScale="92500" lnSpcReduction="20000"/>
          </a:bodyPr>
          <a:lstStyle/>
          <a:p>
            <a:pPr marL="514350" indent="-514350">
              <a:buAutoNum type="arabicPeriod"/>
            </a:pPr>
            <a:r>
              <a:rPr lang="en-US" dirty="0"/>
              <a:t>Decision tree regression</a:t>
            </a:r>
          </a:p>
          <a:p>
            <a:pPr lvl="1"/>
            <a:r>
              <a:rPr lang="en-US" dirty="0" err="1"/>
              <a:t>GridSearchCV</a:t>
            </a:r>
            <a:r>
              <a:rPr lang="en-US" dirty="0"/>
              <a:t>: cv=3</a:t>
            </a:r>
          </a:p>
          <a:p>
            <a:pPr lvl="1"/>
            <a:r>
              <a:rPr lang="en-US" dirty="0"/>
              <a:t>Criterion: ‘</a:t>
            </a:r>
            <a:r>
              <a:rPr lang="en-US" dirty="0" err="1"/>
              <a:t>absolute_error</a:t>
            </a:r>
            <a:r>
              <a:rPr lang="en-US" dirty="0"/>
              <a:t>’</a:t>
            </a:r>
          </a:p>
          <a:p>
            <a:pPr lvl="1"/>
            <a:r>
              <a:rPr lang="en-US" dirty="0" err="1"/>
              <a:t>Max_dept</a:t>
            </a:r>
            <a:r>
              <a:rPr lang="en-US" dirty="0"/>
              <a:t>: 3, 4, </a:t>
            </a:r>
            <a:r>
              <a:rPr lang="en-US" u="sng" dirty="0"/>
              <a:t>5</a:t>
            </a:r>
          </a:p>
          <a:p>
            <a:pPr lvl="1"/>
            <a:r>
              <a:rPr lang="en-US" dirty="0"/>
              <a:t>Performance: </a:t>
            </a:r>
          </a:p>
          <a:p>
            <a:pPr lvl="2"/>
            <a:r>
              <a:rPr lang="en-US" dirty="0"/>
              <a:t>R^2: 0.83</a:t>
            </a:r>
          </a:p>
          <a:p>
            <a:pPr lvl="2"/>
            <a:r>
              <a:rPr lang="en-US" dirty="0">
                <a:highlight>
                  <a:srgbClr val="FFFF00"/>
                </a:highlight>
              </a:rPr>
              <a:t>MAE: 19.44</a:t>
            </a:r>
          </a:p>
          <a:p>
            <a:pPr lvl="2"/>
            <a:r>
              <a:rPr lang="en-US" dirty="0">
                <a:highlight>
                  <a:srgbClr val="FFFF00"/>
                </a:highlight>
              </a:rPr>
              <a:t># of predictors: 6</a:t>
            </a:r>
          </a:p>
          <a:p>
            <a:pPr marL="514350" indent="-514350">
              <a:buFont typeface="+mj-lt"/>
              <a:buAutoNum type="arabicPeriod"/>
            </a:pPr>
            <a:r>
              <a:rPr lang="en-US" dirty="0"/>
              <a:t>Random forest regression</a:t>
            </a:r>
          </a:p>
          <a:p>
            <a:pPr lvl="1"/>
            <a:r>
              <a:rPr lang="en-US" dirty="0" err="1"/>
              <a:t>GridSearchCV</a:t>
            </a:r>
            <a:r>
              <a:rPr lang="en-US" dirty="0"/>
              <a:t>: cv=3</a:t>
            </a:r>
          </a:p>
          <a:p>
            <a:pPr lvl="1"/>
            <a:r>
              <a:rPr lang="en-US" dirty="0"/>
              <a:t>Criterion: ‘</a:t>
            </a:r>
            <a:r>
              <a:rPr lang="en-US" dirty="0" err="1"/>
              <a:t>absolute_error</a:t>
            </a:r>
            <a:r>
              <a:rPr lang="en-US" dirty="0"/>
              <a:t>’ </a:t>
            </a:r>
          </a:p>
          <a:p>
            <a:pPr lvl="1"/>
            <a:r>
              <a:rPr lang="en-US" dirty="0" err="1"/>
              <a:t>Max_dept</a:t>
            </a:r>
            <a:r>
              <a:rPr lang="en-US" dirty="0"/>
              <a:t>: 3, 4, </a:t>
            </a:r>
            <a:r>
              <a:rPr lang="en-US" u="sng" dirty="0"/>
              <a:t>5</a:t>
            </a:r>
          </a:p>
          <a:p>
            <a:pPr lvl="1"/>
            <a:r>
              <a:rPr lang="en-US" dirty="0"/>
              <a:t>Performance: </a:t>
            </a:r>
          </a:p>
          <a:p>
            <a:pPr lvl="2"/>
            <a:r>
              <a:rPr lang="en-US" dirty="0">
                <a:highlight>
                  <a:srgbClr val="FFFF00"/>
                </a:highlight>
              </a:rPr>
              <a:t>R^2: 0.85</a:t>
            </a:r>
          </a:p>
          <a:p>
            <a:pPr lvl="2"/>
            <a:r>
              <a:rPr lang="en-US" dirty="0">
                <a:highlight>
                  <a:srgbClr val="FFFF00"/>
                </a:highlight>
              </a:rPr>
              <a:t>MAE: 18.57</a:t>
            </a:r>
          </a:p>
          <a:p>
            <a:pPr lvl="2"/>
            <a:r>
              <a:rPr lang="en-US" dirty="0">
                <a:highlight>
                  <a:srgbClr val="FFFF00"/>
                </a:highlight>
              </a:rPr>
              <a:t># of predictors: 9</a:t>
            </a:r>
          </a:p>
          <a:p>
            <a:pPr lvl="1"/>
            <a:endParaRPr lang="en-US" dirty="0"/>
          </a:p>
        </p:txBody>
      </p:sp>
      <p:pic>
        <p:nvPicPr>
          <p:cNvPr id="5" name="Picture 4">
            <a:extLst>
              <a:ext uri="{FF2B5EF4-FFF2-40B4-BE49-F238E27FC236}">
                <a16:creationId xmlns:a16="http://schemas.microsoft.com/office/drawing/2014/main" id="{05123B26-5451-0440-A4EE-33B984AF4D2B}"/>
              </a:ext>
            </a:extLst>
          </p:cNvPr>
          <p:cNvPicPr>
            <a:picLocks noChangeAspect="1"/>
          </p:cNvPicPr>
          <p:nvPr/>
        </p:nvPicPr>
        <p:blipFill>
          <a:blip r:embed="rId3"/>
          <a:stretch>
            <a:fillRect/>
          </a:stretch>
        </p:blipFill>
        <p:spPr>
          <a:xfrm>
            <a:off x="8806897" y="336929"/>
            <a:ext cx="2822337" cy="3000322"/>
          </a:xfrm>
          <a:prstGeom prst="rect">
            <a:avLst/>
          </a:prstGeom>
        </p:spPr>
      </p:pic>
      <p:pic>
        <p:nvPicPr>
          <p:cNvPr id="10" name="Picture 9" descr="Table&#10;&#10;Description automatically generated">
            <a:extLst>
              <a:ext uri="{FF2B5EF4-FFF2-40B4-BE49-F238E27FC236}">
                <a16:creationId xmlns:a16="http://schemas.microsoft.com/office/drawing/2014/main" id="{5E325A8A-0712-0C4E-B70F-C5C677FE12FA}"/>
              </a:ext>
            </a:extLst>
          </p:cNvPr>
          <p:cNvPicPr>
            <a:picLocks noChangeAspect="1"/>
          </p:cNvPicPr>
          <p:nvPr/>
        </p:nvPicPr>
        <p:blipFill>
          <a:blip r:embed="rId4"/>
          <a:stretch>
            <a:fillRect/>
          </a:stretch>
        </p:blipFill>
        <p:spPr>
          <a:xfrm>
            <a:off x="4912139" y="2918491"/>
            <a:ext cx="5989220" cy="3765282"/>
          </a:xfrm>
          <a:prstGeom prst="rect">
            <a:avLst/>
          </a:prstGeom>
        </p:spPr>
      </p:pic>
    </p:spTree>
    <p:extLst>
      <p:ext uri="{BB962C8B-B14F-4D97-AF65-F5344CB8AC3E}">
        <p14:creationId xmlns:p14="http://schemas.microsoft.com/office/powerpoint/2010/main" val="1489682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1220</Words>
  <Application>Microsoft Macintosh PowerPoint</Application>
  <PresentationFormat>Widescreen</PresentationFormat>
  <Paragraphs>150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Predicting Particulate Matter of 2.5 Microns or Less in Diameter (PM 2.5)</vt:lpstr>
      <vt:lpstr>Task</vt:lpstr>
      <vt:lpstr>Data </vt:lpstr>
      <vt:lpstr>Data Preprocessing (done on original data)</vt:lpstr>
      <vt:lpstr>Data Preprocessing (done on original data)</vt:lpstr>
      <vt:lpstr>Model: general steps </vt:lpstr>
      <vt:lpstr>Model: linear regression models</vt:lpstr>
      <vt:lpstr>Model: support vector regression</vt:lpstr>
      <vt:lpstr>Model: tree-based models </vt:lpstr>
      <vt:lpstr>Summary and interpretation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beiwang2019@gmail.com</dc:creator>
  <cp:lastModifiedBy>beiwang2019@gmail.com</cp:lastModifiedBy>
  <cp:revision>92</cp:revision>
  <dcterms:created xsi:type="dcterms:W3CDTF">2022-02-26T15:31:11Z</dcterms:created>
  <dcterms:modified xsi:type="dcterms:W3CDTF">2022-03-19T01:44:49Z</dcterms:modified>
</cp:coreProperties>
</file>