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lvl1pPr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457200"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914400"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371600"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828800"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2286000"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743200"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3200400"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3657600"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2862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24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6553200" y="6404291"/>
            <a:ext cx="2133600" cy="26924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>
                <a:uFillTx/>
              </a:defRPr>
            </a:pPr>
            <a:r>
              <a:rPr sz="4000" b="1" cap="all">
                <a:uFill>
                  <a:solidFill/>
                </a:u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uFillTx/>
              </a:defRPr>
            </a:pPr>
            <a:r>
              <a:rPr sz="2400" b="1">
                <a:uFill>
                  <a:solidFill/>
                </a:uFill>
              </a:rPr>
              <a:t>正文级别 1</a:t>
            </a:r>
          </a:p>
          <a:p>
            <a:pPr lvl="1">
              <a:defRPr sz="1800" b="0">
                <a:uFillTx/>
              </a:defRPr>
            </a:pPr>
            <a:r>
              <a:rPr sz="2400" b="1">
                <a:uFill>
                  <a:solidFill/>
                </a:uFill>
              </a:rPr>
              <a:t>正文级别 2</a:t>
            </a:r>
          </a:p>
          <a:p>
            <a:pPr lvl="2">
              <a:defRPr sz="1800" b="0">
                <a:uFillTx/>
              </a:defRPr>
            </a:pPr>
            <a:r>
              <a:rPr sz="2400" b="1">
                <a:uFill>
                  <a:solidFill/>
                </a:uFill>
              </a:rPr>
              <a:t>正文级别 3</a:t>
            </a:r>
          </a:p>
          <a:p>
            <a:pPr lvl="3">
              <a:defRPr sz="1800" b="0">
                <a:uFillTx/>
              </a:defRPr>
            </a:pPr>
            <a:r>
              <a:rPr sz="2400" b="1">
                <a:uFill>
                  <a:solidFill/>
                </a:uFill>
              </a:rPr>
              <a:t>正文级别 4</a:t>
            </a:r>
          </a:p>
          <a:p>
            <a:pPr lvl="4">
              <a:defRPr sz="1800" b="0">
                <a:uFillTx/>
              </a:defRPr>
            </a:pPr>
            <a:r>
              <a:rPr sz="2400" b="1">
                <a:uFill>
                  <a:solidFill/>
                </a:u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uFillTx/>
              </a:defRPr>
            </a:pPr>
            <a:r>
              <a:rPr sz="2000" b="1">
                <a:uFill>
                  <a:solidFill/>
                </a:u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uFillTx/>
              </a:defRPr>
            </a:pPr>
            <a:r>
              <a:rPr sz="2000" b="1">
                <a:uFill>
                  <a:solidFill/>
                </a:u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1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2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4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ctr">
        <a:defRPr sz="4400">
          <a:uFill>
            <a:solidFill/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0" y="59419"/>
            <a:ext cx="9023797" cy="360000"/>
            <a:chOff x="0" y="18697"/>
            <a:chExt cx="9023795" cy="359998"/>
          </a:xfrm>
        </p:grpSpPr>
        <p:sp>
          <p:nvSpPr>
            <p:cNvPr id="53" name="Shape 53"/>
            <p:cNvSpPr/>
            <p:nvPr/>
          </p:nvSpPr>
          <p:spPr>
            <a:xfrm>
              <a:off x="0" y="18697"/>
              <a:ext cx="3821424" cy="359998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生产部技术沙龙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3833811" y="18697"/>
              <a:ext cx="5189984" cy="359998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Shape 56"/>
          <p:cNvSpPr/>
          <p:nvPr/>
        </p:nvSpPr>
        <p:spPr>
          <a:xfrm>
            <a:off x="5720361" y="4490007"/>
            <a:ext cx="3262854" cy="1309076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72000" rIns="180000" bIns="72000" anchor="ctr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600"/>
              </a:spcAft>
              <a:defRPr>
                <a:uFillTx/>
              </a:defRPr>
            </a:pPr>
            <a:r>
              <a:rPr lang="zh-CN" alt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袁 冶</a:t>
            </a:r>
            <a:r>
              <a:rPr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, </a:t>
            </a:r>
            <a:r>
              <a:rPr sz="105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Ph.D</a:t>
            </a:r>
            <a:r>
              <a:rPr lang="en-US" sz="11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.</a:t>
            </a:r>
            <a:endParaRPr lang="en-US" sz="1600" dirty="0" smtClean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  <a:p>
            <a:pPr lvl="0">
              <a:lnSpc>
                <a:spcPct val="114000"/>
              </a:lnSpc>
              <a:spcAft>
                <a:spcPts val="600"/>
              </a:spcAft>
              <a:defRPr>
                <a:uFillTx/>
              </a:defRPr>
            </a:pPr>
            <a:r>
              <a:rPr 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MST </a:t>
            </a:r>
            <a:r>
              <a:rPr lang="zh-CN" alt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经理</a:t>
            </a:r>
            <a:r>
              <a:rPr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,</a:t>
            </a:r>
            <a:r>
              <a:rPr 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 </a:t>
            </a:r>
            <a:r>
              <a:rPr lang="zh-CN" alt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生产科学与技术部</a:t>
            </a:r>
            <a:endParaRPr lang="en-US" sz="1400" dirty="0" smtClean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  <a:p>
            <a:pPr lvl="0">
              <a:lnSpc>
                <a:spcPct val="114000"/>
              </a:lnSpc>
              <a:spcAft>
                <a:spcPts val="600"/>
              </a:spcAft>
              <a:defRPr>
                <a:uFillTx/>
              </a:defRPr>
            </a:pPr>
            <a:r>
              <a:rPr lang="zh-CN" alt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生产部</a:t>
            </a:r>
            <a:endParaRPr lang="en-US" altLang="zh-CN" sz="1400" dirty="0" smtClean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  <a:p>
            <a:pPr lvl="0">
              <a:lnSpc>
                <a:spcPct val="114000"/>
              </a:lnSpc>
              <a:spcAft>
                <a:spcPts val="600"/>
              </a:spcAft>
              <a:defRPr>
                <a:uFillTx/>
              </a:defRPr>
            </a:pPr>
            <a:r>
              <a:rPr lang="zh-CN" altLang="en-US" sz="14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信达生物制药（苏州）有限公司</a:t>
            </a:r>
            <a:endParaRPr sz="16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2699" y="2197110"/>
            <a:ext cx="9011098" cy="64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0" rIns="108000" bIns="0" anchor="ctr" anchorCtr="1">
            <a:noAutofit/>
          </a:bodyPr>
          <a:lstStyle/>
          <a:p>
            <a:pPr lvl="0">
              <a:buSzPct val="100000"/>
              <a:defRPr>
                <a:uFillTx/>
              </a:defRPr>
            </a:pPr>
            <a:r>
              <a:rPr lang="zh-CN" altLang="en-US" sz="2800" spc="3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单抗下游纯化工艺简介</a:t>
            </a:r>
            <a:endParaRPr sz="2800" spc="3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02791" y="626832"/>
            <a:ext cx="833841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 algn="ctr">
              <a:defRPr sz="1800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传统（第一代）天然或重组表达的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Protein 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在工业生产存在一些不足之处。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2" name="image1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327" y="1108549"/>
            <a:ext cx="4409824" cy="9402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 215"/>
          <p:cNvGrpSpPr/>
          <p:nvPr/>
        </p:nvGrpSpPr>
        <p:grpSpPr>
          <a:xfrm>
            <a:off x="1039857" y="1585179"/>
            <a:ext cx="2163764" cy="1890802"/>
            <a:chOff x="0" y="0"/>
            <a:chExt cx="2163763" cy="1890801"/>
          </a:xfrm>
        </p:grpSpPr>
        <p:pic>
          <p:nvPicPr>
            <p:cNvPr id="213" name="image1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90601"/>
              <a:ext cx="2163764" cy="160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 flipV="1">
              <a:off x="976697" y="0"/>
              <a:ext cx="1" cy="412073"/>
            </a:xfrm>
            <a:prstGeom prst="line">
              <a:avLst/>
            </a:prstGeom>
            <a:noFill/>
            <a:ln w="31750" cap="flat">
              <a:solidFill>
                <a:srgbClr val="C0504D"/>
              </a:solidFill>
              <a:prstDash val="sysDot"/>
              <a:miter lim="400000"/>
              <a:tailEnd type="arrow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359245" y="1690726"/>
            <a:ext cx="1159961" cy="490311"/>
            <a:chOff x="0" y="0"/>
            <a:chExt cx="1159959" cy="490309"/>
          </a:xfrm>
        </p:grpSpPr>
        <p:sp>
          <p:nvSpPr>
            <p:cNvPr id="216" name="Shape 216"/>
            <p:cNvSpPr/>
            <p:nvPr/>
          </p:nvSpPr>
          <p:spPr>
            <a:xfrm>
              <a:off x="0" y="120978"/>
              <a:ext cx="1159959" cy="36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明显的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Fab</a:t>
              </a:r>
            </a:p>
            <a:p>
              <a:pPr lvl="0" algn="ctr">
                <a:defRPr>
                  <a:uFillTx/>
                </a:defRPr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结合能力</a:t>
              </a:r>
              <a:endParaRPr sz="12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11816" y="0"/>
              <a:ext cx="736326" cy="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19" name="Shape 219"/>
          <p:cNvSpPr/>
          <p:nvPr/>
        </p:nvSpPr>
        <p:spPr>
          <a:xfrm>
            <a:off x="5220636" y="1032472"/>
            <a:ext cx="3311722" cy="47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14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对于强碱条件非常敏感</a:t>
            </a:r>
            <a:r>
              <a:rPr lang="en-US" altLang="zh-CN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 </a:t>
            </a:r>
            <a:endParaRPr lang="en-US" altLang="zh-CN" sz="1400" dirty="0" smtClean="0">
              <a:solidFill>
                <a:srgbClr val="C0504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  <a:p>
            <a:pPr defTabSz="457200">
              <a:lnSpc>
                <a:spcPct val="114000"/>
              </a:lnSpc>
            </a:pPr>
            <a:r>
              <a:rPr lang="zh-CN" altLang="en-US" sz="1400" dirty="0" smtClean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（</a:t>
            </a: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不能用</a:t>
            </a:r>
            <a:r>
              <a:rPr lang="en-US" altLang="zh-CN" sz="1400" dirty="0" err="1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NaOH</a:t>
            </a: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清洁）</a:t>
            </a:r>
            <a:endParaRPr sz="1400" dirty="0">
              <a:solidFill>
                <a:srgbClr val="C0504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226689" y="1672580"/>
            <a:ext cx="3311722" cy="71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14000"/>
              </a:lnSpc>
            </a:pP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某些结合结构域具有明显的与</a:t>
            </a:r>
            <a:r>
              <a:rPr lang="en-US" altLang="zh-CN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Fab</a:t>
            </a: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额外结合的能力。</a:t>
            </a:r>
            <a:r>
              <a:rPr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 </a:t>
            </a:r>
            <a:endParaRPr lang="en-US" sz="1400" dirty="0">
              <a:solidFill>
                <a:srgbClr val="C0504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  <a:p>
            <a:pPr defTabSz="457200">
              <a:lnSpc>
                <a:spcPct val="114000"/>
              </a:lnSpc>
            </a:pPr>
            <a:r>
              <a:rPr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(</a:t>
            </a: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导致不同抗体洗脱</a:t>
            </a:r>
            <a:r>
              <a:rPr lang="en-US" altLang="zh-CN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pH</a:t>
            </a:r>
            <a:r>
              <a:rPr lang="zh-CN" altLang="en-US"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条件多变</a:t>
            </a:r>
            <a:r>
              <a:rPr sz="1400" dirty="0">
                <a:solidFill>
                  <a:srgbClr val="C0504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 )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444505" y="3539480"/>
            <a:ext cx="3544320" cy="2869464"/>
            <a:chOff x="0" y="0"/>
            <a:chExt cx="3544319" cy="2869463"/>
          </a:xfrm>
        </p:grpSpPr>
        <p:pic>
          <p:nvPicPr>
            <p:cNvPr id="221" name="image15.png"/>
            <p:cNvPicPr/>
            <p:nvPr/>
          </p:nvPicPr>
          <p:blipFill>
            <a:blip r:embed="rId4">
              <a:extLst/>
            </a:blip>
            <a:srcRect l="23428" r="27476"/>
            <a:stretch>
              <a:fillRect/>
            </a:stretch>
          </p:blipFill>
          <p:spPr>
            <a:xfrm>
              <a:off x="0" y="0"/>
              <a:ext cx="1763150" cy="2869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Shape 222"/>
            <p:cNvSpPr/>
            <p:nvPr/>
          </p:nvSpPr>
          <p:spPr>
            <a:xfrm>
              <a:off x="1836354" y="1714158"/>
              <a:ext cx="1707965" cy="1154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Aft>
                  <a:spcPts val="600"/>
                </a:spcAft>
                <a:defRPr>
                  <a:uFillTx/>
                </a:defRPr>
              </a:pPr>
              <a:r>
                <a:rPr lang="zh-CN" altLang="en-US" sz="1100" dirty="0" smtClean="0">
                  <a:solidFill>
                    <a:srgbClr val="2540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赖氨酸</a:t>
              </a:r>
              <a:r>
                <a:rPr sz="1100" dirty="0" smtClean="0">
                  <a:solidFill>
                    <a:srgbClr val="2540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 </a:t>
              </a:r>
              <a:r>
                <a:rPr sz="1100" dirty="0">
                  <a:solidFill>
                    <a:srgbClr val="2540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(K)</a:t>
              </a:r>
            </a:p>
            <a:p>
              <a:pPr lvl="0">
                <a:spcAft>
                  <a:spcPts val="600"/>
                </a:spcAft>
                <a:defRPr>
                  <a:uFillTx/>
                </a:defRPr>
              </a:pPr>
              <a:r>
                <a:rPr lang="zh-CN" altLang="en-US" sz="1100" dirty="0" smtClean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苯丙氨酸</a:t>
              </a:r>
              <a:r>
                <a:rPr sz="1100" dirty="0" smtClean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 </a:t>
              </a:r>
              <a:r>
                <a:rPr sz="11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(F) </a:t>
              </a:r>
              <a:endParaRPr lang="en-US" sz="1100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endParaRPr>
            </a:p>
            <a:p>
              <a:pPr lvl="0">
                <a:spcAft>
                  <a:spcPts val="600"/>
                </a:spcAft>
                <a:defRPr>
                  <a:uFillTx/>
                </a:defRPr>
              </a:pPr>
              <a:r>
                <a:rPr lang="zh-CN" altLang="en-US" sz="11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亮氨酸</a:t>
              </a:r>
              <a:r>
                <a:rPr sz="11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 </a:t>
              </a:r>
              <a:r>
                <a:rPr sz="11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(L)</a:t>
              </a:r>
              <a:endParaRPr sz="1100" dirty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endParaRPr>
            </a:p>
            <a:p>
              <a:pPr lvl="0">
                <a:spcAft>
                  <a:spcPts val="600"/>
                </a:spcAft>
                <a:defRPr>
                  <a:uFillTx/>
                </a:defRPr>
              </a:pPr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天冬氨酸 </a:t>
              </a:r>
              <a:r>
                <a:rPr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(</a:t>
              </a:r>
              <a:r>
                <a:rPr sz="1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D)</a:t>
              </a:r>
            </a:p>
            <a:p>
              <a:pPr lvl="0">
                <a:spcAft>
                  <a:spcPts val="600"/>
                </a:spcAft>
                <a:defRPr>
                  <a:uFillTx/>
                </a:defRPr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没有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天冬酰胺</a:t>
              </a:r>
              <a:r>
                <a:rPr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 </a:t>
              </a:r>
              <a:r>
                <a:rPr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(N)</a:t>
              </a:r>
            </a:p>
          </p:txBody>
        </p:sp>
      </p:grpSp>
      <p:sp>
        <p:nvSpPr>
          <p:cNvPr id="224" name="Shape 224"/>
          <p:cNvSpPr/>
          <p:nvPr/>
        </p:nvSpPr>
        <p:spPr>
          <a:xfrm>
            <a:off x="2280860" y="3568186"/>
            <a:ext cx="2241526" cy="132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14000"/>
              </a:lnSpc>
              <a:defRPr>
                <a:uFillTx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在由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结合结构域改良的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Z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结合结构域，表面几乎所有的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天冬酰胺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(N)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（对碱最敏感的氨基酸）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都被取代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突变成其他氨基酸。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pic>
        <p:nvPicPr>
          <p:cNvPr id="225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42638" y="2519303"/>
            <a:ext cx="3879825" cy="394384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30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dirty="0" err="1">
                  <a:latin typeface="+mj-lt"/>
                </a:rPr>
                <a:t>MAbSelect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SuRe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一种改良的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Protein A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animBg="1" advAuto="0"/>
      <p:bldP spid="212" grpId="2" animBg="1" advAuto="0"/>
      <p:bldP spid="215" grpId="6" animBg="1" advAuto="0"/>
      <p:bldP spid="218" grpId="4" animBg="1" advAuto="0"/>
      <p:bldP spid="219" grpId="3" animBg="1" advAuto="0"/>
      <p:bldP spid="220" grpId="5" animBg="1" advAuto="0"/>
      <p:bldP spid="223" grpId="8" animBg="1" advAuto="0"/>
      <p:bldP spid="224" grpId="7" animBg="1" advAuto="0"/>
      <p:bldP spid="225" grpId="9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3"/>
          <p:cNvGrpSpPr/>
          <p:nvPr/>
        </p:nvGrpSpPr>
        <p:grpSpPr>
          <a:xfrm>
            <a:off x="1898275" y="618124"/>
            <a:ext cx="5347450" cy="1848453"/>
            <a:chOff x="0" y="0"/>
            <a:chExt cx="5347448" cy="1848452"/>
          </a:xfrm>
        </p:grpSpPr>
        <p:pic>
          <p:nvPicPr>
            <p:cNvPr id="231" name="Process Flow Outline.jpg"/>
            <p:cNvPicPr/>
            <p:nvPr/>
          </p:nvPicPr>
          <p:blipFill>
            <a:blip r:embed="rId2">
              <a:extLst/>
            </a:blip>
            <a:srcRect l="51007" t="18087" r="14948" b="64683"/>
            <a:stretch>
              <a:fillRect/>
            </a:stretch>
          </p:blipFill>
          <p:spPr>
            <a:xfrm>
              <a:off x="0" y="0"/>
              <a:ext cx="2738079" cy="18482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Process Flow Outline.jpg"/>
            <p:cNvPicPr/>
            <p:nvPr/>
          </p:nvPicPr>
          <p:blipFill>
            <a:blip r:embed="rId2">
              <a:extLst/>
            </a:blip>
            <a:srcRect l="24845" t="35181" r="47922" b="50274"/>
            <a:stretch>
              <a:fillRect/>
            </a:stretch>
          </p:blipFill>
          <p:spPr>
            <a:xfrm>
              <a:off x="2752676" y="0"/>
              <a:ext cx="2594773" cy="1848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4" name="Shape 234"/>
          <p:cNvSpPr/>
          <p:nvPr/>
        </p:nvSpPr>
        <p:spPr>
          <a:xfrm>
            <a:off x="564788" y="2683067"/>
            <a:ext cx="8106458" cy="540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4000"/>
              </a:lnSpc>
              <a:defRPr>
                <a:uFillTx/>
              </a:defRP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pH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病毒灭活（以及后续的吸附深层过滤）是一步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简单但重要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的工艺步骤，通常设计在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Protein A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工艺之后。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  <a:sym typeface="Gill Sans SemiBold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845522" y="635000"/>
            <a:ext cx="1006972" cy="1814702"/>
          </a:xfrm>
          <a:prstGeom prst="roundRect">
            <a:avLst>
              <a:gd name="adj" fmla="val 22457"/>
            </a:avLst>
          </a:prstGeom>
          <a:ln w="25400">
            <a:solidFill>
              <a:srgbClr val="C0504D"/>
            </a:solidFill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249" name="Group 249"/>
          <p:cNvGrpSpPr/>
          <p:nvPr/>
        </p:nvGrpSpPr>
        <p:grpSpPr>
          <a:xfrm>
            <a:off x="304274" y="3313276"/>
            <a:ext cx="8588873" cy="2708993"/>
            <a:chOff x="0" y="-18032"/>
            <a:chExt cx="8588872" cy="2708992"/>
          </a:xfrm>
        </p:grpSpPr>
        <p:sp>
          <p:nvSpPr>
            <p:cNvPr id="236" name="Shape 236"/>
            <p:cNvSpPr/>
            <p:nvPr/>
          </p:nvSpPr>
          <p:spPr>
            <a:xfrm>
              <a:off x="0" y="209070"/>
              <a:ext cx="1006972" cy="685801"/>
            </a:xfrm>
            <a:prstGeom prst="rect">
              <a:avLst/>
            </a:prstGeom>
            <a:solidFill>
              <a:srgbClr val="A7C0DE">
                <a:alpha val="75000"/>
              </a:srgbClr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>
              <a:lvl1pPr algn="ctr">
                <a:defRPr sz="1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 dirty="0">
                  <a:uFill>
                    <a:solidFill/>
                  </a:uFill>
                  <a:latin typeface="+mn-ea"/>
                  <a:ea typeface="+mn-ea"/>
                </a:rPr>
                <a:t>Protein A </a:t>
              </a:r>
              <a:r>
                <a:rPr sz="1600" dirty="0" smtClean="0">
                  <a:uFill>
                    <a:solidFill/>
                  </a:uFill>
                  <a:latin typeface="+mn-ea"/>
                  <a:ea typeface="+mn-ea"/>
                </a:rPr>
                <a:t>Pool</a:t>
              </a:r>
              <a:endParaRPr sz="1600" dirty="0">
                <a:uFill>
                  <a:solidFill/>
                </a:uFill>
                <a:latin typeface="+mn-ea"/>
                <a:ea typeface="+mn-ea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9725" y="551970"/>
              <a:ext cx="614339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084788" y="1351829"/>
              <a:ext cx="2647653" cy="635001"/>
            </a:xfrm>
            <a:prstGeom prst="rect">
              <a:avLst/>
            </a:prstGeom>
            <a:solidFill>
              <a:srgbClr val="A7C0DE">
                <a:alpha val="75000"/>
              </a:srgbClr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>
              <a:lvl1pPr algn="ctr">
                <a:defRPr sz="1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500" dirty="0">
                  <a:uFill>
                    <a:solidFill/>
                  </a:uFill>
                  <a:latin typeface="+mn-ea"/>
                  <a:ea typeface="+mn-ea"/>
                </a:rPr>
                <a:t>Supernatant (</a:t>
              </a:r>
              <a:r>
                <a:rPr sz="1500" dirty="0" err="1" smtClean="0">
                  <a:uFill>
                    <a:solidFill/>
                  </a:uFill>
                  <a:latin typeface="+mn-ea"/>
                  <a:ea typeface="+mn-ea"/>
                </a:rPr>
                <a:t>mAbs</a:t>
              </a:r>
              <a:r>
                <a:rPr lang="en-US" sz="1500" dirty="0" smtClean="0">
                  <a:uFill>
                    <a:solidFill/>
                  </a:uFill>
                  <a:latin typeface="+mn-ea"/>
                  <a:ea typeface="+mn-ea"/>
                </a:rPr>
                <a:t>,</a:t>
              </a:r>
              <a:r>
                <a:rPr sz="1500" dirty="0" smtClean="0">
                  <a:uFill>
                    <a:solidFill/>
                  </a:uFill>
                  <a:latin typeface="+mn-ea"/>
                  <a:ea typeface="+mn-ea"/>
                </a:rPr>
                <a:t> </a:t>
              </a:r>
              <a:r>
                <a:rPr sz="1500" dirty="0">
                  <a:solidFill>
                    <a:srgbClr val="C00000"/>
                  </a:solidFill>
                  <a:uFill>
                    <a:solidFill/>
                  </a:uFill>
                  <a:latin typeface="+mn-ea"/>
                  <a:ea typeface="+mn-ea"/>
                </a:rPr>
                <a:t>inactivated  virus</a:t>
              </a:r>
              <a:r>
                <a:rPr sz="1500" dirty="0">
                  <a:uFill>
                    <a:solidFill/>
                  </a:uFill>
                  <a:latin typeface="+mn-ea"/>
                  <a:ea typeface="+mn-ea"/>
                </a:rPr>
                <a:t>*,…)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084788" y="2271859"/>
              <a:ext cx="2647653" cy="419101"/>
            </a:xfrm>
            <a:prstGeom prst="rect">
              <a:avLst/>
            </a:prstGeom>
            <a:solidFill>
              <a:srgbClr val="A7C0DE">
                <a:alpha val="75000"/>
              </a:srgbClr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>
              <a:lvl1pPr algn="ctr">
                <a:defRPr sz="1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500" dirty="0">
                  <a:uFill>
                    <a:solidFill/>
                  </a:uFill>
                  <a:latin typeface="+mn-ea"/>
                  <a:ea typeface="+mn-ea"/>
                </a:rPr>
                <a:t>Precipitate (</a:t>
              </a:r>
              <a:r>
                <a:rPr sz="1500" dirty="0">
                  <a:solidFill>
                    <a:srgbClr val="C00000"/>
                  </a:solidFill>
                  <a:uFill>
                    <a:solidFill/>
                  </a:uFill>
                  <a:latin typeface="+mn-ea"/>
                  <a:ea typeface="+mn-ea"/>
                </a:rPr>
                <a:t>HCP</a:t>
              </a:r>
              <a:r>
                <a:rPr sz="1500" dirty="0">
                  <a:uFill>
                    <a:solidFill/>
                  </a:uFill>
                  <a:latin typeface="+mn-ea"/>
                  <a:ea typeface="+mn-ea"/>
                </a:rPr>
                <a:t>, …)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2046818" y="-18032"/>
              <a:ext cx="1467931" cy="1102866"/>
            </a:xfrm>
            <a:prstGeom prst="rect">
              <a:avLst/>
            </a:prstGeom>
            <a:solidFill>
              <a:srgbClr val="E0A8A6">
                <a:alpha val="50000"/>
              </a:srgbClr>
            </a:solidFill>
            <a:ln w="25400" cap="flat">
              <a:solidFill>
                <a:srgbClr val="C0504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sz="1500" dirty="0" smtClean="0">
                  <a:uFill>
                    <a:solidFill/>
                  </a:uFill>
                  <a:latin typeface="+mn-ea"/>
                  <a:cs typeface="Gill Sans"/>
                  <a:sym typeface="Gill Sans"/>
                </a:rPr>
                <a:t>Virus Inactivation (hold </a:t>
              </a:r>
              <a:r>
                <a:rPr sz="1500" dirty="0">
                  <a:uFill>
                    <a:solidFill/>
                  </a:uFill>
                  <a:latin typeface="+mn-ea"/>
                  <a:cs typeface="Gill Sans"/>
                  <a:sym typeface="Gill Sans"/>
                </a:rPr>
                <a:t>@ </a:t>
              </a:r>
              <a:r>
                <a:rPr sz="1500" dirty="0">
                  <a:solidFill>
                    <a:srgbClr val="C0504D"/>
                  </a:solidFill>
                  <a:uFill>
                    <a:solidFill/>
                  </a:uFill>
                  <a:latin typeface="+mn-ea"/>
                  <a:cs typeface="Gill Sans"/>
                  <a:sym typeface="Gill Sans"/>
                </a:rPr>
                <a:t>low pH </a:t>
              </a:r>
              <a:r>
                <a:rPr sz="1500" dirty="0">
                  <a:uFill>
                    <a:solidFill/>
                  </a:uFill>
                  <a:latin typeface="+mn-ea"/>
                  <a:cs typeface="Gill Sans"/>
                  <a:sym typeface="Gill Sans"/>
                </a:rPr>
                <a:t>condition)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3727503" y="551970"/>
              <a:ext cx="65788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54596" y="97383"/>
              <a:ext cx="1467931" cy="872034"/>
            </a:xfrm>
            <a:prstGeom prst="rect">
              <a:avLst/>
            </a:prstGeom>
            <a:solidFill>
              <a:srgbClr val="E0A8A6">
                <a:alpha val="50000"/>
              </a:srgbClr>
            </a:solidFill>
            <a:ln w="25400" cap="flat">
              <a:solidFill>
                <a:srgbClr val="C0504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>
              <a:lvl1pPr algn="ctr">
                <a:defRPr sz="1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500" dirty="0">
                  <a:uFill>
                    <a:solidFill/>
                  </a:uFill>
                  <a:latin typeface="+mn-ea"/>
                  <a:ea typeface="+mn-ea"/>
                </a:rPr>
                <a:t>Pool pH Adjusted to neutral pH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6278824" y="533400"/>
              <a:ext cx="765384" cy="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20793" y="2001550"/>
              <a:ext cx="765385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931051" y="1999529"/>
              <a:ext cx="765385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895046" y="1682029"/>
              <a:ext cx="1632138" cy="635001"/>
            </a:xfrm>
            <a:prstGeom prst="rect">
              <a:avLst/>
            </a:prstGeom>
            <a:solidFill>
              <a:srgbClr val="E0A8A6">
                <a:alpha val="50000"/>
              </a:srgbClr>
            </a:solidFill>
            <a:ln w="25400" cap="flat">
              <a:solidFill>
                <a:srgbClr val="C0504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>
              <a:lvl1pPr algn="ctr">
                <a:defRPr sz="15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500">
                  <a:uFill>
                    <a:solidFill/>
                  </a:uFill>
                  <a:latin typeface="+mn-ea"/>
                  <a:ea typeface="+mn-ea"/>
                </a:rPr>
                <a:t>Depth Filtration &amp; Sterile Filtration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5794" y="1992491"/>
              <a:ext cx="765385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581900" y="1649591"/>
              <a:ext cx="1006972" cy="685801"/>
            </a:xfrm>
            <a:prstGeom prst="rect">
              <a:avLst/>
            </a:prstGeom>
            <a:solidFill>
              <a:srgbClr val="A7C0DE">
                <a:alpha val="75000"/>
              </a:srgbClr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8900" tIns="88900" rIns="88900" bIns="88900" numCol="1" anchor="ctr">
              <a:spAutoFit/>
            </a:bodyPr>
            <a:lstStyle>
              <a:lvl1pPr algn="ctr">
                <a:defRPr sz="1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ea"/>
                  <a:ea typeface="+mn-ea"/>
                </a:rPr>
                <a:t>Purified mAbs</a:t>
              </a:r>
            </a:p>
          </p:txBody>
        </p:sp>
      </p:grpSp>
      <p:sp>
        <p:nvSpPr>
          <p:cNvPr id="29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30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Protein 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工艺之后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病毒灭活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34" grpId="3" animBg="1" advAuto="0"/>
      <p:bldP spid="235" grpId="2" animBg="1" advAuto="0"/>
      <p:bldP spid="249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Table 255"/>
          <p:cNvGraphicFramePr/>
          <p:nvPr>
            <p:extLst>
              <p:ext uri="{D42A27DB-BD31-4B8C-83A1-F6EECF244321}">
                <p14:modId xmlns:p14="http://schemas.microsoft.com/office/powerpoint/2010/main" val="1946522190"/>
              </p:ext>
            </p:extLst>
          </p:nvPr>
        </p:nvGraphicFramePr>
        <p:xfrm>
          <a:off x="119543" y="498241"/>
          <a:ext cx="8904912" cy="607914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67512"/>
                <a:gridCol w="1358900"/>
                <a:gridCol w="1003300"/>
                <a:gridCol w="1473200"/>
                <a:gridCol w="1752600"/>
                <a:gridCol w="850900"/>
                <a:gridCol w="698500"/>
              </a:tblGrid>
              <a:tr h="3600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Resin Name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Mechanism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Particle size (µm)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Matrix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Ligand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Manufacturer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Lauch Time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48284">
                <a:tc gridSpan="7">
                  <a:txBody>
                    <a:bodyPr/>
                    <a:lstStyle/>
                    <a:p>
                      <a:pPr lvl="0" algn="l" defTabSz="457200">
                        <a:defRPr sz="1800" b="0" i="0">
                          <a:uFillTx/>
                        </a:defRPr>
                      </a:pPr>
                      <a:r>
                        <a:rPr sz="972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 Cation Exchange Chromatography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3071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CM Sepharose Fast Flow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45 -165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agarose, 6%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-O-CH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COO</a:t>
                      </a:r>
                      <a:r>
                        <a:rPr sz="694" b="1" baseline="31999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 </a:t>
                      </a: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40 - 90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Carboxy ethyl group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ToyoPearl CM-650(S, M, 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35 (S), 65 (M), 100 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-O-CH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Tosoh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4500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ToyoPearl Gigacap CM-650M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-O-CH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Tosoh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SP Impres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UNOsphere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hydrophilic spherical polymeric beads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Bio-Rad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UNOsphere Rapid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hydrophilic spherical polymeric beads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Bio-Rad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Nuvia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85 ± 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Macroporous highly cross-linked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Bio-Rad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POROS HS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poly(styrene-divinylbenzene)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Life Technologies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SO</a:t>
                      </a:r>
                      <a:r>
                        <a:rPr sz="694" b="1" baseline="-5999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  <a:r>
                        <a:rPr sz="694" b="1" baseline="31999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</a:t>
                      </a: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(M)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40 - 90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Eshmumo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75 -95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Surface grafted rigid polyvinyl ether hydrophilic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Eshmumo CPX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Surface grafted rigid polyvinyl ether hydrophilic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Sulfoisobutyl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ToyoPearl SP-650(S, M, 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35 (S), 65 (M), 100 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Tosoh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4500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ToyoPearl Gigacap S-650M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CEX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SO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Tosoh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MMC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CEX/Hydrophobic Mix Mode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902" i="0">
                          <a:uFillTx/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MMC Impres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CEX/Hydrophobic Mix Mode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36 - 44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902" i="0">
                          <a:uFillTx/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Nuvia cPrime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CEX/Hydrophobic Mix Mode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70 ± 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Macroporous highly cross-linked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902" i="0">
                          <a:uFillTx/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Bio-Rad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Eshmumo HCX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CEX/Strong CEX/Hydrophobic Mix Mode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75 -95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Surface grafted rigid polyvinyl ether hydrophilic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Sulfo</a:t>
                      </a:r>
                      <a:r>
                        <a:rPr sz="902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sz="902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carboxy</a:t>
                      </a:r>
                      <a:r>
                        <a:rPr sz="902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phenyl groups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6" name="Table 256"/>
          <p:cNvGraphicFramePr/>
          <p:nvPr>
            <p:extLst>
              <p:ext uri="{D42A27DB-BD31-4B8C-83A1-F6EECF244321}">
                <p14:modId xmlns:p14="http://schemas.microsoft.com/office/powerpoint/2010/main" val="3109136774"/>
              </p:ext>
            </p:extLst>
          </p:nvPr>
        </p:nvGraphicFramePr>
        <p:xfrm>
          <a:off x="119543" y="480069"/>
          <a:ext cx="8904912" cy="593094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67512"/>
                <a:gridCol w="1358900"/>
                <a:gridCol w="1003300"/>
                <a:gridCol w="1473200"/>
                <a:gridCol w="1752600"/>
                <a:gridCol w="850900"/>
                <a:gridCol w="698500"/>
              </a:tblGrid>
              <a:tr h="3600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Resin Name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Mechanism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Particle size (µm)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Matrix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Ligand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Manufacturer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33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Lauch Time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45745">
                <a:tc gridSpan="7">
                  <a:txBody>
                    <a:bodyPr/>
                    <a:lstStyle/>
                    <a:p>
                      <a:pPr lvl="0" algn="l" defTabSz="457200">
                        <a:defRPr sz="1800" b="0" i="0">
                          <a:uFillTx/>
                        </a:defRPr>
                      </a:pPr>
                      <a:r>
                        <a:rPr sz="972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 Anion Exchange Chromatography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DEAE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POROS 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polyhydroxylated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Life Technologies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POROS PI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poly(styrene-divinylbenzene)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Poly-ethyleneimine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Life Technologies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DEAE (M)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40 - 90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DEAE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20 - 40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4500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ToyoPearl DEAE-650(S, M, 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Weak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35 (S), 65 (M), 100 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Tosoh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noFill/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Q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Q Impres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UNOsphere Q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hydrophilic spherical polymeric beads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Bio-Rad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Nuvia Q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85 ± 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hydrophilic spherical polymeric beads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Bio-Rad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POROS HQ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poly(styrene-divinylbenzene)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Quarternized poly-ethyleneimine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Life Technologies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TMAE (M)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40 - 90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TMAE Medcap (M)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40 - 90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TMAE Hidcap (M)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40 - 90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17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Fractogel EMD TMAE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20 - 40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Cross-linked poly-methacrylate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before 2000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Eshmumo Q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Surface grafted rigid polyvinyl ether hydrophilic polymer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Merck Millipore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4500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ToyoPearl Gigacap Q-650M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1200"/>
                        </a:spcBef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r>
                        <a:rPr sz="902" b="1" baseline="31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(CH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sz="902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902" b="1" baseline="-59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Tosoh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694" i="0">
                          <a:uFillTx/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adhere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AEX/Hydrophobic Mix Mode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902" i="0">
                          <a:uFillTx/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2006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Capto adhere Impres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Strong AEX/Hydrophobic Mix Mode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36 - 44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highly cross-linked agarose with dextran surface extender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902" i="0">
                          <a:uFillTx/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 Healthcare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694" b="1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7503" y="448658"/>
            <a:ext cx="9036497" cy="6094969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44402" y="926253"/>
            <a:ext cx="860144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>
            <a:spAutoFit/>
          </a:bodyPr>
          <a:lstStyle>
            <a:lvl1pPr>
              <a:defRPr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第二、三步层析工艺的设计师下游工艺中最灵活和最复杂的部分，各种各样的层析填料都可能用于工艺以满足不同的工艺要求。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4401" y="2194127"/>
            <a:ext cx="860144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>
            <a:spAutoFit/>
          </a:bodyPr>
          <a:lstStyle>
            <a:lvl1pPr>
              <a:defRPr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在不同的产品纯化工艺中，层析工艺的运行模式（流穿</a:t>
            </a:r>
            <a:r>
              <a:rPr lang="en-US" altLang="zh-CN" dirty="0" smtClean="0">
                <a:latin typeface="+mn-ea"/>
                <a:ea typeface="+mn-ea"/>
              </a:rPr>
              <a:t>(Flow 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en-US" altLang="zh-CN" dirty="0" smtClean="0">
                <a:latin typeface="+mn-ea"/>
                <a:ea typeface="+mn-ea"/>
              </a:rPr>
              <a:t>hrough)</a:t>
            </a:r>
            <a:r>
              <a:rPr lang="zh-CN" altLang="en-US" dirty="0" smtClean="0">
                <a:latin typeface="+mn-ea"/>
                <a:ea typeface="+mn-ea"/>
              </a:rPr>
              <a:t>、结合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洗脱</a:t>
            </a:r>
            <a:r>
              <a:rPr lang="en-US" altLang="zh-CN" dirty="0" smtClean="0">
                <a:latin typeface="+mn-ea"/>
                <a:ea typeface="+mn-ea"/>
              </a:rPr>
              <a:t>(Bind/Elute)</a:t>
            </a:r>
            <a:r>
              <a:rPr lang="zh-CN" altLang="en-US" dirty="0" smtClean="0">
                <a:latin typeface="+mn-ea"/>
                <a:ea typeface="+mn-ea"/>
              </a:rPr>
              <a:t>、“弱分离”</a:t>
            </a:r>
            <a:r>
              <a:rPr lang="en-US" altLang="zh-CN" dirty="0" smtClean="0">
                <a:latin typeface="+mn-ea"/>
                <a:ea typeface="+mn-ea"/>
              </a:rPr>
              <a:t>(“Weak Partitioning</a:t>
            </a:r>
            <a:r>
              <a:rPr lang="zh-CN" altLang="en-US" dirty="0" smtClean="0">
                <a:latin typeface="+mn-ea"/>
                <a:ea typeface="+mn-ea"/>
              </a:rPr>
              <a:t>”）等）和工艺顺序也是灵活多样的。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44402" y="3417758"/>
            <a:ext cx="860144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>
            <a:spAutoFit/>
          </a:bodyPr>
          <a:lstStyle>
            <a:lvl1pPr>
              <a:defRPr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许多新技术和新改进都会用于第二、三步层析工艺，例如改良的填料配基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基底，多模式作用填料，</a:t>
            </a:r>
            <a:r>
              <a:rPr dirty="0" smtClean="0">
                <a:latin typeface="+mn-ea"/>
                <a:ea typeface="+mn-ea"/>
              </a:rPr>
              <a:t>Q-membrane </a:t>
            </a:r>
            <a:r>
              <a:rPr lang="zh-CN" altLang="en-US" dirty="0" smtClean="0">
                <a:latin typeface="+mn-ea"/>
                <a:ea typeface="+mn-ea"/>
              </a:rPr>
              <a:t>等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44401" y="4641388"/>
            <a:ext cx="8601446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0" rIns="108000" bIns="0">
            <a:spAutoFit/>
          </a:bodyPr>
          <a:lstStyle>
            <a:lvl1pPr>
              <a:defRPr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然而，无论是经典还是改良填料，某些工艺特性在工业生产中是始终追求的，例如更高的填料蛋白载量，更高的工作流速，更低的填料反压和更高的压力耐受，广泛的化学相容性，等等。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17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第二、三步层析工艺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种类五花八门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5" grpId="2" animBg="1" advAuto="0"/>
      <p:bldP spid="2" grpId="0" animBg="1"/>
      <p:bldP spid="257" grpId="4" animBg="1" advAuto="0"/>
      <p:bldP spid="258" grpId="5" animBg="1" advAuto="0"/>
      <p:bldP spid="259" grpId="6" animBg="1" advAuto="0"/>
      <p:bldP spid="260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264318" y="1680480"/>
            <a:ext cx="825186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>
                <a:uFillTx/>
              </a:defRP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基底改进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更低的反压，更高的工艺流速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grpSp>
        <p:nvGrpSpPr>
          <p:cNvPr id="272" name="Group 272"/>
          <p:cNvGrpSpPr/>
          <p:nvPr/>
        </p:nvGrpSpPr>
        <p:grpSpPr>
          <a:xfrm>
            <a:off x="264318" y="618368"/>
            <a:ext cx="3237756" cy="770284"/>
            <a:chOff x="0" y="0"/>
            <a:chExt cx="3237755" cy="770282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767931" cy="77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lt"/>
                </a:rPr>
                <a:t>Matrix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780517" y="385141"/>
              <a:ext cx="24550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003522" y="224856"/>
              <a:ext cx="1115027" cy="32057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3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300">
                  <a:uFill>
                    <a:solidFill/>
                  </a:uFill>
                  <a:latin typeface="+mn-lt"/>
                </a:rPr>
                <a:t>Linker/Spacer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29698" y="385141"/>
              <a:ext cx="24550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354140" y="121934"/>
              <a:ext cx="883616" cy="526415"/>
            </a:xfrm>
            <a:prstGeom prst="roundRect">
              <a:avLst>
                <a:gd name="adj" fmla="val 21882"/>
              </a:avLst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/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Ligand</a:t>
              </a:r>
            </a:p>
          </p:txBody>
        </p:sp>
      </p:grpSp>
      <p:pic>
        <p:nvPicPr>
          <p:cNvPr id="273" name="屏幕快照 2015-05-16 22.31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" y="2317750"/>
            <a:ext cx="4838700" cy="3543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 277"/>
          <p:cNvGrpSpPr/>
          <p:nvPr/>
        </p:nvGrpSpPr>
        <p:grpSpPr>
          <a:xfrm>
            <a:off x="5417189" y="3144655"/>
            <a:ext cx="3098998" cy="1797594"/>
            <a:chOff x="0" y="0"/>
            <a:chExt cx="3098996" cy="1797593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3098996" cy="215444"/>
            </a:xfrm>
            <a:prstGeom prst="rect">
              <a:avLst/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57200">
                <a:spcBef>
                  <a:spcPts val="1200"/>
                </a:spcBef>
                <a:defRPr sz="1400">
                  <a:uFillTx/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缩短工艺时间</a:t>
              </a:r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0" y="791074"/>
              <a:ext cx="3098996" cy="215444"/>
            </a:xfrm>
            <a:prstGeom prst="rect">
              <a:avLst/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57200">
                <a:spcBef>
                  <a:spcPts val="1200"/>
                </a:spcBef>
                <a:defRPr sz="1400">
                  <a:uFillTx/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增加填料寿命</a:t>
              </a:r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0" y="1582149"/>
              <a:ext cx="3098996" cy="215444"/>
            </a:xfrm>
            <a:prstGeom prst="rect">
              <a:avLst/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57200">
                <a:spcBef>
                  <a:spcPts val="1200"/>
                </a:spcBef>
                <a:defRPr sz="1400">
                  <a:uFillTx/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更加灵活的层析柱尺寸设计</a:t>
              </a:r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24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第二、三步层析工艺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填料改进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73" grpId="2" animBg="1" advAuto="0"/>
      <p:bldP spid="277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217525" y="1680480"/>
            <a:ext cx="860144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uFillTx/>
              </a:defRPr>
            </a:pPr>
            <a:r>
              <a:rPr lang="zh-CN" altLang="en-US" sz="1600" dirty="0" smtClean="0">
                <a:latin typeface="+mn-ea"/>
                <a:cs typeface="Gill Sans"/>
                <a:sym typeface="Gill Sans"/>
              </a:rPr>
              <a:t>配基密度和分布方式改进</a:t>
            </a:r>
            <a:r>
              <a:rPr sz="1600" dirty="0" smtClean="0">
                <a:latin typeface="+mn-ea"/>
                <a:cs typeface="Gill Sans"/>
                <a:sym typeface="Gill Sans"/>
              </a:rPr>
              <a:t>: </a:t>
            </a:r>
            <a:r>
              <a:rPr lang="zh-CN" altLang="en-US" sz="1600" dirty="0" smtClean="0">
                <a:latin typeface="+mn-ea"/>
                <a:cs typeface="Gill Sans"/>
                <a:sym typeface="Gill Sans"/>
              </a:rPr>
              <a:t>更高的填料蛋白载量，更宽的上样条件</a:t>
            </a:r>
            <a:endParaRPr sz="1600" dirty="0">
              <a:latin typeface="+mn-ea"/>
              <a:cs typeface="Gill Sans"/>
              <a:sym typeface="Gill Sans"/>
            </a:endParaRPr>
          </a:p>
        </p:txBody>
      </p:sp>
      <p:grpSp>
        <p:nvGrpSpPr>
          <p:cNvPr id="289" name="Group 289"/>
          <p:cNvGrpSpPr/>
          <p:nvPr/>
        </p:nvGrpSpPr>
        <p:grpSpPr>
          <a:xfrm>
            <a:off x="264318" y="618368"/>
            <a:ext cx="3237756" cy="770284"/>
            <a:chOff x="0" y="0"/>
            <a:chExt cx="3237755" cy="770282"/>
          </a:xfrm>
        </p:grpSpPr>
        <p:sp>
          <p:nvSpPr>
            <p:cNvPr id="284" name="Shape 284"/>
            <p:cNvSpPr/>
            <p:nvPr/>
          </p:nvSpPr>
          <p:spPr>
            <a:xfrm>
              <a:off x="0" y="0"/>
              <a:ext cx="767931" cy="77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ea"/>
                  <a:ea typeface="+mn-ea"/>
                </a:rPr>
                <a:t>Matrix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780517" y="385141"/>
              <a:ext cx="24550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03522" y="224856"/>
              <a:ext cx="1115027" cy="32057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3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300">
                  <a:uFill>
                    <a:solidFill/>
                  </a:uFill>
                  <a:latin typeface="+mn-ea"/>
                  <a:ea typeface="+mn-ea"/>
                </a:rPr>
                <a:t>Linker/Spacer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29698" y="385141"/>
              <a:ext cx="24550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354140" y="121934"/>
              <a:ext cx="883616" cy="526415"/>
            </a:xfrm>
            <a:prstGeom prst="roundRect">
              <a:avLst>
                <a:gd name="adj" fmla="val 21882"/>
              </a:avLst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/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ea"/>
                </a:rPr>
                <a:t>Ligand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6052189" y="3144655"/>
            <a:ext cx="2672307" cy="215444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spcBef>
                <a:spcPts val="1200"/>
              </a:spcBef>
              <a:defRPr sz="1400"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lang="zh-CN" altLang="en-US" sz="1400" dirty="0" smtClean="0">
                <a:latin typeface="+mn-ea"/>
                <a:ea typeface="+mn-ea"/>
              </a:rPr>
              <a:t>减少填料体积</a:t>
            </a:r>
            <a:endParaRPr sz="1400" dirty="0">
              <a:latin typeface="+mn-ea"/>
              <a:ea typeface="+mn-ea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052189" y="3935729"/>
            <a:ext cx="2672307" cy="215444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spcBef>
                <a:spcPts val="1200"/>
              </a:spcBef>
              <a:defRPr sz="1400"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lang="zh-CN" altLang="en-US" sz="1400" dirty="0" smtClean="0">
                <a:latin typeface="+mn-ea"/>
                <a:ea typeface="+mn-ea"/>
              </a:rPr>
              <a:t>节约工艺缓冲液</a:t>
            </a:r>
            <a:endParaRPr sz="1400" dirty="0">
              <a:latin typeface="+mn-ea"/>
              <a:ea typeface="+mn-ea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052189" y="4726804"/>
            <a:ext cx="2672307" cy="215444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spcBef>
                <a:spcPts val="1200"/>
              </a:spcBef>
              <a:defRPr sz="1400"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lang="zh-CN" altLang="en-US" sz="1400" dirty="0" smtClean="0">
                <a:latin typeface="+mn-ea"/>
                <a:ea typeface="+mn-ea"/>
              </a:rPr>
              <a:t>可以使用更小的工艺设备</a:t>
            </a:r>
            <a:endParaRPr sz="1400" dirty="0">
              <a:latin typeface="+mn-ea"/>
              <a:ea typeface="+mn-ea"/>
            </a:endParaRPr>
          </a:p>
        </p:txBody>
      </p:sp>
      <p:pic>
        <p:nvPicPr>
          <p:cNvPr id="293" name="屏幕快照 2015-05-16 23.17.3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2219959"/>
            <a:ext cx="5989379" cy="385031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22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第二、三步层析工艺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填料改进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II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animBg="1" advAuto="0"/>
      <p:bldP spid="290" grpId="3" animBg="1" advAuto="0"/>
      <p:bldP spid="291" grpId="4" animBg="1" advAuto="0"/>
      <p:bldP spid="292" grpId="5" animBg="1" advAuto="0"/>
      <p:bldP spid="293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7"/>
          <p:cNvGrpSpPr/>
          <p:nvPr/>
        </p:nvGrpSpPr>
        <p:grpSpPr>
          <a:xfrm>
            <a:off x="63500" y="2038350"/>
            <a:ext cx="2928194" cy="1575951"/>
            <a:chOff x="0" y="0"/>
            <a:chExt cx="2928193" cy="1575950"/>
          </a:xfrm>
        </p:grpSpPr>
        <p:pic>
          <p:nvPicPr>
            <p:cNvPr id="295" name="屏幕快照 2015-05-17 07.15.5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928193" cy="11116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6" name="Shape 296"/>
            <p:cNvSpPr/>
            <p:nvPr/>
          </p:nvSpPr>
          <p:spPr>
            <a:xfrm>
              <a:off x="395695" y="1360506"/>
              <a:ext cx="2136802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3F6797"/>
                  </a:solidFill>
                  <a:uFill>
                    <a:solidFill/>
                  </a:uFill>
                  <a:latin typeface="+mn-ea"/>
                  <a:ea typeface="+mn-ea"/>
                </a:rPr>
                <a:t>GE Capto MMC/MMC Impres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217525" y="1680480"/>
            <a:ext cx="8601447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uFillTx/>
              </a:defRPr>
            </a:pPr>
            <a:r>
              <a:rPr lang="zh-CN" altLang="en-US" sz="1700" dirty="0" smtClean="0">
                <a:latin typeface="+mn-ea"/>
                <a:cs typeface="Gill Sans"/>
                <a:sym typeface="Gill Sans"/>
              </a:rPr>
              <a:t>配基改进：多相互作用模式层析 </a:t>
            </a:r>
            <a:r>
              <a:rPr lang="en-US" altLang="zh-CN" sz="1700" dirty="0" smtClean="0">
                <a:latin typeface="+mn-ea"/>
                <a:cs typeface="Gill Sans"/>
                <a:sym typeface="Gill Sans"/>
              </a:rPr>
              <a:t>(</a:t>
            </a:r>
            <a:r>
              <a:rPr sz="1700" dirty="0" smtClean="0">
                <a:latin typeface="+mn-ea"/>
                <a:cs typeface="Gill Sans"/>
                <a:sym typeface="Gill Sans"/>
              </a:rPr>
              <a:t>Multimodal Chromatography</a:t>
            </a:r>
            <a:r>
              <a:rPr lang="en-US" sz="1700" dirty="0" smtClean="0">
                <a:latin typeface="+mn-ea"/>
                <a:cs typeface="Gill Sans"/>
                <a:sym typeface="Gill Sans"/>
              </a:rPr>
              <a:t>, </a:t>
            </a:r>
            <a:r>
              <a:rPr sz="1700" dirty="0" smtClean="0">
                <a:latin typeface="+mn-ea"/>
                <a:cs typeface="Gill Sans"/>
                <a:sym typeface="Gill Sans"/>
              </a:rPr>
              <a:t>MMC</a:t>
            </a:r>
            <a:r>
              <a:rPr sz="1700" dirty="0">
                <a:latin typeface="+mn-ea"/>
                <a:cs typeface="Gill Sans"/>
                <a:sym typeface="Gill Sans"/>
              </a:rPr>
              <a:t>)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264318" y="618368"/>
            <a:ext cx="3237756" cy="770284"/>
            <a:chOff x="0" y="0"/>
            <a:chExt cx="3237755" cy="770282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767931" cy="77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ea"/>
                  <a:ea typeface="+mn-ea"/>
                </a:rPr>
                <a:t>Matrix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780517" y="385141"/>
              <a:ext cx="24550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003522" y="224856"/>
              <a:ext cx="1115027" cy="32057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3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300">
                  <a:uFill>
                    <a:solidFill/>
                  </a:uFill>
                  <a:latin typeface="+mn-ea"/>
                  <a:ea typeface="+mn-ea"/>
                </a:rPr>
                <a:t>Linker/Spacer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29698" y="385141"/>
              <a:ext cx="245502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54140" y="121934"/>
              <a:ext cx="883616" cy="526415"/>
            </a:xfrm>
            <a:prstGeom prst="roundRect">
              <a:avLst>
                <a:gd name="adj" fmla="val 21882"/>
              </a:avLst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/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ea"/>
                </a:rPr>
                <a:t>Ligand</a:t>
              </a:r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2074193" y="2073461"/>
            <a:ext cx="2011869" cy="674808"/>
            <a:chOff x="65058" y="110074"/>
            <a:chExt cx="2011867" cy="674806"/>
          </a:xfrm>
        </p:grpSpPr>
        <p:sp>
          <p:nvSpPr>
            <p:cNvPr id="309" name="Shape 309"/>
            <p:cNvSpPr/>
            <p:nvPr/>
          </p:nvSpPr>
          <p:spPr>
            <a:xfrm rot="19740000">
              <a:off x="65058" y="110074"/>
              <a:ext cx="538955" cy="40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flipH="1" flipV="1">
              <a:off x="632464" y="398812"/>
              <a:ext cx="672555" cy="167865"/>
            </a:xfrm>
            <a:prstGeom prst="line">
              <a:avLst/>
            </a:prstGeom>
            <a:noFill/>
            <a:ln w="127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338584" y="477106"/>
              <a:ext cx="738341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+mn-ea"/>
                  <a:ea typeface="+mn-ea"/>
                </a:rPr>
                <a:t>“Phenyl”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1616992" y="2778474"/>
            <a:ext cx="1834050" cy="471790"/>
            <a:chOff x="10152" y="0"/>
            <a:chExt cx="1834048" cy="471789"/>
          </a:xfrm>
        </p:grpSpPr>
        <p:sp>
          <p:nvSpPr>
            <p:cNvPr id="313" name="Shape 313"/>
            <p:cNvSpPr/>
            <p:nvPr/>
          </p:nvSpPr>
          <p:spPr>
            <a:xfrm rot="21420000">
              <a:off x="10152" y="69688"/>
              <a:ext cx="538956" cy="40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flipH="1" flipV="1">
              <a:off x="590259" y="153669"/>
              <a:ext cx="732247" cy="1"/>
            </a:xfrm>
            <a:prstGeom prst="line">
              <a:avLst/>
            </a:prstGeom>
            <a:noFill/>
            <a:ln w="127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351119" y="0"/>
              <a:ext cx="493081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+mn-ea"/>
                  <a:ea typeface="+mn-ea"/>
                </a:rPr>
                <a:t>“CM”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2787451" y="3157471"/>
            <a:ext cx="2753248" cy="1552721"/>
            <a:chOff x="0" y="0"/>
            <a:chExt cx="2753246" cy="1552719"/>
          </a:xfrm>
        </p:grpSpPr>
        <p:pic>
          <p:nvPicPr>
            <p:cNvPr id="317" name="屏幕快照 2015-05-17 07.23.34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53247" cy="1210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Shape 318"/>
            <p:cNvSpPr/>
            <p:nvPr/>
          </p:nvSpPr>
          <p:spPr>
            <a:xfrm>
              <a:off x="195474" y="1263742"/>
              <a:ext cx="2463379" cy="288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3F6797"/>
                  </a:solidFill>
                  <a:uFill>
                    <a:solidFill/>
                  </a:uFill>
                  <a:latin typeface="+mn-ea"/>
                  <a:ea typeface="+mn-ea"/>
                </a:rPr>
                <a:t>GE Capto adhere/adhere Impres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4228121" y="3071946"/>
            <a:ext cx="1570539" cy="784150"/>
            <a:chOff x="53759" y="0"/>
            <a:chExt cx="1570538" cy="784148"/>
          </a:xfrm>
        </p:grpSpPr>
        <p:sp>
          <p:nvSpPr>
            <p:cNvPr id="320" name="Shape 320"/>
            <p:cNvSpPr/>
            <p:nvPr/>
          </p:nvSpPr>
          <p:spPr>
            <a:xfrm rot="19740000">
              <a:off x="53759" y="399175"/>
              <a:ext cx="635405" cy="38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 flipH="1">
              <a:off x="702437" y="171081"/>
              <a:ext cx="528093" cy="184765"/>
            </a:xfrm>
            <a:prstGeom prst="line">
              <a:avLst/>
            </a:prstGeom>
            <a:noFill/>
            <a:ln w="127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261058" y="0"/>
              <a:ext cx="36323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+mn-ea"/>
                  <a:ea typeface="+mn-ea"/>
                </a:rPr>
                <a:t>“Q”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4604218" y="3893590"/>
            <a:ext cx="1831500" cy="455246"/>
            <a:chOff x="33843" y="80042"/>
            <a:chExt cx="1831499" cy="455245"/>
          </a:xfrm>
        </p:grpSpPr>
        <p:sp>
          <p:nvSpPr>
            <p:cNvPr id="324" name="Shape 324"/>
            <p:cNvSpPr/>
            <p:nvPr/>
          </p:nvSpPr>
          <p:spPr>
            <a:xfrm rot="19740000">
              <a:off x="33843" y="99117"/>
              <a:ext cx="569937" cy="436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 flipH="1" flipV="1">
              <a:off x="632464" y="233712"/>
              <a:ext cx="462509" cy="1"/>
            </a:xfrm>
            <a:prstGeom prst="line">
              <a:avLst/>
            </a:prstGeom>
            <a:noFill/>
            <a:ln w="127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127000" y="80042"/>
              <a:ext cx="73834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+mn-ea"/>
                  <a:ea typeface="+mn-ea"/>
                </a:rPr>
                <a:t>“Phenyl”</a:t>
              </a:r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6028502" y="4330700"/>
            <a:ext cx="2463380" cy="1357391"/>
            <a:chOff x="0" y="0"/>
            <a:chExt cx="2463378" cy="1357390"/>
          </a:xfrm>
        </p:grpSpPr>
        <p:pic>
          <p:nvPicPr>
            <p:cNvPr id="328" name="屏幕快照 2015-05-17 08.12.0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0197" y="0"/>
              <a:ext cx="2302985" cy="9341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Shape 329"/>
            <p:cNvSpPr/>
            <p:nvPr/>
          </p:nvSpPr>
          <p:spPr>
            <a:xfrm>
              <a:off x="0" y="1068413"/>
              <a:ext cx="2463379" cy="288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3F6797"/>
                  </a:solidFill>
                  <a:uFill>
                    <a:solidFill/>
                  </a:uFill>
                  <a:latin typeface="+mn-ea"/>
                  <a:ea typeface="+mn-ea"/>
                </a:rPr>
                <a:t>Bio-Rad Nuvia cPrime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6988310" y="3770453"/>
            <a:ext cx="1094742" cy="1177849"/>
            <a:chOff x="28359" y="-406400"/>
            <a:chExt cx="1094740" cy="1177848"/>
          </a:xfrm>
        </p:grpSpPr>
        <p:sp>
          <p:nvSpPr>
            <p:cNvPr id="331" name="Shape 331"/>
            <p:cNvSpPr/>
            <p:nvPr/>
          </p:nvSpPr>
          <p:spPr>
            <a:xfrm rot="19740000">
              <a:off x="28359" y="386475"/>
              <a:ext cx="635405" cy="38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 flipH="1">
              <a:off x="384937" y="-54125"/>
              <a:ext cx="213371" cy="418475"/>
            </a:xfrm>
            <a:prstGeom prst="line">
              <a:avLst/>
            </a:prstGeom>
            <a:noFill/>
            <a:ln w="127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84758" y="-406400"/>
              <a:ext cx="73834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+mn-ea"/>
                  <a:ea typeface="+mn-ea"/>
                </a:rPr>
                <a:t>“Phenyl”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7796208" y="4478085"/>
            <a:ext cx="1127517" cy="911001"/>
            <a:chOff x="33843" y="99117"/>
            <a:chExt cx="1127515" cy="910999"/>
          </a:xfrm>
        </p:grpSpPr>
        <p:sp>
          <p:nvSpPr>
            <p:cNvPr id="335" name="Shape 335"/>
            <p:cNvSpPr/>
            <p:nvPr/>
          </p:nvSpPr>
          <p:spPr>
            <a:xfrm rot="19740000">
              <a:off x="33843" y="99117"/>
              <a:ext cx="569937" cy="436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 flipH="1" flipV="1">
              <a:off x="568964" y="386112"/>
              <a:ext cx="361907" cy="361907"/>
            </a:xfrm>
            <a:prstGeom prst="line">
              <a:avLst/>
            </a:prstGeom>
            <a:noFill/>
            <a:ln w="12700" cap="flat">
              <a:solidFill>
                <a:srgbClr val="4F81B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68277" y="702342"/>
              <a:ext cx="493081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+mn-ea"/>
                  <a:ea typeface="+mn-ea"/>
                </a:rPr>
                <a:t>“CM”</a:t>
              </a:r>
            </a:p>
          </p:txBody>
        </p:sp>
      </p:grpSp>
      <p:sp>
        <p:nvSpPr>
          <p:cNvPr id="50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51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第二、三步层析工艺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填料改进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III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2" animBg="1" advAuto="0"/>
      <p:bldP spid="302" grpId="1" animBg="1" advAuto="0"/>
      <p:bldP spid="312" grpId="3" animBg="1" advAuto="0"/>
      <p:bldP spid="316" grpId="4" animBg="1" advAuto="0"/>
      <p:bldP spid="319" grpId="5" animBg="1" advAuto="0"/>
      <p:bldP spid="323" grpId="6" animBg="1" advAuto="0"/>
      <p:bldP spid="327" grpId="7" animBg="1" advAuto="0"/>
      <p:bldP spid="330" grpId="8" animBg="1" advAuto="0"/>
      <p:bldP spid="334" grpId="9" animBg="1" advAuto="0"/>
      <p:bldP spid="338" grpId="1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屏幕快照 2015-05-17 08.29.5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44" y="558800"/>
            <a:ext cx="6148495" cy="43745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0" name="Group 350"/>
          <p:cNvGrpSpPr/>
          <p:nvPr/>
        </p:nvGrpSpPr>
        <p:grpSpPr>
          <a:xfrm>
            <a:off x="342324" y="1881075"/>
            <a:ext cx="5601853" cy="4374505"/>
            <a:chOff x="0" y="0"/>
            <a:chExt cx="5601852" cy="4374503"/>
          </a:xfrm>
        </p:grpSpPr>
        <p:sp>
          <p:nvSpPr>
            <p:cNvPr id="345" name="Shape 345"/>
            <p:cNvSpPr/>
            <p:nvPr/>
          </p:nvSpPr>
          <p:spPr>
            <a:xfrm flipV="1">
              <a:off x="1842075" y="0"/>
              <a:ext cx="1" cy="4374503"/>
            </a:xfrm>
            <a:prstGeom prst="line">
              <a:avLst/>
            </a:prstGeom>
            <a:noFill/>
            <a:ln w="25400" cap="flat">
              <a:solidFill>
                <a:srgbClr val="9A403E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 flipV="1">
              <a:off x="3759775" y="0"/>
              <a:ext cx="1" cy="4374503"/>
            </a:xfrm>
            <a:prstGeom prst="line">
              <a:avLst/>
            </a:prstGeom>
            <a:noFill/>
            <a:ln w="25400" cap="flat">
              <a:solidFill>
                <a:srgbClr val="9A403E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3359075"/>
              <a:ext cx="1652995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dirty="0">
                  <a:solidFill>
                    <a:srgbClr val="3F6797"/>
                  </a:solidFill>
                  <a:uFill>
                    <a:solidFill/>
                  </a:uFill>
                  <a:latin typeface="+mn-ea"/>
                  <a:ea typeface="+mn-ea"/>
                </a:rPr>
                <a:t>Typical 3-step process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428" y="3359076"/>
              <a:ext cx="1652995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3F6797"/>
                  </a:solidFill>
                  <a:uFill>
                    <a:solidFill/>
                  </a:uFill>
                  <a:latin typeface="+mn-ea"/>
                  <a:ea typeface="+mn-ea"/>
                </a:rPr>
                <a:t>2-step process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3948857" y="3251355"/>
              <a:ext cx="1652995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3F6797"/>
                  </a:solidFill>
                  <a:uFill>
                    <a:solidFill/>
                  </a:uFill>
                  <a:latin typeface="+mn-ea"/>
                  <a:ea typeface="+mn-ea"/>
                </a:rPr>
                <a:t>Modified 3-step Process</a:t>
              </a:r>
            </a:p>
          </p:txBody>
        </p:sp>
      </p:grpSp>
      <p:graphicFrame>
        <p:nvGraphicFramePr>
          <p:cNvPr id="351" name="Table 351"/>
          <p:cNvGraphicFramePr/>
          <p:nvPr>
            <p:extLst>
              <p:ext uri="{D42A27DB-BD31-4B8C-83A1-F6EECF244321}">
                <p14:modId xmlns:p14="http://schemas.microsoft.com/office/powerpoint/2010/main" val="2776873920"/>
              </p:ext>
            </p:extLst>
          </p:nvPr>
        </p:nvGraphicFramePr>
        <p:xfrm>
          <a:off x="6299200" y="1498600"/>
          <a:ext cx="2540000" cy="413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0"/>
              </a:tblGrid>
              <a:tr h="172085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300" dirty="0" smtClean="0">
                          <a:latin typeface="+mn-ea"/>
                          <a:ea typeface="+mn-ea"/>
                          <a:cs typeface="Gill Sans SemiBold"/>
                          <a:sym typeface="Gill Sans SemiBold"/>
                        </a:rPr>
                        <a:t>Advantages of 2-step Process:</a:t>
                      </a:r>
                      <a:endParaRPr sz="1300" dirty="0">
                        <a:latin typeface="+mn-ea"/>
                        <a:ea typeface="+mn-ea"/>
                        <a:cs typeface="Gill Sans SemiBold"/>
                        <a:sym typeface="Gill Sans SemiBold"/>
                      </a:endParaRPr>
                    </a:p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endParaRPr sz="1400" dirty="0"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Process Economics,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Shorten Process Time,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Simplify Process Complexity,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Improve Recovery Yield,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>
                        <a:alpha val="75000"/>
                      </a:srgbClr>
                    </a:solidFill>
                  </a:tcPr>
                </a:tc>
              </a:tr>
              <a:tr h="1720850">
                <a:tc>
                  <a:txBody>
                    <a:bodyPr/>
                    <a:lstStyle/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300" dirty="0">
                          <a:latin typeface="+mn-ea"/>
                          <a:ea typeface="+mn-ea"/>
                          <a:cs typeface="Gill Sans SemiBold"/>
                          <a:sym typeface="Gill Sans SemiBold"/>
                        </a:rPr>
                        <a:t>Issues of 2-step Process: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endParaRPr sz="1400" dirty="0"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Require Strong Upstream Performance,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Strict Operation and Process Acceptance window,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Maybe lack of enough Virus Reduction Factor in process,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….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0A8A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19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第二、三步层析工艺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步工艺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vs 3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步工艺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50" grpId="2" animBg="1" advAuto="0"/>
      <p:bldP spid="351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207591" y="474980"/>
            <a:ext cx="872881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spcBef>
                <a:spcPts val="1200"/>
              </a:spcBef>
              <a:defRPr>
                <a:uFillTx/>
              </a:defRPr>
            </a:pPr>
            <a:r>
              <a:rPr sz="1600" dirty="0">
                <a:latin typeface="+mn-ea"/>
                <a:cs typeface="Gill Sans"/>
                <a:sym typeface="Gill Sans"/>
              </a:rPr>
              <a:t>Design of </a:t>
            </a:r>
            <a:r>
              <a:rPr lang="en-US" sz="1600" dirty="0" smtClean="0">
                <a:latin typeface="+mn-ea"/>
                <a:cs typeface="Gill Sans"/>
                <a:sym typeface="Gill Sans"/>
              </a:rPr>
              <a:t>E</a:t>
            </a:r>
            <a:r>
              <a:rPr sz="1600" dirty="0" smtClean="0">
                <a:latin typeface="+mn-ea"/>
                <a:cs typeface="Gill Sans"/>
                <a:sym typeface="Gill Sans"/>
              </a:rPr>
              <a:t>xperiment </a:t>
            </a:r>
            <a:r>
              <a:rPr sz="1600" dirty="0">
                <a:latin typeface="+mn-ea"/>
                <a:cs typeface="Gill Sans"/>
                <a:sym typeface="Gill Sans"/>
              </a:rPr>
              <a:t>(DoE) is a technique allowing us to use a </a:t>
            </a:r>
            <a:r>
              <a:rPr sz="1600" dirty="0">
                <a:solidFill>
                  <a:srgbClr val="C0504D"/>
                </a:solidFill>
                <a:latin typeface="+mn-ea"/>
                <a:cs typeface="Gill Sans"/>
                <a:sym typeface="Gill Sans"/>
              </a:rPr>
              <a:t>minimum number of experiments</a:t>
            </a:r>
            <a:r>
              <a:rPr sz="1600" dirty="0">
                <a:latin typeface="+mn-ea"/>
                <a:cs typeface="Gill Sans"/>
                <a:sym typeface="Gill Sans"/>
              </a:rPr>
              <a:t>, in which we systematically </a:t>
            </a:r>
            <a:r>
              <a:rPr sz="1600" dirty="0">
                <a:solidFill>
                  <a:srgbClr val="C0504D"/>
                </a:solidFill>
                <a:latin typeface="+mn-ea"/>
                <a:cs typeface="Gill Sans"/>
                <a:sym typeface="Gill Sans"/>
              </a:rPr>
              <a:t>vary several experimental parameters simultaneously</a:t>
            </a:r>
            <a:r>
              <a:rPr sz="1600" dirty="0">
                <a:latin typeface="+mn-ea"/>
                <a:cs typeface="Gill Sans"/>
                <a:sym typeface="Gill Sans"/>
              </a:rPr>
              <a:t> to obtain sufficient information. </a:t>
            </a:r>
          </a:p>
        </p:txBody>
      </p:sp>
      <p:pic>
        <p:nvPicPr>
          <p:cNvPr id="358" name="屏幕快照 2015-05-17 22.28.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902" y="1041952"/>
            <a:ext cx="6308693" cy="2295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屏幕快照 2015-05-17 22.30.5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" y="3625850"/>
            <a:ext cx="4462243" cy="2380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屏幕快照 2015-05-17 22.32.0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7400" y="3434339"/>
            <a:ext cx="4462243" cy="276331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15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第二、三步层析工艺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DoE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研发策略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1" animBg="1" advAuto="0"/>
      <p:bldP spid="358" grpId="2" animBg="1" advAuto="0"/>
      <p:bldP spid="359" grpId="3" animBg="1" advAuto="0"/>
      <p:bldP spid="360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49206" y="3799365"/>
            <a:ext cx="3578767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dirty="0">
                <a:latin typeface="+mj-lt"/>
                <a:ea typeface="Gill Sans"/>
                <a:cs typeface="Gill Sans"/>
              </a:rPr>
              <a:t>Protein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</a:t>
            </a:r>
            <a:r>
              <a:rPr dirty="0" smtClean="0">
                <a:latin typeface="+mj-lt"/>
                <a:ea typeface="Gill Sans"/>
                <a:cs typeface="Gill Sans"/>
              </a:rPr>
              <a:t>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工艺前后</a:t>
            </a:r>
            <a:r>
              <a:rPr dirty="0" smtClean="0">
                <a:latin typeface="+mj-lt"/>
                <a:ea typeface="Gill Sans"/>
                <a:cs typeface="Gill Sans"/>
              </a:rPr>
              <a:t>)</a:t>
            </a:r>
            <a:endParaRPr dirty="0">
              <a:latin typeface="+mj-lt"/>
              <a:ea typeface="Gill Sans"/>
              <a:cs typeface="Gill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152871" y="3799365"/>
            <a:ext cx="3269715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层析精纯工艺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8899" y="931278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>
            <a:lvl1pPr marL="180473" indent="-180473">
              <a:buSzPct val="100000"/>
              <a:buChar char="•"/>
              <a:defRPr sz="2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marL="0" lvl="0" indent="0">
              <a:buNone/>
              <a:defRPr sz="1800">
                <a:uFillTx/>
              </a:defRPr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工艺流程及纯化工艺要求</a:t>
            </a:r>
            <a:endParaRPr sz="2200" spc="3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8899" y="2831336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/>
          <a:p>
            <a:pPr>
              <a:buSzPct val="100000"/>
            </a:pPr>
            <a:r>
              <a:rPr lang="zh-CN" altLang="en-US" spc="3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色谱（层析）工艺</a:t>
            </a:r>
            <a:endParaRPr spc="3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8899" y="4731394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/>
          <a:p>
            <a:pPr>
              <a:buSzPct val="100000"/>
            </a:pPr>
            <a:r>
              <a:rPr lang="zh-CN" altLang="en-US" spc="3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（膜）过滤工艺</a:t>
            </a:r>
            <a:endParaRPr spc="3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49206" y="1899307"/>
            <a:ext cx="3600000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>
            <a:lvl1pPr marL="180473" indent="-180473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uFillTx/>
              </a:defRPr>
            </a:pP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总体工艺流程路线图</a:t>
            </a:r>
            <a:endParaRPr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174104" y="1899307"/>
            <a:ext cx="3269714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纯化工艺要求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49206" y="5699423"/>
            <a:ext cx="3600000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除病毒过滤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174103" y="5699423"/>
            <a:ext cx="3269715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超滤洗滤</a:t>
            </a:r>
            <a:r>
              <a:rPr lang="zh-CN" altLang="en-US" dirty="0" smtClean="0">
                <a:latin typeface="+mj-lt"/>
                <a:ea typeface="Gill Sans"/>
                <a:cs typeface="Gill Sans"/>
              </a:rPr>
              <a:t> </a:t>
            </a:r>
            <a:r>
              <a:rPr lang="en-US" altLang="zh-CN" dirty="0" smtClean="0">
                <a:latin typeface="+mj-lt"/>
                <a:ea typeface="Gill Sans"/>
                <a:cs typeface="Gill Sans"/>
              </a:rPr>
              <a:t>(UF/DF)</a:t>
            </a:r>
            <a:endParaRPr dirty="0">
              <a:latin typeface="+mj-lt"/>
              <a:ea typeface="Gill Sans"/>
              <a:cs typeface="Gill Sans"/>
            </a:endParaRPr>
          </a:p>
        </p:txBody>
      </p:sp>
      <p:sp>
        <p:nvSpPr>
          <p:cNvPr id="17" name="Shape 53"/>
          <p:cNvSpPr/>
          <p:nvPr/>
        </p:nvSpPr>
        <p:spPr>
          <a:xfrm>
            <a:off x="0" y="59419"/>
            <a:ext cx="3821425" cy="360000"/>
          </a:xfrm>
          <a:prstGeom prst="rect">
            <a:avLst/>
          </a:prstGeom>
          <a:solidFill>
            <a:srgbClr val="A7C0DE"/>
          </a:solidFill>
          <a:ln w="9525" cap="flat">
            <a:solidFill>
              <a:srgbClr val="FFFFFF"/>
            </a:solidFill>
            <a:prstDash val="solid"/>
            <a:round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 anchorCtr="0">
            <a:noAutofit/>
          </a:bodyPr>
          <a:lstStyle>
            <a:lvl1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>
                <a:uFillTx/>
              </a:defRPr>
            </a:pP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生产部技术沙龙</a:t>
            </a:r>
            <a:endParaRPr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54"/>
          <p:cNvSpPr/>
          <p:nvPr/>
        </p:nvSpPr>
        <p:spPr>
          <a:xfrm>
            <a:off x="3833812" y="59419"/>
            <a:ext cx="5189985" cy="360000"/>
          </a:xfrm>
          <a:prstGeom prst="rect">
            <a:avLst/>
          </a:prstGeom>
          <a:solidFill>
            <a:srgbClr val="E3E4E4"/>
          </a:solidFill>
          <a:ln w="9525" cap="flat">
            <a:solidFill>
              <a:srgbClr val="FFFFFF"/>
            </a:solidFill>
            <a:prstDash val="solid"/>
            <a:round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numCol="1" anchor="ctr" anchorCtr="0">
            <a:noAutofit/>
          </a:bodyPr>
          <a:lstStyle>
            <a:lvl1pPr algn="r">
              <a:defRPr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 algn="l">
              <a:defRPr>
                <a:uFillTx/>
              </a:defRPr>
            </a:pPr>
            <a:r>
              <a:rPr lang="zh-CN" altLang="en-US" dirty="0" smtClean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dirty="0"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72"/>
          <p:cNvSpPr/>
          <p:nvPr/>
        </p:nvSpPr>
        <p:spPr>
          <a:xfrm>
            <a:off x="0" y="904034"/>
            <a:ext cx="8166498" cy="3787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4575283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207591" y="589280"/>
            <a:ext cx="872881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16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600" dirty="0">
                <a:latin typeface="+mn-lt"/>
              </a:rPr>
              <a:t>Virus Filtration is a type of dead-end filtration to remove the possible virus in the products by size.</a:t>
            </a:r>
          </a:p>
        </p:txBody>
      </p:sp>
      <p:sp>
        <p:nvSpPr>
          <p:cNvPr id="384" name="Shape 384"/>
          <p:cNvSpPr/>
          <p:nvPr/>
        </p:nvSpPr>
        <p:spPr>
          <a:xfrm>
            <a:off x="207591" y="1080052"/>
            <a:ext cx="8728818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1700">
                <a:solidFill>
                  <a:srgbClr val="C0504D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C0504D"/>
                </a:solidFill>
                <a:latin typeface="+mn-lt"/>
              </a:rPr>
              <a:t>Virus Clearance Test</a:t>
            </a:r>
          </a:p>
        </p:txBody>
      </p:sp>
      <p:sp>
        <p:nvSpPr>
          <p:cNvPr id="385" name="Shape 385"/>
          <p:cNvSpPr/>
          <p:nvPr/>
        </p:nvSpPr>
        <p:spPr>
          <a:xfrm>
            <a:off x="431056" y="1456524"/>
            <a:ext cx="828188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spcBef>
                <a:spcPts val="1200"/>
              </a:spcBef>
              <a:defRPr>
                <a:uFillTx/>
              </a:defRPr>
            </a:pPr>
            <a:r>
              <a:rPr sz="1500" i="1">
                <a:ea typeface="Times"/>
                <a:cs typeface="Times"/>
                <a:sym typeface="Times"/>
              </a:rPr>
              <a:t>“The objective of viral clearance studies is to assess process step(s) that can be considered to be effective in inactivating/removing viruses and to estimate </a:t>
            </a:r>
            <a:r>
              <a:rPr sz="1500" b="1" i="1">
                <a:solidFill>
                  <a:srgbClr val="C0504D"/>
                </a:solidFill>
                <a:ea typeface="Times"/>
                <a:cs typeface="Times"/>
                <a:sym typeface="Times"/>
              </a:rPr>
              <a:t>quantitatively the overall level of virus reduction</a:t>
            </a:r>
            <a:r>
              <a:rPr sz="1500" i="1">
                <a:ea typeface="Times"/>
                <a:cs typeface="Times"/>
                <a:sym typeface="Times"/>
              </a:rPr>
              <a:t> … This should be achieved by the deliberate addition (“</a:t>
            </a:r>
            <a:r>
              <a:rPr sz="1500" b="1" i="1">
                <a:solidFill>
                  <a:srgbClr val="C0504D"/>
                </a:solidFill>
                <a:ea typeface="Times"/>
                <a:cs typeface="Times"/>
                <a:sym typeface="Times"/>
              </a:rPr>
              <a:t>spiking</a:t>
            </a:r>
            <a:r>
              <a:rPr sz="1500" i="1">
                <a:ea typeface="Times"/>
                <a:cs typeface="Times"/>
                <a:sym typeface="Times"/>
              </a:rPr>
              <a:t>”) of significant amounts of a virus to the crude material and/or to different fractions … It is not necessary to evaluate or characterize every step of a manufacturing process </a:t>
            </a:r>
            <a:r>
              <a:rPr sz="1500" b="1" i="1">
                <a:solidFill>
                  <a:srgbClr val="C0504D"/>
                </a:solidFill>
                <a:ea typeface="Times"/>
                <a:cs typeface="Times"/>
                <a:sym typeface="Times"/>
              </a:rPr>
              <a:t>if adequate clearance is demonstrated by the use of fewer steps.</a:t>
            </a:r>
            <a:r>
              <a:rPr sz="1500" i="1">
                <a:ea typeface="Times"/>
                <a:cs typeface="Times"/>
                <a:sym typeface="Times"/>
              </a:rPr>
              <a:t>”</a:t>
            </a:r>
          </a:p>
          <a:p>
            <a:pPr lvl="0" algn="r" defTabSz="457200">
              <a:spcBef>
                <a:spcPts val="1200"/>
              </a:spcBef>
              <a:defRPr>
                <a:uFillTx/>
              </a:defRPr>
            </a:pPr>
            <a:r>
              <a:rPr sz="1500" b="1">
                <a:ea typeface="Times"/>
                <a:cs typeface="Times"/>
                <a:sym typeface="Times"/>
              </a:rPr>
              <a:t>ICH Q5A, Page 7 </a:t>
            </a:r>
          </a:p>
        </p:txBody>
      </p:sp>
      <p:graphicFrame>
        <p:nvGraphicFramePr>
          <p:cNvPr id="386" name="Table 386"/>
          <p:cNvGraphicFramePr/>
          <p:nvPr>
            <p:extLst>
              <p:ext uri="{D42A27DB-BD31-4B8C-83A1-F6EECF244321}">
                <p14:modId xmlns:p14="http://schemas.microsoft.com/office/powerpoint/2010/main" val="4106966147"/>
              </p:ext>
            </p:extLst>
          </p:nvPr>
        </p:nvGraphicFramePr>
        <p:xfrm>
          <a:off x="949870" y="3293693"/>
          <a:ext cx="7244257" cy="3017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36700"/>
                <a:gridCol w="886519"/>
                <a:gridCol w="886519"/>
                <a:gridCol w="886519"/>
                <a:gridCol w="1524000"/>
                <a:gridCol w="1524000"/>
              </a:tblGrid>
              <a:tr h="3937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Virus 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Envelope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Genome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Size (nm)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Resistance to Physico-chemical Treatment 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Reason for Selection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 err="1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Xenotropic</a:t>
                      </a:r>
                      <a:r>
                        <a:rPr sz="1100" dirty="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 
Murine Leukemia Virus (X-</a:t>
                      </a:r>
                      <a:r>
                        <a:rPr sz="1100" dirty="0" err="1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MuLv</a:t>
                      </a:r>
                      <a:r>
                        <a:rPr sz="1100" dirty="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) 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Yes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SS-RNA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80-110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Low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Specific Model Virus for CHO cell line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 err="1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Pseudorabies</a:t>
                      </a:r>
                      <a:r>
                        <a:rPr sz="1100" dirty="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 Virus 
(PRV)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Yes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DS-DNA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120-200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Medium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Non-specific Model Virus for enveloped virus;
</a:t>
                      </a:r>
                      <a:r>
                        <a:rPr sz="1100" dirty="0" smtClean="0">
                          <a:solidFill>
                            <a:srgbClr val="FF0000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required by </a:t>
                      </a:r>
                      <a:r>
                        <a:rPr sz="1100" dirty="0" err="1" smtClean="0">
                          <a:solidFill>
                            <a:srgbClr val="FF0000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sFDA</a:t>
                      </a:r>
                      <a:endParaRPr sz="1100" dirty="0">
                        <a:solidFill>
                          <a:srgbClr val="FF0000"/>
                        </a:solidFill>
                        <a:latin typeface="+mn-lt"/>
                        <a:ea typeface="Centaur"/>
                        <a:cs typeface="Centaur"/>
                        <a:sym typeface="Centaur"/>
                      </a:endParaRP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Minute Virus of Mice
(MVM) 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No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SS-DNA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18-26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High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Relevant Virus for 
CHO cell line; Size;
Process Robustness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>
                          <a:latin typeface="+mn-lt"/>
                          <a:ea typeface="Andalus"/>
                          <a:cs typeface="Andalus"/>
                          <a:sym typeface="Andalus"/>
                        </a:rPr>
                        <a:t>Simian Virus Type 40 
(SV-40)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No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DS-DNA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40-50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High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latin typeface="+mn-lt"/>
                          <a:ea typeface="Centaur"/>
                          <a:cs typeface="Centaur"/>
                          <a:sym typeface="Centaur"/>
                        </a:rPr>
                        <a:t>Non-specific Model Virus for non-enveloped virus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ctr" defTabSz="457200">
                        <a:defRPr sz="1100" b="0" i="0">
                          <a:uFillTx/>
                          <a:latin typeface="Centaur"/>
                          <a:ea typeface="Centaur"/>
                          <a:cs typeface="Centaur"/>
                          <a:sym typeface="Centaur"/>
                        </a:defRPr>
                      </a:pPr>
                      <a:endParaRPr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solidFill>
                            <a:srgbClr val="FF2C21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Envelope/ Non-envelope type covered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solidFill>
                            <a:srgbClr val="FF2C21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DNA/RNA type covered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solidFill>
                            <a:srgbClr val="FF2C21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small/middle/large size covered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>
                          <a:solidFill>
                            <a:srgbClr val="FF2C21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low/medium/high physico-chemical resistance covered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100" dirty="0">
                          <a:solidFill>
                            <a:srgbClr val="FF2C21"/>
                          </a:solidFill>
                          <a:latin typeface="+mn-lt"/>
                          <a:ea typeface="Centaur"/>
                          <a:cs typeface="Centaur"/>
                          <a:sym typeface="Centaur"/>
                        </a:rPr>
                        <a:t>“Relevant”/“Specific Model”/“Non-specific Model” virus covered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11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+mj-ea"/>
                  <a:ea typeface="+mj-ea"/>
                </a:rPr>
                <a:t>（膜）过滤工艺</a:t>
              </a:r>
              <a:endParaRPr dirty="0">
                <a:uFill>
                  <a:solidFill/>
                </a:uFill>
                <a:latin typeface="+mj-ea"/>
                <a:ea typeface="+mj-ea"/>
              </a:endParaRPr>
            </a:p>
          </p:txBody>
        </p:sp>
        <p:sp>
          <p:nvSpPr>
            <p:cNvPr id="12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+mj-ea"/>
                  <a:ea typeface="+mj-ea"/>
                </a:rPr>
                <a:t>除病毒过滤：</a:t>
              </a:r>
              <a:r>
                <a:rPr lang="en-US" dirty="0" smtClean="0">
                  <a:latin typeface="+mj-ea"/>
                  <a:ea typeface="+mj-ea"/>
                </a:rPr>
                <a:t> </a:t>
              </a:r>
              <a:r>
                <a:rPr lang="zh-CN" altLang="en-US" dirty="0" smtClean="0">
                  <a:latin typeface="+mj-ea"/>
                  <a:ea typeface="+mj-ea"/>
                </a:rPr>
                <a:t>除病毒验证</a:t>
              </a:r>
              <a:endParaRPr dirty="0">
                <a:uFill>
                  <a:solidFill>
                    <a:srgbClr val="FFFFFF"/>
                  </a:solidFill>
                </a:uFill>
                <a:latin typeface="+mj-ea"/>
                <a:ea typeface="+mj-ea"/>
              </a:endParaRPr>
            </a:p>
          </p:txBody>
        </p:sp>
      </p:grpSp>
      <p:sp>
        <p:nvSpPr>
          <p:cNvPr id="14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1" animBg="1" advAuto="0"/>
      <p:bldP spid="384" grpId="2" animBg="1" advAuto="0"/>
      <p:bldP spid="385" grpId="3" animBg="1" advAuto="0"/>
      <p:bldP spid="386" grpId="4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49206" y="3799365"/>
            <a:ext cx="3578767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dirty="0">
                <a:latin typeface="+mj-lt"/>
                <a:ea typeface="Gill Sans"/>
                <a:cs typeface="Gill Sans"/>
              </a:rPr>
              <a:t>Protein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</a:t>
            </a:r>
            <a:r>
              <a:rPr dirty="0" smtClean="0">
                <a:latin typeface="+mj-lt"/>
                <a:ea typeface="Gill Sans"/>
                <a:cs typeface="Gill Sans"/>
              </a:rPr>
              <a:t>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工艺前后</a:t>
            </a:r>
            <a:r>
              <a:rPr dirty="0" smtClean="0">
                <a:latin typeface="+mj-lt"/>
                <a:ea typeface="Gill Sans"/>
                <a:cs typeface="Gill Sans"/>
              </a:rPr>
              <a:t>)</a:t>
            </a:r>
            <a:endParaRPr dirty="0">
              <a:latin typeface="+mj-lt"/>
              <a:ea typeface="Gill Sans"/>
              <a:cs typeface="Gill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152871" y="3799365"/>
            <a:ext cx="3269715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层析精纯工艺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8899" y="931278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>
            <a:lvl1pPr marL="180473" indent="-180473">
              <a:buSzPct val="100000"/>
              <a:buChar char="•"/>
              <a:defRPr sz="2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marL="0" lvl="0" indent="0">
              <a:buNone/>
              <a:defRPr sz="1800">
                <a:uFillTx/>
              </a:defRPr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工艺流程及工艺要求</a:t>
            </a:r>
            <a:endParaRPr sz="2200" spc="3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8899" y="2831336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/>
          <a:p>
            <a:pPr>
              <a:buSzPct val="100000"/>
            </a:pPr>
            <a:r>
              <a:rPr lang="zh-CN" altLang="en-US" spc="3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色谱（层析）工艺</a:t>
            </a:r>
            <a:endParaRPr spc="3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8899" y="4731394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/>
          <a:p>
            <a:pPr>
              <a:buSzPct val="100000"/>
            </a:pPr>
            <a:r>
              <a:rPr lang="zh-CN" altLang="en-US" spc="3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（膜）过滤工艺</a:t>
            </a:r>
            <a:endParaRPr spc="3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49206" y="1899307"/>
            <a:ext cx="3600000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>
            <a:lvl1pPr marL="180473" indent="-180473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uFillTx/>
              </a:defRPr>
            </a:pP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总体工艺流程路线图</a:t>
            </a:r>
            <a:endParaRPr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174104" y="1899307"/>
            <a:ext cx="3269714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工艺要求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49206" y="5699423"/>
            <a:ext cx="3600000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除病毒过滤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174103" y="5699423"/>
            <a:ext cx="3269715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超滤洗滤</a:t>
            </a:r>
            <a:r>
              <a:rPr lang="zh-CN" altLang="en-US" dirty="0" smtClean="0">
                <a:latin typeface="+mj-lt"/>
                <a:ea typeface="Gill Sans"/>
                <a:cs typeface="Gill Sans"/>
              </a:rPr>
              <a:t> </a:t>
            </a:r>
            <a:r>
              <a:rPr lang="en-US" altLang="zh-CN" dirty="0" smtClean="0">
                <a:latin typeface="+mj-lt"/>
                <a:ea typeface="Gill Sans"/>
                <a:cs typeface="Gill Sans"/>
              </a:rPr>
              <a:t>(UF/DF)</a:t>
            </a:r>
            <a:endParaRPr dirty="0">
              <a:latin typeface="+mj-lt"/>
              <a:ea typeface="Gill Sans"/>
              <a:cs typeface="Gill San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2637963"/>
            <a:ext cx="8166498" cy="374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17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生产部技术沙龙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spc="600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spc="600"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4" grpId="1" animBg="1" advAuto="0"/>
      <p:bldP spid="65" grpId="2" animBg="1" advAuto="0"/>
      <p:bldP spid="66" grpId="3" animBg="1" advAuto="0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207591" y="474980"/>
            <a:ext cx="872881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spcBef>
                <a:spcPts val="1200"/>
              </a:spcBef>
              <a:defRPr>
                <a:uFillTx/>
              </a:defRPr>
            </a:pPr>
            <a:r>
              <a:rPr sz="1600" dirty="0">
                <a:ea typeface="Gill Sans"/>
                <a:cs typeface="Gill Sans"/>
                <a:sym typeface="Gill Sans"/>
              </a:rPr>
              <a:t>Cross flow filtration (CFF, also known as tangential flow filtration TFF) is a filtration technique in which </a:t>
            </a:r>
            <a:r>
              <a:rPr sz="1600" dirty="0">
                <a:solidFill>
                  <a:srgbClr val="9A403E"/>
                </a:solidFill>
                <a:ea typeface="Gill Sans"/>
                <a:cs typeface="Gill Sans"/>
                <a:sym typeface="Gill Sans"/>
              </a:rPr>
              <a:t>the starting solution passes tangentially along the surface of the filter.</a:t>
            </a:r>
          </a:p>
        </p:txBody>
      </p:sp>
      <p:pic>
        <p:nvPicPr>
          <p:cNvPr id="393" name="屏幕快照 2015-05-17 23.27.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196" y="1246188"/>
            <a:ext cx="3735504" cy="217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屏幕快照 2015-05-17 23.31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3621103"/>
            <a:ext cx="4664042" cy="2514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屏幕快照 2015-05-17 23.34.05.png"/>
          <p:cNvPicPr/>
          <p:nvPr/>
        </p:nvPicPr>
        <p:blipFill>
          <a:blip r:embed="rId4">
            <a:extLst/>
          </a:blip>
          <a:srcRect l="21379"/>
          <a:stretch>
            <a:fillRect/>
          </a:stretch>
        </p:blipFill>
        <p:spPr>
          <a:xfrm>
            <a:off x="4578994" y="4026816"/>
            <a:ext cx="4042231" cy="17025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8" name="Group 398"/>
          <p:cNvGrpSpPr/>
          <p:nvPr/>
        </p:nvGrpSpPr>
        <p:grpSpPr>
          <a:xfrm>
            <a:off x="1827922" y="4597443"/>
            <a:ext cx="5235898" cy="424762"/>
            <a:chOff x="0" y="0"/>
            <a:chExt cx="5235897" cy="424760"/>
          </a:xfrm>
        </p:grpSpPr>
        <p:sp>
          <p:nvSpPr>
            <p:cNvPr id="396" name="Shape 396"/>
            <p:cNvSpPr/>
            <p:nvPr/>
          </p:nvSpPr>
          <p:spPr>
            <a:xfrm>
              <a:off x="0" y="101599"/>
              <a:ext cx="1062148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500" b="1">
                  <a:solidFill>
                    <a:schemeClr val="bg2"/>
                  </a:solidFill>
                  <a:uFill>
                    <a:solidFill/>
                  </a:uFill>
                  <a:latin typeface="+mn-ea"/>
                  <a:ea typeface="+mn-ea"/>
                </a:rPr>
                <a:t>Macro-scale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4221839" y="0"/>
              <a:ext cx="1014058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500" b="1" dirty="0">
                  <a:solidFill>
                    <a:schemeClr val="bg2"/>
                  </a:solidFill>
                  <a:uFill>
                    <a:solidFill/>
                  </a:uFill>
                  <a:latin typeface="+mn-ea"/>
                  <a:ea typeface="+mn-ea"/>
                </a:rPr>
                <a:t>Micro-scale</a:t>
              </a:r>
            </a:p>
          </p:txBody>
        </p:sp>
      </p:grpSp>
      <p:graphicFrame>
        <p:nvGraphicFramePr>
          <p:cNvPr id="399" name="Table 399"/>
          <p:cNvGraphicFramePr/>
          <p:nvPr>
            <p:extLst>
              <p:ext uri="{D42A27DB-BD31-4B8C-83A1-F6EECF244321}">
                <p14:modId xmlns:p14="http://schemas.microsoft.com/office/powerpoint/2010/main" val="2472642037"/>
              </p:ext>
            </p:extLst>
          </p:nvPr>
        </p:nvGraphicFramePr>
        <p:xfrm>
          <a:off x="5651500" y="1474636"/>
          <a:ext cx="2794000" cy="21376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94000"/>
              </a:tblGrid>
              <a:tr h="172085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sz="1600" b="1" dirty="0"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Application of TFF: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 smtClean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Sample </a:t>
                      </a:r>
                      <a:r>
                        <a:rPr sz="1400" dirty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Treatment </a:t>
                      </a:r>
                      <a:r>
                        <a:rPr sz="1400" dirty="0" smtClean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(concentration</a:t>
                      </a:r>
                      <a:r>
                        <a:rPr sz="1400" dirty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, buffer replacing</a:t>
                      </a:r>
                      <a:r>
                        <a:rPr sz="1400" dirty="0" smtClean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,</a:t>
                      </a:r>
                      <a:r>
                        <a:rPr lang="en-US" altLang="zh-CN" sz="1400" dirty="0" smtClean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 dilution</a:t>
                      </a:r>
                      <a:r>
                        <a:rPr lang="en-US" altLang="zh-CN" sz="1400" baseline="0" dirty="0" smtClean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sz="1400" dirty="0" smtClean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…)</a:t>
                      </a:r>
                      <a:endParaRPr sz="1400" dirty="0">
                        <a:latin typeface="+mn-lt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Final BDS Concentration &amp; Formulation,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Removing small molecule impurities &amp; solvent…</a:t>
                      </a:r>
                    </a:p>
                    <a:p>
                      <a:pPr lvl="0" algn="ctr" defTabSz="457200">
                        <a:lnSpc>
                          <a:spcPct val="120000"/>
                        </a:lnSpc>
                        <a:defRPr sz="1800" b="0" i="0">
                          <a:uFillTx/>
                        </a:defRPr>
                      </a:pPr>
                      <a:r>
                        <a:rPr sz="1400" dirty="0"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>
                        <a:alpha val="75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15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>
                  <a:latin typeface="+mj-ea"/>
                  <a:ea typeface="+mj-ea"/>
                </a:rPr>
                <a:t>（膜）过滤工艺</a:t>
              </a:r>
            </a:p>
          </p:txBody>
        </p:sp>
        <p:sp>
          <p:nvSpPr>
            <p:cNvPr id="16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+mj-ea"/>
                  <a:ea typeface="+mj-ea"/>
                </a:rPr>
                <a:t>超滤洗滤 </a:t>
              </a:r>
              <a:r>
                <a:rPr lang="en-US" altLang="zh-CN" dirty="0" smtClean="0">
                  <a:latin typeface="+mj-ea"/>
                  <a:ea typeface="+mj-ea"/>
                </a:rPr>
                <a:t>(UF/DF)</a:t>
              </a:r>
              <a:r>
                <a:rPr lang="en-US" dirty="0" smtClean="0">
                  <a:latin typeface="+mj-ea"/>
                  <a:ea typeface="+mj-ea"/>
                </a:rPr>
                <a:t>: </a:t>
              </a:r>
              <a:r>
                <a:rPr lang="zh-CN" altLang="en-US" dirty="0" smtClean="0">
                  <a:latin typeface="+mj-ea"/>
                  <a:ea typeface="+mj-ea"/>
                </a:rPr>
                <a:t>切向流过滤</a:t>
              </a:r>
              <a:endParaRPr dirty="0">
                <a:uFill>
                  <a:solidFill>
                    <a:srgbClr val="FFFFFF"/>
                  </a:solidFill>
                </a:uFill>
                <a:latin typeface="+mj-ea"/>
                <a:ea typeface="+mj-ea"/>
              </a:endParaRPr>
            </a:p>
          </p:txBody>
        </p:sp>
      </p:grpSp>
      <p:sp>
        <p:nvSpPr>
          <p:cNvPr id="18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1" animBg="1" advAuto="0"/>
      <p:bldP spid="393" grpId="2" animBg="1" advAuto="0"/>
      <p:bldP spid="394" grpId="3" animBg="1" advAuto="0"/>
      <p:bldP spid="395" grpId="4" animBg="1" advAuto="0"/>
      <p:bldP spid="398" grpId="5" advAuto="0"/>
      <p:bldP spid="399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rocess Flow Outline.jpg"/>
          <p:cNvPicPr/>
          <p:nvPr/>
        </p:nvPicPr>
        <p:blipFill>
          <a:blip r:embed="rId2">
            <a:extLst/>
          </a:blip>
          <a:srcRect l="50876" t="17937" r="14948" b="65271"/>
          <a:stretch>
            <a:fillRect/>
          </a:stretch>
        </p:blipFill>
        <p:spPr>
          <a:xfrm>
            <a:off x="696536" y="669527"/>
            <a:ext cx="2241654" cy="1469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rocess Flow Outline.jpg"/>
          <p:cNvPicPr/>
          <p:nvPr/>
        </p:nvPicPr>
        <p:blipFill>
          <a:blip r:embed="rId2">
            <a:extLst/>
          </a:blip>
          <a:srcRect l="25628" t="35243" r="61978" b="49541"/>
          <a:stretch>
            <a:fillRect/>
          </a:stretch>
        </p:blipFill>
        <p:spPr>
          <a:xfrm>
            <a:off x="4129484" y="452511"/>
            <a:ext cx="1162284" cy="1903329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hape 407"/>
          <p:cNvSpPr/>
          <p:nvPr/>
        </p:nvSpPr>
        <p:spPr>
          <a:xfrm>
            <a:off x="887458" y="2390766"/>
            <a:ext cx="191571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uFillTx/>
              </a:defRPr>
            </a:pPr>
            <a:r>
              <a:rPr lang="en-US" sz="1200" dirty="0" smtClean="0">
                <a:uFill>
                  <a:solidFill/>
                </a:uFill>
                <a:latin typeface="+mn-ea"/>
                <a:ea typeface="+mn-ea"/>
              </a:rPr>
              <a:t>Protein A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之前</a:t>
            </a:r>
            <a:r>
              <a:rPr lang="en-US" sz="1200" dirty="0" smtClean="0">
                <a:uFill>
                  <a:solidFill/>
                </a:uFill>
                <a:latin typeface="+mn-ea"/>
                <a:ea typeface="+mn-ea"/>
              </a:rPr>
              <a:t> 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: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样品</a:t>
            </a:r>
            <a:endParaRPr lang="en-US" altLang="zh-CN" sz="1200" dirty="0" smtClean="0">
              <a:uFill>
                <a:solidFill/>
              </a:uFill>
              <a:latin typeface="+mn-ea"/>
              <a:ea typeface="+mn-ea"/>
            </a:endParaRPr>
          </a:p>
          <a:p>
            <a:pPr lvl="0">
              <a:defRPr sz="1800">
                <a:uFillTx/>
              </a:defRPr>
            </a:pP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澄清和准备</a:t>
            </a:r>
            <a:endParaRPr sz="1200" dirty="0">
              <a:uFill>
                <a:solidFill/>
              </a:uFill>
              <a:latin typeface="+mn-ea"/>
              <a:ea typeface="+mn-ea"/>
            </a:endParaRPr>
          </a:p>
        </p:txBody>
      </p:sp>
      <p:pic>
        <p:nvPicPr>
          <p:cNvPr id="408" name="Process Flow Outline.jpg"/>
          <p:cNvPicPr/>
          <p:nvPr/>
        </p:nvPicPr>
        <p:blipFill>
          <a:blip r:embed="rId2">
            <a:extLst/>
          </a:blip>
          <a:srcRect l="37621" t="35243" r="48474" b="50167"/>
          <a:stretch>
            <a:fillRect/>
          </a:stretch>
        </p:blipFill>
        <p:spPr>
          <a:xfrm>
            <a:off x="6733335" y="454864"/>
            <a:ext cx="1359787" cy="1903135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3614142" y="2480896"/>
            <a:ext cx="191571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 dirty="0">
                <a:uFill>
                  <a:solidFill/>
                </a:uFill>
                <a:latin typeface="+mn-ea"/>
                <a:ea typeface="+mn-ea"/>
              </a:rPr>
              <a:t> </a:t>
            </a:r>
            <a:r>
              <a:rPr lang="en-US" altLang="zh-CN" sz="1200" dirty="0" smtClean="0">
                <a:uFill>
                  <a:solidFill/>
                </a:uFill>
                <a:latin typeface="+mn-ea"/>
                <a:ea typeface="+mn-ea"/>
              </a:rPr>
              <a:t>Protein A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层析：</a:t>
            </a:r>
            <a:r>
              <a:rPr lang="zh-CN" altLang="en-US" sz="1200" dirty="0" smtClean="0">
                <a:latin typeface="+mn-ea"/>
                <a:ea typeface="+mn-ea"/>
              </a:rPr>
              <a:t>捕获步骤</a:t>
            </a:r>
            <a:endParaRPr sz="1200" dirty="0">
              <a:uFill>
                <a:solidFill/>
              </a:uFill>
              <a:latin typeface="+mn-ea"/>
              <a:ea typeface="+mn-ea"/>
            </a:endParaRPr>
          </a:p>
        </p:txBody>
      </p:sp>
      <p:pic>
        <p:nvPicPr>
          <p:cNvPr id="410" name="Process Flow Outline.jpg"/>
          <p:cNvPicPr/>
          <p:nvPr/>
        </p:nvPicPr>
        <p:blipFill>
          <a:blip r:embed="rId2">
            <a:extLst/>
          </a:blip>
          <a:srcRect l="46955" t="38957" r="17447" b="50790"/>
          <a:stretch>
            <a:fillRect/>
          </a:stretch>
        </p:blipFill>
        <p:spPr>
          <a:xfrm>
            <a:off x="1626184" y="3007699"/>
            <a:ext cx="3494865" cy="1342494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411"/>
          <p:cNvSpPr/>
          <p:nvPr/>
        </p:nvSpPr>
        <p:spPr>
          <a:xfrm>
            <a:off x="6455324" y="2361894"/>
            <a:ext cx="19157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 dirty="0">
                <a:uFill>
                  <a:solidFill/>
                </a:uFill>
                <a:latin typeface="+mn-ea"/>
                <a:ea typeface="+mn-ea"/>
              </a:rPr>
              <a:t> </a:t>
            </a:r>
            <a:r>
              <a:rPr lang="en-US" altLang="zh-CN" sz="1200" dirty="0" smtClean="0">
                <a:uFill>
                  <a:solidFill/>
                </a:uFill>
                <a:latin typeface="+mn-ea"/>
                <a:ea typeface="+mn-ea"/>
              </a:rPr>
              <a:t>Protein A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之后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: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病毒灭活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 </a:t>
            </a:r>
            <a:endParaRPr lang="en-US" sz="1200" dirty="0" smtClean="0">
              <a:uFill>
                <a:solidFill/>
              </a:uFill>
              <a:latin typeface="+mn-ea"/>
              <a:ea typeface="+mn-ea"/>
            </a:endParaRPr>
          </a:p>
          <a:p>
            <a:pPr lvl="0">
              <a:defRPr sz="1800">
                <a:uFillTx/>
              </a:defRPr>
            </a:pP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(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化学处理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)</a:t>
            </a:r>
            <a:endParaRPr sz="1200" dirty="0">
              <a:uFill>
                <a:solidFill/>
              </a:uFill>
              <a:latin typeface="+mn-ea"/>
              <a:ea typeface="+mn-ea"/>
            </a:endParaRPr>
          </a:p>
        </p:txBody>
      </p:sp>
      <p:pic>
        <p:nvPicPr>
          <p:cNvPr id="412" name="Process Flow Outline.jpg"/>
          <p:cNvPicPr/>
          <p:nvPr/>
        </p:nvPicPr>
        <p:blipFill>
          <a:blip r:embed="rId2">
            <a:extLst/>
          </a:blip>
          <a:srcRect l="20242" t="53349" r="66011" b="35243"/>
          <a:stretch>
            <a:fillRect/>
          </a:stretch>
        </p:blipFill>
        <p:spPr>
          <a:xfrm>
            <a:off x="6223697" y="3065246"/>
            <a:ext cx="1108982" cy="122741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/>
          <p:nvPr/>
        </p:nvSpPr>
        <p:spPr>
          <a:xfrm>
            <a:off x="2415767" y="4456686"/>
            <a:ext cx="191571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第二</a:t>
            </a:r>
            <a:r>
              <a:rPr lang="en-US" altLang="zh-CN" sz="1200" dirty="0" smtClean="0">
                <a:uFill>
                  <a:solidFill/>
                </a:uFill>
                <a:latin typeface="+mn-ea"/>
                <a:ea typeface="+mn-ea"/>
              </a:rPr>
              <a:t>/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三步层析：中间纯化</a:t>
            </a:r>
            <a:r>
              <a:rPr lang="en-US" altLang="zh-CN" sz="1200" dirty="0" smtClean="0">
                <a:uFill>
                  <a:solidFill/>
                </a:uFill>
                <a:latin typeface="+mn-ea"/>
                <a:ea typeface="+mn-ea"/>
              </a:rPr>
              <a:t>/</a:t>
            </a:r>
            <a:r>
              <a:rPr lang="zh-CN" altLang="en-US" sz="1200" dirty="0" smtClean="0">
                <a:latin typeface="+mn-ea"/>
                <a:ea typeface="+mn-ea"/>
              </a:rPr>
              <a:t>精纯步骤</a:t>
            </a:r>
            <a:endParaRPr sz="1200" dirty="0">
              <a:uFill>
                <a:solidFill/>
              </a:uFill>
              <a:latin typeface="+mn-ea"/>
              <a:ea typeface="+mn-ea"/>
            </a:endParaRPr>
          </a:p>
        </p:txBody>
      </p:sp>
      <p:pic>
        <p:nvPicPr>
          <p:cNvPr id="414" name="Process Flow Outline.jpg"/>
          <p:cNvPicPr/>
          <p:nvPr/>
        </p:nvPicPr>
        <p:blipFill>
          <a:blip r:embed="rId2">
            <a:extLst/>
          </a:blip>
          <a:srcRect l="33662" t="53516" r="46639" b="35243"/>
          <a:stretch>
            <a:fillRect/>
          </a:stretch>
        </p:blipFill>
        <p:spPr>
          <a:xfrm>
            <a:off x="1050772" y="5219268"/>
            <a:ext cx="1589164" cy="1209512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/>
        </p:nvSpPr>
        <p:spPr>
          <a:xfrm>
            <a:off x="5820273" y="4456686"/>
            <a:ext cx="191571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除病毒过滤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: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提供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 </a:t>
            </a:r>
            <a:r>
              <a:rPr sz="1200" dirty="0">
                <a:uFill>
                  <a:solidFill/>
                </a:uFill>
                <a:latin typeface="+mn-ea"/>
                <a:ea typeface="+mn-ea"/>
              </a:rPr>
              <a:t>VRF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冗余能力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 (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物理措施</a:t>
            </a:r>
            <a:r>
              <a:rPr sz="1200" dirty="0" smtClean="0">
                <a:uFill>
                  <a:solidFill/>
                </a:uFill>
                <a:latin typeface="+mn-ea"/>
                <a:ea typeface="+mn-ea"/>
              </a:rPr>
              <a:t>)  </a:t>
            </a:r>
            <a:endParaRPr sz="1200" dirty="0">
              <a:uFill>
                <a:solidFill/>
              </a:uFill>
              <a:latin typeface="+mn-ea"/>
              <a:ea typeface="+mn-ea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2800724" y="5731773"/>
            <a:ext cx="191571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 dirty="0">
                <a:uFill>
                  <a:solidFill/>
                </a:uFill>
                <a:latin typeface="+mn-ea"/>
                <a:ea typeface="+mn-ea"/>
              </a:rPr>
              <a:t>UF/DF: </a:t>
            </a:r>
            <a:r>
              <a:rPr lang="zh-CN" altLang="en-US" sz="1200" dirty="0" smtClean="0">
                <a:uFill>
                  <a:solidFill/>
                </a:uFill>
                <a:latin typeface="+mn-ea"/>
                <a:ea typeface="+mn-ea"/>
              </a:rPr>
              <a:t>最终原液浓缩和制备</a:t>
            </a:r>
            <a:endParaRPr sz="1200" dirty="0">
              <a:uFill>
                <a:solidFill/>
              </a:uFill>
              <a:latin typeface="+mn-ea"/>
              <a:ea typeface="+mn-ea"/>
            </a:endParaRPr>
          </a:p>
        </p:txBody>
      </p:sp>
      <p:sp>
        <p:nvSpPr>
          <p:cNvPr id="22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23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生产部技术沙龙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spc="600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spc="600"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animBg="1" advAuto="0"/>
      <p:bldP spid="406" grpId="3" animBg="1" advAuto="0"/>
      <p:bldP spid="407" grpId="2" animBg="1" advAuto="0"/>
      <p:bldP spid="408" grpId="5" animBg="1" advAuto="0"/>
      <p:bldP spid="409" grpId="4" animBg="1" advAuto="0"/>
      <p:bldP spid="410" grpId="7" animBg="1" advAuto="0"/>
      <p:bldP spid="411" grpId="6" animBg="1" advAuto="0"/>
      <p:bldP spid="412" grpId="9" animBg="1" advAuto="0"/>
      <p:bldP spid="413" grpId="8" animBg="1" advAuto="0"/>
      <p:bldP spid="414" grpId="11" animBg="1" advAuto="0"/>
      <p:bldP spid="415" grpId="10" animBg="1" advAuto="0"/>
      <p:bldP spid="416" grpId="1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2541458" y="1294130"/>
            <a:ext cx="4061084" cy="426974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defRPr>
                <a:uFillTx/>
              </a:defRPr>
            </a:pPr>
            <a:r>
              <a:rPr sz="6000">
                <a:solidFill>
                  <a:srgbClr val="E3E4E4"/>
                </a:solidFill>
                <a:uFill>
                  <a:solidFill/>
                </a:uFill>
                <a:latin typeface="+mj-lt"/>
                <a:ea typeface="Gill Sans SemiBold"/>
                <a:cs typeface="Gill Sans SemiBold"/>
                <a:sym typeface="Gill Sans SemiBold"/>
              </a:rPr>
              <a:t>KEEP </a:t>
            </a:r>
          </a:p>
          <a:p>
            <a:pPr lvl="0" algn="ctr">
              <a:defRPr>
                <a:uFillTx/>
              </a:defRPr>
            </a:pPr>
            <a:r>
              <a:rPr sz="6000">
                <a:solidFill>
                  <a:srgbClr val="E3E4E4"/>
                </a:solidFill>
                <a:uFill>
                  <a:solidFill/>
                </a:uFill>
                <a:latin typeface="+mj-lt"/>
                <a:ea typeface="Gill Sans SemiBold"/>
                <a:cs typeface="Gill Sans SemiBold"/>
                <a:sym typeface="Gill Sans SemiBold"/>
              </a:rPr>
              <a:t>CALM</a:t>
            </a:r>
            <a:r>
              <a:rPr sz="6500">
                <a:solidFill>
                  <a:srgbClr val="E3E4E4"/>
                </a:solidFill>
                <a:uFill>
                  <a:solidFill/>
                </a:uFill>
                <a:latin typeface="+mj-lt"/>
                <a:ea typeface="Gill Sans SemiBold"/>
                <a:cs typeface="Gill Sans SemiBold"/>
                <a:sym typeface="Gill Sans SemiBold"/>
              </a:rPr>
              <a:t> </a:t>
            </a:r>
          </a:p>
          <a:p>
            <a:pPr lvl="0" algn="ctr">
              <a:defRPr>
                <a:uFillTx/>
              </a:defRPr>
            </a:pPr>
            <a:r>
              <a:rPr sz="3000">
                <a:solidFill>
                  <a:srgbClr val="E3E4E4"/>
                </a:solidFill>
                <a:uFill>
                  <a:solidFill/>
                </a:uFill>
                <a:latin typeface="+mj-lt"/>
                <a:ea typeface="Gill Sans SemiBold"/>
                <a:cs typeface="Gill Sans SemiBold"/>
                <a:sym typeface="Gill Sans SemiBold"/>
              </a:rPr>
              <a:t>AND</a:t>
            </a:r>
          </a:p>
          <a:p>
            <a:pPr lvl="0" algn="ctr">
              <a:defRPr>
                <a:uFillTx/>
              </a:defRPr>
            </a:pPr>
            <a:r>
              <a:rPr sz="6000">
                <a:solidFill>
                  <a:srgbClr val="E3E4E4"/>
                </a:solidFill>
                <a:uFill>
                  <a:solidFill/>
                </a:uFill>
                <a:latin typeface="+mj-lt"/>
                <a:ea typeface="Gill Sans SemiBold"/>
                <a:cs typeface="Gill Sans SemiBold"/>
                <a:sym typeface="Gill Sans SemiBold"/>
              </a:rPr>
              <a:t>THANK</a:t>
            </a:r>
          </a:p>
          <a:p>
            <a:pPr lvl="0" algn="ctr">
              <a:defRPr>
                <a:uFillTx/>
              </a:defRPr>
            </a:pPr>
            <a:r>
              <a:rPr sz="6000">
                <a:solidFill>
                  <a:srgbClr val="E3E4E4"/>
                </a:solidFill>
                <a:uFill>
                  <a:solidFill/>
                </a:uFill>
                <a:latin typeface="+mj-lt"/>
                <a:ea typeface="Gill Sans SemiBold"/>
                <a:cs typeface="Gill Sans SemiBold"/>
                <a:sym typeface="Gill Sans SemiBold"/>
              </a:rPr>
              <a:t> YOU</a:t>
            </a:r>
          </a:p>
        </p:txBody>
      </p:sp>
      <p:grpSp>
        <p:nvGrpSpPr>
          <p:cNvPr id="8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9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altLang="zh-CN" dirty="0" smtClean="0">
                  <a:uFill>
                    <a:solidFill/>
                  </a:uFill>
                  <a:latin typeface="+mj-ea"/>
                  <a:ea typeface="+mj-ea"/>
                </a:rPr>
                <a:t>MFG Technical Salon</a:t>
              </a:r>
              <a:endParaRPr dirty="0">
                <a:uFill>
                  <a:solidFill/>
                </a:uFill>
                <a:latin typeface="+mj-ea"/>
                <a:ea typeface="+mj-ea"/>
              </a:endParaRPr>
            </a:p>
          </p:txBody>
        </p:sp>
        <p:sp>
          <p:nvSpPr>
            <p:cNvPr id="10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altLang="zh-CN" dirty="0" smtClean="0">
                  <a:uFill>
                    <a:solidFill>
                      <a:srgbClr val="FFFFFF"/>
                    </a:solidFill>
                  </a:uFill>
                  <a:latin typeface="+mj-ea"/>
                  <a:ea typeface="+mj-ea"/>
                </a:rPr>
                <a:t>End</a:t>
              </a:r>
              <a:endParaRPr dirty="0">
                <a:uFill>
                  <a:solidFill>
                    <a:srgbClr val="FFFFFF"/>
                  </a:solidFill>
                </a:uFill>
                <a:latin typeface="+mj-ea"/>
                <a:ea typeface="+mj-ea"/>
              </a:endParaRPr>
            </a:p>
          </p:txBody>
        </p:sp>
      </p:grpSp>
      <p:sp>
        <p:nvSpPr>
          <p:cNvPr id="11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12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生产部技术沙龙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spc="600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结语</a:t>
              </a:r>
              <a:endParaRPr spc="600"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rocess Flow Outline.jpg"/>
          <p:cNvPicPr/>
          <p:nvPr/>
        </p:nvPicPr>
        <p:blipFill>
          <a:blip r:embed="rId3">
            <a:extLst/>
          </a:blip>
          <a:srcRect l="14948" t="6761" r="14948" b="35243"/>
          <a:stretch>
            <a:fillRect/>
          </a:stretch>
        </p:blipFill>
        <p:spPr>
          <a:xfrm>
            <a:off x="131787" y="501657"/>
            <a:ext cx="5655492" cy="624065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3178175" y="2309663"/>
            <a:ext cx="1558975" cy="1123207"/>
          </a:xfrm>
          <a:prstGeom prst="roundRect">
            <a:avLst>
              <a:gd name="adj" fmla="val 16960"/>
            </a:avLst>
          </a:prstGeom>
          <a:ln w="25400">
            <a:solidFill>
              <a:srgbClr val="C67838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86" name="Group 86"/>
          <p:cNvGrpSpPr/>
          <p:nvPr/>
        </p:nvGrpSpPr>
        <p:grpSpPr>
          <a:xfrm>
            <a:off x="320359" y="441016"/>
            <a:ext cx="5099912" cy="3153156"/>
            <a:chOff x="0" y="0"/>
            <a:chExt cx="5099910" cy="3153154"/>
          </a:xfrm>
        </p:grpSpPr>
        <p:sp>
          <p:nvSpPr>
            <p:cNvPr id="80" name="Shape 80"/>
            <p:cNvSpPr/>
            <p:nvPr/>
          </p:nvSpPr>
          <p:spPr>
            <a:xfrm>
              <a:off x="0" y="12735"/>
              <a:ext cx="5092737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V="1">
              <a:off x="2947" y="3140383"/>
              <a:ext cx="4512765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12699" y="35"/>
              <a:ext cx="2" cy="315312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092700" y="0"/>
              <a:ext cx="1" cy="1161306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503393" y="1146483"/>
              <a:ext cx="596518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4508499" y="1130300"/>
              <a:ext cx="1" cy="2016864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6506133" y="1655958"/>
            <a:ext cx="1538883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ctr">
              <a:spcAft>
                <a:spcPts val="600"/>
              </a:spcAft>
              <a:defRPr>
                <a:uFillTx/>
              </a:defRPr>
            </a:pPr>
            <a:r>
              <a:rPr lang="zh-CN" altLang="en-US" sz="2400" spc="300" dirty="0" smtClean="0">
                <a:solidFill>
                  <a:schemeClr val="tx1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上游工艺</a:t>
            </a:r>
            <a:endParaRPr lang="en-US" altLang="zh-CN" sz="2400" spc="300" dirty="0" smtClean="0">
              <a:solidFill>
                <a:schemeClr val="tx1"/>
              </a:solidFill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  <a:p>
            <a:pPr lvl="0" algn="ctr">
              <a:spcAft>
                <a:spcPts val="600"/>
              </a:spcAft>
              <a:defRPr>
                <a:uFillTx/>
              </a:defRPr>
            </a:pPr>
            <a:r>
              <a:rPr dirty="0" smtClean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(</a:t>
            </a:r>
            <a:r>
              <a:rPr lang="zh-CN" altLang="en-US" dirty="0" smtClean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单抗表达生产</a:t>
            </a:r>
            <a:r>
              <a:rPr dirty="0" smtClean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)</a:t>
            </a:r>
            <a:endParaRPr dirty="0">
              <a:solidFill>
                <a:srgbClr val="3F6797"/>
              </a:solidFill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grpSp>
        <p:nvGrpSpPr>
          <p:cNvPr id="90" name="Group 90"/>
          <p:cNvGrpSpPr/>
          <p:nvPr/>
        </p:nvGrpSpPr>
        <p:grpSpPr>
          <a:xfrm>
            <a:off x="6068574" y="2952605"/>
            <a:ext cx="2414002" cy="292388"/>
            <a:chOff x="0" y="32876"/>
            <a:chExt cx="2414000" cy="292387"/>
          </a:xfrm>
        </p:grpSpPr>
        <p:sp>
          <p:nvSpPr>
            <p:cNvPr id="88" name="Shape 88"/>
            <p:cNvSpPr/>
            <p:nvPr/>
          </p:nvSpPr>
          <p:spPr>
            <a:xfrm>
              <a:off x="0" y="179070"/>
              <a:ext cx="2414000" cy="1"/>
            </a:xfrm>
            <a:prstGeom prst="line">
              <a:avLst/>
            </a:prstGeom>
            <a:noFill/>
            <a:ln w="25400" cap="flat">
              <a:solidFill>
                <a:srgbClr val="F7964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41516" y="32876"/>
              <a:ext cx="730968" cy="2923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lang="zh-CN" altLang="en-US" sz="1900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交界面</a:t>
              </a:r>
              <a:endParaRPr sz="1900"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329729" y="1720889"/>
            <a:ext cx="5196828" cy="5015063"/>
            <a:chOff x="0" y="-2827"/>
            <a:chExt cx="5196826" cy="5015062"/>
          </a:xfrm>
        </p:grpSpPr>
        <p:sp>
          <p:nvSpPr>
            <p:cNvPr id="91" name="Shape 91"/>
            <p:cNvSpPr/>
            <p:nvPr/>
          </p:nvSpPr>
          <p:spPr>
            <a:xfrm flipV="1">
              <a:off x="2636009" y="16183"/>
              <a:ext cx="256081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>
              <a:off x="5173163" y="0"/>
              <a:ext cx="1" cy="35501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flipH="1">
              <a:off x="2633163" y="-2828"/>
              <a:ext cx="1" cy="20424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2010083"/>
              <a:ext cx="262253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16029" y="2006635"/>
              <a:ext cx="1" cy="3005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V="1">
              <a:off x="1664" y="5009252"/>
              <a:ext cx="43143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334963" y="3474976"/>
              <a:ext cx="1" cy="15357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347662" y="3484035"/>
              <a:ext cx="8109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0" name="Shape 100"/>
          <p:cNvSpPr/>
          <p:nvPr/>
        </p:nvSpPr>
        <p:spPr>
          <a:xfrm>
            <a:off x="6583075" y="3397285"/>
            <a:ext cx="1384995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ctr">
              <a:spcAft>
                <a:spcPts val="600"/>
              </a:spcAft>
              <a:defRPr>
                <a:uFillTx/>
              </a:defRPr>
            </a:pPr>
            <a:r>
              <a:rPr lang="zh-CN" altLang="en-US" sz="2400" spc="3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下游工艺</a:t>
            </a:r>
            <a:endParaRPr sz="2400" spc="3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  <a:p>
            <a:pPr lvl="0" algn="ctr">
              <a:spcAft>
                <a:spcPts val="600"/>
              </a:spcAft>
              <a:defRPr>
                <a:uFillTx/>
              </a:defRPr>
            </a:pPr>
            <a:r>
              <a:rPr dirty="0" smtClean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(</a:t>
            </a:r>
            <a:r>
              <a:rPr lang="zh-CN" altLang="en-US" dirty="0" smtClean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单抗纯化</a:t>
            </a:r>
            <a:r>
              <a:rPr dirty="0" smtClean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)</a:t>
            </a:r>
            <a:endParaRPr dirty="0">
              <a:solidFill>
                <a:srgbClr val="3F6797"/>
              </a:solidFill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756001" y="5243363"/>
            <a:ext cx="847230" cy="1385690"/>
          </a:xfrm>
          <a:prstGeom prst="roundRect">
            <a:avLst>
              <a:gd name="adj" fmla="val 22485"/>
            </a:avLst>
          </a:prstGeom>
          <a:ln w="25400">
            <a:solidFill>
              <a:srgbClr val="3C8A9E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104" name="Group 104"/>
          <p:cNvGrpSpPr/>
          <p:nvPr/>
        </p:nvGrpSpPr>
        <p:grpSpPr>
          <a:xfrm>
            <a:off x="6087752" y="4154669"/>
            <a:ext cx="2375650" cy="971760"/>
            <a:chOff x="-137661" y="0"/>
            <a:chExt cx="2375650" cy="971759"/>
          </a:xfrm>
        </p:grpSpPr>
        <p:sp>
          <p:nvSpPr>
            <p:cNvPr id="102" name="Shape 102"/>
            <p:cNvSpPr/>
            <p:nvPr/>
          </p:nvSpPr>
          <p:spPr>
            <a:xfrm>
              <a:off x="1050161" y="0"/>
              <a:ext cx="1" cy="35814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-137661" y="448540"/>
              <a:ext cx="2375650" cy="523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>
                  <a:uFillTx/>
                </a:defRPr>
              </a:pPr>
              <a:r>
                <a:rPr lang="zh-CN" altLang="en-US" spc="300" dirty="0" smtClean="0">
                  <a:solidFill>
                    <a:srgbClr val="C0504D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原液</a:t>
              </a:r>
              <a:r>
                <a:rPr sz="1600" dirty="0" smtClean="0">
                  <a:solidFill>
                    <a:srgbClr val="C0504D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 </a:t>
              </a:r>
              <a:endParaRPr sz="1600" dirty="0">
                <a:solidFill>
                  <a:srgbClr val="C0504D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endParaRPr>
            </a:p>
            <a:p>
              <a:pPr lvl="0" algn="ctr">
                <a:defRPr>
                  <a:uFillTx/>
                </a:defRPr>
              </a:pPr>
              <a:r>
                <a:rPr sz="1600" dirty="0" smtClean="0">
                  <a:solidFill>
                    <a:srgbClr val="C0504D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(</a:t>
              </a:r>
              <a:r>
                <a:rPr lang="en-US" altLang="zh-CN" sz="1400" dirty="0" smtClean="0">
                  <a:solidFill>
                    <a:srgbClr val="C0504D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BDS</a:t>
              </a:r>
              <a:r>
                <a:rPr lang="en-US" altLang="zh-CN" sz="1400" dirty="0" smtClean="0">
                  <a:solidFill>
                    <a:srgbClr val="C050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, Bulk Drug Substance</a:t>
              </a:r>
              <a:r>
                <a:rPr sz="1600" dirty="0" smtClean="0">
                  <a:solidFill>
                    <a:srgbClr val="C0504D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 SemiBold"/>
                  <a:sym typeface="Gill Sans SemiBold"/>
                </a:rPr>
                <a:t>)</a:t>
              </a:r>
              <a:endParaRPr sz="1600" dirty="0">
                <a:solidFill>
                  <a:srgbClr val="C0504D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endParaRPr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6352245" y="5156835"/>
            <a:ext cx="1846659" cy="1097881"/>
            <a:chOff x="158619" y="0"/>
            <a:chExt cx="1846658" cy="1097880"/>
          </a:xfrm>
        </p:grpSpPr>
        <p:sp>
          <p:nvSpPr>
            <p:cNvPr id="105" name="Shape 105"/>
            <p:cNvSpPr/>
            <p:nvPr/>
          </p:nvSpPr>
          <p:spPr>
            <a:xfrm>
              <a:off x="158619" y="374606"/>
              <a:ext cx="1846658" cy="72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spcAft>
                  <a:spcPts val="600"/>
                </a:spcAft>
                <a:defRPr>
                  <a:uFillTx/>
                </a:defRPr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制剂灌装工艺</a:t>
              </a:r>
              <a:endParaRPr sz="2400"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endParaRPr>
            </a:p>
            <a:p>
              <a:pPr lvl="0" algn="ctr">
                <a:spcAft>
                  <a:spcPts val="600"/>
                </a:spcAft>
                <a:defRPr>
                  <a:uFillTx/>
                </a:defRPr>
              </a:pPr>
              <a:r>
                <a:rPr dirty="0" smtClean="0">
                  <a:solidFill>
                    <a:srgbClr val="3F6797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(</a:t>
              </a:r>
              <a:r>
                <a:rPr lang="zh-CN" altLang="en-US" dirty="0" smtClean="0">
                  <a:solidFill>
                    <a:srgbClr val="3F6797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单抗制剂</a:t>
              </a:r>
              <a:r>
                <a:rPr dirty="0" smtClean="0">
                  <a:solidFill>
                    <a:srgbClr val="3F6797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Gill Sans"/>
                  <a:sym typeface="Gill Sans"/>
                </a:rPr>
                <a:t>)</a:t>
              </a:r>
              <a:endParaRPr dirty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081948" y="0"/>
              <a:ext cx="1" cy="35814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39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生产部技术沙龙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总体工艺路线图</a:t>
              </a:r>
              <a:endParaRPr spc="300"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79" grpId="4" animBg="1" advAuto="0"/>
      <p:bldP spid="86" grpId="2" animBg="1" advAuto="0"/>
      <p:bldP spid="86" grpId="6" animBg="1" advAuto="0"/>
      <p:bldP spid="87" grpId="3" animBg="1" advAuto="0"/>
      <p:bldP spid="90" grpId="5" animBg="1" advAuto="0"/>
      <p:bldP spid="99" grpId="7" animBg="1" advAuto="0"/>
      <p:bldP spid="100" grpId="8" animBg="1" advAuto="0"/>
      <p:bldP spid="101" grpId="10" animBg="1" advAuto="0"/>
      <p:bldP spid="104" grpId="9" animBg="1" advAuto="0"/>
      <p:bldP spid="107" grpId="1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211348" y="508498"/>
            <a:ext cx="8721305" cy="556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spAutoFit/>
          </a:bodyPr>
          <a:lstStyle/>
          <a:p>
            <a:pPr lvl="0">
              <a:lnSpc>
                <a:spcPct val="113000"/>
              </a:lnSpc>
              <a:defRPr>
                <a:uFillTx/>
              </a:defRPr>
            </a:pPr>
            <a:r>
              <a:rPr lang="zh-CN" altLang="en-US"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单抗生产的主要杂质可以被分为两大类：</a:t>
            </a:r>
            <a:r>
              <a:rPr lang="zh-CN" altLang="en-US" sz="1600" dirty="0" smtClean="0">
                <a:solidFill>
                  <a:schemeClr val="accent2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产品相关 </a:t>
            </a:r>
            <a:r>
              <a:rPr lang="en-US" altLang="zh-CN" sz="1600" dirty="0" smtClean="0">
                <a:solidFill>
                  <a:schemeClr val="accent2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(</a:t>
            </a:r>
            <a:r>
              <a:rPr lang="en-US" altLang="zh-CN" sz="16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Product-related) </a:t>
            </a:r>
            <a:r>
              <a:rPr lang="zh-CN" altLang="en-US"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杂质</a:t>
            </a:r>
            <a:r>
              <a:rPr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和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工艺相关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 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(</a:t>
            </a:r>
            <a:r>
              <a:rPr sz="1600" dirty="0" smtClean="0">
                <a:solidFill>
                  <a:srgbClr val="C0504D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Process-related</a:t>
            </a:r>
            <a:r>
              <a:rPr lang="en-US" sz="1600" dirty="0" smtClean="0">
                <a:solidFill>
                  <a:srgbClr val="C0504D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)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杂质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。</a:t>
            </a:r>
            <a:r>
              <a:rPr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 </a:t>
            </a:r>
            <a:endParaRPr sz="16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859880396"/>
              </p:ext>
            </p:extLst>
          </p:nvPr>
        </p:nvGraphicFramePr>
        <p:xfrm>
          <a:off x="350118" y="1154882"/>
          <a:ext cx="8443761" cy="29717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8528"/>
                <a:gridCol w="1810295"/>
                <a:gridCol w="2355304"/>
                <a:gridCol w="1397000"/>
                <a:gridCol w="1792634"/>
              </a:tblGrid>
              <a:tr h="51081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>
                          <a:latin typeface="MS Reference Sans Serif"/>
                          <a:ea typeface="MS Reference Sans Serif"/>
                          <a:cs typeface="MS Reference Sans Serif"/>
                          <a:sym typeface="MS Reference Sans Serif"/>
                        </a:rPr>
                        <a:t>大类</a:t>
                      </a:r>
                      <a:endParaRPr sz="1300" b="1" dirty="0">
                        <a:latin typeface="MS Reference Sans Serif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>
                          <a:latin typeface="MS Reference Sans Serif"/>
                          <a:ea typeface="MS Reference Sans Serif"/>
                          <a:cs typeface="MS Reference Sans Serif"/>
                          <a:sym typeface="MS Reference Sans Serif"/>
                        </a:rPr>
                        <a:t>类别</a:t>
                      </a:r>
                      <a:endParaRPr sz="1300" b="1" dirty="0">
                        <a:latin typeface="MS Reference Sans Serif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>
                          <a:latin typeface="MS Reference Sans Serif"/>
                          <a:ea typeface="MS Reference Sans Serif"/>
                          <a:cs typeface="MS Reference Sans Serif"/>
                          <a:sym typeface="MS Reference Sans Serif"/>
                        </a:rPr>
                        <a:t>来源</a:t>
                      </a:r>
                      <a:endParaRPr sz="1300" b="1" dirty="0">
                        <a:latin typeface="MS Reference Sans Serif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>
                          <a:latin typeface="MS Reference Sans Serif"/>
                          <a:ea typeface="MS Reference Sans Serif"/>
                          <a:cs typeface="MS Reference Sans Serif"/>
                          <a:sym typeface="MS Reference Sans Serif"/>
                        </a:rPr>
                        <a:t>安全风险等级</a:t>
                      </a:r>
                      <a:endParaRPr sz="1300" b="1" dirty="0">
                        <a:latin typeface="MS Reference Sans Serif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>
                          <a:latin typeface="MS Reference Sans Serif"/>
                          <a:ea typeface="MS Reference Sans Serif"/>
                          <a:cs typeface="MS Reference Sans Serif"/>
                          <a:sym typeface="MS Reference Sans Serif"/>
                        </a:rPr>
                        <a:t>主要去除工艺步骤</a:t>
                      </a:r>
                      <a:endParaRPr sz="1300" b="1" dirty="0">
                        <a:latin typeface="MS Reference Sans Serif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</a:tr>
              <a:tr h="307614">
                <a:tc rowSpan="3"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/>
                        <a:t>产品相关</a:t>
                      </a:r>
                      <a:endParaRPr lang="en-US" altLang="zh-CN" sz="1300" b="1" dirty="0" smtClean="0"/>
                    </a:p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/>
                        <a:t>杂质</a:t>
                      </a:r>
                      <a:endParaRPr sz="1300" b="1" dirty="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聚体 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(Aggregates)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单抗聚合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沉淀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不正确折叠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sz="1200" b="0" dirty="0">
                          <a:solidFill>
                            <a:srgbClr val="3F6797"/>
                          </a:solidFill>
                        </a:rPr>
                        <a:t>…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高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第二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三步层析工艺</a:t>
                      </a:r>
                      <a:endParaRPr lang="en-US" altLang="zh-CN" sz="1200" b="0" dirty="0" smtClean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076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碎片 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(Fragments)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单抗降解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不正确表达或折叠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sz="1200" b="0" dirty="0">
                          <a:solidFill>
                            <a:srgbClr val="3F6797"/>
                          </a:solidFill>
                        </a:rPr>
                        <a:t>…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高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第二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三步层析工艺</a:t>
                      </a:r>
                      <a:endParaRPr lang="en-US" altLang="zh-CN" sz="1200" b="0" dirty="0" smtClean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076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氨基酸序列异构体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不正确表达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氨基酸序列突变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sz="1200" b="0" dirty="0">
                          <a:solidFill>
                            <a:srgbClr val="3F6797"/>
                          </a:solidFill>
                        </a:rPr>
                        <a:t>…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待定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待定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07614">
                <a:tc rowSpan="3"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/>
                        <a:t>工艺相关</a:t>
                      </a:r>
                      <a:endParaRPr lang="en-US" altLang="zh-CN" sz="1300" b="1" dirty="0" smtClean="0"/>
                    </a:p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/>
                        <a:t>杂质</a:t>
                      </a:r>
                      <a:endParaRPr sz="1300" b="1" dirty="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宿主细胞蛋白残留 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(</a:t>
                      </a:r>
                      <a:r>
                        <a:rPr sz="1200" b="0" dirty="0">
                          <a:solidFill>
                            <a:srgbClr val="3F6797"/>
                          </a:solidFill>
                        </a:rPr>
                        <a:t>HCP)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细胞株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高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Protein A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工艺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076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外源性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DNA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残留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细胞株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中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Protein A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工艺</a:t>
                      </a:r>
                      <a:endParaRPr lang="zh-CN" altLang="en-US"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076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脱落 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Protein A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残留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来自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Protein A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填料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中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第二</a:t>
                      </a: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三步色谱工艺</a:t>
                      </a:r>
                      <a:endParaRPr lang="en-US" altLang="zh-CN" sz="1200" b="0" dirty="0" smtClean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07614">
                <a:tc rowSpan="2"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/>
                        <a:t>病毒和</a:t>
                      </a:r>
                      <a:endParaRPr lang="en-US" altLang="zh-CN" sz="1300" b="1" dirty="0" smtClean="0"/>
                    </a:p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300" b="1" dirty="0" smtClean="0"/>
                        <a:t>微生物</a:t>
                      </a:r>
                      <a:endParaRPr sz="1300" b="1" dirty="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病毒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细胞株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生产环境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C0504D"/>
                          </a:solidFill>
                        </a:rPr>
                        <a:t>非常高</a:t>
                      </a:r>
                      <a:endParaRPr sz="1200" b="0" dirty="0">
                        <a:solidFill>
                          <a:srgbClr val="C0504D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en-US" altLang="zh-CN" sz="1200" b="0" dirty="0" smtClean="0">
                          <a:solidFill>
                            <a:srgbClr val="3F6797"/>
                          </a:solidFill>
                        </a:rPr>
                        <a:t>VI/VF,</a:t>
                      </a:r>
                      <a:r>
                        <a:rPr lang="en-US" altLang="zh-CN" sz="1200" b="0" baseline="0" dirty="0" smtClean="0">
                          <a:solidFill>
                            <a:srgbClr val="3F6797"/>
                          </a:solidFill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rgbClr val="3F6797"/>
                          </a:solidFill>
                        </a:rPr>
                        <a:t>层析工艺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076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微生物（含内毒素）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细胞培养</a:t>
                      </a:r>
                      <a:r>
                        <a:rPr sz="1200" b="0" dirty="0" smtClean="0">
                          <a:solidFill>
                            <a:srgbClr val="3F6797"/>
                          </a:solidFill>
                        </a:rPr>
                        <a:t>, </a:t>
                      </a: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生产环境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C0504D"/>
                          </a:solidFill>
                        </a:rPr>
                        <a:t>非常高</a:t>
                      </a:r>
                      <a:endParaRPr sz="1200" b="0" dirty="0">
                        <a:solidFill>
                          <a:srgbClr val="C0504D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200" b="0" dirty="0" smtClean="0">
                          <a:solidFill>
                            <a:srgbClr val="3F6797"/>
                          </a:solidFill>
                        </a:rPr>
                        <a:t>所有步骤</a:t>
                      </a:r>
                      <a:endParaRPr sz="1200" b="0" dirty="0">
                        <a:solidFill>
                          <a:srgbClr val="3F6797"/>
                        </a:solidFill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149945" y="4595485"/>
            <a:ext cx="816288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>
                <a:uFillTx/>
              </a:defRPr>
            </a:pPr>
            <a:r>
              <a:rPr lang="zh-CN" altLang="en-US" dirty="0" smtClean="0">
                <a:uFill>
                  <a:solidFill/>
                </a:uFill>
                <a:latin typeface="+mn-ea"/>
                <a:cs typeface="Gill Sans"/>
                <a:sym typeface="Gill Sans"/>
              </a:rPr>
              <a:t>在保证具有</a:t>
            </a:r>
            <a:r>
              <a:rPr lang="zh-CN" altLang="en-US" dirty="0" smtClean="0">
                <a:solidFill>
                  <a:schemeClr val="accent2"/>
                </a:solidFill>
                <a:uFill>
                  <a:solidFill/>
                </a:uFill>
                <a:latin typeface="+mn-ea"/>
                <a:cs typeface="Gill Sans"/>
                <a:sym typeface="Gill Sans"/>
              </a:rPr>
              <a:t>足够甚至冗余</a:t>
            </a:r>
            <a:r>
              <a:rPr lang="zh-CN" altLang="en-US" dirty="0" smtClean="0">
                <a:uFill>
                  <a:solidFill/>
                </a:uFill>
                <a:latin typeface="+mn-ea"/>
                <a:cs typeface="Gill Sans"/>
                <a:sym typeface="Gill Sans"/>
              </a:rPr>
              <a:t>的杂质去除能力的前提下，</a:t>
            </a:r>
            <a:endParaRPr dirty="0">
              <a:uFill>
                <a:solidFill/>
              </a:uFill>
              <a:latin typeface="+mn-ea"/>
              <a:cs typeface="Gill Sans"/>
              <a:sym typeface="Gill Sans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90557" y="4996672"/>
            <a:ext cx="81628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dirty="0" smtClean="0">
                <a:solidFill>
                  <a:schemeClr val="accent2"/>
                </a:solidFill>
                <a:latin typeface="+mn-ea"/>
                <a:cs typeface="Gill Sans"/>
                <a:sym typeface="Gill Sans"/>
              </a:rPr>
              <a:t>工艺经济性</a:t>
            </a:r>
            <a:r>
              <a:rPr lang="zh-CN" altLang="en-US" dirty="0" smtClean="0">
                <a:latin typeface="+mn-ea"/>
                <a:cs typeface="Gill Sans"/>
                <a:sym typeface="Gill Sans"/>
              </a:rPr>
              <a:t>同样是工艺设计的关键要求。</a:t>
            </a:r>
            <a:endParaRPr dirty="0">
              <a:uFill>
                <a:solidFill/>
              </a:uFill>
              <a:latin typeface="+mn-ea"/>
              <a:cs typeface="Gill Sans"/>
              <a:sym typeface="Gill Sans"/>
            </a:endParaRPr>
          </a:p>
        </p:txBody>
      </p:sp>
      <p:grpSp>
        <p:nvGrpSpPr>
          <p:cNvPr id="123" name="Group 123"/>
          <p:cNvGrpSpPr/>
          <p:nvPr/>
        </p:nvGrpSpPr>
        <p:grpSpPr>
          <a:xfrm>
            <a:off x="617140" y="5480666"/>
            <a:ext cx="7802216" cy="504000"/>
            <a:chOff x="0" y="0"/>
            <a:chExt cx="7802215" cy="489743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983209" cy="489744"/>
            </a:xfrm>
            <a:prstGeom prst="roundRect">
              <a:avLst>
                <a:gd name="adj" fmla="val 38898"/>
              </a:avLst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b="1" dirty="0" smtClean="0">
                  <a:solidFill>
                    <a:schemeClr val="tx1"/>
                  </a:solidFill>
                  <a:uFill>
                    <a:solidFill/>
                  </a:uFill>
                  <a:latin typeface="+mn-ea"/>
                  <a:ea typeface="+mn-ea"/>
                </a:rPr>
                <a:t>收率</a:t>
              </a:r>
              <a:endParaRPr sz="1200" b="1" dirty="0">
                <a:solidFill>
                  <a:schemeClr val="tx1"/>
                </a:solidFill>
                <a:uFill>
                  <a:solidFill/>
                </a:uFill>
                <a:latin typeface="+mn-ea"/>
                <a:ea typeface="+mn-ea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498207" y="0"/>
              <a:ext cx="983209" cy="489744"/>
            </a:xfrm>
            <a:prstGeom prst="roundRect">
              <a:avLst>
                <a:gd name="adj" fmla="val 38898"/>
              </a:avLst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b="1" dirty="0" smtClean="0">
                  <a:solidFill>
                    <a:schemeClr val="tx1"/>
                  </a:solidFill>
                  <a:uFill>
                    <a:solidFill/>
                  </a:uFill>
                  <a:latin typeface="+mn-ea"/>
                  <a:ea typeface="+mn-ea"/>
                </a:rPr>
                <a:t>空间利用</a:t>
              </a:r>
              <a:endParaRPr sz="1200" b="1" dirty="0">
                <a:solidFill>
                  <a:schemeClr val="tx1"/>
                </a:solidFill>
                <a:uFill>
                  <a:solidFill/>
                </a:uFill>
                <a:latin typeface="+mn-ea"/>
                <a:ea typeface="+mn-ea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320800" y="0"/>
              <a:ext cx="983209" cy="489744"/>
            </a:xfrm>
            <a:prstGeom prst="roundRect">
              <a:avLst>
                <a:gd name="adj" fmla="val 38898"/>
              </a:avLst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b="1" dirty="0" smtClean="0">
                  <a:solidFill>
                    <a:schemeClr val="tx1"/>
                  </a:solidFill>
                  <a:uFill>
                    <a:solidFill/>
                  </a:uFill>
                  <a:latin typeface="+mn-ea"/>
                  <a:ea typeface="+mn-ea"/>
                </a:rPr>
                <a:t>工艺复杂性</a:t>
              </a:r>
              <a:endParaRPr sz="1200" b="1" dirty="0">
                <a:solidFill>
                  <a:schemeClr val="tx1"/>
                </a:solidFill>
                <a:uFill>
                  <a:solidFill/>
                </a:uFill>
                <a:latin typeface="+mn-ea"/>
                <a:ea typeface="+mn-ea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641600" y="0"/>
              <a:ext cx="983209" cy="489744"/>
            </a:xfrm>
            <a:prstGeom prst="roundRect">
              <a:avLst>
                <a:gd name="adj" fmla="val 38898"/>
              </a:avLst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b="1" dirty="0" smtClean="0">
                  <a:solidFill>
                    <a:schemeClr val="tx1"/>
                  </a:solidFill>
                  <a:uFill>
                    <a:solidFill/>
                  </a:uFill>
                  <a:latin typeface="+mn-ea"/>
                  <a:ea typeface="+mn-ea"/>
                </a:rPr>
                <a:t>能耗</a:t>
              </a:r>
              <a:endParaRPr sz="1200" b="1" dirty="0">
                <a:solidFill>
                  <a:schemeClr val="tx1"/>
                </a:solidFill>
                <a:uFill>
                  <a:solidFill/>
                </a:uFill>
                <a:latin typeface="+mn-ea"/>
                <a:ea typeface="+mn-ea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962400" y="0"/>
              <a:ext cx="1198216" cy="489744"/>
            </a:xfrm>
            <a:prstGeom prst="roundRect">
              <a:avLst>
                <a:gd name="adj" fmla="val 38898"/>
              </a:avLst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  <a:cs typeface="Gill Sans SemiBold"/>
                </a:rPr>
                <a:t>环保</a:t>
              </a:r>
              <a:endParaRPr sz="1200" b="1" dirty="0">
                <a:solidFill>
                  <a:schemeClr val="tx1"/>
                </a:solidFill>
                <a:latin typeface="+mn-ea"/>
                <a:cs typeface="Gill Sans SemiBold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6819007" y="0"/>
              <a:ext cx="983209" cy="489744"/>
            </a:xfrm>
            <a:prstGeom prst="roundRect">
              <a:avLst>
                <a:gd name="adj" fmla="val 38898"/>
              </a:avLst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3F6797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chemeClr val="tx1"/>
                  </a:solidFill>
                  <a:uFill>
                    <a:solidFill/>
                  </a:uFill>
                  <a:latin typeface="+mn-ea"/>
                  <a:ea typeface="+mn-ea"/>
                </a:rPr>
                <a:t>…….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19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工艺要求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spc="300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去除杂质以及工艺经济性</a:t>
              </a:r>
              <a:endParaRPr spc="300"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1" animBg="1" advAuto="0"/>
      <p:bldP spid="114" grpId="2" animBg="1" advAuto="0"/>
      <p:bldP spid="115" grpId="4" animBg="1" advAuto="0"/>
      <p:bldP spid="116" grpId="3" animBg="1" advAuto="0"/>
      <p:bldP spid="123" grpId="5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49206" y="3799365"/>
            <a:ext cx="3578767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dirty="0">
                <a:latin typeface="+mj-lt"/>
                <a:ea typeface="Gill Sans"/>
                <a:cs typeface="Gill Sans"/>
              </a:rPr>
              <a:t>Protein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</a:t>
            </a:r>
            <a:r>
              <a:rPr dirty="0" smtClean="0">
                <a:latin typeface="+mj-lt"/>
                <a:ea typeface="Gill Sans"/>
                <a:cs typeface="Gill Sans"/>
              </a:rPr>
              <a:t>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工艺前后</a:t>
            </a:r>
            <a:r>
              <a:rPr dirty="0" smtClean="0">
                <a:latin typeface="+mj-lt"/>
                <a:ea typeface="Gill Sans"/>
                <a:cs typeface="Gill Sans"/>
              </a:rPr>
              <a:t>)</a:t>
            </a:r>
            <a:endParaRPr dirty="0">
              <a:latin typeface="+mj-lt"/>
              <a:ea typeface="Gill Sans"/>
              <a:cs typeface="Gill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152871" y="3799365"/>
            <a:ext cx="3269715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层析精纯工艺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8899" y="931278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>
            <a:lvl1pPr marL="180473" indent="-180473">
              <a:buSzPct val="100000"/>
              <a:buChar char="•"/>
              <a:defRPr sz="2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marL="0" lvl="0" indent="0">
              <a:buNone/>
              <a:defRPr sz="1800">
                <a:uFillTx/>
              </a:defRPr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工艺流程及纯化工艺要求</a:t>
            </a:r>
            <a:endParaRPr sz="2200" spc="3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8899" y="2831336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/>
          <a:p>
            <a:pPr>
              <a:buSzPct val="100000"/>
            </a:pPr>
            <a:r>
              <a:rPr lang="zh-CN" altLang="en-US" spc="3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色谱（层析）工艺</a:t>
            </a:r>
            <a:endParaRPr spc="3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8899" y="4731394"/>
            <a:ext cx="7920000" cy="468000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0000" tIns="0" rIns="180000" bIns="0" anchor="ctr">
            <a:noAutofit/>
          </a:bodyPr>
          <a:lstStyle/>
          <a:p>
            <a:pPr>
              <a:buSzPct val="100000"/>
            </a:pPr>
            <a:r>
              <a:rPr lang="zh-CN" altLang="en-US" spc="3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</a:rPr>
              <a:t>（膜）过滤工艺</a:t>
            </a:r>
            <a:endParaRPr spc="3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49206" y="1899307"/>
            <a:ext cx="3600000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>
            <a:lvl1pPr marL="180473" indent="-180473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uFillTx/>
              </a:defRPr>
            </a:pP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总体工艺流程路线图</a:t>
            </a:r>
            <a:endParaRPr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174104" y="1899307"/>
            <a:ext cx="3269714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纯化工艺要求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49206" y="5699423"/>
            <a:ext cx="3600000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除病毒过滤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174103" y="5699423"/>
            <a:ext cx="3269715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8000" tIns="0" rIns="108000" bIns="0" anchor="ctr">
            <a:noAutofit/>
          </a:bodyPr>
          <a:lstStyle/>
          <a:p>
            <a:pPr marL="180473" indent="-180473">
              <a:buSzPct val="10000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</a:rPr>
              <a:t>超滤洗滤</a:t>
            </a:r>
            <a:r>
              <a:rPr lang="zh-CN" altLang="en-US" dirty="0" smtClean="0">
                <a:latin typeface="+mj-lt"/>
                <a:ea typeface="Gill Sans"/>
                <a:cs typeface="Gill Sans"/>
              </a:rPr>
              <a:t> </a:t>
            </a:r>
            <a:r>
              <a:rPr lang="en-US" altLang="zh-CN" dirty="0" smtClean="0">
                <a:latin typeface="+mj-lt"/>
                <a:ea typeface="Gill Sans"/>
                <a:cs typeface="Gill Sans"/>
              </a:rPr>
              <a:t>(UF/DF)</a:t>
            </a:r>
            <a:endParaRPr dirty="0">
              <a:latin typeface="+mj-lt"/>
              <a:ea typeface="Gill Sans"/>
              <a:cs typeface="Gill San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17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生产部技术沙龙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904035"/>
            <a:ext cx="8166498" cy="5459405"/>
            <a:chOff x="0" y="904035"/>
            <a:chExt cx="8166498" cy="5459405"/>
          </a:xfrm>
        </p:grpSpPr>
        <p:sp>
          <p:nvSpPr>
            <p:cNvPr id="21" name="Shape 72"/>
            <p:cNvSpPr/>
            <p:nvPr/>
          </p:nvSpPr>
          <p:spPr>
            <a:xfrm>
              <a:off x="0" y="904035"/>
              <a:ext cx="8166498" cy="165985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22" name="Shape 72"/>
            <p:cNvSpPr/>
            <p:nvPr/>
          </p:nvSpPr>
          <p:spPr>
            <a:xfrm>
              <a:off x="0" y="4703590"/>
              <a:ext cx="8166498" cy="165985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585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屏幕快照 2015-05-14 15.33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68" y="434861"/>
            <a:ext cx="5721344" cy="305182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729943546"/>
              </p:ext>
            </p:extLst>
          </p:nvPr>
        </p:nvGraphicFramePr>
        <p:xfrm>
          <a:off x="260225" y="3516126"/>
          <a:ext cx="8623547" cy="298477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23221"/>
                <a:gridCol w="2145109"/>
                <a:gridCol w="2455217"/>
              </a:tblGrid>
              <a:tr h="30761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latin typeface="+mn-lt"/>
                          <a:ea typeface="MS Reference Sans Serif"/>
                          <a:cs typeface="MS Reference Sans Serif"/>
                          <a:sym typeface="MS Reference Sans Serif"/>
                        </a:rPr>
                        <a:t>技术</a:t>
                      </a:r>
                      <a:endParaRPr sz="1100" b="1" dirty="0">
                        <a:latin typeface="+mn-lt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latin typeface="+mn-lt"/>
                          <a:ea typeface="MS Reference Sans Serif"/>
                          <a:cs typeface="MS Reference Sans Serif"/>
                          <a:sym typeface="MS Reference Sans Serif"/>
                        </a:rPr>
                        <a:t>利用的蛋白特性</a:t>
                      </a:r>
                      <a:endParaRPr sz="1100" b="1" dirty="0">
                        <a:latin typeface="+mn-lt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latin typeface="+mn-lt"/>
                          <a:ea typeface="MS Reference Sans Serif"/>
                          <a:cs typeface="MS Reference Sans Serif"/>
                          <a:sym typeface="MS Reference Sans Serif"/>
                        </a:rPr>
                        <a:t>工艺中可能的步骤</a:t>
                      </a:r>
                      <a:endParaRPr sz="1100" b="1" dirty="0">
                        <a:latin typeface="+mn-lt"/>
                        <a:ea typeface="MS Reference Sans Serif"/>
                        <a:cs typeface="MS Reference Sans Serif"/>
                        <a:sym typeface="MS Reference Sans Serif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A7C0DE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亲和层析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Affinity Chromatography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sz="1100" b="1" dirty="0" smtClean="0">
                          <a:latin typeface="+mn-lt"/>
                        </a:rPr>
                        <a:t>AC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特异性配体识别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捕获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(Capture)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spcBef>
                          <a:spcPts val="0"/>
                        </a:spcBef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Gill Sans SemiBold"/>
                          <a:sym typeface="Gill Sans SemiBold"/>
                        </a:rPr>
                        <a:t>固定金属离子亲和层析 </a:t>
                      </a:r>
                      <a:endParaRPr lang="en-US" altLang="zh-CN" sz="1100" b="1" dirty="0" smtClean="0">
                        <a:solidFill>
                          <a:srgbClr val="3F679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Gill Sans SemiBold"/>
                        <a:sym typeface="Gill Sans SemiBold"/>
                      </a:endParaRPr>
                    </a:p>
                    <a:p>
                      <a:pPr lvl="0" algn="ctr" defTabSz="457200">
                        <a:spcBef>
                          <a:spcPts val="0"/>
                        </a:spcBef>
                        <a:defRPr sz="1800" b="0" i="0">
                          <a:uFillTx/>
                        </a:defRPr>
                      </a:pP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Immobilized 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Metal Ion Affinity Chromatography 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,</a:t>
                      </a:r>
                      <a:r>
                        <a:rPr 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 </a:t>
                      </a:r>
                      <a:r>
                        <a:rPr sz="1100" b="1" dirty="0" smtClean="0"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IMAC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) 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金属离子螯合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捕获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中间纯化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Capture/Intermediate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阳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阴离子交换层析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endParaRPr lang="en-US" altLang="zh-CN" sz="1100" b="1" baseline="0" dirty="0" smtClean="0">
                        <a:solidFill>
                          <a:srgbClr val="3F6797"/>
                        </a:solidFill>
                        <a:latin typeface="+mn-lt"/>
                      </a:endParaRPr>
                    </a:p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err="1" smtClean="0">
                          <a:solidFill>
                            <a:srgbClr val="3F6797"/>
                          </a:solidFill>
                          <a:latin typeface="+mn-lt"/>
                        </a:rPr>
                        <a:t>Cation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/Anion 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Exchange Chromatography  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</a:t>
                      </a:r>
                      <a:r>
                        <a:rPr 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sz="1100" b="1" dirty="0" smtClean="0">
                          <a:latin typeface="+mn-lt"/>
                        </a:rPr>
                        <a:t>CEX/AEX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表面电荷分布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捕获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中间纯化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精纯</a:t>
                      </a:r>
                      <a:endParaRPr lang="en-US" sz="1100" b="1" dirty="0" smtClean="0">
                        <a:solidFill>
                          <a:srgbClr val="3F6797"/>
                        </a:solidFill>
                        <a:latin typeface="+mn-lt"/>
                      </a:endParaRPr>
                    </a:p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Capture/Intermediate/Polishing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尺寸排阻层析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Size 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Exclusion 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Chromatography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 </a:t>
                      </a:r>
                      <a:r>
                        <a:rPr sz="1100" b="1" dirty="0" smtClean="0">
                          <a:latin typeface="+mn-lt"/>
                        </a:rPr>
                        <a:t>SEC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分子表观尺寸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精纯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Polishing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疏水层析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Hydrophobic 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Interaction 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Chromatography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</a:t>
                      </a:r>
                      <a:r>
                        <a:rPr 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sz="1100" b="1" dirty="0" smtClean="0">
                          <a:latin typeface="+mn-lt"/>
                        </a:rPr>
                        <a:t>HIC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表面疏水性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Hydrophobicity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中间纯化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精纯 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Intermediate/Polishing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反相层析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Reverse 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Phase 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Chromatography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 </a:t>
                      </a:r>
                      <a:r>
                        <a:rPr sz="1100" b="1" dirty="0" smtClean="0">
                          <a:latin typeface="+mn-lt"/>
                        </a:rPr>
                        <a:t>RPC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表面疏水性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(Hydrophobicity)</a:t>
                      </a:r>
                      <a:endParaRPr lang="en-US" altLang="zh-CN"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分析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多模式作用层析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Multimodal Chromatography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</a:t>
                      </a:r>
                      <a:r>
                        <a:rPr 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sz="1100" b="1" dirty="0" smtClean="0">
                          <a:latin typeface="+mn-lt"/>
                        </a:rPr>
                        <a:t>MMC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上述各种蛋白特性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中间纯化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精纯 </a:t>
                      </a:r>
                      <a:r>
                        <a:rPr lang="en-US" altLang="zh-CN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Intermediate/Polishing)</a:t>
                      </a:r>
                      <a:endParaRPr lang="en-US" altLang="zh-CN"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E3E4E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等点聚焦色谱层析 </a:t>
                      </a:r>
                      <a:r>
                        <a:rPr lang="en-US" altLang="zh-CN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(</a:t>
                      </a:r>
                      <a:r>
                        <a:rPr sz="1100" b="1" dirty="0" err="1" smtClean="0">
                          <a:solidFill>
                            <a:srgbClr val="3F6797"/>
                          </a:solidFill>
                          <a:latin typeface="+mn-lt"/>
                        </a:rPr>
                        <a:t>Chromatofocusing</a:t>
                      </a:r>
                      <a:r>
                        <a:rPr 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,</a:t>
                      </a:r>
                      <a:r>
                        <a:rPr lang="en-US" sz="1100" b="1" baseline="0" dirty="0" smtClean="0">
                          <a:solidFill>
                            <a:srgbClr val="3F6797"/>
                          </a:solidFill>
                          <a:latin typeface="+mn-lt"/>
                        </a:rPr>
                        <a:t> </a:t>
                      </a:r>
                      <a:r>
                        <a:rPr sz="1100" b="1" dirty="0" smtClean="0">
                          <a:latin typeface="+mn-lt"/>
                        </a:rPr>
                        <a:t>CF</a:t>
                      </a:r>
                      <a:r>
                        <a:rPr sz="1100" b="1" dirty="0">
                          <a:solidFill>
                            <a:srgbClr val="3F6797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等电点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uFillTx/>
                        </a:defRPr>
                      </a:pPr>
                      <a:r>
                        <a:rPr lang="zh-CN" altLang="en-US" sz="1100" b="1" dirty="0" smtClean="0">
                          <a:solidFill>
                            <a:srgbClr val="3F6797"/>
                          </a:solidFill>
                          <a:latin typeface="+mn-lt"/>
                        </a:rPr>
                        <a:t>分析</a:t>
                      </a:r>
                      <a:endParaRPr sz="1100" b="1" dirty="0">
                        <a:solidFill>
                          <a:srgbClr val="3F6797"/>
                        </a:solidFill>
                        <a:latin typeface="+mn-lt"/>
                      </a:endParaRP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5727941" y="1006341"/>
            <a:ext cx="3194646" cy="43200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72000" bIns="0" anchor="ctr" anchorCtr="0">
            <a:noAutofit/>
          </a:bodyPr>
          <a:lstStyle/>
          <a:p>
            <a:pPr lvl="0" defTabSz="457200">
              <a:spcBef>
                <a:spcPts val="1200"/>
              </a:spcBef>
              <a:defRPr>
                <a:uFillTx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多种分离机制技术联合使用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  <a:sym typeface="Gill Sans SemiBold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727941" y="2176064"/>
            <a:ext cx="3194646" cy="491160"/>
          </a:xfrm>
          <a:prstGeom prst="rect">
            <a:avLst/>
          </a:prstGeom>
          <a:solidFill>
            <a:srgbClr val="E3E4E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72000" bIns="0">
            <a:spAutoFit/>
          </a:bodyPr>
          <a:lstStyle/>
          <a:p>
            <a:pPr lvl="0" defTabSz="457200">
              <a:lnSpc>
                <a:spcPct val="114000"/>
              </a:lnSpc>
              <a:spcBef>
                <a:spcPts val="1200"/>
              </a:spcBef>
              <a:defRPr>
                <a:uFillTx/>
              </a:defRPr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满足多步联合技术各步骤上样条件的同时，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最小化样品处理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SemiBold"/>
                <a:sym typeface="Gill Sans SemiBold"/>
              </a:rPr>
              <a:t>过程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SemiBold"/>
              <a:sym typeface="Gill Sans SemiBold"/>
            </a:endParaRPr>
          </a:p>
        </p:txBody>
      </p:sp>
      <p:sp>
        <p:nvSpPr>
          <p:cNvPr id="11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59419"/>
            <a:ext cx="9023797" cy="360000"/>
            <a:chOff x="0" y="59419"/>
            <a:chExt cx="9023797" cy="360000"/>
          </a:xfrm>
        </p:grpSpPr>
        <p:sp>
          <p:nvSpPr>
            <p:cNvPr id="13" name="Shape 53"/>
            <p:cNvSpPr/>
            <p:nvPr/>
          </p:nvSpPr>
          <p:spPr>
            <a:xfrm>
              <a:off x="0" y="59419"/>
              <a:ext cx="3821425" cy="360000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"/>
            <p:cNvSpPr/>
            <p:nvPr/>
          </p:nvSpPr>
          <p:spPr>
            <a:xfrm>
              <a:off x="3833812" y="59419"/>
              <a:ext cx="5189985" cy="360000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r"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 algn="l">
                <a:defRPr>
                  <a:uFillTx/>
                </a:defRPr>
              </a:pPr>
              <a:r>
                <a:rPr lang="zh-CN" altLang="en-US" dirty="0" smtClean="0">
                  <a:uFill>
                    <a:solidFill>
                      <a:srgbClr val="FFFFFF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多步层析工艺设计原则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animBg="1" advAuto="0"/>
      <p:bldP spid="130" grpId="4" animBg="1" advAuto="0"/>
      <p:bldP spid="131" grpId="2" animBg="1" advAuto="0"/>
      <p:bldP spid="132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屏幕快照 2015-05-14 15.33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8" y="498361"/>
            <a:ext cx="4960387" cy="2645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 160"/>
          <p:cNvGrpSpPr/>
          <p:nvPr/>
        </p:nvGrpSpPr>
        <p:grpSpPr>
          <a:xfrm>
            <a:off x="2247899" y="1751329"/>
            <a:ext cx="5525117" cy="547372"/>
            <a:chOff x="0" y="0"/>
            <a:chExt cx="5525115" cy="547371"/>
          </a:xfrm>
        </p:grpSpPr>
        <p:sp>
          <p:nvSpPr>
            <p:cNvPr id="156" name="Shape 156"/>
            <p:cNvSpPr/>
            <p:nvPr/>
          </p:nvSpPr>
          <p:spPr>
            <a:xfrm>
              <a:off x="0" y="547370"/>
              <a:ext cx="2599010" cy="1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603499" y="153670"/>
              <a:ext cx="1" cy="393456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603500" y="153670"/>
              <a:ext cx="635860" cy="1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283589" y="0"/>
              <a:ext cx="2241526" cy="215444"/>
            </a:xfrm>
            <a:prstGeom prst="rect">
              <a:avLst/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1">
              <a:spAutoFit/>
            </a:bodyPr>
            <a:lstStyle>
              <a:lvl1pPr defTabSz="457200">
                <a:spcBef>
                  <a:spcPts val="1200"/>
                </a:spcBef>
                <a:defRPr sz="1400">
                  <a:uFillTx/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/>
              </a:pPr>
              <a:r>
                <a:rPr sz="1400" dirty="0">
                  <a:latin typeface="+mn-lt"/>
                </a:rPr>
                <a:t>Protein A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</a:t>
              </a:r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3221025" y="2755899"/>
            <a:ext cx="4551991" cy="272824"/>
            <a:chOff x="0" y="0"/>
            <a:chExt cx="4551990" cy="272822"/>
          </a:xfrm>
        </p:grpSpPr>
        <p:sp>
          <p:nvSpPr>
            <p:cNvPr id="161" name="Shape 161"/>
            <p:cNvSpPr/>
            <p:nvPr/>
          </p:nvSpPr>
          <p:spPr>
            <a:xfrm flipV="1">
              <a:off x="0" y="0"/>
              <a:ext cx="1687499" cy="1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681174" y="0"/>
              <a:ext cx="1" cy="165101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flipV="1">
              <a:off x="1681174" y="165099"/>
              <a:ext cx="591410" cy="2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310464" y="57379"/>
              <a:ext cx="2241526" cy="215443"/>
            </a:xfrm>
            <a:prstGeom prst="rect">
              <a:avLst/>
            </a:prstGeom>
            <a:solidFill>
              <a:srgbClr val="E3E4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 anchorCtr="1">
              <a:spAutoFit/>
            </a:bodyPr>
            <a:lstStyle>
              <a:lvl1pPr algn="ctr" defTabSz="457200">
                <a:spcBef>
                  <a:spcPts val="1200"/>
                </a:spcBef>
                <a:defRPr sz="1400">
                  <a:uFillTx/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sz="1800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深层过滤</a:t>
              </a:r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6" name="Shape 166"/>
          <p:cNvSpPr/>
          <p:nvPr/>
        </p:nvSpPr>
        <p:spPr>
          <a:xfrm>
            <a:off x="273423" y="3380620"/>
            <a:ext cx="8597155" cy="69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14000"/>
              </a:lnSpc>
              <a:defRPr>
                <a:uFillTx/>
              </a:defRPr>
            </a:pP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相比于传统过滤只利用滤膜表面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实现</a:t>
            </a: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固</a:t>
            </a:r>
            <a:r>
              <a:rPr lang="zh-CN" altLang="en-US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（体颗粒）</a:t>
            </a:r>
            <a:r>
              <a:rPr lang="en-US" altLang="zh-CN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/</a:t>
            </a:r>
            <a:r>
              <a:rPr lang="zh-CN" altLang="en-US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液分离，</a:t>
            </a:r>
            <a:r>
              <a:rPr lang="zh-CN" altLang="en-US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深层过滤滤器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（膜包）是一类利用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多孔疏松材质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制备的滤膜去捕获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截除培养基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料液中的颗粒（或细胞）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。</a:t>
            </a:r>
            <a:endParaRPr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pic>
        <p:nvPicPr>
          <p:cNvPr id="1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032" y="4241800"/>
            <a:ext cx="4246658" cy="219827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4996416" y="4619902"/>
            <a:ext cx="3311672" cy="143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  <a:defRPr>
                <a:uFillTx/>
              </a:defRPr>
            </a:pPr>
            <a:r>
              <a:rPr lang="zh-CN" altLang="en-US"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工艺用途：在澄清步骤中</a:t>
            </a:r>
            <a:r>
              <a:rPr lang="zh-CN" altLang="en-US" sz="1600" dirty="0" smtClean="0">
                <a:solidFill>
                  <a:srgbClr val="C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去除细胞收获液中的细胞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、</a:t>
            </a:r>
            <a:r>
              <a:rPr lang="zh-CN" altLang="en-US" sz="1600" dirty="0" smtClean="0">
                <a:solidFill>
                  <a:srgbClr val="C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细胞碎片和其他颗粒物</a:t>
            </a:r>
            <a:r>
              <a:rPr lang="zh-CN" altLang="en-US" sz="16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，可以作为细胞离心或沉降工艺的后续工艺或单独用于澄清步骤。</a:t>
            </a:r>
            <a:endParaRPr sz="16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grpSp>
        <p:nvGrpSpPr>
          <p:cNvPr id="21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22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dirty="0" smtClean="0">
                  <a:latin typeface="+mj-lt"/>
                </a:rPr>
                <a:t>Protein A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工艺之前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澄清（深层过滤）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5" grpId="2" animBg="1" advAuto="0"/>
      <p:bldP spid="166" grpId="3" animBg="1" advAuto="0"/>
      <p:bldP spid="167" grpId="4" animBg="1" advAuto="0"/>
      <p:bldP spid="168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47979" y="508713"/>
            <a:ext cx="8340538" cy="63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14000"/>
              </a:lnSpc>
              <a:defRPr>
                <a:uFillTx/>
              </a:defRPr>
            </a:pPr>
            <a:r>
              <a:rPr sz="1600" dirty="0">
                <a:uFill>
                  <a:solidFill/>
                </a:uFill>
                <a:latin typeface="+mj-ea"/>
                <a:ea typeface="+mj-ea"/>
                <a:cs typeface="Gill Sans"/>
                <a:sym typeface="Gill Sans"/>
              </a:rPr>
              <a:t>Protein </a:t>
            </a:r>
            <a:r>
              <a:rPr sz="1600" dirty="0" smtClean="0">
                <a:uFill>
                  <a:solidFill/>
                </a:uFill>
                <a:latin typeface="+mj-ea"/>
                <a:ea typeface="+mj-ea"/>
                <a:cs typeface="Gill Sans"/>
                <a:sym typeface="Gill Sans"/>
              </a:rPr>
              <a:t>A</a:t>
            </a:r>
            <a:r>
              <a:rPr lang="zh-CN" altLang="en-US" sz="1600" dirty="0" smtClean="0">
                <a:uFillTx/>
                <a:latin typeface="+mj-ea"/>
                <a:ea typeface="+mj-ea"/>
                <a:cs typeface="Gill Sans"/>
                <a:sym typeface="Gill Sans"/>
              </a:rPr>
              <a:t>（</a:t>
            </a:r>
            <a:r>
              <a:rPr lang="zh-CN" altLang="en-US" sz="1600" dirty="0" smtClean="0">
                <a:latin typeface="+mj-ea"/>
                <a:ea typeface="+mj-ea"/>
                <a:cs typeface="Gill Sans"/>
                <a:sym typeface="Gill Sans"/>
              </a:rPr>
              <a:t>蛋白 </a:t>
            </a:r>
            <a:r>
              <a:rPr lang="en-US" altLang="zh-CN" sz="1600" dirty="0" smtClean="0">
                <a:latin typeface="+mj-ea"/>
                <a:ea typeface="+mj-ea"/>
                <a:cs typeface="Gill Sans"/>
                <a:sym typeface="Gill Sans"/>
              </a:rPr>
              <a:t>A</a:t>
            </a:r>
            <a:r>
              <a:rPr lang="zh-CN" altLang="en-US" sz="1600" dirty="0" smtClean="0">
                <a:latin typeface="+mj-ea"/>
                <a:ea typeface="+mj-ea"/>
                <a:cs typeface="Gill Sans"/>
                <a:sym typeface="Gill Sans"/>
              </a:rPr>
              <a:t>）是一种来源于金黄色葡萄球菌 </a:t>
            </a:r>
            <a:r>
              <a:rPr lang="en-US" altLang="zh-CN" sz="1600" dirty="0" smtClean="0">
                <a:latin typeface="+mj-ea"/>
                <a:ea typeface="+mj-ea"/>
                <a:cs typeface="Gill Sans"/>
                <a:sym typeface="Gill Sans"/>
              </a:rPr>
              <a:t>(</a:t>
            </a:r>
            <a:r>
              <a:rPr lang="en-US" altLang="zh-CN" sz="1600" i="1" dirty="0" smtClean="0">
                <a:latin typeface="+mj-ea"/>
                <a:ea typeface="+mj-ea"/>
                <a:cs typeface="Gill Sans"/>
                <a:sym typeface="Gill Sans"/>
              </a:rPr>
              <a:t>Staphylococcus </a:t>
            </a:r>
            <a:r>
              <a:rPr lang="en-US" altLang="zh-CN" sz="1600" i="1" dirty="0" err="1" smtClean="0">
                <a:latin typeface="+mj-ea"/>
                <a:ea typeface="+mj-ea"/>
                <a:cs typeface="Gill Sans"/>
                <a:sym typeface="Gill Sans"/>
              </a:rPr>
              <a:t>aureus</a:t>
            </a:r>
            <a:r>
              <a:rPr lang="en-US" altLang="zh-CN" sz="1600" dirty="0">
                <a:latin typeface="+mj-ea"/>
                <a:ea typeface="+mj-ea"/>
                <a:cs typeface="Gill Sans"/>
                <a:sym typeface="Gill Sans"/>
              </a:rPr>
              <a:t>)</a:t>
            </a:r>
            <a:r>
              <a:rPr lang="zh-CN" altLang="en-US" sz="1600" dirty="0" smtClean="0">
                <a:latin typeface="+mj-ea"/>
                <a:ea typeface="+mj-ea"/>
                <a:cs typeface="Gill Sans"/>
                <a:sym typeface="Gill Sans"/>
              </a:rPr>
              <a:t>细胞壁外的细胞膜（壁）蛋白，分子量约 </a:t>
            </a:r>
            <a:r>
              <a:rPr lang="en-US" altLang="zh-CN" sz="1600" dirty="0" smtClean="0">
                <a:latin typeface="+mj-ea"/>
                <a:ea typeface="+mj-ea"/>
                <a:cs typeface="Gill Sans"/>
                <a:sym typeface="Gill Sans"/>
              </a:rPr>
              <a:t>42 </a:t>
            </a:r>
            <a:r>
              <a:rPr lang="en-US" altLang="zh-CN" sz="1600" dirty="0" err="1" smtClean="0">
                <a:latin typeface="+mj-ea"/>
                <a:ea typeface="+mj-ea"/>
                <a:cs typeface="Gill Sans"/>
                <a:sym typeface="Gill Sans"/>
              </a:rPr>
              <a:t>kDa</a:t>
            </a:r>
            <a:r>
              <a:rPr lang="zh-CN" altLang="en-US" sz="1600" dirty="0" smtClean="0">
                <a:latin typeface="+mj-ea"/>
                <a:ea typeface="+mj-ea"/>
                <a:cs typeface="Gill Sans"/>
                <a:sym typeface="Gill Sans"/>
              </a:rPr>
              <a:t>。</a:t>
            </a:r>
            <a:endParaRPr sz="1600" i="1" dirty="0">
              <a:uFill>
                <a:solidFill/>
              </a:uFill>
              <a:latin typeface="+mj-ea"/>
              <a:ea typeface="+mj-ea"/>
              <a:cs typeface="Gill Sans"/>
              <a:sym typeface="Gill Sans"/>
            </a:endParaRPr>
          </a:p>
        </p:txBody>
      </p:sp>
      <p:pic>
        <p:nvPicPr>
          <p:cNvPr id="175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349" y="1100169"/>
            <a:ext cx="4765798" cy="10161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Group 178"/>
          <p:cNvGrpSpPr/>
          <p:nvPr/>
        </p:nvGrpSpPr>
        <p:grpSpPr>
          <a:xfrm>
            <a:off x="2336337" y="1687899"/>
            <a:ext cx="2241527" cy="286086"/>
            <a:chOff x="0" y="0"/>
            <a:chExt cx="2241526" cy="286085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2241526" cy="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05005" y="70642"/>
              <a:ext cx="1809315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400">
                  <a:solidFill>
                    <a:srgbClr val="3F6797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400" dirty="0" smtClean="0">
                  <a:solidFill>
                    <a:srgbClr val="3F6797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</a:t>
              </a:r>
              <a:r>
                <a:rPr lang="zh-CN" altLang="en-US" sz="1400" dirty="0" smtClean="0">
                  <a:solidFill>
                    <a:srgbClr val="3F6797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结合结构域</a:t>
              </a:r>
              <a:endParaRPr sz="1400" dirty="0">
                <a:solidFill>
                  <a:srgbClr val="3F6797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9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698" y="2571729"/>
            <a:ext cx="3821304" cy="312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4.png"/>
          <p:cNvPicPr/>
          <p:nvPr/>
        </p:nvPicPr>
        <p:blipFill>
          <a:blip r:embed="rId4">
            <a:extLst/>
          </a:blip>
          <a:srcRect l="3044" t="6706" r="3350" b="5404"/>
          <a:stretch>
            <a:fillRect/>
          </a:stretch>
        </p:blipFill>
        <p:spPr>
          <a:xfrm>
            <a:off x="454112" y="2571729"/>
            <a:ext cx="4562510" cy="342716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 rot="12180000" flipH="1">
            <a:off x="2144517" y="3870639"/>
            <a:ext cx="1530995" cy="2028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+mn-ea"/>
            </a:endParaRPr>
          </a:p>
        </p:txBody>
      </p:sp>
      <p:grpSp>
        <p:nvGrpSpPr>
          <p:cNvPr id="186" name="Group 186"/>
          <p:cNvGrpSpPr/>
          <p:nvPr/>
        </p:nvGrpSpPr>
        <p:grpSpPr>
          <a:xfrm>
            <a:off x="770284" y="2102069"/>
            <a:ext cx="4127061" cy="4069003"/>
            <a:chOff x="0" y="0"/>
            <a:chExt cx="4127059" cy="4069002"/>
          </a:xfrm>
        </p:grpSpPr>
        <p:pic>
          <p:nvPicPr>
            <p:cNvPr id="182" name="image7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860268" cy="4069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393782" y="1840001"/>
              <a:ext cx="1681372" cy="34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600">
                  <a:uFillTx/>
                </a:defRPr>
              </a:lvl1pPr>
            </a:lstStyle>
            <a:p>
              <a:pPr lvl="0">
                <a:defRPr sz="1800"/>
              </a:pPr>
              <a:r>
                <a:rPr sz="1600">
                  <a:latin typeface="+mn-ea"/>
                </a:rPr>
                <a:t>Fc fragment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3081216" y="243491"/>
              <a:ext cx="1017274" cy="599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uFillTx/>
                </a:defRPr>
              </a:pPr>
              <a:r>
                <a:rPr sz="1600" dirty="0">
                  <a:latin typeface="+mn-ea"/>
                </a:rPr>
                <a:t>Cγ2 domain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3109786" y="3387512"/>
              <a:ext cx="1017274" cy="599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uFillTx/>
                </a:defRPr>
              </a:pPr>
              <a:r>
                <a:rPr sz="1600">
                  <a:latin typeface="+mn-ea"/>
                </a:rPr>
                <a:t>Cγ3 domain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3568700" y="3798903"/>
            <a:ext cx="1970119" cy="1584730"/>
            <a:chOff x="0" y="0"/>
            <a:chExt cx="1970118" cy="1584728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938759" cy="868934"/>
            </a:xfrm>
            <a:prstGeom prst="rect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flipH="1" flipV="1">
              <a:off x="939799" y="916743"/>
              <a:ext cx="379611" cy="37961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122679" y="1338507"/>
              <a:ext cx="847439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  <a:latin typeface="+mn-ea"/>
                  <a:ea typeface="+mn-ea"/>
                </a:rPr>
                <a:t>Interface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4978522" y="2503156"/>
            <a:ext cx="3961954" cy="3564163"/>
            <a:chOff x="0" y="0"/>
            <a:chExt cx="3961952" cy="3564161"/>
          </a:xfrm>
        </p:grpSpPr>
        <p:pic>
          <p:nvPicPr>
            <p:cNvPr id="191" name="image8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869002" cy="3564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Shape 192"/>
            <p:cNvSpPr/>
            <p:nvPr/>
          </p:nvSpPr>
          <p:spPr>
            <a:xfrm>
              <a:off x="1294058" y="139795"/>
              <a:ext cx="1024644" cy="544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uFillTx/>
                </a:defRPr>
              </a:pPr>
              <a:r>
                <a:rPr sz="1600" dirty="0">
                  <a:latin typeface="+mn-ea"/>
                </a:rPr>
                <a:t>Cγ2 domain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1458853" y="2759524"/>
              <a:ext cx="1024643" cy="544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uFillTx/>
                </a:defRPr>
              </a:pPr>
              <a:r>
                <a:rPr sz="1600">
                  <a:latin typeface="+mn-ea"/>
                </a:rPr>
                <a:t>Cγ3 domain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2185906" y="2263178"/>
              <a:ext cx="1776047" cy="472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>
                  <a:uFillTx/>
                </a:defRPr>
              </a:lvl1pPr>
            </a:lstStyle>
            <a:p>
              <a:pPr lvl="0">
                <a:defRPr sz="1800"/>
              </a:pPr>
              <a:r>
                <a:rPr sz="1400" dirty="0">
                  <a:latin typeface="+mn-ea"/>
                </a:rPr>
                <a:t>The B domain fragment of Protein A</a:t>
              </a:r>
            </a:p>
          </p:txBody>
        </p:sp>
      </p:grpSp>
      <p:sp>
        <p:nvSpPr>
          <p:cNvPr id="29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30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dirty="0" smtClean="0">
                  <a:latin typeface="+mj-lt"/>
                </a:rPr>
                <a:t>Protein A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结构基础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  <p:bldP spid="175" grpId="2" animBg="1" advAuto="0"/>
      <p:bldP spid="178" grpId="3" animBg="1" advAuto="0"/>
      <p:bldP spid="179" grpId="4" animBg="1" advAuto="0"/>
      <p:bldP spid="180" grpId="5" animBg="1" advAuto="0"/>
      <p:bldP spid="180" grpId="7" animBg="1" advAuto="0"/>
      <p:bldP spid="181" grpId="6" animBg="1" advAuto="0"/>
      <p:bldP spid="190" grpId="9" animBg="1" advAuto="0"/>
      <p:bldP spid="195" grpId="1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615696" y="786130"/>
            <a:ext cx="7912608" cy="72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14000"/>
              </a:lnSpc>
              <a:defRPr>
                <a:uFillTx/>
              </a:defRP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人类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IgG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抗体以及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Fc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融合蛋白可以在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中性至碱性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条件下与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Protein A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结合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，在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酸性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条件下与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Protein 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分离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（被洗脱）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  <p:pic>
        <p:nvPicPr>
          <p:cNvPr id="202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357" y="2157592"/>
            <a:ext cx="3719353" cy="329184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732991" y="1795232"/>
            <a:ext cx="165618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0374" y="2104405"/>
            <a:ext cx="3533131" cy="329184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4770374" y="1765851"/>
            <a:ext cx="165618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uFillTx/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27"/>
          <p:cNvGrpSpPr/>
          <p:nvPr/>
        </p:nvGrpSpPr>
        <p:grpSpPr>
          <a:xfrm>
            <a:off x="0" y="40722"/>
            <a:ext cx="9036497" cy="363091"/>
            <a:chOff x="0" y="-1"/>
            <a:chExt cx="9036495" cy="363090"/>
          </a:xfrm>
        </p:grpSpPr>
        <p:sp>
          <p:nvSpPr>
            <p:cNvPr id="16" name="Shape 125"/>
            <p:cNvSpPr/>
            <p:nvPr/>
          </p:nvSpPr>
          <p:spPr>
            <a:xfrm>
              <a:off x="0" y="3090"/>
              <a:ext cx="3821424" cy="359999"/>
            </a:xfrm>
            <a:prstGeom prst="rect">
              <a:avLst/>
            </a:prstGeom>
            <a:solidFill>
              <a:srgbClr val="A7C0DE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0" rIns="108000" bIns="0" numCol="1" anchor="ctr" anchorCtr="0">
              <a:noAutofit/>
            </a:bodyPr>
            <a:lstStyle>
              <a:lvl1pPr algn="ctr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 smtClean="0"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层析工艺</a:t>
              </a:r>
              <a:endParaRPr dirty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126"/>
            <p:cNvSpPr/>
            <p:nvPr/>
          </p:nvSpPr>
          <p:spPr>
            <a:xfrm>
              <a:off x="3846511" y="-1"/>
              <a:ext cx="5189984" cy="359999"/>
            </a:xfrm>
            <a:prstGeom prst="rect">
              <a:avLst/>
            </a:prstGeom>
            <a:solidFill>
              <a:srgbClr val="E3E4E4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08000" tIns="50800" rIns="108000" bIns="50800" numCol="1" anchor="ctr" anchorCtr="0">
              <a:noAutofit/>
            </a:bodyPr>
            <a:lstStyle>
              <a:lvl1pPr>
                <a:defRPr>
                  <a:uFill>
                    <a:solidFill>
                      <a:srgbClr val="FFFFFF"/>
                    </a:solidFill>
                  </a:u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US" dirty="0" smtClean="0">
                  <a:latin typeface="+mj-lt"/>
                </a:rPr>
                <a:t>Protein A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如何结合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洗脱？</a:t>
              </a:r>
              <a:endParaRPr dirty="0"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Shape 67"/>
          <p:cNvSpPr/>
          <p:nvPr/>
        </p:nvSpPr>
        <p:spPr>
          <a:xfrm>
            <a:off x="6876497" y="6631454"/>
            <a:ext cx="2160000" cy="180000"/>
          </a:xfrm>
          <a:prstGeom prst="rect">
            <a:avLst/>
          </a:prstGeom>
          <a:solidFill>
            <a:srgbClr val="E3E4E4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 anchorCtr="0">
            <a:noAutofit/>
          </a:bodyPr>
          <a:lstStyle>
            <a:lvl1pPr algn="ctr">
              <a:defRPr sz="800">
                <a:latin typeface="MS Reference Sans Serif"/>
                <a:ea typeface="MS Reference Sans Serif"/>
                <a:cs typeface="MS Reference Sans Serif"/>
                <a:sym typeface="MS Reference Sans Serif"/>
              </a:defRPr>
            </a:lvl1pPr>
          </a:lstStyle>
          <a:p>
            <a:pPr lvl="0">
              <a:defRPr sz="1800">
                <a:uFillTx/>
              </a:defRPr>
            </a:pPr>
            <a:r>
              <a:rPr lang="zh-CN" altLang="en-US" sz="9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袁冶</a:t>
            </a:r>
            <a:r>
              <a:rPr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MST, </a:t>
            </a:r>
            <a:r>
              <a:rPr lang="zh-CN" altLang="en-US" sz="900" dirty="0" smtClean="0"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信达生物制药（苏州）</a:t>
            </a:r>
            <a:endParaRPr sz="900" dirty="0">
              <a:uFill>
                <a:solidFill/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  <p:bldP spid="202" grpId="3" animBg="1" advAuto="0"/>
      <p:bldP spid="203" grpId="2" animBg="1" advAuto="0"/>
      <p:bldP spid="204" grpId="5" animBg="1" advAuto="0"/>
      <p:bldP spid="205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2785</Words>
  <Application>Microsoft Office PowerPoint</Application>
  <PresentationFormat>全屏显示(4:3)</PresentationFormat>
  <Paragraphs>601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Avenir Book</vt:lpstr>
      <vt:lpstr>Gill Sans</vt:lpstr>
      <vt:lpstr>Gill Sans SemiBold</vt:lpstr>
      <vt:lpstr>微软雅黑</vt:lpstr>
      <vt:lpstr>Andalus</vt:lpstr>
      <vt:lpstr>Arial</vt:lpstr>
      <vt:lpstr>Calibri</vt:lpstr>
      <vt:lpstr>Centaur</vt:lpstr>
      <vt:lpstr>Helvetica</vt:lpstr>
      <vt:lpstr>MS Reference Sans Serif</vt:lpstr>
      <vt:lpstr>Times</vt:lpstr>
      <vt:lpstr>Times New Roman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袁冶</dc:creator>
  <cp:lastModifiedBy>袁冶</cp:lastModifiedBy>
  <cp:revision>36</cp:revision>
  <dcterms:modified xsi:type="dcterms:W3CDTF">2018-11-13T01:40:41Z</dcterms:modified>
</cp:coreProperties>
</file>