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8" r:id="rId1"/>
  </p:sldMasterIdLst>
  <p:notesMasterIdLst>
    <p:notesMasterId r:id="rId14"/>
  </p:notesMasterIdLst>
  <p:handoutMasterIdLst>
    <p:handoutMasterId r:id="rId15"/>
  </p:handoutMasterIdLst>
  <p:sldIdLst>
    <p:sldId id="3029" r:id="rId2"/>
    <p:sldId id="3042" r:id="rId3"/>
    <p:sldId id="3054" r:id="rId4"/>
    <p:sldId id="3043" r:id="rId5"/>
    <p:sldId id="3055" r:id="rId6"/>
    <p:sldId id="3046" r:id="rId7"/>
    <p:sldId id="3045" r:id="rId8"/>
    <p:sldId id="3047" r:id="rId9"/>
    <p:sldId id="3048" r:id="rId10"/>
    <p:sldId id="3049" r:id="rId11"/>
    <p:sldId id="3053" r:id="rId12"/>
    <p:sldId id="3035" r:id="rId13"/>
  </p:sldIdLst>
  <p:sldSz cx="9144000" cy="6858000" type="screen4x3"/>
  <p:notesSz cx="7010400" cy="9296400"/>
  <p:defaultTextStyle>
    <a:defPPr>
      <a:defRPr lang="en-US"/>
    </a:defPPr>
    <a:lvl1pPr algn="ctr" rtl="0" eaLnBrk="0" fontAlgn="base" hangingPunct="0">
      <a:spcBef>
        <a:spcPct val="50000"/>
      </a:spcBef>
      <a:spcAft>
        <a:spcPct val="0"/>
      </a:spcAft>
      <a:defRPr sz="1200" kern="1200">
        <a:solidFill>
          <a:schemeClr val="tx1"/>
        </a:solidFill>
        <a:latin typeface="Verdana" pitchFamily="34" charset="0"/>
        <a:ea typeface="+mn-ea"/>
        <a:cs typeface="+mn-cs"/>
      </a:defRPr>
    </a:lvl1pPr>
    <a:lvl2pPr marL="457200" algn="ctr" rtl="0" eaLnBrk="0" fontAlgn="base" hangingPunct="0">
      <a:spcBef>
        <a:spcPct val="50000"/>
      </a:spcBef>
      <a:spcAft>
        <a:spcPct val="0"/>
      </a:spcAft>
      <a:defRPr sz="1200" kern="1200">
        <a:solidFill>
          <a:schemeClr val="tx1"/>
        </a:solidFill>
        <a:latin typeface="Verdana" pitchFamily="34" charset="0"/>
        <a:ea typeface="+mn-ea"/>
        <a:cs typeface="+mn-cs"/>
      </a:defRPr>
    </a:lvl2pPr>
    <a:lvl3pPr marL="914400" algn="ctr" rtl="0" eaLnBrk="0" fontAlgn="base" hangingPunct="0">
      <a:spcBef>
        <a:spcPct val="50000"/>
      </a:spcBef>
      <a:spcAft>
        <a:spcPct val="0"/>
      </a:spcAft>
      <a:defRPr sz="1200" kern="1200">
        <a:solidFill>
          <a:schemeClr val="tx1"/>
        </a:solidFill>
        <a:latin typeface="Verdana" pitchFamily="34" charset="0"/>
        <a:ea typeface="+mn-ea"/>
        <a:cs typeface="+mn-cs"/>
      </a:defRPr>
    </a:lvl3pPr>
    <a:lvl4pPr marL="1371600" algn="ctr" rtl="0" eaLnBrk="0" fontAlgn="base" hangingPunct="0">
      <a:spcBef>
        <a:spcPct val="50000"/>
      </a:spcBef>
      <a:spcAft>
        <a:spcPct val="0"/>
      </a:spcAft>
      <a:defRPr sz="1200" kern="1200">
        <a:solidFill>
          <a:schemeClr val="tx1"/>
        </a:solidFill>
        <a:latin typeface="Verdana" pitchFamily="34" charset="0"/>
        <a:ea typeface="+mn-ea"/>
        <a:cs typeface="+mn-cs"/>
      </a:defRPr>
    </a:lvl4pPr>
    <a:lvl5pPr marL="1828800" algn="ctr" rtl="0" eaLnBrk="0" fontAlgn="base" hangingPunct="0">
      <a:spcBef>
        <a:spcPct val="5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kyUN.Or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CC"/>
    <a:srgbClr val="000066"/>
    <a:srgbClr val="154117"/>
    <a:srgbClr val="154121"/>
    <a:srgbClr val="6600FF"/>
    <a:srgbClr val="CC0A00"/>
    <a:srgbClr val="AC0800"/>
    <a:srgbClr val="FFB909"/>
    <a:srgbClr val="154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9" autoAdjust="0"/>
    <p:restoredTop sz="86357" autoAdjust="0"/>
  </p:normalViewPr>
  <p:slideViewPr>
    <p:cSldViewPr snapToGrid="0">
      <p:cViewPr varScale="1">
        <p:scale>
          <a:sx n="114" d="100"/>
          <a:sy n="114" d="100"/>
        </p:scale>
        <p:origin x="-1560" y="-96"/>
      </p:cViewPr>
      <p:guideLst>
        <p:guide orient="horz" pos="4319"/>
        <p:guide orient="horz" pos="2752"/>
        <p:guide orient="horz" pos="804"/>
        <p:guide pos="1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7" d="100"/>
          <a:sy n="67" d="100"/>
        </p:scale>
        <p:origin x="-2850" y="-96"/>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40063" cy="463550"/>
          </a:xfrm>
          <a:prstGeom prst="rect">
            <a:avLst/>
          </a:prstGeom>
          <a:noFill/>
          <a:ln w="9525">
            <a:noFill/>
            <a:miter lim="800000"/>
            <a:headEnd/>
            <a:tailEnd/>
          </a:ln>
        </p:spPr>
        <p:txBody>
          <a:bodyPr vert="horz" wrap="square" lIns="92901" tIns="46452" rIns="92901" bIns="46452" numCol="1" anchor="t" anchorCtr="0" compatLnSpc="1">
            <a:prstTxWarp prst="textNoShape">
              <a:avLst/>
            </a:prstTxWarp>
          </a:bodyPr>
          <a:lstStyle>
            <a:lvl1pPr algn="l" defTabSz="930275">
              <a:spcBef>
                <a:spcPct val="0"/>
              </a:spcBef>
              <a:defRPr>
                <a:latin typeface="Times New Roman" pitchFamily="18" charset="0"/>
              </a:defRPr>
            </a:lvl1pPr>
          </a:lstStyle>
          <a:p>
            <a:endParaRPr lang="zh-CN" altLang="en-US"/>
          </a:p>
        </p:txBody>
      </p:sp>
      <p:sp>
        <p:nvSpPr>
          <p:cNvPr id="7171" name="Rectangle 3"/>
          <p:cNvSpPr>
            <a:spLocks noGrp="1" noChangeArrowheads="1"/>
          </p:cNvSpPr>
          <p:nvPr>
            <p:ph type="dt" sz="quarter" idx="1"/>
          </p:nvPr>
        </p:nvSpPr>
        <p:spPr bwMode="auto">
          <a:xfrm>
            <a:off x="3970338" y="0"/>
            <a:ext cx="3040062" cy="463550"/>
          </a:xfrm>
          <a:prstGeom prst="rect">
            <a:avLst/>
          </a:prstGeom>
          <a:noFill/>
          <a:ln w="9525">
            <a:noFill/>
            <a:miter lim="800000"/>
            <a:headEnd/>
            <a:tailEnd/>
          </a:ln>
        </p:spPr>
        <p:txBody>
          <a:bodyPr vert="horz" wrap="square" lIns="92901" tIns="46452" rIns="92901" bIns="46452" numCol="1" anchor="t" anchorCtr="0" compatLnSpc="1">
            <a:prstTxWarp prst="textNoShape">
              <a:avLst/>
            </a:prstTxWarp>
          </a:bodyPr>
          <a:lstStyle>
            <a:lvl1pPr algn="r" defTabSz="930275">
              <a:spcBef>
                <a:spcPct val="0"/>
              </a:spcBef>
              <a:defRPr>
                <a:latin typeface="Times New Roman" pitchFamily="18" charset="0"/>
              </a:defRPr>
            </a:lvl1pPr>
          </a:lstStyle>
          <a:p>
            <a:endParaRPr lang="zh-CN" altLang="en-US"/>
          </a:p>
        </p:txBody>
      </p:sp>
      <p:sp>
        <p:nvSpPr>
          <p:cNvPr id="7172" name="Rectangle 4"/>
          <p:cNvSpPr>
            <a:spLocks noGrp="1" noChangeArrowheads="1"/>
          </p:cNvSpPr>
          <p:nvPr>
            <p:ph type="ftr" sz="quarter" idx="2"/>
          </p:nvPr>
        </p:nvSpPr>
        <p:spPr bwMode="auto">
          <a:xfrm>
            <a:off x="0" y="8832850"/>
            <a:ext cx="3040063" cy="463550"/>
          </a:xfrm>
          <a:prstGeom prst="rect">
            <a:avLst/>
          </a:prstGeom>
          <a:noFill/>
          <a:ln w="9525">
            <a:noFill/>
            <a:miter lim="800000"/>
            <a:headEnd/>
            <a:tailEnd/>
          </a:ln>
        </p:spPr>
        <p:txBody>
          <a:bodyPr vert="horz" wrap="square" lIns="92901" tIns="46452" rIns="92901" bIns="46452" numCol="1" anchor="b" anchorCtr="0" compatLnSpc="1">
            <a:prstTxWarp prst="textNoShape">
              <a:avLst/>
            </a:prstTxWarp>
          </a:bodyPr>
          <a:lstStyle>
            <a:lvl1pPr algn="l" defTabSz="930275">
              <a:spcBef>
                <a:spcPct val="0"/>
              </a:spcBef>
              <a:defRPr>
                <a:latin typeface="Times New Roman" pitchFamily="18" charset="0"/>
              </a:defRPr>
            </a:lvl1pPr>
          </a:lstStyle>
          <a:p>
            <a:endParaRPr lang="zh-CN" altLang="en-US"/>
          </a:p>
        </p:txBody>
      </p:sp>
      <p:sp>
        <p:nvSpPr>
          <p:cNvPr id="7173" name="Rectangle 5"/>
          <p:cNvSpPr>
            <a:spLocks noGrp="1" noChangeArrowheads="1"/>
          </p:cNvSpPr>
          <p:nvPr>
            <p:ph type="sldNum" sz="quarter" idx="3"/>
          </p:nvPr>
        </p:nvSpPr>
        <p:spPr bwMode="auto">
          <a:xfrm>
            <a:off x="3970338" y="8832850"/>
            <a:ext cx="3040062" cy="463550"/>
          </a:xfrm>
          <a:prstGeom prst="rect">
            <a:avLst/>
          </a:prstGeom>
          <a:noFill/>
          <a:ln w="9525">
            <a:noFill/>
            <a:miter lim="800000"/>
            <a:headEnd/>
            <a:tailEnd/>
          </a:ln>
        </p:spPr>
        <p:txBody>
          <a:bodyPr vert="horz" wrap="square" lIns="92901" tIns="46452" rIns="92901" bIns="46452" numCol="1" anchor="b" anchorCtr="0" compatLnSpc="1">
            <a:prstTxWarp prst="textNoShape">
              <a:avLst/>
            </a:prstTxWarp>
          </a:bodyPr>
          <a:lstStyle>
            <a:lvl1pPr algn="r" defTabSz="930275">
              <a:spcBef>
                <a:spcPct val="0"/>
              </a:spcBef>
              <a:defRPr>
                <a:latin typeface="Times New Roman" pitchFamily="18" charset="0"/>
              </a:defRPr>
            </a:lvl1pPr>
          </a:lstStyle>
          <a:p>
            <a:fld id="{E12A482E-E67B-4D4A-AB3B-4FC10567A095}" type="slidenum">
              <a:rPr lang="zh-CN" altLang="en-US"/>
              <a:pPr/>
              <a:t>‹#›</a:t>
            </a:fld>
            <a:endParaRPr lang="en-US" altLang="zh-CN"/>
          </a:p>
        </p:txBody>
      </p:sp>
    </p:spTree>
    <p:extLst>
      <p:ext uri="{BB962C8B-B14F-4D97-AF65-F5344CB8AC3E}">
        <p14:creationId xmlns:p14="http://schemas.microsoft.com/office/powerpoint/2010/main" val="1978621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40063" cy="463550"/>
          </a:xfrm>
          <a:prstGeom prst="rect">
            <a:avLst/>
          </a:prstGeom>
          <a:noFill/>
          <a:ln w="9525">
            <a:noFill/>
            <a:miter lim="800000"/>
            <a:headEnd/>
            <a:tailEnd/>
          </a:ln>
        </p:spPr>
        <p:txBody>
          <a:bodyPr vert="horz" wrap="square" lIns="92901" tIns="46452" rIns="92901" bIns="46452" numCol="1" anchor="t" anchorCtr="0" compatLnSpc="1">
            <a:prstTxWarp prst="textNoShape">
              <a:avLst/>
            </a:prstTxWarp>
          </a:bodyPr>
          <a:lstStyle>
            <a:lvl1pPr algn="l" defTabSz="930275">
              <a:spcBef>
                <a:spcPct val="0"/>
              </a:spcBef>
              <a:defRPr>
                <a:latin typeface="Times New Roman" pitchFamily="18" charset="0"/>
              </a:defRPr>
            </a:lvl1pPr>
          </a:lstStyle>
          <a:p>
            <a:endParaRPr lang="zh-CN" altLang="en-US"/>
          </a:p>
        </p:txBody>
      </p:sp>
      <p:sp>
        <p:nvSpPr>
          <p:cNvPr id="6147" name="Rectangle 3"/>
          <p:cNvSpPr>
            <a:spLocks noGrp="1" noChangeArrowheads="1"/>
          </p:cNvSpPr>
          <p:nvPr>
            <p:ph type="dt" idx="1"/>
          </p:nvPr>
        </p:nvSpPr>
        <p:spPr bwMode="auto">
          <a:xfrm>
            <a:off x="3970338" y="0"/>
            <a:ext cx="3040062" cy="463550"/>
          </a:xfrm>
          <a:prstGeom prst="rect">
            <a:avLst/>
          </a:prstGeom>
          <a:noFill/>
          <a:ln w="9525">
            <a:noFill/>
            <a:miter lim="800000"/>
            <a:headEnd/>
            <a:tailEnd/>
          </a:ln>
        </p:spPr>
        <p:txBody>
          <a:bodyPr vert="horz" wrap="square" lIns="92901" tIns="46452" rIns="92901" bIns="46452" numCol="1" anchor="t" anchorCtr="0" compatLnSpc="1">
            <a:prstTxWarp prst="textNoShape">
              <a:avLst/>
            </a:prstTxWarp>
          </a:bodyPr>
          <a:lstStyle>
            <a:lvl1pPr algn="r" defTabSz="930275">
              <a:spcBef>
                <a:spcPct val="0"/>
              </a:spcBef>
              <a:defRPr>
                <a:latin typeface="Times New Roman" pitchFamily="18" charset="0"/>
              </a:defRPr>
            </a:lvl1pPr>
          </a:lstStyle>
          <a:p>
            <a:endParaRPr lang="zh-CN" altLang="en-US"/>
          </a:p>
        </p:txBody>
      </p:sp>
      <p:sp>
        <p:nvSpPr>
          <p:cNvPr id="5018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6625" y="4414838"/>
            <a:ext cx="5137150" cy="4183062"/>
          </a:xfrm>
          <a:prstGeom prst="rect">
            <a:avLst/>
          </a:prstGeom>
          <a:noFill/>
          <a:ln w="9525">
            <a:noFill/>
            <a:miter lim="800000"/>
            <a:headEnd/>
            <a:tailEnd/>
          </a:ln>
        </p:spPr>
        <p:txBody>
          <a:bodyPr vert="horz" wrap="square" lIns="92901" tIns="46452" rIns="92901" bIns="464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40063" cy="463550"/>
          </a:xfrm>
          <a:prstGeom prst="rect">
            <a:avLst/>
          </a:prstGeom>
          <a:noFill/>
          <a:ln w="9525">
            <a:noFill/>
            <a:miter lim="800000"/>
            <a:headEnd/>
            <a:tailEnd/>
          </a:ln>
        </p:spPr>
        <p:txBody>
          <a:bodyPr vert="horz" wrap="square" lIns="92901" tIns="46452" rIns="92901" bIns="46452" numCol="1" anchor="b" anchorCtr="0" compatLnSpc="1">
            <a:prstTxWarp prst="textNoShape">
              <a:avLst/>
            </a:prstTxWarp>
          </a:bodyPr>
          <a:lstStyle>
            <a:lvl1pPr algn="l" defTabSz="930275">
              <a:spcBef>
                <a:spcPct val="0"/>
              </a:spcBef>
              <a:defRPr>
                <a:latin typeface="Times New Roman" pitchFamily="18" charset="0"/>
              </a:defRPr>
            </a:lvl1pPr>
          </a:lstStyle>
          <a:p>
            <a:endParaRPr lang="zh-CN" altLang="en-US"/>
          </a:p>
        </p:txBody>
      </p:sp>
      <p:sp>
        <p:nvSpPr>
          <p:cNvPr id="6151" name="Rectangle 7"/>
          <p:cNvSpPr>
            <a:spLocks noGrp="1" noChangeArrowheads="1"/>
          </p:cNvSpPr>
          <p:nvPr>
            <p:ph type="sldNum" sz="quarter" idx="5"/>
          </p:nvPr>
        </p:nvSpPr>
        <p:spPr bwMode="auto">
          <a:xfrm>
            <a:off x="3970338" y="8832850"/>
            <a:ext cx="3040062" cy="463550"/>
          </a:xfrm>
          <a:prstGeom prst="rect">
            <a:avLst/>
          </a:prstGeom>
          <a:noFill/>
          <a:ln w="9525">
            <a:noFill/>
            <a:miter lim="800000"/>
            <a:headEnd/>
            <a:tailEnd/>
          </a:ln>
        </p:spPr>
        <p:txBody>
          <a:bodyPr vert="horz" wrap="square" lIns="92901" tIns="46452" rIns="92901" bIns="46452" numCol="1" anchor="b" anchorCtr="0" compatLnSpc="1">
            <a:prstTxWarp prst="textNoShape">
              <a:avLst/>
            </a:prstTxWarp>
          </a:bodyPr>
          <a:lstStyle>
            <a:lvl1pPr algn="r" defTabSz="930275">
              <a:spcBef>
                <a:spcPct val="0"/>
              </a:spcBef>
              <a:defRPr>
                <a:latin typeface="Times New Roman" pitchFamily="18" charset="0"/>
              </a:defRPr>
            </a:lvl1pPr>
          </a:lstStyle>
          <a:p>
            <a:fld id="{39305D0D-E402-41D4-B37D-F147D145F38D}" type="slidenum">
              <a:rPr lang="zh-CN" altLang="en-US"/>
              <a:pPr/>
              <a:t>‹#›</a:t>
            </a:fld>
            <a:endParaRPr lang="en-US" altLang="zh-CN"/>
          </a:p>
        </p:txBody>
      </p:sp>
    </p:spTree>
    <p:extLst>
      <p:ext uri="{BB962C8B-B14F-4D97-AF65-F5344CB8AC3E}">
        <p14:creationId xmlns:p14="http://schemas.microsoft.com/office/powerpoint/2010/main" val="1572155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5-11">
    <p:spTree>
      <p:nvGrpSpPr>
        <p:cNvPr id="1" name=""/>
        <p:cNvGrpSpPr/>
        <p:nvPr/>
      </p:nvGrpSpPr>
      <p:grpSpPr>
        <a:xfrm>
          <a:off x="0" y="0"/>
          <a:ext cx="0" cy="0"/>
          <a:chOff x="0" y="0"/>
          <a:chExt cx="0" cy="0"/>
        </a:xfrm>
      </p:grpSpPr>
      <p:sp>
        <p:nvSpPr>
          <p:cNvPr id="2" name="Title 1"/>
          <p:cNvSpPr>
            <a:spLocks noGrp="1"/>
          </p:cNvSpPr>
          <p:nvPr>
            <p:ph type="title"/>
          </p:nvPr>
        </p:nvSpPr>
        <p:spPr>
          <a:xfrm>
            <a:off x="382772" y="0"/>
            <a:ext cx="7983353" cy="838200"/>
          </a:xfrm>
        </p:spPr>
        <p:txBody>
          <a:bodyPr/>
          <a:lstStyle>
            <a:lvl1pPr algn="ctr">
              <a:defRPr b="1" baseline="0">
                <a:latin typeface="Arial Unicode MS" pitchFamily="34" charset="-122"/>
                <a:ea typeface="黑体" pitchFamily="2" charset="-122"/>
              </a:defRPr>
            </a:lvl1pPr>
          </a:lstStyle>
          <a:p>
            <a:r>
              <a:rPr lang="zh-CN" altLang="en-US" smtClean="0"/>
              <a:t>单击此处编辑母版标题样式</a:t>
            </a:r>
            <a:endParaRPr lang="zh-CN" altLang="en-US" dirty="0"/>
          </a:p>
        </p:txBody>
      </p:sp>
      <p:sp>
        <p:nvSpPr>
          <p:cNvPr id="4" name="Rectangle 3"/>
          <p:cNvSpPr>
            <a:spLocks noGrp="1" noChangeArrowheads="1"/>
          </p:cNvSpPr>
          <p:nvPr>
            <p:ph idx="1"/>
          </p:nvPr>
        </p:nvSpPr>
        <p:spPr bwMode="auto">
          <a:xfrm>
            <a:off x="393073" y="1234891"/>
            <a:ext cx="8120062" cy="4935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Char char="•"/>
              <a:defRPr/>
            </a:lvl1pPr>
            <a:lvl2pPr>
              <a:buFont typeface="Arial" pitchFamily="34" charset="0"/>
              <a:buChar char="•"/>
              <a:defRPr/>
            </a:lvl2pPr>
          </a:lstStyle>
          <a:p>
            <a:pPr lvl="0"/>
            <a:r>
              <a:rPr lang="zh-CN" altLang="en-US" smtClean="0"/>
              <a:t>单击此处编辑母版文本样式</a:t>
            </a:r>
          </a:p>
          <a:p>
            <a:pPr lvl="1"/>
            <a:r>
              <a:rPr lang="zh-CN" altLang="en-US" smtClean="0"/>
              <a:t>第二级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最终版母版">
    <p:spTree>
      <p:nvGrpSpPr>
        <p:cNvPr id="1" name=""/>
        <p:cNvGrpSpPr/>
        <p:nvPr/>
      </p:nvGrpSpPr>
      <p:grpSpPr>
        <a:xfrm>
          <a:off x="0" y="0"/>
          <a:ext cx="0" cy="0"/>
          <a:chOff x="0" y="0"/>
          <a:chExt cx="0" cy="0"/>
        </a:xfrm>
      </p:grpSpPr>
      <p:pic>
        <p:nvPicPr>
          <p:cNvPr id="6" name="图片 5" descr="信达应用-new-32.jpg"/>
          <p:cNvPicPr>
            <a:picLocks noChangeAspect="1"/>
          </p:cNvPicPr>
          <p:nvPr userDrawn="1"/>
        </p:nvPicPr>
        <p:blipFill>
          <a:blip r:embed="rId2" cstate="print"/>
          <a:stretch>
            <a:fillRect/>
          </a:stretch>
        </p:blipFill>
        <p:spPr>
          <a:xfrm>
            <a:off x="1290" y="0"/>
            <a:ext cx="9141420" cy="6858000"/>
          </a:xfrm>
          <a:prstGeom prst="rect">
            <a:avLst/>
          </a:prstGeom>
        </p:spPr>
      </p:pic>
      <p:sp>
        <p:nvSpPr>
          <p:cNvPr id="901123" name="Rectangle 1027"/>
          <p:cNvSpPr>
            <a:spLocks noGrp="1" noChangeArrowheads="1"/>
          </p:cNvSpPr>
          <p:nvPr>
            <p:ph type="subTitle" idx="1"/>
          </p:nvPr>
        </p:nvSpPr>
        <p:spPr>
          <a:xfrm>
            <a:off x="760228" y="2254920"/>
            <a:ext cx="7772400" cy="762000"/>
          </a:xfrm>
        </p:spPr>
        <p:txBody>
          <a:bodyPr/>
          <a:lstStyle>
            <a:lvl1pPr marL="0" indent="0" algn="ctr">
              <a:buFont typeface="Wingdings" pitchFamily="2" charset="2"/>
              <a:buNone/>
              <a:defRPr sz="2600" b="0" baseline="0">
                <a:solidFill>
                  <a:schemeClr val="tx1"/>
                </a:solidFill>
                <a:latin typeface="Arial Unicode MS" pitchFamily="34" charset="-122"/>
                <a:ea typeface="黑体" pitchFamily="2" charset="-122"/>
              </a:defRPr>
            </a:lvl1pPr>
          </a:lstStyle>
          <a:p>
            <a:r>
              <a:rPr lang="zh-CN" altLang="en-US" smtClean="0"/>
              <a:t>单击此处编辑母版副标题样式</a:t>
            </a:r>
            <a:endParaRPr lang="en-US" dirty="0"/>
          </a:p>
        </p:txBody>
      </p:sp>
      <p:sp>
        <p:nvSpPr>
          <p:cNvPr id="12" name="Title 1"/>
          <p:cNvSpPr>
            <a:spLocks noGrp="1"/>
          </p:cNvSpPr>
          <p:nvPr>
            <p:ph type="title"/>
          </p:nvPr>
        </p:nvSpPr>
        <p:spPr>
          <a:xfrm>
            <a:off x="766219" y="908447"/>
            <a:ext cx="7772400" cy="1115359"/>
          </a:xfrm>
        </p:spPr>
        <p:txBody>
          <a:bodyPr anchor="ctr"/>
          <a:lstStyle>
            <a:lvl1pPr algn="ctr">
              <a:defRPr sz="3600" b="1" cap="none" baseline="0">
                <a:solidFill>
                  <a:schemeClr val="tx1"/>
                </a:solidFill>
              </a:defRPr>
            </a:lvl1pPr>
          </a:lstStyle>
          <a:p>
            <a:r>
              <a:rPr lang="zh-CN" altLang="en-US" smtClean="0"/>
              <a:t>单击此处编辑母版标题样式</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page">
    <p:spTree>
      <p:nvGrpSpPr>
        <p:cNvPr id="1" name=""/>
        <p:cNvGrpSpPr/>
        <p:nvPr/>
      </p:nvGrpSpPr>
      <p:grpSpPr>
        <a:xfrm>
          <a:off x="0" y="0"/>
          <a:ext cx="0" cy="0"/>
          <a:chOff x="0" y="0"/>
          <a:chExt cx="0" cy="0"/>
        </a:xfrm>
      </p:grpSpPr>
      <p:pic>
        <p:nvPicPr>
          <p:cNvPr id="5" name="图片 4" descr="信达应用-new-32.jpg"/>
          <p:cNvPicPr>
            <a:picLocks noChangeAspect="1"/>
          </p:cNvPicPr>
          <p:nvPr userDrawn="1"/>
        </p:nvPicPr>
        <p:blipFill>
          <a:blip r:embed="rId2" cstate="print"/>
          <a:stretch>
            <a:fillRect/>
          </a:stretch>
        </p:blipFill>
        <p:spPr>
          <a:xfrm>
            <a:off x="1290" y="0"/>
            <a:ext cx="914142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3" name="Rectangle 7"/>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4" name="Title 1"/>
          <p:cNvSpPr>
            <a:spLocks noGrp="1"/>
          </p:cNvSpPr>
          <p:nvPr>
            <p:ph type="title" hasCustomPrompt="1"/>
          </p:nvPr>
        </p:nvSpPr>
        <p:spPr>
          <a:xfrm>
            <a:off x="360608" y="0"/>
            <a:ext cx="8005517" cy="838200"/>
          </a:xfrm>
        </p:spPr>
        <p:txBody>
          <a:bodyPr/>
          <a:lstStyle/>
          <a:p>
            <a:r>
              <a:rPr lang="zh-CN" altLang="en-US" dirty="0" smtClean="0"/>
              <a:t>单击此处编辑标题样式</a:t>
            </a:r>
            <a:endParaRPr lang="zh-CN" alt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64042" y="166578"/>
            <a:ext cx="6400284" cy="577702"/>
          </a:xfrm>
        </p:spPr>
        <p:txBody>
          <a:bodyPr/>
          <a:lstStyle/>
          <a:p>
            <a:r>
              <a:rPr lang="zh-CN" altLang="en-US" smtClean="0"/>
              <a:t>单击此处编辑母版标题样式</a:t>
            </a:r>
            <a:endParaRPr lang="zh-CN" altLang="en-US" dirty="0"/>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p:txBody>
      </p:sp>
      <p:sp>
        <p:nvSpPr>
          <p:cNvPr id="8" name="页脚占位符 7"/>
          <p:cNvSpPr>
            <a:spLocks noGrp="1"/>
          </p:cNvSpPr>
          <p:nvPr>
            <p:ph type="ftr" sz="quarter" idx="11"/>
          </p:nvPr>
        </p:nvSpPr>
        <p:spPr>
          <a:xfrm>
            <a:off x="3124200" y="6245225"/>
            <a:ext cx="2895600" cy="476250"/>
          </a:xfrm>
          <a:prstGeom prst="rect">
            <a:avLst/>
          </a:prstGeom>
        </p:spPr>
        <p:txBody>
          <a:bodyPr/>
          <a:lstStyle>
            <a:lvl1pPr>
              <a:defRPr>
                <a:ea typeface="宋体" pitchFamily="2" charset="-122"/>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logo">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58914" y="1215700"/>
            <a:ext cx="8120062" cy="4935537"/>
          </a:xfrm>
        </p:spPr>
        <p:txBody>
          <a:bodyPr/>
          <a:lstStyle>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xfrm>
            <a:off x="1011936" y="6217793"/>
            <a:ext cx="1981200" cy="476250"/>
          </a:xfrm>
          <a:prstGeom prst="rect">
            <a:avLst/>
          </a:prstGeom>
          <a:ln/>
        </p:spPr>
        <p:txBody>
          <a:bodyPr/>
          <a:lstStyle>
            <a:lvl1pPr>
              <a:defRPr/>
            </a:lvl1pPr>
          </a:lstStyle>
          <a:p>
            <a:pPr>
              <a:defRPr/>
            </a:pPr>
            <a:fld id="{BF434691-727F-4664-B201-E391F5415489}" type="datetime1">
              <a:rPr lang="zh-CN" altLang="en-US"/>
              <a:pPr>
                <a:defRPr/>
              </a:pPr>
              <a:t>2014/12/17</a:t>
            </a:fld>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60608" y="0"/>
            <a:ext cx="8005517"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3075" name="Rectangle 3"/>
          <p:cNvSpPr>
            <a:spLocks noGrp="1" noChangeArrowheads="1"/>
          </p:cNvSpPr>
          <p:nvPr>
            <p:ph type="body" idx="1"/>
          </p:nvPr>
        </p:nvSpPr>
        <p:spPr bwMode="auto">
          <a:xfrm>
            <a:off x="414338" y="1160463"/>
            <a:ext cx="8120062" cy="4935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1045" name="Line 21"/>
          <p:cNvSpPr>
            <a:spLocks noChangeShapeType="1"/>
          </p:cNvSpPr>
          <p:nvPr userDrawn="1"/>
        </p:nvSpPr>
        <p:spPr bwMode="auto">
          <a:xfrm>
            <a:off x="144463" y="891988"/>
            <a:ext cx="8843962" cy="0"/>
          </a:xfrm>
          <a:prstGeom prst="line">
            <a:avLst/>
          </a:prstGeom>
          <a:noFill/>
          <a:ln w="28575">
            <a:solidFill>
              <a:schemeClr val="accent2"/>
            </a:solidFill>
            <a:round/>
            <a:headEnd/>
            <a:tailEnd/>
          </a:ln>
          <a:effectLst/>
        </p:spPr>
        <p:txBody>
          <a:bodyPr/>
          <a:lstStyle/>
          <a:p>
            <a:pPr>
              <a:defRPr/>
            </a:pPr>
            <a:endParaRPr lang="en-US"/>
          </a:p>
        </p:txBody>
      </p:sp>
      <p:sp>
        <p:nvSpPr>
          <p:cNvPr id="15" name="SlideNumber"/>
          <p:cNvSpPr/>
          <p:nvPr userDrawn="1"/>
        </p:nvSpPr>
        <p:spPr>
          <a:xfrm>
            <a:off x="8189832" y="6380205"/>
            <a:ext cx="342000" cy="324000"/>
          </a:xfrm>
          <a:prstGeom prst="roundRect">
            <a:avLst>
              <a:gd name="adj" fmla="val 50000"/>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fld id="{BB69BBE8-4DB2-4642-B003-B220ACD5A2FD}" type="slidenum">
              <a:rPr lang="en-US" sz="900" baseline="0" smtClean="0">
                <a:solidFill>
                  <a:schemeClr val="accent6"/>
                </a:solidFill>
                <a:latin typeface="Verdana" pitchFamily="34" charset="0"/>
              </a:rPr>
              <a:pPr algn="ctr"/>
              <a:t>‹#›</a:t>
            </a:fld>
            <a:endParaRPr lang="fr-FR" sz="900" dirty="0" smtClean="0">
              <a:solidFill>
                <a:schemeClr val="accent6"/>
              </a:solidFill>
            </a:endParaRPr>
          </a:p>
        </p:txBody>
      </p:sp>
      <p:pic>
        <p:nvPicPr>
          <p:cNvPr id="10" name="Picture 2"/>
          <p:cNvPicPr>
            <a:picLocks noChangeAspect="1" noChangeArrowheads="1"/>
          </p:cNvPicPr>
          <p:nvPr userDrawn="1"/>
        </p:nvPicPr>
        <p:blipFill>
          <a:blip r:embed="rId9" cstate="print"/>
          <a:srcRect l="22194" t="35108" r="20333" b="45090"/>
          <a:stretch>
            <a:fillRect/>
          </a:stretch>
        </p:blipFill>
        <p:spPr bwMode="auto">
          <a:xfrm>
            <a:off x="385372" y="6317228"/>
            <a:ext cx="1215894" cy="33515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46" r:id="rId1"/>
    <p:sldLayoutId id="2147483745" r:id="rId2"/>
    <p:sldLayoutId id="2147483726" r:id="rId3"/>
    <p:sldLayoutId id="2147483747" r:id="rId4"/>
    <p:sldLayoutId id="2147483752" r:id="rId5"/>
    <p:sldLayoutId id="2147483755" r:id="rId6"/>
    <p:sldLayoutId id="2147483757" r:id="rId7"/>
  </p:sldLayoutIdLst>
  <p:hf hdr="0" ftr="0" dt="0"/>
  <p:txStyles>
    <p:titleStyle>
      <a:lvl1pPr algn="l" rtl="0" eaLnBrk="1" fontAlgn="base" hangingPunct="1">
        <a:spcBef>
          <a:spcPct val="0"/>
        </a:spcBef>
        <a:spcAft>
          <a:spcPct val="0"/>
        </a:spcAft>
        <a:defRPr sz="3200" b="1" baseline="0">
          <a:solidFill>
            <a:schemeClr val="tx1"/>
          </a:solidFill>
          <a:latin typeface="Arial Unicode MS" pitchFamily="34" charset="-122"/>
          <a:ea typeface="黑体" pitchFamily="2" charset="-122"/>
          <a:cs typeface="+mj-cs"/>
        </a:defRPr>
      </a:lvl1pPr>
      <a:lvl2pPr algn="l" rtl="0" eaLnBrk="1" fontAlgn="base" hangingPunct="1">
        <a:spcBef>
          <a:spcPct val="0"/>
        </a:spcBef>
        <a:spcAft>
          <a:spcPct val="0"/>
        </a:spcAft>
        <a:defRPr b="1">
          <a:solidFill>
            <a:schemeClr val="tx2"/>
          </a:solidFill>
          <a:latin typeface="Verdana" pitchFamily="34" charset="0"/>
        </a:defRPr>
      </a:lvl2pPr>
      <a:lvl3pPr algn="l" rtl="0" eaLnBrk="1" fontAlgn="base" hangingPunct="1">
        <a:spcBef>
          <a:spcPct val="0"/>
        </a:spcBef>
        <a:spcAft>
          <a:spcPct val="0"/>
        </a:spcAft>
        <a:defRPr b="1">
          <a:solidFill>
            <a:schemeClr val="tx2"/>
          </a:solidFill>
          <a:latin typeface="Verdana" pitchFamily="34" charset="0"/>
        </a:defRPr>
      </a:lvl3pPr>
      <a:lvl4pPr algn="l" rtl="0" eaLnBrk="1" fontAlgn="base" hangingPunct="1">
        <a:spcBef>
          <a:spcPct val="0"/>
        </a:spcBef>
        <a:spcAft>
          <a:spcPct val="0"/>
        </a:spcAft>
        <a:defRPr b="1">
          <a:solidFill>
            <a:schemeClr val="tx2"/>
          </a:solidFill>
          <a:latin typeface="Verdana" pitchFamily="34" charset="0"/>
        </a:defRPr>
      </a:lvl4pPr>
      <a:lvl5pPr algn="l" rtl="0" eaLnBrk="1" fontAlgn="base" hangingPunct="1">
        <a:spcBef>
          <a:spcPct val="0"/>
        </a:spcBef>
        <a:spcAft>
          <a:spcPct val="0"/>
        </a:spcAft>
        <a:defRPr b="1">
          <a:solidFill>
            <a:schemeClr val="tx2"/>
          </a:solidFill>
          <a:latin typeface="Verdana" pitchFamily="34" charset="0"/>
        </a:defRPr>
      </a:lvl5pPr>
      <a:lvl6pPr marL="457200" algn="l" rtl="0" eaLnBrk="1" fontAlgn="base" hangingPunct="1">
        <a:spcBef>
          <a:spcPct val="0"/>
        </a:spcBef>
        <a:spcAft>
          <a:spcPct val="0"/>
        </a:spcAft>
        <a:defRPr b="1">
          <a:solidFill>
            <a:schemeClr val="tx2"/>
          </a:solidFill>
          <a:latin typeface="Verdana" pitchFamily="34" charset="0"/>
        </a:defRPr>
      </a:lvl6pPr>
      <a:lvl7pPr marL="914400" algn="l" rtl="0" eaLnBrk="1" fontAlgn="base" hangingPunct="1">
        <a:spcBef>
          <a:spcPct val="0"/>
        </a:spcBef>
        <a:spcAft>
          <a:spcPct val="0"/>
        </a:spcAft>
        <a:defRPr b="1">
          <a:solidFill>
            <a:schemeClr val="tx2"/>
          </a:solidFill>
          <a:latin typeface="Verdana" pitchFamily="34" charset="0"/>
        </a:defRPr>
      </a:lvl7pPr>
      <a:lvl8pPr marL="1371600" algn="l" rtl="0" eaLnBrk="1" fontAlgn="base" hangingPunct="1">
        <a:spcBef>
          <a:spcPct val="0"/>
        </a:spcBef>
        <a:spcAft>
          <a:spcPct val="0"/>
        </a:spcAft>
        <a:defRPr b="1">
          <a:solidFill>
            <a:schemeClr val="tx2"/>
          </a:solidFill>
          <a:latin typeface="Verdana" pitchFamily="34" charset="0"/>
        </a:defRPr>
      </a:lvl8pPr>
      <a:lvl9pPr marL="1828800" algn="l" rtl="0" eaLnBrk="1" fontAlgn="base" hangingPunct="1">
        <a:spcBef>
          <a:spcPct val="0"/>
        </a:spcBef>
        <a:spcAft>
          <a:spcPct val="0"/>
        </a:spcAft>
        <a:defRPr b="1">
          <a:solidFill>
            <a:schemeClr val="tx2"/>
          </a:solidFill>
          <a:latin typeface="Verdana" pitchFamily="34" charset="0"/>
        </a:defRPr>
      </a:lvl9pPr>
    </p:titleStyle>
    <p:bodyStyle>
      <a:lvl1pPr marL="168275" indent="-168275" algn="l" rtl="0" eaLnBrk="1" fontAlgn="base" hangingPunct="1">
        <a:spcBef>
          <a:spcPct val="20000"/>
        </a:spcBef>
        <a:spcAft>
          <a:spcPct val="0"/>
        </a:spcAft>
        <a:buClr>
          <a:schemeClr val="accent2"/>
        </a:buClr>
        <a:buFont typeface="Arial" pitchFamily="34" charset="0"/>
        <a:buChar char="•"/>
        <a:defRPr sz="2400">
          <a:solidFill>
            <a:schemeClr val="tx1"/>
          </a:solidFill>
          <a:latin typeface="+mn-lt"/>
          <a:ea typeface="+mn-ea"/>
          <a:cs typeface="+mn-cs"/>
        </a:defRPr>
      </a:lvl1pPr>
      <a:lvl2pPr marL="458788" indent="-176213" algn="l" rtl="0" eaLnBrk="1" fontAlgn="base" hangingPunct="1">
        <a:spcBef>
          <a:spcPct val="20000"/>
        </a:spcBef>
        <a:spcAft>
          <a:spcPct val="0"/>
        </a:spcAft>
        <a:buClr>
          <a:schemeClr val="bg2"/>
        </a:buClr>
        <a:buFont typeface="Arial" pitchFamily="34" charset="0"/>
        <a:buChar char="•"/>
        <a:defRPr sz="2000">
          <a:solidFill>
            <a:schemeClr val="tx1"/>
          </a:solidFill>
          <a:latin typeface="+mn-lt"/>
        </a:defRPr>
      </a:lvl2pPr>
      <a:lvl3pPr marL="685800" indent="-109538" algn="l" rtl="0" eaLnBrk="1" fontAlgn="base" hangingPunct="1">
        <a:spcBef>
          <a:spcPct val="20000"/>
        </a:spcBef>
        <a:spcAft>
          <a:spcPct val="0"/>
        </a:spcAft>
        <a:buClr>
          <a:schemeClr val="bg2"/>
        </a:buClr>
        <a:buFont typeface="Wingdings" pitchFamily="2" charset="2"/>
        <a:buChar char="p"/>
        <a:defRPr sz="24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Tahoma" pitchFamily="34" charset="0"/>
        </a:defRPr>
      </a:lvl4pPr>
      <a:lvl5pPr marL="2057400" indent="-228600" algn="l" rtl="0" eaLnBrk="1" fontAlgn="base" hangingPunct="1">
        <a:spcBef>
          <a:spcPct val="20000"/>
        </a:spcBef>
        <a:spcAft>
          <a:spcPct val="0"/>
        </a:spcAft>
        <a:buChar char="»"/>
        <a:defRPr>
          <a:solidFill>
            <a:schemeClr val="tx1"/>
          </a:solidFill>
          <a:latin typeface="Tahoma" pitchFamily="34" charset="0"/>
        </a:defRPr>
      </a:lvl5pPr>
      <a:lvl6pPr marL="2514600" indent="-228600" algn="l" rtl="0" eaLnBrk="1" fontAlgn="base" hangingPunct="1">
        <a:spcBef>
          <a:spcPct val="20000"/>
        </a:spcBef>
        <a:spcAft>
          <a:spcPct val="0"/>
        </a:spcAft>
        <a:buChar char="»"/>
        <a:defRPr>
          <a:solidFill>
            <a:schemeClr val="tx1"/>
          </a:solidFill>
          <a:latin typeface="Tahoma" pitchFamily="34" charset="0"/>
        </a:defRPr>
      </a:lvl6pPr>
      <a:lvl7pPr marL="2971800" indent="-228600" algn="l" rtl="0" eaLnBrk="1" fontAlgn="base" hangingPunct="1">
        <a:spcBef>
          <a:spcPct val="20000"/>
        </a:spcBef>
        <a:spcAft>
          <a:spcPct val="0"/>
        </a:spcAft>
        <a:buChar char="»"/>
        <a:defRPr>
          <a:solidFill>
            <a:schemeClr val="tx1"/>
          </a:solidFill>
          <a:latin typeface="Tahoma" pitchFamily="34" charset="0"/>
        </a:defRPr>
      </a:lvl7pPr>
      <a:lvl8pPr marL="3429000" indent="-228600" algn="l" rtl="0" eaLnBrk="1" fontAlgn="base" hangingPunct="1">
        <a:spcBef>
          <a:spcPct val="20000"/>
        </a:spcBef>
        <a:spcAft>
          <a:spcPct val="0"/>
        </a:spcAft>
        <a:buChar char="»"/>
        <a:defRPr>
          <a:solidFill>
            <a:schemeClr val="tx1"/>
          </a:solidFill>
          <a:latin typeface="Tahoma" pitchFamily="34" charset="0"/>
        </a:defRPr>
      </a:lvl8pPr>
      <a:lvl9pPr marL="3886200" indent="-228600" algn="l" rtl="0" eaLnBrk="1" fontAlgn="base" hangingPunct="1">
        <a:spcBef>
          <a:spcPct val="20000"/>
        </a:spcBef>
        <a:spcAft>
          <a:spcPct val="0"/>
        </a:spcAft>
        <a:buChar char="»"/>
        <a:defRPr>
          <a:solidFill>
            <a:schemeClr val="tx1"/>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8619" y="2301819"/>
            <a:ext cx="7772400" cy="1115359"/>
          </a:xfrm>
        </p:spPr>
        <p:txBody>
          <a:bodyPr/>
          <a:lstStyle/>
          <a:p>
            <a:r>
              <a:rPr lang="zh-CN" altLang="en-US" dirty="0" smtClean="0"/>
              <a:t>纯化工艺简介</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sz="3200" b="1" baseline="0" dirty="0" smtClean="0">
                <a:solidFill>
                  <a:schemeClr val="tx1"/>
                </a:solidFill>
                <a:latin typeface="Arial Unicode MS" pitchFamily="34" charset="-122"/>
                <a:ea typeface="黑体" pitchFamily="2" charset="-122"/>
                <a:cs typeface="+mj-cs"/>
              </a:rPr>
              <a:t>5.</a:t>
            </a:r>
            <a:r>
              <a:rPr lang="zh-CN" altLang="en-US" sz="3200" b="1" baseline="0" dirty="0" smtClean="0">
                <a:solidFill>
                  <a:schemeClr val="tx1"/>
                </a:solidFill>
                <a:latin typeface="Arial Unicode MS" pitchFamily="34" charset="-122"/>
                <a:ea typeface="黑体" pitchFamily="2" charset="-122"/>
                <a:cs typeface="+mj-cs"/>
              </a:rPr>
              <a:t>与配体特异性结合</a:t>
            </a:r>
            <a:endParaRPr lang="zh-CN" altLang="en-US" sz="3200" dirty="0" smtClean="0"/>
          </a:p>
        </p:txBody>
      </p:sp>
      <p:sp>
        <p:nvSpPr>
          <p:cNvPr id="3" name="内容占位符 2"/>
          <p:cNvSpPr>
            <a:spLocks noGrp="1"/>
          </p:cNvSpPr>
          <p:nvPr>
            <p:ph idx="1"/>
          </p:nvPr>
        </p:nvSpPr>
        <p:spPr/>
        <p:txBody>
          <a:bodyPr/>
          <a:lstStyle/>
          <a:p>
            <a:pPr>
              <a:lnSpc>
                <a:spcPct val="90000"/>
              </a:lnSpc>
            </a:pPr>
            <a:r>
              <a:rPr lang="zh-CN" altLang="en-US" sz="1400" dirty="0" smtClean="0"/>
              <a:t>原理</a:t>
            </a:r>
          </a:p>
          <a:p>
            <a:pPr lvl="1">
              <a:lnSpc>
                <a:spcPct val="90000"/>
              </a:lnSpc>
            </a:pPr>
            <a:r>
              <a:rPr lang="zh-CN" altLang="en-US" sz="1400" dirty="0" smtClean="0"/>
              <a:t>生物大分子的某些特定结构能够同其他分子相互识别并结合，这种结合是特异的又是可逆的，生物分子间的这种结合能力称为亲和力。</a:t>
            </a:r>
          </a:p>
          <a:p>
            <a:pPr>
              <a:lnSpc>
                <a:spcPct val="90000"/>
              </a:lnSpc>
            </a:pPr>
            <a:r>
              <a:rPr lang="zh-CN" altLang="en-US" sz="1400" dirty="0" smtClean="0"/>
              <a:t>方法</a:t>
            </a:r>
          </a:p>
          <a:p>
            <a:pPr lvl="1">
              <a:lnSpc>
                <a:spcPct val="90000"/>
              </a:lnSpc>
            </a:pPr>
            <a:r>
              <a:rPr lang="zh-CN" altLang="en-US" sz="1400" dirty="0" smtClean="0"/>
              <a:t>将具有亲和力的两个分子中的一个固定在不溶性基质上，利用分子间亲和力的特异性和可逆性对另一个分子进行分离纯化。</a:t>
            </a:r>
          </a:p>
          <a:p>
            <a:pPr>
              <a:lnSpc>
                <a:spcPct val="90000"/>
              </a:lnSpc>
            </a:pPr>
            <a:r>
              <a:rPr lang="zh-CN" altLang="en-US" sz="1400" dirty="0" smtClean="0"/>
              <a:t>分类</a:t>
            </a:r>
          </a:p>
          <a:p>
            <a:pPr lvl="1">
              <a:lnSpc>
                <a:spcPct val="90000"/>
              </a:lnSpc>
            </a:pPr>
            <a:r>
              <a:rPr lang="zh-CN" altLang="en-US" sz="1400" dirty="0" smtClean="0"/>
              <a:t>免疫亲和层析</a:t>
            </a:r>
          </a:p>
          <a:p>
            <a:pPr lvl="1">
              <a:lnSpc>
                <a:spcPct val="90000"/>
              </a:lnSpc>
            </a:pPr>
            <a:r>
              <a:rPr lang="zh-CN" altLang="en-US" sz="1400" dirty="0" smtClean="0"/>
              <a:t>生物亲和层析</a:t>
            </a:r>
            <a:endParaRPr lang="en-US" altLang="zh-CN" sz="1400" dirty="0" smtClean="0"/>
          </a:p>
          <a:p>
            <a:pPr lvl="2"/>
            <a:r>
              <a:rPr lang="zh-CN" altLang="en-US" sz="1400" dirty="0" smtClean="0"/>
              <a:t>亲合层析是利用蛋白质与配体专一性识别并结合的特性而分离蛋白质的一种层析方法。</a:t>
            </a:r>
          </a:p>
          <a:p>
            <a:pPr lvl="2"/>
            <a:r>
              <a:rPr lang="zh-CN" altLang="en-US" sz="1400" dirty="0" smtClean="0"/>
              <a:t>将与目标蛋白质专一性结合的配体固定于支持物上，当混合样品流过此支持物时，只有目标蛋白能与配体专一性结合，而其他杂蛋白不能结合。先用结合缓冲液洗脱杂蛋白，然后改变洗脱条件，将目标蛋白洗脱下来。</a:t>
            </a:r>
            <a:endParaRPr lang="en-US" altLang="zh-CN" sz="1400" dirty="0" smtClean="0"/>
          </a:p>
          <a:p>
            <a:pPr lvl="2"/>
            <a:endParaRPr lang="en-US" altLang="zh-CN" sz="1400" dirty="0" smtClean="0"/>
          </a:p>
          <a:p>
            <a:pPr lvl="2"/>
            <a:endParaRPr lang="zh-CN" altLang="en-US" sz="1400" dirty="0" smtClean="0"/>
          </a:p>
          <a:p>
            <a:pPr lvl="1">
              <a:lnSpc>
                <a:spcPct val="90000"/>
              </a:lnSpc>
            </a:pPr>
            <a:endParaRPr lang="zh-CN" altLang="en-US" sz="1400" dirty="0" smtClean="0"/>
          </a:p>
          <a:p>
            <a:pPr lvl="1">
              <a:lnSpc>
                <a:spcPct val="90000"/>
              </a:lnSpc>
            </a:pPr>
            <a:r>
              <a:rPr lang="zh-CN" altLang="en-US" sz="1400" dirty="0" smtClean="0"/>
              <a:t>金属螯合亲和层析</a:t>
            </a:r>
          </a:p>
          <a:p>
            <a:pPr lvl="1">
              <a:lnSpc>
                <a:spcPct val="90000"/>
              </a:lnSpc>
            </a:pPr>
            <a:r>
              <a:rPr lang="zh-CN" altLang="en-US" sz="1400" dirty="0" smtClean="0"/>
              <a:t>拟生物亲和层析</a:t>
            </a:r>
          </a:p>
          <a:p>
            <a:endParaRPr lang="zh-CN" altLang="en-US" sz="1600" dirty="0"/>
          </a:p>
        </p:txBody>
      </p:sp>
      <p:graphicFrame>
        <p:nvGraphicFramePr>
          <p:cNvPr id="3074" name="Object 2"/>
          <p:cNvGraphicFramePr>
            <a:graphicFrameLocks noChangeAspect="1"/>
          </p:cNvGraphicFramePr>
          <p:nvPr>
            <p:extLst>
              <p:ext uri="{D42A27DB-BD31-4B8C-83A1-F6EECF244321}">
                <p14:modId xmlns:p14="http://schemas.microsoft.com/office/powerpoint/2010/main" val="536547080"/>
              </p:ext>
            </p:extLst>
          </p:nvPr>
        </p:nvGraphicFramePr>
        <p:xfrm>
          <a:off x="1206500" y="4262899"/>
          <a:ext cx="2006600" cy="636587"/>
        </p:xfrm>
        <a:graphic>
          <a:graphicData uri="http://schemas.openxmlformats.org/presentationml/2006/ole">
            <mc:AlternateContent xmlns:mc="http://schemas.openxmlformats.org/markup-compatibility/2006">
              <mc:Choice xmlns:v="urn:schemas-microsoft-com:vml" Requires="v">
                <p:oleObj spid="_x0000_s3076" name="包装程序外壳对象" showAsIcon="1" r:id="rId3" imgW="2006640" imgH="636120" progId="Package">
                  <p:embed/>
                </p:oleObj>
              </mc:Choice>
              <mc:Fallback>
                <p:oleObj name="包装程序外壳对象" showAsIcon="1" r:id="rId3" imgW="2006640" imgH="6361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4262899"/>
                        <a:ext cx="20066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6.</a:t>
            </a:r>
            <a:r>
              <a:rPr lang="zh-CN" altLang="en-US" dirty="0" smtClean="0"/>
              <a:t>吸附性质不同</a:t>
            </a:r>
            <a:endParaRPr lang="zh-CN" altLang="en-US" dirty="0"/>
          </a:p>
        </p:txBody>
      </p:sp>
      <p:sp>
        <p:nvSpPr>
          <p:cNvPr id="3" name="内容占位符 2"/>
          <p:cNvSpPr>
            <a:spLocks noGrp="1"/>
          </p:cNvSpPr>
          <p:nvPr>
            <p:ph idx="1"/>
          </p:nvPr>
        </p:nvSpPr>
        <p:spPr/>
        <p:txBody>
          <a:bodyPr/>
          <a:lstStyle/>
          <a:p>
            <a:r>
              <a:rPr lang="zh-CN" altLang="en-US" sz="1600" dirty="0" smtClean="0"/>
              <a:t>原理</a:t>
            </a:r>
          </a:p>
          <a:p>
            <a:endParaRPr lang="zh-CN" altLang="en-US" sz="1600" dirty="0" smtClean="0"/>
          </a:p>
          <a:p>
            <a:r>
              <a:rPr lang="zh-CN" altLang="en-US" sz="1600" dirty="0" smtClean="0"/>
              <a:t>方法</a:t>
            </a:r>
          </a:p>
          <a:p>
            <a:pPr lvl="1"/>
            <a:r>
              <a:rPr lang="zh-CN" altLang="en-US" sz="1600" dirty="0" smtClean="0"/>
              <a:t>羟基磷灰石层析</a:t>
            </a:r>
          </a:p>
          <a:p>
            <a:pPr lvl="1"/>
            <a:r>
              <a:rPr lang="zh-CN" altLang="en-US" sz="1600" dirty="0" smtClean="0"/>
              <a:t>疏水层析</a:t>
            </a:r>
            <a:endParaRPr lang="en-US" altLang="zh-CN" sz="1600" dirty="0" smtClean="0"/>
          </a:p>
          <a:p>
            <a:pPr lvl="1"/>
            <a:endParaRPr lang="en-US" altLang="zh-CN" sz="1600" dirty="0" smtClean="0"/>
          </a:p>
          <a:p>
            <a:pPr lvl="2"/>
            <a:r>
              <a:rPr lang="zh-CN" altLang="en-US" sz="1400" dirty="0" smtClean="0"/>
              <a:t>原理</a:t>
            </a:r>
          </a:p>
          <a:p>
            <a:pPr lvl="3"/>
            <a:r>
              <a:rPr lang="zh-CN" altLang="en-US" sz="1400" dirty="0" smtClean="0"/>
              <a:t>蛋白质表面的疏水基团与介质的疏水配体的可逆相互作用，高浓度的盐会增强相互作用，低浓度的盐会减弱相互作用。</a:t>
            </a:r>
          </a:p>
          <a:p>
            <a:pPr lvl="2"/>
            <a:r>
              <a:rPr lang="zh-CN" altLang="en-US" sz="1400" dirty="0" smtClean="0"/>
              <a:t>方法</a:t>
            </a:r>
          </a:p>
          <a:p>
            <a:pPr lvl="3"/>
            <a:r>
              <a:rPr lang="zh-CN" altLang="en-US" sz="1400" dirty="0" smtClean="0"/>
              <a:t>高离子强度下待分离的样品吸附在疏水介质上，然后降低离子强度选择性将样品解吸，疏水弱的物质先洗脱，疏水强的物质后洗脱。</a:t>
            </a:r>
            <a:endParaRPr lang="en-US" altLang="zh-CN" sz="1400" dirty="0" smtClean="0"/>
          </a:p>
          <a:p>
            <a:pPr lvl="3"/>
            <a:endParaRPr lang="en-US" altLang="zh-CN" sz="1400" dirty="0" smtClean="0"/>
          </a:p>
          <a:p>
            <a:pPr lvl="3"/>
            <a:endParaRPr lang="zh-CN" altLang="en-US" sz="1400" dirty="0" smtClean="0"/>
          </a:p>
          <a:p>
            <a:pPr lvl="1"/>
            <a:endParaRPr lang="zh-CN" altLang="en-US" dirty="0" smtClean="0"/>
          </a:p>
          <a:p>
            <a:endParaRPr lang="zh-CN" altLang="en-US" dirty="0"/>
          </a:p>
        </p:txBody>
      </p:sp>
      <p:graphicFrame>
        <p:nvGraphicFramePr>
          <p:cNvPr id="4098" name="Object 2"/>
          <p:cNvGraphicFramePr>
            <a:graphicFrameLocks noChangeAspect="1"/>
          </p:cNvGraphicFramePr>
          <p:nvPr/>
        </p:nvGraphicFramePr>
        <p:xfrm>
          <a:off x="2214336" y="5101999"/>
          <a:ext cx="3060700" cy="636587"/>
        </p:xfrm>
        <a:graphic>
          <a:graphicData uri="http://schemas.openxmlformats.org/presentationml/2006/ole">
            <mc:AlternateContent xmlns:mc="http://schemas.openxmlformats.org/markup-compatibility/2006">
              <mc:Choice xmlns:v="urn:schemas-microsoft-com:vml" Requires="v">
                <p:oleObj spid="_x0000_s4100" name="包装程序外壳对象" showAsIcon="1" r:id="rId3" imgW="3060720" imgH="636120" progId="Package">
                  <p:embed/>
                </p:oleObj>
              </mc:Choice>
              <mc:Fallback>
                <p:oleObj name="包装程序外壳对象" showAsIcon="1" r:id="rId3" imgW="3060720" imgH="6361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336" y="5101999"/>
                        <a:ext cx="30607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6983" y="2130014"/>
            <a:ext cx="4916245" cy="1015663"/>
          </a:xfrm>
          <a:prstGeom prst="rect">
            <a:avLst/>
          </a:prstGeom>
          <a:noFill/>
        </p:spPr>
        <p:txBody>
          <a:bodyPr wrap="square" rtlCol="0">
            <a:spAutoFit/>
          </a:bodyPr>
          <a:lstStyle/>
          <a:p>
            <a:r>
              <a:rPr lang="en-US" altLang="zh-CN" sz="6000" dirty="0" smtClean="0">
                <a:solidFill>
                  <a:srgbClr val="0070C0"/>
                </a:solidFill>
                <a:latin typeface="Arial" pitchFamily="34" charset="0"/>
                <a:cs typeface="Arial" pitchFamily="34" charset="0"/>
              </a:rPr>
              <a:t>Thanks!</a:t>
            </a:r>
            <a:endParaRPr lang="zh-CN" altLang="en-US" sz="6000"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algn="l"/>
            <a:r>
              <a:rPr lang="en-US" altLang="zh-CN" dirty="0" smtClean="0"/>
              <a:t/>
            </a:r>
            <a:br>
              <a:rPr lang="en-US" altLang="zh-CN" dirty="0" smtClean="0"/>
            </a:br>
            <a:r>
              <a:rPr lang="en-US" altLang="zh-CN" dirty="0" smtClean="0"/>
              <a:t/>
            </a:r>
            <a:br>
              <a:rPr lang="en-US" altLang="zh-CN" dirty="0" smtClean="0"/>
            </a:br>
            <a:r>
              <a:rPr lang="zh-CN" altLang="en-US" dirty="0" smtClean="0"/>
              <a:t>为什么要纯化？</a:t>
            </a:r>
            <a:endParaRPr lang="zh-CN" altLang="en-US" dirty="0"/>
          </a:p>
        </p:txBody>
      </p:sp>
      <p:sp>
        <p:nvSpPr>
          <p:cNvPr id="18" name="内容占位符 17"/>
          <p:cNvSpPr>
            <a:spLocks noGrp="1"/>
          </p:cNvSpPr>
          <p:nvPr>
            <p:ph idx="1"/>
          </p:nvPr>
        </p:nvSpPr>
        <p:spPr/>
        <p:txBody>
          <a:bodyPr/>
          <a:lstStyle/>
          <a:p>
            <a:pPr marL="0" lvl="0" indent="0">
              <a:spcBef>
                <a:spcPct val="0"/>
              </a:spcBef>
              <a:buClrTx/>
              <a:buNone/>
              <a:defRPr/>
            </a:pPr>
            <a:r>
              <a:rPr lang="zh-CN" altLang="en-US" sz="1600" dirty="0" smtClean="0">
                <a:latin typeface="Arial Unicode MS" pitchFamily="34" charset="-122"/>
                <a:ea typeface="黑体" pitchFamily="2" charset="-122"/>
              </a:rPr>
              <a:t>细胞蛋白收获时，伴随有什么？</a:t>
            </a:r>
            <a:endParaRPr lang="en-US" altLang="zh-CN" sz="1600" dirty="0" smtClean="0">
              <a:latin typeface="Arial Unicode MS" pitchFamily="34" charset="-122"/>
              <a:ea typeface="黑体" pitchFamily="2" charset="-122"/>
            </a:endParaRPr>
          </a:p>
          <a:p>
            <a:pPr marL="0" lvl="0" indent="0">
              <a:spcBef>
                <a:spcPct val="0"/>
              </a:spcBef>
              <a:buClrTx/>
              <a:buNone/>
              <a:defRPr/>
            </a:pP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细胞</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细胞碎片</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培养基和添加物（如消泡剂）</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杂蛋白</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en-US" altLang="zh-CN" sz="1600" dirty="0" smtClean="0">
                <a:latin typeface="Arial Unicode MS" pitchFamily="34" charset="-122"/>
                <a:ea typeface="黑体" pitchFamily="2" charset="-122"/>
              </a:rPr>
              <a:t>DNA</a:t>
            </a: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内毒素、热原</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聚合物</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病毒</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r>
              <a:rPr lang="zh-CN" altLang="en-US" sz="1600" dirty="0" smtClean="0">
                <a:latin typeface="Arial Unicode MS" pitchFamily="34" charset="-122"/>
                <a:ea typeface="黑体" pitchFamily="2" charset="-122"/>
              </a:rPr>
              <a:t>。。。。。。</a:t>
            </a:r>
            <a:endParaRPr lang="en-US" altLang="zh-CN" sz="1600" dirty="0" smtClean="0">
              <a:latin typeface="Arial Unicode MS" pitchFamily="34" charset="-122"/>
              <a:ea typeface="黑体" pitchFamily="2" charset="-122"/>
            </a:endParaRPr>
          </a:p>
          <a:p>
            <a:pPr marL="509587" indent="-342900">
              <a:spcBef>
                <a:spcPct val="0"/>
              </a:spcBef>
              <a:buNone/>
            </a:pPr>
            <a:endParaRPr lang="en-US" altLang="zh-CN" sz="1600" dirty="0" smtClean="0">
              <a:latin typeface="Arial Unicode MS" pitchFamily="34" charset="-122"/>
              <a:ea typeface="黑体" pitchFamily="2" charset="-122"/>
            </a:endParaRPr>
          </a:p>
          <a:p>
            <a:pPr marL="509587" indent="-342900">
              <a:spcBef>
                <a:spcPct val="0"/>
              </a:spcBef>
              <a:buNone/>
            </a:pPr>
            <a:r>
              <a:rPr lang="zh-CN" altLang="en-US" sz="1600" dirty="0" smtClean="0">
                <a:latin typeface="Arial Unicode MS" pitchFamily="34" charset="-122"/>
                <a:ea typeface="黑体" pitchFamily="2" charset="-122"/>
              </a:rPr>
              <a:t>因此，需要进行纯化细胞培养收获的蛋白；同时，还需要将蛋白浓度逐渐调整或提高，以适应制剂的要求。</a:t>
            </a: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endParaRPr lang="en-US" altLang="zh-CN" sz="1600" dirty="0" smtClean="0">
              <a:latin typeface="Arial Unicode MS" pitchFamily="34" charset="-122"/>
              <a:ea typeface="黑体" pitchFamily="2" charset="-122"/>
            </a:endParaRPr>
          </a:p>
          <a:p>
            <a:pPr marL="800100" lvl="1" indent="-342900">
              <a:spcBef>
                <a:spcPct val="0"/>
              </a:spcBef>
              <a:buFont typeface="Wingdings" pitchFamily="2" charset="2"/>
              <a:buChar char="l"/>
            </a:pPr>
            <a:endParaRPr lang="zh-CN" altLang="en-US" dirty="0"/>
          </a:p>
        </p:txBody>
      </p:sp>
      <p:sp>
        <p:nvSpPr>
          <p:cNvPr id="17" name="标题 15"/>
          <p:cNvSpPr txBox="1">
            <a:spLocks/>
          </p:cNvSpPr>
          <p:nvPr/>
        </p:nvSpPr>
        <p:spPr bwMode="auto">
          <a:xfrm>
            <a:off x="447694" y="925286"/>
            <a:ext cx="8005517" cy="447402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1600" kern="0" dirty="0" smtClean="0">
              <a:latin typeface="Arial Unicode MS" pitchFamily="34" charset="-122"/>
              <a:ea typeface="黑体" pitchFamily="2" charset="-122"/>
              <a:cs typeface="+mj-cs"/>
            </a:endParaRPr>
          </a:p>
          <a:p>
            <a:pPr marL="800100" lvl="1" indent="-342900" algn="l" eaLnBrk="1" hangingPunct="1">
              <a:spcBef>
                <a:spcPct val="0"/>
              </a:spcBef>
              <a:buFont typeface="Wingdings" pitchFamily="2" charset="2"/>
              <a:buChar char="l"/>
            </a:pPr>
            <a:endParaRPr lang="en-US" altLang="zh-CN" sz="1600" kern="0" dirty="0" smtClean="0">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3200" b="1" kern="0" dirty="0" smtClean="0">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3200" b="1" i="0" u="none" strike="noStrike" kern="0" cap="none" spc="0" normalizeH="0" baseline="0" noProof="0" dirty="0" smtClean="0">
              <a:ln>
                <a:noFill/>
              </a:ln>
              <a:solidFill>
                <a:schemeClr val="tx1"/>
              </a:solidFill>
              <a:effectLst/>
              <a:uLnTx/>
              <a:uFillTx/>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3200" b="1" kern="0" dirty="0" smtClean="0">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3200" b="1" i="0" u="none" strike="noStrike" kern="0" cap="none" spc="0" normalizeH="0" baseline="0" noProof="0" dirty="0" smtClean="0">
              <a:ln>
                <a:noFill/>
              </a:ln>
              <a:solidFill>
                <a:schemeClr val="tx1"/>
              </a:solidFill>
              <a:effectLst/>
              <a:uLnTx/>
              <a:uFillTx/>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3200" b="1" kern="0" dirty="0" smtClean="0">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3200" b="1" i="0" u="none" strike="noStrike" kern="0" cap="none" spc="0" normalizeH="0" baseline="0" noProof="0" dirty="0" smtClean="0">
              <a:ln>
                <a:noFill/>
              </a:ln>
              <a:solidFill>
                <a:schemeClr val="tx1"/>
              </a:solidFill>
              <a:effectLst/>
              <a:uLnTx/>
              <a:uFillTx/>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3200" b="1" kern="0" dirty="0" smtClean="0">
              <a:latin typeface="Arial Unicode MS" pitchFamily="34" charset="-122"/>
              <a:ea typeface="黑体"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0" cap="none" spc="0" normalizeH="0" baseline="0" noProof="0" dirty="0">
              <a:ln>
                <a:noFill/>
              </a:ln>
              <a:solidFill>
                <a:schemeClr val="tx1"/>
              </a:solidFill>
              <a:effectLst/>
              <a:uLnTx/>
              <a:uFillTx/>
              <a:latin typeface="Arial Unicode MS" pitchFamily="34" charset="-122"/>
              <a:ea typeface="黑体" pitchFamily="2"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蛋白质的主要性质</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lvl="1"/>
            <a:r>
              <a:rPr lang="zh-CN" altLang="en-US" dirty="0" smtClean="0"/>
              <a:t>分子大小</a:t>
            </a:r>
          </a:p>
          <a:p>
            <a:pPr lvl="1"/>
            <a:r>
              <a:rPr lang="zh-CN" altLang="en-US" dirty="0" smtClean="0"/>
              <a:t>分子形状</a:t>
            </a:r>
          </a:p>
          <a:p>
            <a:pPr lvl="1"/>
            <a:r>
              <a:rPr lang="zh-CN" altLang="en-US" dirty="0" smtClean="0"/>
              <a:t>带电特性</a:t>
            </a:r>
          </a:p>
          <a:p>
            <a:pPr lvl="1"/>
            <a:r>
              <a:rPr lang="zh-CN" altLang="en-US" dirty="0" smtClean="0"/>
              <a:t>溶解特性</a:t>
            </a:r>
          </a:p>
          <a:p>
            <a:pPr lvl="1"/>
            <a:r>
              <a:rPr lang="zh-CN" altLang="en-US" dirty="0" smtClean="0"/>
              <a:t>与配体特异性结合</a:t>
            </a:r>
          </a:p>
          <a:p>
            <a:pPr lvl="1"/>
            <a:r>
              <a:rPr lang="zh-CN" altLang="en-US" dirty="0" smtClean="0"/>
              <a:t>吸附性质不同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l"/>
            <a:r>
              <a:rPr lang="zh-CN" altLang="en-US" dirty="0" smtClean="0"/>
              <a:t>纯化常见的步骤及纯化目标</a:t>
            </a:r>
            <a:endParaRPr lang="zh-CN" altLang="en-US" dirty="0"/>
          </a:p>
        </p:txBody>
      </p:sp>
      <p:sp>
        <p:nvSpPr>
          <p:cNvPr id="9" name="内容占位符 8"/>
          <p:cNvSpPr>
            <a:spLocks noGrp="1"/>
          </p:cNvSpPr>
          <p:nvPr>
            <p:ph idx="1"/>
          </p:nvPr>
        </p:nvSpPr>
        <p:spPr/>
        <p:txBody>
          <a:bodyPr/>
          <a:lstStyle/>
          <a:p>
            <a:pPr>
              <a:buNone/>
            </a:pPr>
            <a:endParaRPr lang="en-US" altLang="zh-CN" sz="2000" dirty="0" smtClean="0"/>
          </a:p>
          <a:p>
            <a:pPr>
              <a:buNone/>
            </a:pPr>
            <a:endParaRPr lang="zh-CN" altLang="en-US" sz="2000" dirty="0"/>
          </a:p>
        </p:txBody>
      </p:sp>
      <p:graphicFrame>
        <p:nvGraphicFramePr>
          <p:cNvPr id="4" name="表格 3"/>
          <p:cNvGraphicFramePr>
            <a:graphicFrameLocks noGrp="1"/>
          </p:cNvGraphicFramePr>
          <p:nvPr/>
        </p:nvGraphicFramePr>
        <p:xfrm>
          <a:off x="402770" y="954311"/>
          <a:ext cx="8218717" cy="4211320"/>
        </p:xfrm>
        <a:graphic>
          <a:graphicData uri="http://schemas.openxmlformats.org/drawingml/2006/table">
            <a:tbl>
              <a:tblPr firstRow="1" bandRow="1">
                <a:tableStyleId>{5C22544A-7EE6-4342-B048-85BDC9FD1C3A}</a:tableStyleId>
              </a:tblPr>
              <a:tblGrid>
                <a:gridCol w="1153887"/>
                <a:gridCol w="2198914"/>
                <a:gridCol w="4865916"/>
              </a:tblGrid>
              <a:tr h="0">
                <a:tc>
                  <a:txBody>
                    <a:bodyPr/>
                    <a:lstStyle/>
                    <a:p>
                      <a:r>
                        <a:rPr lang="zh-CN" altLang="en-US" sz="1200" dirty="0" smtClean="0"/>
                        <a:t>纯化步骤</a:t>
                      </a:r>
                      <a:endParaRPr lang="zh-CN" altLang="en-US" sz="1200" dirty="0"/>
                    </a:p>
                  </a:txBody>
                  <a:tcPr/>
                </a:tc>
                <a:tc>
                  <a:txBody>
                    <a:bodyPr/>
                    <a:lstStyle/>
                    <a:p>
                      <a:r>
                        <a:rPr lang="zh-CN" altLang="en-US" sz="1200" dirty="0" smtClean="0"/>
                        <a:t>依据原理</a:t>
                      </a:r>
                      <a:endParaRPr lang="zh-CN" altLang="en-US" sz="1200" dirty="0"/>
                    </a:p>
                  </a:txBody>
                  <a:tcPr/>
                </a:tc>
                <a:tc>
                  <a:txBody>
                    <a:bodyPr/>
                    <a:lstStyle/>
                    <a:p>
                      <a:r>
                        <a:rPr lang="zh-CN" altLang="en-US" sz="1200" dirty="0" smtClean="0"/>
                        <a:t>目的或注意事项</a:t>
                      </a:r>
                      <a:endParaRPr lang="zh-CN" altLang="en-US" sz="1200" dirty="0"/>
                    </a:p>
                  </a:txBody>
                  <a:tcPr/>
                </a:tc>
              </a:tr>
              <a:tr h="370840">
                <a:tc>
                  <a:txBody>
                    <a:bodyPr/>
                    <a:lstStyle/>
                    <a:p>
                      <a:r>
                        <a:rPr lang="zh-CN" altLang="en-US" sz="1200" dirty="0" smtClean="0"/>
                        <a:t>澄清过滤</a:t>
                      </a:r>
                      <a:endParaRPr lang="zh-CN" altLang="en-US" sz="1200" dirty="0"/>
                    </a:p>
                  </a:txBody>
                  <a:tcPr/>
                </a:tc>
                <a:tc>
                  <a:txBody>
                    <a:bodyPr/>
                    <a:lstStyle/>
                    <a:p>
                      <a:r>
                        <a:rPr lang="zh-CN" altLang="en-US" sz="1200" dirty="0" smtClean="0"/>
                        <a:t>深层多级过滤</a:t>
                      </a:r>
                      <a:endParaRPr lang="zh-CN" altLang="en-US" sz="1200" dirty="0"/>
                    </a:p>
                  </a:txBody>
                  <a:tcPr/>
                </a:tc>
                <a:tc>
                  <a:txBody>
                    <a:bodyPr/>
                    <a:lstStyle/>
                    <a:p>
                      <a:r>
                        <a:rPr lang="zh-CN" altLang="en-US" sz="1200" dirty="0" smtClean="0"/>
                        <a:t>去除细胞及细胞碎片，得到产品溶液型混合物。效果比离心等方法更好。</a:t>
                      </a:r>
                      <a:endParaRPr lang="zh-CN" altLang="en-US" sz="1200" dirty="0"/>
                    </a:p>
                  </a:txBody>
                  <a:tcPr/>
                </a:tc>
              </a:tr>
              <a:tr h="370840">
                <a:tc>
                  <a:txBody>
                    <a:bodyPr/>
                    <a:lstStyle/>
                    <a:p>
                      <a:r>
                        <a:rPr lang="zh-CN" altLang="en-US" sz="1200" dirty="0" smtClean="0"/>
                        <a:t>离心</a:t>
                      </a:r>
                      <a:endParaRPr lang="zh-CN" altLang="en-US" sz="1200" dirty="0"/>
                    </a:p>
                  </a:txBody>
                  <a:tcPr/>
                </a:tc>
                <a:tc>
                  <a:txBody>
                    <a:bodyPr/>
                    <a:lstStyle/>
                    <a:p>
                      <a:r>
                        <a:rPr lang="zh-CN" altLang="en-US" sz="1200" dirty="0" smtClean="0"/>
                        <a:t>溶解性、分子量大小或形状不同</a:t>
                      </a:r>
                      <a:endParaRPr lang="zh-CN" altLang="en-US" sz="1200" dirty="0"/>
                    </a:p>
                  </a:txBody>
                  <a:tcPr/>
                </a:tc>
                <a:tc>
                  <a:txBody>
                    <a:bodyPr/>
                    <a:lstStyle/>
                    <a:p>
                      <a:r>
                        <a:rPr lang="zh-CN" altLang="en-US" sz="1200" dirty="0" smtClean="0"/>
                        <a:t>去除细胞、碎片、不溶物，使不同分子量或形状的蛋白质形成梯度分离。</a:t>
                      </a:r>
                      <a:endParaRPr lang="zh-CN" altLang="en-US" sz="1200" dirty="0"/>
                    </a:p>
                  </a:txBody>
                  <a:tcPr/>
                </a:tc>
              </a:tr>
              <a:tr h="370840">
                <a:tc>
                  <a:txBody>
                    <a:bodyPr/>
                    <a:lstStyle/>
                    <a:p>
                      <a:r>
                        <a:rPr lang="zh-CN" altLang="en-US" sz="1200" dirty="0" smtClean="0"/>
                        <a:t>透析</a:t>
                      </a:r>
                      <a:endParaRPr lang="zh-CN" altLang="en-US" sz="1200" dirty="0"/>
                    </a:p>
                  </a:txBody>
                  <a:tcPr/>
                </a:tc>
                <a:tc>
                  <a:txBody>
                    <a:bodyPr/>
                    <a:lstStyle/>
                    <a:p>
                      <a:r>
                        <a:rPr lang="zh-CN" altLang="en-US" sz="1200" dirty="0" smtClean="0"/>
                        <a:t>分子量大小</a:t>
                      </a:r>
                      <a:endParaRPr lang="zh-CN" altLang="en-US" sz="1200" dirty="0"/>
                    </a:p>
                  </a:txBody>
                  <a:tcPr/>
                </a:tc>
                <a:tc>
                  <a:txBody>
                    <a:bodyPr/>
                    <a:lstStyle/>
                    <a:p>
                      <a:r>
                        <a:rPr lang="zh-CN" altLang="en-US" sz="1200" dirty="0" smtClean="0"/>
                        <a:t>使小分子透过，大分子被截留。</a:t>
                      </a:r>
                      <a:endParaRPr lang="zh-CN" altLang="en-US" sz="1200" dirty="0"/>
                    </a:p>
                  </a:txBody>
                  <a:tcPr/>
                </a:tc>
              </a:tr>
              <a:tr h="370840">
                <a:tc>
                  <a:txBody>
                    <a:bodyPr/>
                    <a:lstStyle/>
                    <a:p>
                      <a:r>
                        <a:rPr lang="zh-CN" altLang="en-US" sz="1200" dirty="0" smtClean="0"/>
                        <a:t>亲和层析</a:t>
                      </a:r>
                      <a:endParaRPr lang="zh-CN" altLang="en-US" sz="1200" dirty="0"/>
                    </a:p>
                  </a:txBody>
                  <a:tcPr/>
                </a:tc>
                <a:tc>
                  <a:txBody>
                    <a:bodyPr/>
                    <a:lstStyle/>
                    <a:p>
                      <a:r>
                        <a:rPr lang="zh-CN" altLang="en-US" sz="1200" dirty="0" smtClean="0"/>
                        <a:t>蛋白质与配体专一性识别并结合</a:t>
                      </a:r>
                      <a:endParaRPr lang="zh-CN" altLang="en-US" sz="1200" dirty="0"/>
                    </a:p>
                  </a:txBody>
                  <a:tcPr/>
                </a:tc>
                <a:tc>
                  <a:txBody>
                    <a:bodyPr/>
                    <a:lstStyle/>
                    <a:p>
                      <a:r>
                        <a:rPr lang="zh-CN" altLang="en-US" sz="1200" dirty="0" smtClean="0"/>
                        <a:t>使目标蛋白与配体结合，再改变条件洗脱收集；</a:t>
                      </a:r>
                      <a:endParaRPr lang="en-US" altLang="zh-CN" sz="1200" dirty="0" smtClean="0"/>
                    </a:p>
                    <a:p>
                      <a:r>
                        <a:rPr lang="zh-CN" altLang="en-US" sz="1200" dirty="0" smtClean="0"/>
                        <a:t>配基</a:t>
                      </a:r>
                      <a:r>
                        <a:rPr lang="en-US" altLang="zh-CN" sz="1200" dirty="0" smtClean="0"/>
                        <a:t>A</a:t>
                      </a:r>
                      <a:r>
                        <a:rPr lang="zh-CN" altLang="en-US" sz="1200" dirty="0" smtClean="0"/>
                        <a:t>可能脱落；部分亲和填料不耐受碱洗，微生物或内毒素存留。</a:t>
                      </a:r>
                      <a:endParaRPr lang="zh-CN" altLang="en-US" sz="1200" dirty="0"/>
                    </a:p>
                  </a:txBody>
                  <a:tcPr/>
                </a:tc>
              </a:tr>
              <a:tr h="370840">
                <a:tc>
                  <a:txBody>
                    <a:bodyPr/>
                    <a:lstStyle/>
                    <a:p>
                      <a:r>
                        <a:rPr lang="zh-CN" altLang="en-US" sz="1200" dirty="0" smtClean="0"/>
                        <a:t>阴离子交换</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电荷差异，阴离子流穿（去除大部分的杂蛋白、</a:t>
                      </a:r>
                      <a:r>
                        <a:rPr lang="en-US" altLang="zh-CN" sz="1200" dirty="0" smtClean="0"/>
                        <a:t>DNA</a:t>
                      </a:r>
                      <a:r>
                        <a:rPr lang="zh-CN" altLang="en-US" sz="1200" dirty="0" smtClean="0"/>
                        <a:t>、内毒素、由于细胞培养糖基化不同或后期脱酰胺氧化造成多种等电点不同的抗体变体）</a:t>
                      </a:r>
                      <a:endParaRPr lang="en-US" altLang="zh-CN" sz="1200" dirty="0" smtClean="0"/>
                    </a:p>
                  </a:txBody>
                  <a:tcPr/>
                </a:tc>
                <a:tc>
                  <a:txBody>
                    <a:bodyPr/>
                    <a:lstStyle/>
                    <a:p>
                      <a:r>
                        <a:rPr lang="zh-CN" altLang="en-US" sz="1200" kern="1200" baseline="0" dirty="0" smtClean="0">
                          <a:solidFill>
                            <a:schemeClr val="dk1"/>
                          </a:solidFill>
                          <a:latin typeface="+mn-lt"/>
                          <a:ea typeface="+mn-ea"/>
                          <a:cs typeface="+mn-cs"/>
                        </a:rPr>
                        <a:t>阴离子：核酸、内毒素比蛋白质在阴离子交换介质上的结合强很多，而且分子量越小结合越强，多数要在柱再生</a:t>
                      </a:r>
                      <a:r>
                        <a:rPr lang="en-US" altLang="zh-CN" sz="1200" kern="1200" baseline="0" dirty="0" smtClean="0">
                          <a:solidFill>
                            <a:schemeClr val="dk1"/>
                          </a:solidFill>
                          <a:latin typeface="+mn-lt"/>
                          <a:ea typeface="+mn-ea"/>
                          <a:cs typeface="+mn-cs"/>
                        </a:rPr>
                        <a:t>(1-2M</a:t>
                      </a:r>
                      <a:r>
                        <a:rPr lang="zh-CN" altLang="en-US" sz="1200" kern="1200" baseline="0" dirty="0" smtClean="0">
                          <a:solidFill>
                            <a:schemeClr val="dk1"/>
                          </a:solidFill>
                          <a:latin typeface="+mn-lt"/>
                          <a:ea typeface="+mn-ea"/>
                          <a:cs typeface="+mn-cs"/>
                        </a:rPr>
                        <a:t>氯化钠</a:t>
                      </a:r>
                      <a:r>
                        <a:rPr lang="en-US" altLang="zh-CN" sz="1200" kern="1200" baseline="0" dirty="0" smtClean="0">
                          <a:solidFill>
                            <a:schemeClr val="dk1"/>
                          </a:solidFill>
                          <a:latin typeface="+mn-lt"/>
                          <a:ea typeface="+mn-ea"/>
                          <a:cs typeface="+mn-cs"/>
                        </a:rPr>
                        <a:t>) </a:t>
                      </a:r>
                      <a:r>
                        <a:rPr lang="zh-CN" altLang="en-US" sz="1200" kern="1200" baseline="0" dirty="0" smtClean="0">
                          <a:solidFill>
                            <a:schemeClr val="dk1"/>
                          </a:solidFill>
                          <a:latin typeface="+mn-lt"/>
                          <a:ea typeface="+mn-ea"/>
                          <a:cs typeface="+mn-cs"/>
                        </a:rPr>
                        <a:t>或在位清洗 </a:t>
                      </a:r>
                      <a:r>
                        <a:rPr lang="en-US" altLang="zh-CN" sz="1200" kern="1200" baseline="0" dirty="0" smtClean="0">
                          <a:solidFill>
                            <a:schemeClr val="dk1"/>
                          </a:solidFill>
                          <a:latin typeface="+mn-lt"/>
                          <a:ea typeface="+mn-ea"/>
                          <a:cs typeface="+mn-cs"/>
                        </a:rPr>
                        <a:t>(1M </a:t>
                      </a:r>
                      <a:r>
                        <a:rPr lang="zh-CN" altLang="en-US" sz="1200" kern="1200" baseline="0" dirty="0" smtClean="0">
                          <a:solidFill>
                            <a:schemeClr val="dk1"/>
                          </a:solidFill>
                          <a:latin typeface="+mn-lt"/>
                          <a:ea typeface="+mn-ea"/>
                          <a:cs typeface="+mn-cs"/>
                        </a:rPr>
                        <a:t>氢氧化钠</a:t>
                      </a:r>
                      <a:r>
                        <a:rPr lang="en-US" altLang="zh-CN" sz="1200" kern="1200" baseline="0" dirty="0" smtClean="0">
                          <a:solidFill>
                            <a:schemeClr val="dk1"/>
                          </a:solidFill>
                          <a:latin typeface="+mn-lt"/>
                          <a:ea typeface="+mn-ea"/>
                          <a:cs typeface="+mn-cs"/>
                        </a:rPr>
                        <a:t>) </a:t>
                      </a:r>
                      <a:r>
                        <a:rPr lang="zh-CN" altLang="en-US" sz="1200" kern="1200" baseline="0" dirty="0" smtClean="0">
                          <a:solidFill>
                            <a:schemeClr val="dk1"/>
                          </a:solidFill>
                          <a:latin typeface="+mn-lt"/>
                          <a:ea typeface="+mn-ea"/>
                          <a:cs typeface="+mn-cs"/>
                        </a:rPr>
                        <a:t>时才被洗脱。</a:t>
                      </a:r>
                      <a:endParaRPr lang="en-US" altLang="zh-CN" sz="1200" kern="1200" baseline="0" dirty="0" smtClean="0">
                        <a:solidFill>
                          <a:schemeClr val="dk1"/>
                        </a:solidFill>
                        <a:latin typeface="+mn-lt"/>
                        <a:ea typeface="+mn-ea"/>
                        <a:cs typeface="+mn-cs"/>
                      </a:endParaRPr>
                    </a:p>
                    <a:p>
                      <a:r>
                        <a:rPr lang="zh-CN" altLang="en-US" sz="1200" kern="1200" baseline="0" dirty="0" smtClean="0">
                          <a:solidFill>
                            <a:schemeClr val="dk1"/>
                          </a:solidFill>
                          <a:latin typeface="+mn-lt"/>
                          <a:ea typeface="+mn-ea"/>
                          <a:cs typeface="+mn-cs"/>
                        </a:rPr>
                        <a:t>微量脱落的蛋白</a:t>
                      </a:r>
                      <a:r>
                        <a:rPr lang="en-US" altLang="zh-CN" sz="1200" kern="1200" baseline="0" dirty="0" smtClean="0">
                          <a:solidFill>
                            <a:schemeClr val="dk1"/>
                          </a:solidFill>
                          <a:latin typeface="+mn-lt"/>
                          <a:ea typeface="+mn-ea"/>
                          <a:cs typeface="+mn-cs"/>
                        </a:rPr>
                        <a:t>A </a:t>
                      </a:r>
                      <a:r>
                        <a:rPr lang="zh-CN" altLang="en-US" sz="1200" kern="1200" baseline="0" dirty="0" smtClean="0">
                          <a:solidFill>
                            <a:schemeClr val="dk1"/>
                          </a:solidFill>
                          <a:latin typeface="+mn-lt"/>
                          <a:ea typeface="+mn-ea"/>
                          <a:cs typeface="+mn-cs"/>
                        </a:rPr>
                        <a:t>常与目标抗体形成蛋白</a:t>
                      </a:r>
                      <a:r>
                        <a:rPr lang="en-US" altLang="zh-CN" sz="1200" kern="1200" baseline="0" dirty="0" smtClean="0">
                          <a:solidFill>
                            <a:schemeClr val="dk1"/>
                          </a:solidFill>
                          <a:latin typeface="+mn-lt"/>
                          <a:ea typeface="+mn-ea"/>
                          <a:cs typeface="+mn-cs"/>
                        </a:rPr>
                        <a:t>A-</a:t>
                      </a:r>
                      <a:r>
                        <a:rPr lang="en-US" altLang="zh-CN" sz="1200" kern="1200" baseline="0" dirty="0" err="1" smtClean="0">
                          <a:solidFill>
                            <a:schemeClr val="dk1"/>
                          </a:solidFill>
                          <a:latin typeface="+mn-lt"/>
                          <a:ea typeface="+mn-ea"/>
                          <a:cs typeface="+mn-cs"/>
                        </a:rPr>
                        <a:t>IgG</a:t>
                      </a:r>
                      <a:r>
                        <a:rPr lang="zh-CN" altLang="en-US" sz="1200" kern="1200" baseline="0" dirty="0" smtClean="0">
                          <a:solidFill>
                            <a:schemeClr val="dk1"/>
                          </a:solidFill>
                          <a:latin typeface="+mn-lt"/>
                          <a:ea typeface="+mn-ea"/>
                          <a:cs typeface="+mn-cs"/>
                        </a:rPr>
                        <a:t>复合物。阴离子交换层析是去除蛋白</a:t>
                      </a:r>
                      <a:r>
                        <a:rPr lang="en-US" altLang="zh-CN" sz="1200" kern="1200" baseline="0" dirty="0" smtClean="0">
                          <a:solidFill>
                            <a:schemeClr val="dk1"/>
                          </a:solidFill>
                          <a:latin typeface="+mn-lt"/>
                          <a:ea typeface="+mn-ea"/>
                          <a:cs typeface="+mn-cs"/>
                        </a:rPr>
                        <a:t>A-</a:t>
                      </a:r>
                      <a:r>
                        <a:rPr lang="en-US" altLang="zh-CN" sz="1200" kern="1200" baseline="0" dirty="0" err="1" smtClean="0">
                          <a:solidFill>
                            <a:schemeClr val="dk1"/>
                          </a:solidFill>
                          <a:latin typeface="+mn-lt"/>
                          <a:ea typeface="+mn-ea"/>
                          <a:cs typeface="+mn-cs"/>
                        </a:rPr>
                        <a:t>IgG</a:t>
                      </a:r>
                      <a:r>
                        <a:rPr lang="zh-CN" altLang="en-US" sz="1200" kern="1200" baseline="0" dirty="0" smtClean="0">
                          <a:solidFill>
                            <a:schemeClr val="dk1"/>
                          </a:solidFill>
                          <a:latin typeface="+mn-lt"/>
                          <a:ea typeface="+mn-ea"/>
                          <a:cs typeface="+mn-cs"/>
                        </a:rPr>
                        <a:t>复合物的最有效办法，蛋白</a:t>
                      </a:r>
                      <a:r>
                        <a:rPr lang="en-US" altLang="zh-CN" sz="1200" kern="1200" baseline="0" dirty="0" smtClean="0">
                          <a:solidFill>
                            <a:schemeClr val="dk1"/>
                          </a:solidFill>
                          <a:latin typeface="+mn-lt"/>
                          <a:ea typeface="+mn-ea"/>
                          <a:cs typeface="+mn-cs"/>
                        </a:rPr>
                        <a:t>A-</a:t>
                      </a:r>
                      <a:r>
                        <a:rPr lang="en-US" altLang="zh-CN" sz="1200" kern="1200" baseline="0" dirty="0" err="1" smtClean="0">
                          <a:solidFill>
                            <a:schemeClr val="dk1"/>
                          </a:solidFill>
                          <a:latin typeface="+mn-lt"/>
                          <a:ea typeface="+mn-ea"/>
                          <a:cs typeface="+mn-cs"/>
                        </a:rPr>
                        <a:t>IgG</a:t>
                      </a:r>
                      <a:r>
                        <a:rPr lang="en-US" altLang="zh-CN" sz="1200" kern="1200" baseline="0" dirty="0" smtClean="0">
                          <a:solidFill>
                            <a:schemeClr val="dk1"/>
                          </a:solidFill>
                          <a:latin typeface="+mn-lt"/>
                          <a:ea typeface="+mn-ea"/>
                          <a:cs typeface="+mn-cs"/>
                        </a:rPr>
                        <a:t> </a:t>
                      </a:r>
                      <a:r>
                        <a:rPr lang="zh-CN" altLang="en-US" sz="1200" kern="1200" baseline="0" dirty="0" smtClean="0">
                          <a:solidFill>
                            <a:schemeClr val="dk1"/>
                          </a:solidFill>
                          <a:latin typeface="+mn-lt"/>
                          <a:ea typeface="+mn-ea"/>
                          <a:cs typeface="+mn-cs"/>
                        </a:rPr>
                        <a:t>复合物具有很强的结合在阴离子交换介质上的倾向。</a:t>
                      </a:r>
                      <a:endParaRPr lang="en-US" altLang="zh-CN" sz="12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mn-lt"/>
                          <a:ea typeface="+mn-ea"/>
                          <a:cs typeface="+mn-cs"/>
                        </a:rPr>
                        <a:t>高盐下，蛋白易形成聚合物。</a:t>
                      </a:r>
                      <a:endParaRPr lang="zh-CN" altLang="en-US" sz="1200" dirty="0" smtClean="0"/>
                    </a:p>
                  </a:txBody>
                  <a:tcPr/>
                </a:tc>
              </a:tr>
              <a:tr h="370840">
                <a:tc>
                  <a:txBody>
                    <a:bodyPr/>
                    <a:lstStyle/>
                    <a:p>
                      <a:r>
                        <a:rPr lang="zh-CN" altLang="en-US" sz="1200" dirty="0" smtClean="0"/>
                        <a:t>阳离子交换</a:t>
                      </a:r>
                      <a:endParaRPr lang="zh-CN" altLang="en-US" sz="1200" dirty="0"/>
                    </a:p>
                  </a:txBody>
                  <a:tcPr/>
                </a:tc>
                <a:tc>
                  <a:txBody>
                    <a:bodyPr/>
                    <a:lstStyle/>
                    <a:p>
                      <a:r>
                        <a:rPr lang="zh-CN" altLang="en-US" sz="1200" dirty="0" smtClean="0"/>
                        <a:t>电荷差异，阳离子捕获</a:t>
                      </a:r>
                      <a:endParaRPr lang="zh-CN" altLang="en-US" sz="1200" dirty="0"/>
                    </a:p>
                  </a:txBody>
                  <a:tcPr/>
                </a:tc>
                <a:tc>
                  <a:txBody>
                    <a:bodyPr/>
                    <a:lstStyle/>
                    <a:p>
                      <a:r>
                        <a:rPr lang="zh-CN" altLang="en-US" sz="1200" kern="1200" baseline="0" dirty="0" smtClean="0">
                          <a:solidFill>
                            <a:schemeClr val="dk1"/>
                          </a:solidFill>
                          <a:latin typeface="+mn-lt"/>
                          <a:ea typeface="+mn-ea"/>
                          <a:cs typeface="+mn-cs"/>
                        </a:rPr>
                        <a:t>阳离子：核酸和内毒素带负电，大部分不结合阳离子交换层析。相反，不少单抗属于碱性蛋白质，可在合适的</a:t>
                      </a:r>
                      <a:r>
                        <a:rPr lang="en-US" altLang="zh-CN" sz="1200" kern="1200" baseline="0" dirty="0" smtClean="0">
                          <a:solidFill>
                            <a:schemeClr val="dk1"/>
                          </a:solidFill>
                          <a:latin typeface="+mn-lt"/>
                          <a:ea typeface="+mn-ea"/>
                          <a:cs typeface="+mn-cs"/>
                        </a:rPr>
                        <a:t>pH </a:t>
                      </a:r>
                      <a:r>
                        <a:rPr lang="zh-CN" altLang="en-US" sz="1200" kern="1200" baseline="0" dirty="0" smtClean="0">
                          <a:solidFill>
                            <a:schemeClr val="dk1"/>
                          </a:solidFill>
                          <a:latin typeface="+mn-lt"/>
                          <a:ea typeface="+mn-ea"/>
                          <a:cs typeface="+mn-cs"/>
                        </a:rPr>
                        <a:t>下结合阳离子交换层析，让核酸和内毒素穿透。</a:t>
                      </a:r>
                      <a:endParaRPr lang="en-US" altLang="zh-CN" sz="12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mn-lt"/>
                          <a:ea typeface="+mn-ea"/>
                          <a:cs typeface="+mn-cs"/>
                        </a:rPr>
                        <a:t>高盐下，易形成聚合物。</a:t>
                      </a:r>
                      <a:endParaRPr lang="zh-CN" altLang="en-US" sz="1200" dirty="0" smtClean="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纯化常见的步骤及纯化目标</a:t>
            </a:r>
            <a:endParaRPr lang="zh-CN" altLang="en-US" dirty="0"/>
          </a:p>
        </p:txBody>
      </p:sp>
      <p:graphicFrame>
        <p:nvGraphicFramePr>
          <p:cNvPr id="4" name="内容占位符 3"/>
          <p:cNvGraphicFramePr>
            <a:graphicFrameLocks noGrp="1"/>
          </p:cNvGraphicFramePr>
          <p:nvPr>
            <p:ph idx="1"/>
          </p:nvPr>
        </p:nvGraphicFramePr>
        <p:xfrm>
          <a:off x="393700" y="1235075"/>
          <a:ext cx="8120064" cy="4394200"/>
        </p:xfrm>
        <a:graphic>
          <a:graphicData uri="http://schemas.openxmlformats.org/drawingml/2006/table">
            <a:tbl>
              <a:tblPr firstRow="1" bandRow="1">
                <a:tableStyleId>{5C22544A-7EE6-4342-B048-85BDC9FD1C3A}</a:tableStyleId>
              </a:tblPr>
              <a:tblGrid>
                <a:gridCol w="1685471"/>
                <a:gridCol w="1981200"/>
                <a:gridCol w="4453393"/>
              </a:tblGrid>
              <a:tr h="370840">
                <a:tc>
                  <a:txBody>
                    <a:bodyPr/>
                    <a:lstStyle/>
                    <a:p>
                      <a:r>
                        <a:rPr lang="zh-CN" altLang="en-US" sz="1200" dirty="0" smtClean="0"/>
                        <a:t>纯化步骤</a:t>
                      </a:r>
                      <a:endParaRPr lang="zh-CN" altLang="en-US" sz="1200" dirty="0"/>
                    </a:p>
                  </a:txBody>
                  <a:tcPr/>
                </a:tc>
                <a:tc>
                  <a:txBody>
                    <a:bodyPr/>
                    <a:lstStyle/>
                    <a:p>
                      <a:r>
                        <a:rPr lang="zh-CN" altLang="en-US" sz="1200" dirty="0" smtClean="0"/>
                        <a:t>依据原理</a:t>
                      </a:r>
                      <a:endParaRPr lang="zh-CN" altLang="en-US" sz="1200" dirty="0"/>
                    </a:p>
                  </a:txBody>
                  <a:tcPr/>
                </a:tc>
                <a:tc>
                  <a:txBody>
                    <a:bodyPr/>
                    <a:lstStyle/>
                    <a:p>
                      <a:r>
                        <a:rPr lang="zh-CN" altLang="en-US" sz="1200" dirty="0" smtClean="0"/>
                        <a:t>目的或注意事项</a:t>
                      </a:r>
                      <a:endParaRPr lang="zh-CN" altLang="en-US" sz="1200" dirty="0"/>
                    </a:p>
                  </a:txBody>
                  <a:tcPr/>
                </a:tc>
              </a:tr>
              <a:tr h="370840">
                <a:tc>
                  <a:txBody>
                    <a:bodyPr/>
                    <a:lstStyle/>
                    <a:p>
                      <a:r>
                        <a:rPr lang="zh-CN" altLang="en-US" sz="1200" dirty="0" smtClean="0"/>
                        <a:t>凝胶过滤</a:t>
                      </a:r>
                      <a:endParaRPr lang="zh-CN" altLang="en-US" sz="1200" dirty="0"/>
                    </a:p>
                  </a:txBody>
                  <a:tcPr/>
                </a:tc>
                <a:tc>
                  <a:txBody>
                    <a:bodyPr/>
                    <a:lstStyle/>
                    <a:p>
                      <a:r>
                        <a:rPr lang="zh-CN" altLang="en-US" sz="1200" dirty="0" smtClean="0"/>
                        <a:t>分子大小不同分离</a:t>
                      </a:r>
                      <a:endParaRPr lang="zh-CN" altLang="en-US" sz="1200" dirty="0"/>
                    </a:p>
                  </a:txBody>
                  <a:tcPr/>
                </a:tc>
                <a:tc>
                  <a:txBody>
                    <a:bodyPr/>
                    <a:lstStyle/>
                    <a:p>
                      <a:r>
                        <a:rPr lang="zh-CN" altLang="en-US" sz="1200" kern="1200" baseline="0" dirty="0" smtClean="0">
                          <a:solidFill>
                            <a:schemeClr val="dk1"/>
                          </a:solidFill>
                          <a:latin typeface="+mn-lt"/>
                          <a:ea typeface="+mn-ea"/>
                          <a:cs typeface="+mn-cs"/>
                        </a:rPr>
                        <a:t>小规模单抗纯化可在最后一步用凝胶过滤去除聚集体，同时去除残留的核酸、内毒素。</a:t>
                      </a:r>
                      <a:endParaRPr lang="zh-CN" altLang="en-US" sz="1200" dirty="0"/>
                    </a:p>
                  </a:txBody>
                  <a:tcPr/>
                </a:tc>
              </a:tr>
              <a:tr h="370840">
                <a:tc>
                  <a:txBody>
                    <a:bodyPr/>
                    <a:lstStyle/>
                    <a:p>
                      <a:r>
                        <a:rPr lang="zh-CN" altLang="en-US" sz="1200" dirty="0" smtClean="0"/>
                        <a:t>疏水层析</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疏水性的不同（与固定相结合力温和，容易温和洗脱，对蛋白结构破坏小）</a:t>
                      </a:r>
                    </a:p>
                  </a:txBody>
                  <a:tcPr/>
                </a:tc>
                <a:tc>
                  <a:txBody>
                    <a:bodyPr/>
                    <a:lstStyle/>
                    <a:p>
                      <a:r>
                        <a:rPr lang="zh-CN" altLang="en-US" sz="1200" kern="1200" baseline="0" dirty="0" smtClean="0">
                          <a:solidFill>
                            <a:schemeClr val="dk1"/>
                          </a:solidFill>
                          <a:latin typeface="+mn-lt"/>
                          <a:ea typeface="+mn-ea"/>
                          <a:cs typeface="+mn-cs"/>
                        </a:rPr>
                        <a:t>在高盐离子强度的情况下，蛋白质的疏水基团充分暴露与填料的疏水介质相互作用，从而结合在柱子上。不同蛋白质的疏水性强弱不同从而导致其与柱子填料的结合力也不同。让大部分杂蛋白流穿；</a:t>
                      </a:r>
                      <a:endParaRPr lang="en-US" altLang="zh-CN" sz="1200" kern="1200" baseline="0" dirty="0" smtClean="0">
                        <a:solidFill>
                          <a:schemeClr val="dk1"/>
                        </a:solidFill>
                        <a:latin typeface="+mn-lt"/>
                        <a:ea typeface="+mn-ea"/>
                        <a:cs typeface="+mn-cs"/>
                      </a:endParaRPr>
                    </a:p>
                    <a:p>
                      <a:r>
                        <a:rPr lang="zh-CN" altLang="en-US" sz="1200" kern="1200" baseline="0" dirty="0" smtClean="0">
                          <a:solidFill>
                            <a:schemeClr val="dk1"/>
                          </a:solidFill>
                          <a:latin typeface="+mn-lt"/>
                          <a:ea typeface="+mn-ea"/>
                          <a:cs typeface="+mn-cs"/>
                        </a:rPr>
                        <a:t>内毒素、核酸在疏水层析的高盐条件下会凝集，大部份内毒素、核酸会在上样时直接穿透。</a:t>
                      </a:r>
                      <a:endParaRPr lang="en-US" altLang="zh-CN" sz="12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mn-lt"/>
                          <a:ea typeface="+mn-ea"/>
                          <a:cs typeface="+mn-cs"/>
                        </a:rPr>
                        <a:t>高盐下，蛋白易形成聚合物。</a:t>
                      </a:r>
                      <a:endParaRPr lang="zh-CN" altLang="en-US" sz="1200" dirty="0" smtClean="0"/>
                    </a:p>
                  </a:txBody>
                  <a:tcPr/>
                </a:tc>
              </a:tr>
              <a:tr h="370840">
                <a:tc>
                  <a:txBody>
                    <a:bodyPr/>
                    <a:lstStyle/>
                    <a:p>
                      <a:r>
                        <a:rPr lang="zh-CN" altLang="en-US" sz="1200" dirty="0" smtClean="0"/>
                        <a:t>反相层析</a:t>
                      </a:r>
                      <a:endParaRPr lang="zh-CN" altLang="en-US" sz="1200" dirty="0"/>
                    </a:p>
                  </a:txBody>
                  <a:tcPr/>
                </a:tc>
                <a:tc>
                  <a:txBody>
                    <a:bodyPr/>
                    <a:lstStyle/>
                    <a:p>
                      <a:r>
                        <a:rPr lang="zh-CN" altLang="en-US" sz="1200" dirty="0" smtClean="0"/>
                        <a:t>疏水性不同</a:t>
                      </a:r>
                      <a:endParaRPr lang="zh-CN" altLang="en-US" sz="1200" dirty="0"/>
                    </a:p>
                  </a:txBody>
                  <a:tcPr/>
                </a:tc>
                <a:tc>
                  <a:txBody>
                    <a:bodyPr/>
                    <a:lstStyle/>
                    <a:p>
                      <a:r>
                        <a:rPr lang="zh-CN" altLang="en-US" sz="1200" dirty="0" smtClean="0"/>
                        <a:t>蛋白与疏水性固定相结合力强，需要强极性溶剂洗脱，对蛋白破坏性较大。</a:t>
                      </a:r>
                      <a:endParaRPr lang="zh-CN" altLang="en-US" sz="1200" dirty="0"/>
                    </a:p>
                  </a:txBody>
                  <a:tcPr/>
                </a:tc>
              </a:tr>
              <a:tr h="370840">
                <a:tc>
                  <a:txBody>
                    <a:bodyPr/>
                    <a:lstStyle/>
                    <a:p>
                      <a:r>
                        <a:rPr lang="zh-CN" altLang="en-US" sz="1200" dirty="0" smtClean="0"/>
                        <a:t>低</a:t>
                      </a:r>
                      <a:r>
                        <a:rPr lang="en-US" altLang="zh-CN" sz="1200" dirty="0" smtClean="0"/>
                        <a:t>pH</a:t>
                      </a:r>
                      <a:r>
                        <a:rPr lang="zh-CN" altLang="en-US" sz="1200" dirty="0" smtClean="0"/>
                        <a:t>灭活</a:t>
                      </a:r>
                      <a:endParaRPr lang="zh-CN" altLang="en-US" sz="1200" dirty="0"/>
                    </a:p>
                  </a:txBody>
                  <a:tcPr/>
                </a:tc>
                <a:tc>
                  <a:txBody>
                    <a:bodyPr/>
                    <a:lstStyle/>
                    <a:p>
                      <a:r>
                        <a:rPr lang="zh-CN" altLang="en-US" sz="1200" dirty="0" smtClean="0"/>
                        <a:t>低</a:t>
                      </a:r>
                      <a:r>
                        <a:rPr lang="en-US" altLang="zh-CN" sz="1200" dirty="0" smtClean="0"/>
                        <a:t>pH</a:t>
                      </a:r>
                      <a:r>
                        <a:rPr lang="zh-CN" altLang="en-US" sz="1200" dirty="0" smtClean="0"/>
                        <a:t>条件下或脂溶剂存在下，脂蛋白包膜裂解，从而进行灭活</a:t>
                      </a:r>
                      <a:endParaRPr lang="zh-CN" altLang="en-US" sz="1200" dirty="0"/>
                    </a:p>
                  </a:txBody>
                  <a:tcPr/>
                </a:tc>
                <a:tc>
                  <a:txBody>
                    <a:bodyPr/>
                    <a:lstStyle/>
                    <a:p>
                      <a:r>
                        <a:rPr lang="zh-CN" altLang="en-US" sz="1200" kern="1200" dirty="0" smtClean="0">
                          <a:solidFill>
                            <a:schemeClr val="dk1"/>
                          </a:solidFill>
                          <a:latin typeface="+mn-lt"/>
                          <a:ea typeface="+mn-ea"/>
                          <a:cs typeface="+mn-cs"/>
                        </a:rPr>
                        <a:t>蛋白生产工艺中的低</a:t>
                      </a:r>
                      <a:r>
                        <a:rPr lang="en-US" sz="1200" kern="1200" dirty="0" smtClean="0">
                          <a:solidFill>
                            <a:schemeClr val="dk1"/>
                          </a:solidFill>
                          <a:latin typeface="+mn-lt"/>
                          <a:ea typeface="+mn-ea"/>
                          <a:cs typeface="+mn-cs"/>
                        </a:rPr>
                        <a:t>pH</a:t>
                      </a:r>
                      <a:r>
                        <a:rPr lang="zh-CN" altLang="en-US" sz="1200" kern="1200" dirty="0" smtClean="0">
                          <a:solidFill>
                            <a:schemeClr val="dk1"/>
                          </a:solidFill>
                          <a:latin typeface="+mn-lt"/>
                          <a:ea typeface="+mn-ea"/>
                          <a:cs typeface="+mn-cs"/>
                        </a:rPr>
                        <a:t>（如</a:t>
                      </a:r>
                      <a:r>
                        <a:rPr lang="en-US" sz="1200" kern="1200" dirty="0" smtClean="0">
                          <a:solidFill>
                            <a:schemeClr val="dk1"/>
                          </a:solidFill>
                          <a:latin typeface="+mn-lt"/>
                          <a:ea typeface="+mn-ea"/>
                          <a:cs typeface="+mn-cs"/>
                        </a:rPr>
                        <a:t>pH4</a:t>
                      </a:r>
                      <a:r>
                        <a:rPr lang="zh-CN" altLang="en-US" sz="1200" kern="1200" dirty="0" smtClean="0">
                          <a:solidFill>
                            <a:schemeClr val="dk1"/>
                          </a:solidFill>
                          <a:latin typeface="+mn-lt"/>
                          <a:ea typeface="+mn-ea"/>
                          <a:cs typeface="+mn-cs"/>
                        </a:rPr>
                        <a:t>）处理能灭活几种脂包膜病毒。</a:t>
                      </a:r>
                      <a:endParaRPr lang="en-US" altLang="zh-CN" sz="1200" kern="1200" dirty="0" smtClean="0">
                        <a:solidFill>
                          <a:schemeClr val="dk1"/>
                        </a:solidFill>
                        <a:latin typeface="+mn-lt"/>
                        <a:ea typeface="+mn-ea"/>
                        <a:cs typeface="+mn-cs"/>
                      </a:endParaRPr>
                    </a:p>
                    <a:p>
                      <a:r>
                        <a:rPr lang="zh-CN" altLang="en-US" sz="1200" kern="1200" dirty="0" smtClean="0">
                          <a:solidFill>
                            <a:schemeClr val="dk1"/>
                          </a:solidFill>
                          <a:latin typeface="+mn-lt"/>
                          <a:ea typeface="+mn-ea"/>
                          <a:cs typeface="+mn-cs"/>
                        </a:rPr>
                        <a:t>低</a:t>
                      </a:r>
                      <a:r>
                        <a:rPr lang="en-US" altLang="zh-CN" sz="1200" kern="1200" dirty="0" smtClean="0">
                          <a:solidFill>
                            <a:schemeClr val="dk1"/>
                          </a:solidFill>
                          <a:latin typeface="+mn-lt"/>
                          <a:ea typeface="+mn-ea"/>
                          <a:cs typeface="+mn-cs"/>
                        </a:rPr>
                        <a:t>pH</a:t>
                      </a:r>
                      <a:r>
                        <a:rPr lang="zh-CN" altLang="en-US" sz="1200" kern="1200" dirty="0" smtClean="0">
                          <a:solidFill>
                            <a:schemeClr val="dk1"/>
                          </a:solidFill>
                          <a:latin typeface="+mn-lt"/>
                          <a:ea typeface="+mn-ea"/>
                          <a:cs typeface="+mn-cs"/>
                        </a:rPr>
                        <a:t>和室温温度下，蛋白易形成聚合物。</a:t>
                      </a:r>
                      <a:endParaRPr lang="zh-CN" altLang="en-US" sz="1200" dirty="0"/>
                    </a:p>
                  </a:txBody>
                  <a:tcPr/>
                </a:tc>
              </a:tr>
              <a:tr h="370840">
                <a:tc>
                  <a:txBody>
                    <a:bodyPr/>
                    <a:lstStyle/>
                    <a:p>
                      <a:r>
                        <a:rPr lang="zh-CN" altLang="en-US" sz="1200" dirty="0" smtClean="0"/>
                        <a:t>纳米过滤</a:t>
                      </a:r>
                      <a:endParaRPr lang="zh-CN" altLang="en-US" sz="1200" dirty="0"/>
                    </a:p>
                  </a:txBody>
                  <a:tcPr/>
                </a:tc>
                <a:tc>
                  <a:txBody>
                    <a:bodyPr/>
                    <a:lstStyle/>
                    <a:p>
                      <a:r>
                        <a:rPr lang="zh-CN" altLang="en-US" sz="1200" dirty="0" smtClean="0"/>
                        <a:t>纳米级过滤</a:t>
                      </a:r>
                      <a:endParaRPr lang="zh-CN" altLang="en-US" sz="1200" dirty="0"/>
                    </a:p>
                  </a:txBody>
                  <a:tcPr/>
                </a:tc>
                <a:tc>
                  <a:txBody>
                    <a:bodyPr/>
                    <a:lstStyle/>
                    <a:p>
                      <a:r>
                        <a:rPr lang="zh-CN" altLang="en-US" sz="1200" kern="1200" baseline="0" dirty="0" smtClean="0">
                          <a:solidFill>
                            <a:schemeClr val="dk1"/>
                          </a:solidFill>
                          <a:latin typeface="+mn-lt"/>
                          <a:ea typeface="+mn-ea"/>
                          <a:cs typeface="+mn-cs"/>
                        </a:rPr>
                        <a:t>非脂包膜病毒对低</a:t>
                      </a:r>
                      <a:r>
                        <a:rPr lang="en-US" altLang="zh-CN" sz="1200" kern="1200" baseline="0" dirty="0" smtClean="0">
                          <a:solidFill>
                            <a:schemeClr val="dk1"/>
                          </a:solidFill>
                          <a:latin typeface="+mn-lt"/>
                          <a:ea typeface="+mn-ea"/>
                          <a:cs typeface="+mn-cs"/>
                        </a:rPr>
                        <a:t>pH/</a:t>
                      </a:r>
                      <a:r>
                        <a:rPr lang="zh-CN" altLang="en-US" sz="1200" kern="1200" baseline="0" dirty="0" smtClean="0">
                          <a:solidFill>
                            <a:schemeClr val="dk1"/>
                          </a:solidFill>
                          <a:latin typeface="+mn-lt"/>
                          <a:ea typeface="+mn-ea"/>
                          <a:cs typeface="+mn-cs"/>
                        </a:rPr>
                        <a:t>去污剂等化学灭活方法有很强的耐受；</a:t>
                      </a:r>
                    </a:p>
                    <a:p>
                      <a:r>
                        <a:rPr lang="zh-CN" altLang="en-US" sz="1200" kern="1200" dirty="0" smtClean="0">
                          <a:solidFill>
                            <a:schemeClr val="dk1"/>
                          </a:solidFill>
                          <a:latin typeface="+mn-lt"/>
                          <a:ea typeface="+mn-ea"/>
                          <a:cs typeface="+mn-cs"/>
                        </a:rPr>
                        <a:t>膜过滤技术只有在滤膜的孔径比病毒有效直径小时才能有效除去病毒</a:t>
                      </a:r>
                      <a:endParaRPr lang="zh-CN" alt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超滤浓缩换液</a:t>
                      </a:r>
                    </a:p>
                  </a:txBody>
                  <a:tcPr/>
                </a:tc>
                <a:tc>
                  <a:txBody>
                    <a:bodyPr/>
                    <a:lstStyle/>
                    <a:p>
                      <a:r>
                        <a:rPr lang="zh-CN" altLang="en-US" sz="1200" dirty="0" smtClean="0"/>
                        <a:t>分子大小不同分离、浓缩或更换溶剂。</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mn-lt"/>
                          <a:ea typeface="+mn-ea"/>
                          <a:cs typeface="+mn-cs"/>
                        </a:rPr>
                        <a:t>高浓度下，蛋白易形成聚合物。</a:t>
                      </a:r>
                      <a:endParaRPr lang="zh-CN" altLang="en-US" sz="1200" dirty="0" smtClean="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a:t>
            </a:r>
            <a:r>
              <a:rPr lang="zh-CN" altLang="en-US" dirty="0" smtClean="0"/>
              <a:t>不同分子大小的蛋白质分离</a:t>
            </a:r>
            <a:endParaRPr lang="zh-CN" altLang="en-US" dirty="0"/>
          </a:p>
        </p:txBody>
      </p:sp>
      <p:sp>
        <p:nvSpPr>
          <p:cNvPr id="3" name="内容占位符 2"/>
          <p:cNvSpPr>
            <a:spLocks noGrp="1"/>
          </p:cNvSpPr>
          <p:nvPr>
            <p:ph idx="1"/>
          </p:nvPr>
        </p:nvSpPr>
        <p:spPr/>
        <p:txBody>
          <a:bodyPr/>
          <a:lstStyle/>
          <a:p>
            <a:pPr>
              <a:buNone/>
            </a:pPr>
            <a:endParaRPr lang="en-US" altLang="zh-CN" sz="1600" dirty="0" smtClean="0"/>
          </a:p>
          <a:p>
            <a:r>
              <a:rPr lang="zh-CN" altLang="en-US" sz="1600" dirty="0" smtClean="0"/>
              <a:t>超滤</a:t>
            </a:r>
            <a:endParaRPr lang="en-US" altLang="zh-CN" sz="1600" dirty="0" smtClean="0"/>
          </a:p>
          <a:p>
            <a:pPr lvl="1">
              <a:buFont typeface="Wingdings" pitchFamily="2" charset="2"/>
              <a:buChar char="p"/>
            </a:pPr>
            <a:r>
              <a:rPr lang="zh-CN" altLang="en-US" sz="1600" dirty="0" smtClean="0"/>
              <a:t>常温下以一定压力和流量，利用不对称微孔结构和半透膜介质，依靠膜两侧的压力差作为推动力，以错流方式进行过滤，使溶剂及小分子物质通过，大分子物质和微粒子如蛋白质、水溶性高聚物、细菌等被滤膜阻留。</a:t>
            </a:r>
            <a:endParaRPr lang="en-US" altLang="zh-CN" sz="1600" dirty="0" smtClean="0"/>
          </a:p>
          <a:p>
            <a:pPr marL="168275" lvl="1" indent="-168275">
              <a:buClr>
                <a:schemeClr val="accent2"/>
              </a:buClr>
            </a:pPr>
            <a:r>
              <a:rPr lang="zh-CN" altLang="en-US" sz="1600" dirty="0" smtClean="0">
                <a:ea typeface="+mn-ea"/>
                <a:cs typeface="+mn-cs"/>
              </a:rPr>
              <a:t>透析</a:t>
            </a:r>
            <a:endParaRPr lang="en-US" altLang="zh-CN" sz="1600" dirty="0" smtClean="0">
              <a:ea typeface="+mn-ea"/>
              <a:cs typeface="+mn-cs"/>
            </a:endParaRPr>
          </a:p>
          <a:p>
            <a:pPr lvl="1">
              <a:buFont typeface="Wingdings" pitchFamily="2" charset="2"/>
              <a:buChar char="p"/>
            </a:pPr>
            <a:r>
              <a:rPr lang="zh-CN" altLang="en-US" sz="1600" dirty="0" smtClean="0"/>
              <a:t>通过膜的选择性扩散过程。可用于分离分子量大小不同的溶质，低于膜所截留阈值分子量的物质可扩散穿过膜，高于膜截留阈值分子量的物质则被保留在半透膜的另一侧。溶质通过半透膜，从高浓度溶液向低浓度方向运动。</a:t>
            </a:r>
            <a:endParaRPr lang="en-US" altLang="zh-CN" sz="1600" dirty="0" smtClean="0"/>
          </a:p>
          <a:p>
            <a:r>
              <a:rPr lang="zh-CN" altLang="en-US" sz="1600" dirty="0" smtClean="0"/>
              <a:t>凝胶过滤</a:t>
            </a:r>
            <a:endParaRPr lang="en-US" altLang="zh-CN" sz="1600" dirty="0" smtClean="0"/>
          </a:p>
          <a:p>
            <a:pPr lvl="1">
              <a:buFont typeface="Wingdings" pitchFamily="2" charset="2"/>
              <a:buChar char="p"/>
            </a:pPr>
            <a:r>
              <a:rPr lang="zh-CN" altLang="en-US" sz="1600" dirty="0" smtClean="0"/>
              <a:t>凝胶是一种多孔性的不带表面电荷的物质，当带有多种成分的样品溶液在凝胶内运动时，由于它们的分子量不同而表现出速度的快慢，在缓冲液洗脱时，分子量大的物质不能进入凝胶孔内，而在凝胶间几乎是垂直的向下运动，而分子量小的物质则进入凝胶孔内进行“绕道”运行，这样就可以按分子量的大小，先后流出凝胶柱，达到分离的目的。</a:t>
            </a:r>
            <a:endParaRPr lang="en-US" altLang="zh-CN" sz="1600" dirty="0" smtClean="0"/>
          </a:p>
          <a:p>
            <a:pPr lvl="1">
              <a:buFont typeface="Wingdings" pitchFamily="2" charset="2"/>
              <a:buChar char="p"/>
            </a:pPr>
            <a:endParaRPr lang="en-US" altLang="zh-CN" sz="1600" dirty="0" smtClean="0"/>
          </a:p>
          <a:p>
            <a:endParaRPr lang="zh-CN" altLang="en-US" sz="1600" dirty="0" smtClean="0"/>
          </a:p>
          <a:p>
            <a:endParaRPr lang="zh-CN" altLang="en-US" dirty="0" smtClean="0"/>
          </a:p>
        </p:txBody>
      </p:sp>
      <p:graphicFrame>
        <p:nvGraphicFramePr>
          <p:cNvPr id="1026" name="Object 2"/>
          <p:cNvGraphicFramePr>
            <a:graphicFrameLocks noChangeAspect="1"/>
          </p:cNvGraphicFramePr>
          <p:nvPr/>
        </p:nvGraphicFramePr>
        <p:xfrm>
          <a:off x="1073151" y="5428570"/>
          <a:ext cx="2578100" cy="636587"/>
        </p:xfrm>
        <a:graphic>
          <a:graphicData uri="http://schemas.openxmlformats.org/presentationml/2006/ole">
            <mc:AlternateContent xmlns:mc="http://schemas.openxmlformats.org/markup-compatibility/2006">
              <mc:Choice xmlns:v="urn:schemas-microsoft-com:vml" Requires="v">
                <p:oleObj spid="_x0000_s1028" name="包装程序外壳对象" showAsIcon="1" r:id="rId3" imgW="2577960" imgH="636120" progId="Package">
                  <p:embed/>
                </p:oleObj>
              </mc:Choice>
              <mc:Fallback>
                <p:oleObj name="包装程序外壳对象" showAsIcon="1" r:id="rId3" imgW="2577960" imgH="6361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1" y="5428570"/>
                        <a:ext cx="25781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不同分子形状的蛋白质分离</a:t>
            </a:r>
            <a:endParaRPr lang="zh-CN" altLang="en-US" dirty="0"/>
          </a:p>
        </p:txBody>
      </p:sp>
      <p:sp>
        <p:nvSpPr>
          <p:cNvPr id="3" name="内容占位符 2"/>
          <p:cNvSpPr>
            <a:spLocks noGrp="1"/>
          </p:cNvSpPr>
          <p:nvPr>
            <p:ph idx="1"/>
          </p:nvPr>
        </p:nvSpPr>
        <p:spPr/>
        <p:txBody>
          <a:bodyPr/>
          <a:lstStyle/>
          <a:p>
            <a:pPr marL="168275" lvl="1" indent="-168275">
              <a:buClr>
                <a:schemeClr val="accent2"/>
              </a:buClr>
            </a:pPr>
            <a:r>
              <a:rPr lang="zh-CN" altLang="en-US" dirty="0" smtClean="0"/>
              <a:t>形状的不同会导致蛋白质在离心通过溶液时，或通过膜、凝胶过滤填料颗粒或电泳凝胶中的小孔运动时，都会受到它的形状的影响。</a:t>
            </a:r>
          </a:p>
          <a:p>
            <a:r>
              <a:rPr lang="zh-CN" altLang="en-US" dirty="0" smtClean="0"/>
              <a:t>方法</a:t>
            </a:r>
          </a:p>
          <a:p>
            <a:pPr lvl="1"/>
            <a:r>
              <a:rPr lang="zh-CN" altLang="en-US" dirty="0" smtClean="0"/>
              <a:t>梯度离心</a:t>
            </a:r>
          </a:p>
          <a:p>
            <a:pPr lvl="1"/>
            <a:r>
              <a:rPr lang="zh-CN" altLang="en-US" dirty="0" smtClean="0"/>
              <a:t>电泳</a:t>
            </a:r>
            <a:endParaRPr lang="en-US" altLang="zh-CN" dirty="0" smtClean="0"/>
          </a:p>
          <a:p>
            <a:pPr lvl="1"/>
            <a:r>
              <a:rPr lang="zh-CN" altLang="en-US" dirty="0" smtClean="0"/>
              <a:t>凝胶过滤</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不同电荷性质蛋白质分离</a:t>
            </a:r>
            <a:endParaRPr lang="zh-CN" altLang="en-US" dirty="0"/>
          </a:p>
        </p:txBody>
      </p:sp>
      <p:sp>
        <p:nvSpPr>
          <p:cNvPr id="3" name="内容占位符 2"/>
          <p:cNvSpPr>
            <a:spLocks noGrp="1"/>
          </p:cNvSpPr>
          <p:nvPr>
            <p:ph idx="1"/>
          </p:nvPr>
        </p:nvSpPr>
        <p:spPr/>
        <p:txBody>
          <a:bodyPr/>
          <a:lstStyle/>
          <a:p>
            <a:r>
              <a:rPr lang="zh-CN" altLang="en-US" sz="1600" dirty="0" smtClean="0"/>
              <a:t>原理</a:t>
            </a:r>
          </a:p>
          <a:p>
            <a:pPr lvl="1"/>
            <a:r>
              <a:rPr lang="zh-CN" altLang="en-US" sz="1600" dirty="0" smtClean="0"/>
              <a:t>蛋白质的净电荷取决于氨基酸残基所带正、负电荷总和。若天冬氨酸和谷氨酸占优势，在</a:t>
            </a:r>
            <a:r>
              <a:rPr lang="en-US" altLang="zh-CN" sz="1600" dirty="0" smtClean="0"/>
              <a:t>pH 7.0</a:t>
            </a:r>
            <a:r>
              <a:rPr lang="zh-CN" altLang="en-US" sz="1600" dirty="0" smtClean="0"/>
              <a:t>时带净负电荷，称为酸性蛋白质。若赖氨酸和精氨酸占优势，在</a:t>
            </a:r>
            <a:r>
              <a:rPr lang="en-US" altLang="zh-CN" sz="1600" dirty="0" smtClean="0"/>
              <a:t>pH 7.0</a:t>
            </a:r>
            <a:r>
              <a:rPr lang="zh-CN" altLang="en-US" sz="1600" dirty="0" smtClean="0"/>
              <a:t>时带净正电荷，称为碱性蛋白质。</a:t>
            </a:r>
          </a:p>
          <a:p>
            <a:r>
              <a:rPr lang="zh-CN" altLang="en-US" sz="1600" dirty="0" smtClean="0"/>
              <a:t>方法</a:t>
            </a:r>
          </a:p>
          <a:p>
            <a:pPr lvl="1"/>
            <a:r>
              <a:rPr lang="zh-CN" altLang="en-US" sz="1600" dirty="0" smtClean="0"/>
              <a:t>电泳</a:t>
            </a:r>
          </a:p>
          <a:p>
            <a:pPr lvl="1"/>
            <a:r>
              <a:rPr lang="zh-CN" altLang="en-US" sz="1600" dirty="0" smtClean="0"/>
              <a:t>离子交换层析</a:t>
            </a:r>
            <a:endParaRPr lang="en-US" altLang="zh-CN" sz="1600" dirty="0" smtClean="0"/>
          </a:p>
          <a:p>
            <a:pPr lvl="2">
              <a:lnSpc>
                <a:spcPct val="80000"/>
              </a:lnSpc>
            </a:pPr>
            <a:r>
              <a:rPr lang="zh-CN" altLang="en-US" sz="1600" dirty="0" smtClean="0"/>
              <a:t>原理</a:t>
            </a:r>
          </a:p>
          <a:p>
            <a:pPr lvl="3">
              <a:lnSpc>
                <a:spcPct val="80000"/>
              </a:lnSpc>
            </a:pPr>
            <a:r>
              <a:rPr lang="zh-CN" altLang="en-US" sz="1600" dirty="0" smtClean="0"/>
              <a:t>蛋白质是两性分子，在一定的</a:t>
            </a:r>
            <a:r>
              <a:rPr lang="en-US" altLang="zh-CN" sz="1600" dirty="0" smtClean="0"/>
              <a:t>pH</a:t>
            </a:r>
            <a:r>
              <a:rPr lang="zh-CN" altLang="en-US" sz="1600" dirty="0" smtClean="0"/>
              <a:t>条件下带有电荷，不同的蛋白质带有的电荷的种类和数量不同，因此它们与带电的凝胶颗粒间的电荷相互作用不同。利用蛋白质和带电凝胶的作用力的差别从而把蛋白质分开的层析方法。</a:t>
            </a:r>
            <a:endParaRPr lang="en-US" altLang="zh-CN" sz="1600" dirty="0" smtClean="0"/>
          </a:p>
          <a:p>
            <a:pPr lvl="3">
              <a:lnSpc>
                <a:spcPct val="80000"/>
              </a:lnSpc>
            </a:pPr>
            <a:endParaRPr lang="zh-CN" altLang="en-US" sz="1600" dirty="0" smtClean="0"/>
          </a:p>
          <a:p>
            <a:pPr lvl="2">
              <a:lnSpc>
                <a:spcPct val="80000"/>
              </a:lnSpc>
            </a:pPr>
            <a:endParaRPr lang="en-US" altLang="zh-CN" sz="1600" dirty="0" smtClean="0"/>
          </a:p>
          <a:p>
            <a:pPr lvl="2">
              <a:lnSpc>
                <a:spcPct val="80000"/>
              </a:lnSpc>
            </a:pPr>
            <a:endParaRPr lang="en-US" altLang="zh-CN" sz="1600" dirty="0" smtClean="0"/>
          </a:p>
          <a:p>
            <a:pPr lvl="2">
              <a:lnSpc>
                <a:spcPct val="80000"/>
              </a:lnSpc>
            </a:pPr>
            <a:r>
              <a:rPr lang="zh-CN" altLang="en-US" sz="1600" dirty="0" smtClean="0"/>
              <a:t>种类</a:t>
            </a:r>
          </a:p>
          <a:p>
            <a:pPr lvl="3">
              <a:lnSpc>
                <a:spcPct val="80000"/>
              </a:lnSpc>
            </a:pPr>
            <a:r>
              <a:rPr lang="zh-CN" altLang="en-US" sz="1600" dirty="0" smtClean="0"/>
              <a:t>阳离子交换柱：凝胶带负电荷，蛋白质带正电荷</a:t>
            </a:r>
          </a:p>
          <a:p>
            <a:pPr lvl="3">
              <a:lnSpc>
                <a:spcPct val="80000"/>
              </a:lnSpc>
            </a:pPr>
            <a:r>
              <a:rPr lang="zh-CN" altLang="en-US" sz="1600" dirty="0" smtClean="0"/>
              <a:t>阴离子交换柱：凝胶带正电荷，蛋白质带负电荷</a:t>
            </a:r>
          </a:p>
          <a:p>
            <a:pPr lvl="1"/>
            <a:endParaRPr lang="zh-CN" altLang="en-US" dirty="0" smtClean="0"/>
          </a:p>
          <a:p>
            <a:endParaRPr lang="zh-CN" altLang="en-US" dirty="0"/>
          </a:p>
        </p:txBody>
      </p:sp>
      <p:graphicFrame>
        <p:nvGraphicFramePr>
          <p:cNvPr id="2050" name="Object 2"/>
          <p:cNvGraphicFramePr>
            <a:graphicFrameLocks noChangeAspect="1"/>
          </p:cNvGraphicFramePr>
          <p:nvPr/>
        </p:nvGraphicFramePr>
        <p:xfrm>
          <a:off x="2180771" y="4285570"/>
          <a:ext cx="2387600" cy="636587"/>
        </p:xfrm>
        <a:graphic>
          <a:graphicData uri="http://schemas.openxmlformats.org/presentationml/2006/ole">
            <mc:AlternateContent xmlns:mc="http://schemas.openxmlformats.org/markup-compatibility/2006">
              <mc:Choice xmlns:v="urn:schemas-microsoft-com:vml" Requires="v">
                <p:oleObj spid="_x0000_s2052" name="包装程序外壳对象" showAsIcon="1" r:id="rId3" imgW="2387520" imgH="636120" progId="Package">
                  <p:embed/>
                </p:oleObj>
              </mc:Choice>
              <mc:Fallback>
                <p:oleObj name="包装程序外壳对象" showAsIcon="1" r:id="rId3" imgW="2387520" imgH="6361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771" y="4285570"/>
                        <a:ext cx="23876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a:t>
            </a:r>
            <a:r>
              <a:rPr lang="zh-CN" altLang="en-US" dirty="0" smtClean="0"/>
              <a:t>不同溶解特性的蛋白质分离</a:t>
            </a:r>
            <a:endParaRPr lang="zh-CN" altLang="en-US" dirty="0"/>
          </a:p>
        </p:txBody>
      </p:sp>
      <p:sp>
        <p:nvSpPr>
          <p:cNvPr id="3" name="内容占位符 2"/>
          <p:cNvSpPr>
            <a:spLocks noGrp="1"/>
          </p:cNvSpPr>
          <p:nvPr>
            <p:ph idx="1"/>
          </p:nvPr>
        </p:nvSpPr>
        <p:spPr/>
        <p:txBody>
          <a:bodyPr/>
          <a:lstStyle/>
          <a:p>
            <a:r>
              <a:rPr lang="zh-CN" altLang="en-US" sz="1600" dirty="0" smtClean="0"/>
              <a:t>原理</a:t>
            </a:r>
          </a:p>
          <a:p>
            <a:pPr lvl="1"/>
            <a:r>
              <a:rPr lang="zh-CN" altLang="en-US" sz="1600" dirty="0" smtClean="0"/>
              <a:t>由于蛋白质分子表面亲水性和疏水性带电基团不同，因此在溶剂中的溶解度不同。</a:t>
            </a:r>
          </a:p>
          <a:p>
            <a:r>
              <a:rPr lang="zh-CN" altLang="en-US" sz="1600" dirty="0" smtClean="0"/>
              <a:t>方法：</a:t>
            </a:r>
          </a:p>
          <a:p>
            <a:pPr lvl="1"/>
            <a:r>
              <a:rPr lang="zh-CN" altLang="en-US" sz="1600" dirty="0" smtClean="0"/>
              <a:t>通过改变</a:t>
            </a:r>
            <a:r>
              <a:rPr lang="en-US" altLang="zh-CN" sz="1600" dirty="0" smtClean="0"/>
              <a:t>pH</a:t>
            </a:r>
            <a:r>
              <a:rPr lang="zh-CN" altLang="en-US" sz="1600" dirty="0" smtClean="0"/>
              <a:t>、离子强度或加入有机试剂，促进蛋白质分子的凝聚进而形成沉淀。</a:t>
            </a:r>
          </a:p>
          <a:p>
            <a:r>
              <a:rPr lang="zh-CN" altLang="en-US" sz="1600" dirty="0" smtClean="0"/>
              <a:t>沉淀法</a:t>
            </a:r>
          </a:p>
          <a:p>
            <a:pPr lvl="1"/>
            <a:r>
              <a:rPr lang="zh-CN" altLang="en-US" sz="1600" dirty="0" smtClean="0"/>
              <a:t>盐析法</a:t>
            </a:r>
          </a:p>
          <a:p>
            <a:pPr lvl="1"/>
            <a:r>
              <a:rPr lang="zh-CN" altLang="en-US" sz="1600" dirty="0" smtClean="0"/>
              <a:t>有机溶剂沉淀法（不可逆）</a:t>
            </a:r>
          </a:p>
          <a:p>
            <a:pPr lvl="1"/>
            <a:r>
              <a:rPr lang="zh-CN" altLang="en-US" sz="1600" dirty="0" smtClean="0"/>
              <a:t>等电点沉淀法（不可逆）</a:t>
            </a:r>
            <a:endParaRPr lang="en-US" altLang="zh-CN" sz="1600" dirty="0" smtClean="0"/>
          </a:p>
          <a:p>
            <a:endParaRPr lang="en-US" altLang="zh-CN" sz="1600" dirty="0" smtClean="0"/>
          </a:p>
          <a:p>
            <a:r>
              <a:rPr lang="zh-CN" altLang="en-US" sz="1600" dirty="0" smtClean="0"/>
              <a:t>蛋白质在高浓度中性盐溶液中会沉淀析出，称为盐析（可逆）。</a:t>
            </a:r>
          </a:p>
          <a:p>
            <a:endParaRPr lang="zh-CN" altLang="en-US" sz="1600" dirty="0" smtClean="0"/>
          </a:p>
          <a:p>
            <a:r>
              <a:rPr lang="zh-CN" altLang="en-US" sz="1600" dirty="0" smtClean="0"/>
              <a:t>盐析原理：</a:t>
            </a:r>
          </a:p>
          <a:p>
            <a:pPr lvl="1"/>
            <a:r>
              <a:rPr lang="zh-CN" altLang="en-US" sz="1600" dirty="0" smtClean="0"/>
              <a:t>高浓度盐离子与蛋白质分子争夺水化水，破坏蛋白质分子表面的水膜，同时盐离子也会影响蛋白质分子所带电荷，从而引起蛋白质沉淀，但通常不会引起蛋白质的变性。</a:t>
            </a:r>
          </a:p>
          <a:p>
            <a:pPr lvl="1"/>
            <a:endParaRPr lang="zh-CN" altLang="en-US" dirty="0"/>
          </a:p>
        </p:txBody>
      </p:sp>
    </p:spTree>
  </p:cSld>
  <p:clrMapOvr>
    <a:masterClrMapping/>
  </p:clrMapOvr>
</p:sld>
</file>

<file path=ppt/theme/theme1.xml><?xml version="1.0" encoding="utf-8"?>
<a:theme xmlns:a="http://schemas.openxmlformats.org/drawingml/2006/main" name="ppt 浅色 模板">
  <a:themeElements>
    <a:clrScheme name="Blank Presentation 12">
      <a:dk1>
        <a:srgbClr val="000000"/>
      </a:dk1>
      <a:lt1>
        <a:srgbClr val="FFFFFF"/>
      </a:lt1>
      <a:dk2>
        <a:srgbClr val="000000"/>
      </a:dk2>
      <a:lt2>
        <a:srgbClr val="BABDB3"/>
      </a:lt2>
      <a:accent1>
        <a:srgbClr val="981B02"/>
      </a:accent1>
      <a:accent2>
        <a:srgbClr val="38709E"/>
      </a:accent2>
      <a:accent3>
        <a:srgbClr val="FFFFFF"/>
      </a:accent3>
      <a:accent4>
        <a:srgbClr val="000000"/>
      </a:accent4>
      <a:accent5>
        <a:srgbClr val="CAABAA"/>
      </a:accent5>
      <a:accent6>
        <a:srgbClr val="32658F"/>
      </a:accent6>
      <a:hlink>
        <a:srgbClr val="028035"/>
      </a:hlink>
      <a:folHlink>
        <a:srgbClr val="D6E4EE"/>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00"/>
        </a:dk2>
        <a:lt2>
          <a:srgbClr val="808080"/>
        </a:lt2>
        <a:accent1>
          <a:srgbClr val="00CC99"/>
        </a:accent1>
        <a:accent2>
          <a:srgbClr val="38709E"/>
        </a:accent2>
        <a:accent3>
          <a:srgbClr val="FFFFFF"/>
        </a:accent3>
        <a:accent4>
          <a:srgbClr val="000000"/>
        </a:accent4>
        <a:accent5>
          <a:srgbClr val="AAE2CA"/>
        </a:accent5>
        <a:accent6>
          <a:srgbClr val="32658F"/>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9">
        <a:dk1>
          <a:srgbClr val="000000"/>
        </a:dk1>
        <a:lt1>
          <a:srgbClr val="FFFFFF"/>
        </a:lt1>
        <a:dk2>
          <a:srgbClr val="000000"/>
        </a:dk2>
        <a:lt2>
          <a:srgbClr val="BABDB3"/>
        </a:lt2>
        <a:accent1>
          <a:srgbClr val="981B02"/>
        </a:accent1>
        <a:accent2>
          <a:srgbClr val="38709E"/>
        </a:accent2>
        <a:accent3>
          <a:srgbClr val="FFFFFF"/>
        </a:accent3>
        <a:accent4>
          <a:srgbClr val="000000"/>
        </a:accent4>
        <a:accent5>
          <a:srgbClr val="CAABAA"/>
        </a:accent5>
        <a:accent6>
          <a:srgbClr val="32658F"/>
        </a:accent6>
        <a:hlink>
          <a:srgbClr val="9FBE02"/>
        </a:hlink>
        <a:folHlink>
          <a:srgbClr val="90B5D0"/>
        </a:folHlink>
      </a:clrScheme>
      <a:clrMap bg1="lt1" tx1="dk1" bg2="lt2" tx2="dk2" accent1="accent1" accent2="accent2" accent3="accent3" accent4="accent4" accent5="accent5" accent6="accent6" hlink="hlink" folHlink="folHlink"/>
    </a:extraClrScheme>
    <a:extraClrScheme>
      <a:clrScheme name="Blank Presentation 10">
        <a:dk1>
          <a:srgbClr val="000000"/>
        </a:dk1>
        <a:lt1>
          <a:srgbClr val="FFFFFF"/>
        </a:lt1>
        <a:dk2>
          <a:srgbClr val="000000"/>
        </a:dk2>
        <a:lt2>
          <a:srgbClr val="BABDB3"/>
        </a:lt2>
        <a:accent1>
          <a:srgbClr val="981B02"/>
        </a:accent1>
        <a:accent2>
          <a:srgbClr val="38709E"/>
        </a:accent2>
        <a:accent3>
          <a:srgbClr val="FFFFFF"/>
        </a:accent3>
        <a:accent4>
          <a:srgbClr val="000000"/>
        </a:accent4>
        <a:accent5>
          <a:srgbClr val="CAABAA"/>
        </a:accent5>
        <a:accent6>
          <a:srgbClr val="32658F"/>
        </a:accent6>
        <a:hlink>
          <a:srgbClr val="028035"/>
        </a:hlink>
        <a:folHlink>
          <a:srgbClr val="90B5D0"/>
        </a:folHlink>
      </a:clrScheme>
      <a:clrMap bg1="lt1" tx1="dk1" bg2="lt2" tx2="dk2" accent1="accent1" accent2="accent2" accent3="accent3" accent4="accent4" accent5="accent5" accent6="accent6" hlink="hlink" folHlink="folHlink"/>
    </a:extraClrScheme>
    <a:extraClrScheme>
      <a:clrScheme name="Blank Presentation 11">
        <a:dk1>
          <a:srgbClr val="000000"/>
        </a:dk1>
        <a:lt1>
          <a:srgbClr val="FFFFFF"/>
        </a:lt1>
        <a:dk2>
          <a:srgbClr val="000000"/>
        </a:dk2>
        <a:lt2>
          <a:srgbClr val="BABDB3"/>
        </a:lt2>
        <a:accent1>
          <a:srgbClr val="981B02"/>
        </a:accent1>
        <a:accent2>
          <a:srgbClr val="38709E"/>
        </a:accent2>
        <a:accent3>
          <a:srgbClr val="FFFFFF"/>
        </a:accent3>
        <a:accent4>
          <a:srgbClr val="000000"/>
        </a:accent4>
        <a:accent5>
          <a:srgbClr val="CAABAA"/>
        </a:accent5>
        <a:accent6>
          <a:srgbClr val="32658F"/>
        </a:accent6>
        <a:hlink>
          <a:srgbClr val="028035"/>
        </a:hlink>
        <a:folHlink>
          <a:srgbClr val="C1D6E5"/>
        </a:folHlink>
      </a:clrScheme>
      <a:clrMap bg1="lt1" tx1="dk1" bg2="lt2" tx2="dk2" accent1="accent1" accent2="accent2" accent3="accent3" accent4="accent4" accent5="accent5" accent6="accent6" hlink="hlink" folHlink="folHlink"/>
    </a:extraClrScheme>
    <a:extraClrScheme>
      <a:clrScheme name="Blank Presentation 12">
        <a:dk1>
          <a:srgbClr val="000000"/>
        </a:dk1>
        <a:lt1>
          <a:srgbClr val="FFFFFF"/>
        </a:lt1>
        <a:dk2>
          <a:srgbClr val="000000"/>
        </a:dk2>
        <a:lt2>
          <a:srgbClr val="BABDB3"/>
        </a:lt2>
        <a:accent1>
          <a:srgbClr val="981B02"/>
        </a:accent1>
        <a:accent2>
          <a:srgbClr val="38709E"/>
        </a:accent2>
        <a:accent3>
          <a:srgbClr val="FFFFFF"/>
        </a:accent3>
        <a:accent4>
          <a:srgbClr val="000000"/>
        </a:accent4>
        <a:accent5>
          <a:srgbClr val="CAABAA"/>
        </a:accent5>
        <a:accent6>
          <a:srgbClr val="32658F"/>
        </a:accent6>
        <a:hlink>
          <a:srgbClr val="028035"/>
        </a:hlink>
        <a:folHlink>
          <a:srgbClr val="D6E4E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浅色 模板</Template>
  <TotalTime>1067</TotalTime>
  <Words>2499</Words>
  <Application>Microsoft Office PowerPoint</Application>
  <PresentationFormat>全屏显示(4:3)</PresentationFormat>
  <Paragraphs>159</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ppt 浅色 模板</vt:lpstr>
      <vt:lpstr>包装程序外壳对象</vt:lpstr>
      <vt:lpstr>纯化工艺简介</vt:lpstr>
      <vt:lpstr>  为什么要纯化？</vt:lpstr>
      <vt:lpstr>蛋白质的主要性质</vt:lpstr>
      <vt:lpstr>纯化常见的步骤及纯化目标</vt:lpstr>
      <vt:lpstr>纯化常见的步骤及纯化目标</vt:lpstr>
      <vt:lpstr>1.不同分子大小的蛋白质分离</vt:lpstr>
      <vt:lpstr>2.不同分子形状的蛋白质分离</vt:lpstr>
      <vt:lpstr>3.不同电荷性质蛋白质分离</vt:lpstr>
      <vt:lpstr>4.不同溶解特性的蛋白质分离</vt:lpstr>
      <vt:lpstr>5.与配体特异性结合</vt:lpstr>
      <vt:lpstr>6.吸附性质不同</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 </dc:creator>
  <cp:lastModifiedBy>刘金香</cp:lastModifiedBy>
  <cp:revision>106</cp:revision>
  <dcterms:created xsi:type="dcterms:W3CDTF">2012-12-05T10:39:05Z</dcterms:created>
  <dcterms:modified xsi:type="dcterms:W3CDTF">2014-12-17T04:30:39Z</dcterms:modified>
</cp:coreProperties>
</file>