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57" r:id="rId3"/>
    <p:sldId id="259" r:id="rId4"/>
    <p:sldId id="291" r:id="rId5"/>
    <p:sldId id="292" r:id="rId6"/>
    <p:sldId id="293" r:id="rId7"/>
    <p:sldId id="294" r:id="rId8"/>
    <p:sldId id="308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BA48-6482-4940-A8BD-98D2278B94FD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B6CC-CEC2-4BBA-B867-D80F1884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7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01890"/>
            <a:ext cx="3633862" cy="38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113465" y="0"/>
            <a:ext cx="2518147" cy="7404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858000"/>
            <a:ext cx="9144000" cy="5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  www.Doranco.fr | 01 55 25 28 00 </a:t>
            </a:r>
            <a:endParaRPr lang="en-US" dirty="0"/>
          </a:p>
        </p:txBody>
      </p:sp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01891"/>
            <a:ext cx="3417838" cy="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115515" y="6237312"/>
            <a:ext cx="899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Projet:</a:t>
            </a:r>
            <a:r>
              <a:rPr lang="fr-FR" sz="1400" dirty="0" smtClean="0"/>
              <a:t> Ce support de cours est la propriété intellectuelle de Béchir Béjaoui, il n’est utilisé qu’avec l’accord du propriétaire © 2022-2023 </a:t>
            </a:r>
            <a:endParaRPr lang="fr-F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0338" y="2533172"/>
            <a:ext cx="41793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100" dirty="0" smtClean="0">
                <a:solidFill>
                  <a:srgbClr val="1C3158"/>
                </a:solidFill>
                <a:latin typeface="Comic Sans MS" pitchFamily="66" charset="0"/>
              </a:rPr>
              <a:t>Présentation de l’environnement</a:t>
            </a:r>
            <a:endParaRPr lang="fr-FR" sz="21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4758930" y="3109223"/>
            <a:ext cx="3882150" cy="13038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95" y="4900958"/>
            <a:ext cx="1164186" cy="11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47100" y="5523433"/>
            <a:ext cx="32226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50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sz="1350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4171" y="3259909"/>
            <a:ext cx="3011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solidFill>
                  <a:srgbClr val="1C3158"/>
                </a:solidFill>
                <a:latin typeface="Comic Sans MS" pitchFamily="66" charset="0"/>
              </a:rPr>
              <a:t>Acteurs et méthodologies</a:t>
            </a:r>
            <a:endParaRPr lang="fr-FR" dirty="0">
              <a:solidFill>
                <a:srgbClr val="1C3158"/>
              </a:solidFill>
              <a:latin typeface="Comic Sans MS" pitchFamily="66" charset="0"/>
            </a:endParaRPr>
          </a:p>
        </p:txBody>
      </p:sp>
      <p:pic>
        <p:nvPicPr>
          <p:cNvPr id="1026" name="Picture 2" descr="Project Management: The 3 Major Project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3337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9256" y="1412776"/>
            <a:ext cx="6636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ndara" panose="020E0502030303020204" pitchFamily="34" charset="0"/>
              </a:rPr>
              <a:t>Pendant le sprint il y a des réunions quotidiennes de 15 minutes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Entre le Scrum master et les équipes avant de commencer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à travailler souvent dites Mêlée quotidiennes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564904"/>
            <a:ext cx="644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ndara" panose="020E0502030303020204" pitchFamily="34" charset="0"/>
              </a:rPr>
              <a:t>Chaque développeur détient un tableau de bord dit Scrum </a:t>
            </a:r>
            <a:r>
              <a:rPr lang="fr-FR" dirty="0">
                <a:latin typeface="Candara" panose="020E0502030303020204" pitchFamily="34" charset="0"/>
              </a:rPr>
              <a:t>b</a:t>
            </a:r>
            <a:r>
              <a:rPr lang="fr-FR" dirty="0" smtClean="0">
                <a:latin typeface="Candara" panose="020E0502030303020204" pitchFamily="34" charset="0"/>
              </a:rPr>
              <a:t>oard qui contient les tâches dans leur diverses phases</a:t>
            </a:r>
            <a:endParaRPr lang="fr-FR" dirty="0">
              <a:latin typeface="Candara" panose="020E0502030303020204" pitchFamily="34" charset="0"/>
            </a:endParaRPr>
          </a:p>
        </p:txBody>
      </p:sp>
      <p:pic>
        <p:nvPicPr>
          <p:cNvPr id="6146" name="Picture 2" descr="https://azurecomcdn.azureedge.net/cvt-5e21d4371fd56f8fd10e6d9600d00cfc762936dfbf6b8d35a8e486f895843914/images/page/services/devops/boards/screensh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1590"/>
            <a:ext cx="4102921" cy="26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5072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068153" y="1516677"/>
            <a:ext cx="59771" cy="3388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29139" y="1516677"/>
            <a:ext cx="65535" cy="3388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76934" y="1557327"/>
            <a:ext cx="29326" cy="3271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771" y="1466015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Nouvelle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8546" y="144919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Active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0552" y="1440485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Test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4930" y="1440485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Faite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185" y="2091257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185" y="2556087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0546" y="2144498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0546" y="2591093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185" y="3004609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185" y="3453131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4576" y="2091257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4576" y="2539779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4576" y="2988301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4776" y="2091257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4776" y="2539779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776" y="2988301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24776" y="3468595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24776" y="3917117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776" y="4365639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771" y="971447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Exemple de tableau Board en mode Scrum </a:t>
            </a:r>
            <a:endParaRPr lang="fr-FR" dirty="0"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4985" y="5497928"/>
            <a:ext cx="3326367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1760" y="5949280"/>
            <a:ext cx="607409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347" y="504882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Durée écoulée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9122" y="554276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Durée totale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42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7893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1085" y="1110822"/>
            <a:ext cx="852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Kanban: </a:t>
            </a:r>
            <a:r>
              <a:rPr lang="fr-FR" dirty="0" smtClean="0">
                <a:latin typeface="Candara" panose="020E0502030303020204" pitchFamily="34" charset="0"/>
              </a:rPr>
              <a:t>Contrairement à Scrum, </a:t>
            </a:r>
            <a:r>
              <a:rPr lang="fr-FR" dirty="0">
                <a:latin typeface="Candara" panose="020E0502030303020204" pitchFamily="34" charset="0"/>
              </a:rPr>
              <a:t>c</a:t>
            </a:r>
            <a:r>
              <a:rPr lang="fr-FR" dirty="0" smtClean="0">
                <a:latin typeface="Candara" panose="020E0502030303020204" pitchFamily="34" charset="0"/>
              </a:rPr>
              <a:t>ette méthode ne   repose pas essentiellement sur l’aspect temps mais sur l’aspect nombres de tâches maximal dans la colonne des tâches actives à ne pas dépasser</a:t>
            </a:r>
            <a:endParaRPr lang="fr-FR" dirty="0">
              <a:latin typeface="Candara" panose="020E0502030303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79974" y="2579382"/>
            <a:ext cx="31795" cy="3315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00156" y="2579382"/>
            <a:ext cx="78363" cy="3246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90105" y="2620032"/>
            <a:ext cx="12144" cy="3275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15616" y="252872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Nouvelle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994" y="2511941"/>
            <a:ext cx="1531999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Active</a:t>
            </a:r>
          </a:p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Max 5 tâches</a:t>
            </a:r>
            <a:endParaRPr lang="fr-FR" sz="105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24397" y="250319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Test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8775" y="250319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Faite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98030" y="3171390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8030" y="3618792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24391" y="3207203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24391" y="3653798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98030" y="4067314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8030" y="4515836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8421" y="3153962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08421" y="3602484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8421" y="4051006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08621" y="3153962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8621" y="3602484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08621" y="4051006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8621" y="4531300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8621" y="4979822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08621" y="5428344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203415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Exemple de tableau Board en mode Kanban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44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4256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536" y="908720"/>
            <a:ext cx="6527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Kanban: </a:t>
            </a:r>
            <a:r>
              <a:rPr lang="fr-FR" dirty="0" smtClean="0">
                <a:latin typeface="Candara" panose="020E0502030303020204" pitchFamily="34" charset="0"/>
              </a:rPr>
              <a:t>Contrairement à Scrum, </a:t>
            </a:r>
            <a:r>
              <a:rPr lang="fr-FR" dirty="0">
                <a:latin typeface="Candara" panose="020E0502030303020204" pitchFamily="34" charset="0"/>
              </a:rPr>
              <a:t>c</a:t>
            </a:r>
            <a:r>
              <a:rPr lang="fr-FR" dirty="0" smtClean="0">
                <a:latin typeface="Candara" panose="020E0502030303020204" pitchFamily="34" charset="0"/>
              </a:rPr>
              <a:t>ette méthode ne 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repose pas essentiellement sur l’aspect temps mais sur l’aspect nombres de tâches maximal dans la colonne des tâches actives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À ne pas dépasser</a:t>
            </a:r>
            <a:endParaRPr lang="fr-FR" dirty="0">
              <a:latin typeface="Candara" panose="020E0502030303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959894" y="2680452"/>
            <a:ext cx="31795" cy="302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82691" y="2680452"/>
            <a:ext cx="75748" cy="3246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0025" y="2721102"/>
            <a:ext cx="12866" cy="3058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5536" y="262979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Nouvelle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7567" y="2613011"/>
            <a:ext cx="154512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Active</a:t>
            </a:r>
          </a:p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Max 5 tâches</a:t>
            </a:r>
            <a:endParaRPr lang="fr-FR" sz="105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4317" y="260426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Test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08695" y="2604260"/>
            <a:ext cx="1431974" cy="4305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Faite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7950" y="3272460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950" y="3719862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04311" y="3308273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4311" y="3754868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950" y="4168384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7950" y="4616906"/>
            <a:ext cx="838674" cy="3972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8341" y="3255032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8341" y="3703554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8341" y="4152076"/>
            <a:ext cx="838674" cy="397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88541" y="3255032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88541" y="3703554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8541" y="4152076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88541" y="4632370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88541" y="5080892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8541" y="5529414"/>
            <a:ext cx="838674" cy="397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5536" y="213522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Exemple de tableau Board en mode Kanban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05076" y="4237089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5076" y="4683684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17130" y="5127905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17130" y="5574500"/>
            <a:ext cx="838674" cy="397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Tâche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055275" y="3219415"/>
            <a:ext cx="1412108" cy="29927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7166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886" y="1382932"/>
            <a:ext cx="652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CMMI: </a:t>
            </a:r>
            <a:r>
              <a:rPr lang="fr-FR" dirty="0" smtClean="0">
                <a:latin typeface="Candara" panose="020E0502030303020204" pitchFamily="34" charset="0"/>
              </a:rPr>
              <a:t>Contrairement à Scrum et à Kanban, cette méthode repose sur l’amélioration du processus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355" y="2725918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Chaotique, pas de contrôle </a:t>
            </a:r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réel</a:t>
            </a:r>
          </a:p>
          <a:p>
            <a:pPr fontAlgn="base"/>
            <a:endParaRPr lang="fr-FR" dirty="0">
              <a:solidFill>
                <a:srgbClr val="242729"/>
              </a:solidFill>
              <a:latin typeface="Candara" panose="020E0502030303020204" pitchFamily="34" charset="0"/>
            </a:endParaRPr>
          </a:p>
          <a:p>
            <a:pPr fontAlgn="base"/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2Gérer, le processus </a:t>
            </a: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au niveau du projet, principalement </a:t>
            </a:r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réactif</a:t>
            </a:r>
          </a:p>
          <a:p>
            <a:pPr fontAlgn="base"/>
            <a:endParaRPr lang="fr-FR" dirty="0" smtClean="0">
              <a:solidFill>
                <a:srgbClr val="242729"/>
              </a:solidFill>
              <a:latin typeface="Candara" panose="020E0502030303020204" pitchFamily="34" charset="0"/>
            </a:endParaRPr>
          </a:p>
          <a:p>
            <a:pPr fontAlgn="base"/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3.Définis</a:t>
            </a: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, </a:t>
            </a:r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le processus </a:t>
            </a: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au niveau de l'organisation, </a:t>
            </a:r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proactifs</a:t>
            </a:r>
          </a:p>
          <a:p>
            <a:pPr fontAlgn="base">
              <a:buFont typeface="+mj-lt"/>
              <a:buAutoNum type="arabicPeriod"/>
            </a:pPr>
            <a:endParaRPr lang="fr-FR" dirty="0">
              <a:solidFill>
                <a:srgbClr val="242729"/>
              </a:solidFill>
              <a:latin typeface="Candara" panose="020E0502030303020204" pitchFamily="34" charset="0"/>
            </a:endParaRPr>
          </a:p>
          <a:p>
            <a:pPr fontAlgn="base"/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4.Quantitatif</a:t>
            </a: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, processus mesurés et </a:t>
            </a:r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contrôlés</a:t>
            </a:r>
          </a:p>
          <a:p>
            <a:pPr fontAlgn="base"/>
            <a:endParaRPr lang="fr-FR" dirty="0" smtClean="0">
              <a:solidFill>
                <a:srgbClr val="242729"/>
              </a:solidFill>
              <a:latin typeface="Candara" panose="020E0502030303020204" pitchFamily="34" charset="0"/>
            </a:endParaRPr>
          </a:p>
          <a:p>
            <a:pPr fontAlgn="base"/>
            <a:r>
              <a:rPr lang="fr-FR" dirty="0" smtClean="0">
                <a:solidFill>
                  <a:srgbClr val="242729"/>
                </a:solidFill>
                <a:latin typeface="Candara" panose="020E0502030303020204" pitchFamily="34" charset="0"/>
              </a:rPr>
              <a:t>5.Optimisation</a:t>
            </a:r>
            <a:r>
              <a:rPr lang="fr-FR" dirty="0">
                <a:solidFill>
                  <a:srgbClr val="242729"/>
                </a:solidFill>
                <a:latin typeface="Candara" panose="020E0502030303020204" pitchFamily="34" charset="0"/>
              </a:rPr>
              <a:t>, boucles de rétroaction et amélioration continue</a:t>
            </a:r>
            <a:endParaRPr lang="fr-FR" b="0" i="0" dirty="0">
              <a:solidFill>
                <a:srgbClr val="242729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204864"/>
            <a:ext cx="65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L’équipe passe par cinq stages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6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4349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764704"/>
            <a:ext cx="65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Exemple d’architecture CMMI</a:t>
            </a:r>
            <a:endParaRPr lang="fr-FR" dirty="0">
              <a:latin typeface="Candara" panose="020E0502030303020204" pitchFamily="34" charset="0"/>
            </a:endParaRPr>
          </a:p>
        </p:txBody>
      </p:sp>
      <p:pic>
        <p:nvPicPr>
          <p:cNvPr id="8194" name="Picture 2" descr="Agile process work item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4875"/>
            <a:ext cx="6667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1954499" y="1711107"/>
            <a:ext cx="432048" cy="39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Oval 17"/>
          <p:cNvSpPr/>
          <p:nvPr/>
        </p:nvSpPr>
        <p:spPr>
          <a:xfrm>
            <a:off x="5770923" y="1619579"/>
            <a:ext cx="432048" cy="39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9" name="Oval 18"/>
          <p:cNvSpPr/>
          <p:nvPr/>
        </p:nvSpPr>
        <p:spPr>
          <a:xfrm>
            <a:off x="2170523" y="4699978"/>
            <a:ext cx="432048" cy="39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0" name="Oval 19"/>
          <p:cNvSpPr/>
          <p:nvPr/>
        </p:nvSpPr>
        <p:spPr>
          <a:xfrm>
            <a:off x="5842931" y="4673229"/>
            <a:ext cx="432048" cy="39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476672"/>
            <a:ext cx="65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Exemple de cycle de développement CMMI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0543" y="1027570"/>
            <a:ext cx="1647998" cy="199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.Créer les requêtes globales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.Trier par ordre de priorité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.Estimer la durée et la charge 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.Affecter les tâches</a:t>
            </a:r>
            <a:endParaRPr lang="fr-FR" sz="1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543" y="1016434"/>
            <a:ext cx="1647998" cy="4777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Définir les user stories</a:t>
            </a:r>
            <a:endParaRPr lang="fr-FR" sz="1400" b="1" dirty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2732042" y="2013059"/>
            <a:ext cx="469162" cy="29616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86821" y="1065014"/>
            <a:ext cx="1647998" cy="199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186821" y="1053878"/>
            <a:ext cx="1647998" cy="4777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les éléments du projet</a:t>
            </a:r>
            <a:endParaRPr lang="fr-FR" sz="1400" b="1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748320" y="2050503"/>
            <a:ext cx="469162" cy="29616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266867" y="1065014"/>
            <a:ext cx="1647998" cy="199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Capturer les 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Trier les Bugs par ordre ou priorité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Résoudre les 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Fermer les Bugs</a:t>
            </a:r>
            <a:endParaRPr lang="fr-FR" sz="1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66867" y="1053878"/>
            <a:ext cx="1647998" cy="4777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les Bugs</a:t>
            </a:r>
            <a:endParaRPr lang="fr-FR" sz="1400" b="1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6828366" y="2050503"/>
            <a:ext cx="469162" cy="29616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170543" y="3284386"/>
            <a:ext cx="1647998" cy="199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Capturer les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Tracer les dépendances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Préparer les issues sous forme de requêtes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0543" y="3273250"/>
            <a:ext cx="1647998" cy="4777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Gérer les problèmes</a:t>
            </a:r>
            <a:endParaRPr lang="fr-FR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3227453" y="1588963"/>
            <a:ext cx="189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.Délimiter </a:t>
            </a:r>
            <a:r>
              <a:rPr lang="fr-FR" sz="1200" dirty="0">
                <a:latin typeface="Candara" panose="020E0502030303020204" pitchFamily="34" charset="0"/>
              </a:rPr>
              <a:t>les requêtes </a:t>
            </a:r>
            <a:endParaRPr lang="fr-FR" sz="1200" dirty="0" smtClean="0">
              <a:latin typeface="Candara" panose="020E0502030303020204" pitchFamily="34" charset="0"/>
            </a:endParaRPr>
          </a:p>
          <a:p>
            <a:r>
              <a:rPr lang="fr-FR" sz="1200" dirty="0" smtClean="0">
                <a:latin typeface="Candara" panose="020E0502030303020204" pitchFamily="34" charset="0"/>
              </a:rPr>
              <a:t>Globales selon les user</a:t>
            </a:r>
          </a:p>
          <a:p>
            <a:r>
              <a:rPr lang="fr-FR" sz="1200" dirty="0" smtClean="0">
                <a:latin typeface="Candara" panose="020E0502030303020204" pitchFamily="34" charset="0"/>
              </a:rPr>
              <a:t>Stories </a:t>
            </a:r>
            <a:endParaRPr lang="fr-FR" sz="1200" dirty="0"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99569" y="2161141"/>
            <a:ext cx="1893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.Grouper les requêtes </a:t>
            </a:r>
          </a:p>
          <a:p>
            <a:r>
              <a:rPr lang="fr-FR" sz="1200" dirty="0" smtClean="0">
                <a:latin typeface="Candara" panose="020E0502030303020204" pitchFamily="34" charset="0"/>
              </a:rPr>
              <a:t>Sous des catégories</a:t>
            </a:r>
            <a:endParaRPr lang="fr-FR" sz="12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22444" y="324486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b="1" dirty="0"/>
              <a:t>Bug: </a:t>
            </a:r>
            <a:r>
              <a:rPr lang="fr-FR" sz="1400" dirty="0"/>
              <a:t>Un bug indique qu'un problème potentiel existe dans le code que votre équipe est en train de développer</a:t>
            </a:r>
          </a:p>
          <a:p>
            <a:endParaRPr lang="fr-FR" sz="1400" dirty="0"/>
          </a:p>
          <a:p>
            <a:r>
              <a:rPr lang="fr-FR" sz="1400" b="1" dirty="0"/>
              <a:t>Problème: </a:t>
            </a:r>
            <a:r>
              <a:rPr lang="fr-FR" sz="1400" dirty="0"/>
              <a:t>Un événement ou une cause qui peut retarder l'expédition</a:t>
            </a:r>
          </a:p>
          <a:p>
            <a:endParaRPr lang="fr-FR" sz="1400" dirty="0"/>
          </a:p>
          <a:p>
            <a:r>
              <a:rPr lang="fr-FR" sz="1400" b="1" dirty="0"/>
              <a:t>Tâche: </a:t>
            </a:r>
            <a:r>
              <a:rPr lang="fr-FR" sz="1400" dirty="0"/>
              <a:t>Une tâche communique la nécessité d'effectuer un certain travail. Chaque membre de l'équipe peut définir des tâches pour représenter le travail qu'il doit accomplir</a:t>
            </a:r>
          </a:p>
        </p:txBody>
      </p:sp>
    </p:spTree>
    <p:extLst>
      <p:ext uri="{BB962C8B-B14F-4D97-AF65-F5344CB8AC3E}">
        <p14:creationId xmlns:p14="http://schemas.microsoft.com/office/powerpoint/2010/main" val="9089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980728"/>
            <a:ext cx="6614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ndara" panose="020E0502030303020204" pitchFamily="34" charset="0"/>
              </a:rPr>
              <a:t>La fable du Poulet et du Cochon est utilisée pour illustrer les différents niveaux d'acteurs du projet impliqués dans un projet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9156" y="1716964"/>
            <a:ext cx="60640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ndara" panose="020E0502030303020204" pitchFamily="34" charset="0"/>
              </a:rPr>
              <a:t>Un cochon et un poulet marchent sur la route.</a:t>
            </a:r>
          </a:p>
          <a:p>
            <a:endParaRPr lang="fr-FR" sz="1600" dirty="0">
              <a:latin typeface="Candara" panose="020E0502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>
                <a:latin typeface="Candara" panose="020E0502030303020204" pitchFamily="34" charset="0"/>
              </a:rPr>
              <a:t>Le poulet dit</a:t>
            </a:r>
            <a:r>
              <a:rPr lang="fr-FR" sz="1600" dirty="0">
                <a:latin typeface="Candara" panose="020E0502030303020204" pitchFamily="34" charset="0"/>
              </a:rPr>
              <a:t>: "Hey </a:t>
            </a:r>
            <a:r>
              <a:rPr lang="fr-FR" sz="1600" dirty="0" smtClean="0">
                <a:latin typeface="Candara" panose="020E0502030303020204" pitchFamily="34" charset="0"/>
              </a:rPr>
              <a:t>Cochon, </a:t>
            </a:r>
            <a:r>
              <a:rPr lang="fr-FR" sz="1600" dirty="0">
                <a:latin typeface="Candara" panose="020E0502030303020204" pitchFamily="34" charset="0"/>
              </a:rPr>
              <a:t>je pensais que nous devrions ouvrir un restaurant</a:t>
            </a:r>
            <a:r>
              <a:rPr lang="fr-FR" sz="1600" dirty="0" smtClean="0">
                <a:latin typeface="Candara" panose="020E0502030303020204" pitchFamily="34" charset="0"/>
              </a:rPr>
              <a:t>!"</a:t>
            </a:r>
            <a:endParaRPr lang="fr-FR" sz="1600" dirty="0">
              <a:latin typeface="Candara" panose="020E0502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>
                <a:latin typeface="Candara" panose="020E0502030303020204" pitchFamily="34" charset="0"/>
              </a:rPr>
              <a:t>Le cochon </a:t>
            </a:r>
            <a:r>
              <a:rPr lang="fr-FR" sz="1600" dirty="0">
                <a:latin typeface="Candara" panose="020E0502030303020204" pitchFamily="34" charset="0"/>
              </a:rPr>
              <a:t>répond: "Hm, peut-être, comment pourrions-nous l'appeler</a:t>
            </a:r>
            <a:r>
              <a:rPr lang="fr-FR" sz="1600" dirty="0" smtClean="0">
                <a:latin typeface="Candara" panose="020E0502030303020204" pitchFamily="34" charset="0"/>
              </a:rPr>
              <a:t>?« 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>
                <a:latin typeface="Candara" panose="020E0502030303020204" pitchFamily="34" charset="0"/>
              </a:rPr>
              <a:t>Le </a:t>
            </a:r>
            <a:r>
              <a:rPr lang="fr-FR" sz="1600" dirty="0">
                <a:latin typeface="Candara" panose="020E0502030303020204" pitchFamily="34" charset="0"/>
              </a:rPr>
              <a:t>Poulet répond: "Que diriez-vous de 'jambon-</a:t>
            </a:r>
            <a:r>
              <a:rPr lang="fr-FR" sz="1600" dirty="0" err="1">
                <a:latin typeface="Candara" panose="020E0502030303020204" pitchFamily="34" charset="0"/>
              </a:rPr>
              <a:t>oeufs</a:t>
            </a:r>
            <a:r>
              <a:rPr lang="fr-FR" sz="1600" dirty="0" smtClean="0">
                <a:latin typeface="Candara" panose="020E0502030303020204" pitchFamily="34" charset="0"/>
              </a:rPr>
              <a:t>'?« 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>
                <a:latin typeface="Candara" panose="020E0502030303020204" pitchFamily="34" charset="0"/>
              </a:rPr>
              <a:t>Le </a:t>
            </a:r>
            <a:r>
              <a:rPr lang="fr-FR" sz="1600" dirty="0">
                <a:latin typeface="Candara" panose="020E0502030303020204" pitchFamily="34" charset="0"/>
              </a:rPr>
              <a:t>Cochon réfléchit un instant et dit: «Non merci. Je serais engagé, </a:t>
            </a:r>
            <a:endParaRPr lang="fr-FR" sz="1600" dirty="0" smtClean="0">
              <a:latin typeface="Candara" panose="020E0502030303020204" pitchFamily="34" charset="0"/>
            </a:endParaRPr>
          </a:p>
          <a:p>
            <a:r>
              <a:rPr lang="fr-FR" sz="1600" dirty="0" smtClean="0">
                <a:latin typeface="Candara" panose="020E0502030303020204" pitchFamily="34" charset="0"/>
              </a:rPr>
              <a:t>         mais </a:t>
            </a:r>
            <a:r>
              <a:rPr lang="fr-FR" sz="1600" dirty="0">
                <a:latin typeface="Candara" panose="020E0502030303020204" pitchFamily="34" charset="0"/>
              </a:rPr>
              <a:t>vous ne seriez </a:t>
            </a:r>
            <a:r>
              <a:rPr lang="fr-FR" sz="1600" dirty="0" smtClean="0">
                <a:latin typeface="Candara" panose="020E0502030303020204" pitchFamily="34" charset="0"/>
              </a:rPr>
              <a:t>impliqué. </a:t>
            </a:r>
          </a:p>
          <a:p>
            <a:endParaRPr lang="fr-FR" sz="1600" dirty="0" smtClean="0">
              <a:latin typeface="Candara" panose="020E0502030303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49" y="4380571"/>
            <a:ext cx="3127264" cy="18194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894" y="4358587"/>
            <a:ext cx="32875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ndara" panose="020E0502030303020204" pitchFamily="34" charset="0"/>
              </a:rPr>
              <a:t>Question: </a:t>
            </a:r>
            <a:r>
              <a:rPr lang="fr-FR" sz="1600" dirty="0">
                <a:latin typeface="Candara" panose="020E0502030303020204" pitchFamily="34" charset="0"/>
              </a:rPr>
              <a:t>Dans un petit-déjeuner au bacon et aux œufs, quelle est la différence  entre le poulet et le cochon?</a:t>
            </a:r>
          </a:p>
          <a:p>
            <a:endParaRPr lang="fr-FR" sz="1600" dirty="0">
              <a:latin typeface="Candara" panose="020E0502030303020204" pitchFamily="34" charset="0"/>
            </a:endParaRPr>
          </a:p>
          <a:p>
            <a:r>
              <a:rPr lang="fr-FR" sz="1600" b="1" dirty="0">
                <a:latin typeface="Candara" panose="020E0502030303020204" pitchFamily="34" charset="0"/>
              </a:rPr>
              <a:t>Réponse: </a:t>
            </a:r>
            <a:r>
              <a:rPr lang="fr-FR" sz="1600" dirty="0">
                <a:latin typeface="Candara" panose="020E0502030303020204" pitchFamily="34" charset="0"/>
              </a:rPr>
              <a:t>Le poulet est impliqué, mais le cochon est engagé!</a:t>
            </a:r>
          </a:p>
        </p:txBody>
      </p:sp>
      <p:sp>
        <p:nvSpPr>
          <p:cNvPr id="16" name="ZoneTexte 1"/>
          <p:cNvSpPr txBox="1"/>
          <p:nvPr/>
        </p:nvSpPr>
        <p:spPr>
          <a:xfrm>
            <a:off x="168977" y="429070"/>
            <a:ext cx="673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La fable de la poule et du cochon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1988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52430" y="1396024"/>
            <a:ext cx="1898850" cy="25202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Plan</a:t>
            </a:r>
          </a:p>
          <a:p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3383051" y="2045672"/>
            <a:ext cx="1898850" cy="25202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Code</a:t>
            </a:r>
            <a:endParaRPr lang="fr-FR" dirty="0"/>
          </a:p>
          <a:p>
            <a:r>
              <a:rPr lang="fr-FR" dirty="0" smtClean="0"/>
              <a:t>Compilation</a:t>
            </a:r>
          </a:p>
          <a:p>
            <a:r>
              <a:rPr lang="fr-FR" dirty="0" smtClean="0"/>
              <a:t>Test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6" name="Rounded Rectangle 35"/>
          <p:cNvSpPr/>
          <p:nvPr/>
        </p:nvSpPr>
        <p:spPr>
          <a:xfrm>
            <a:off x="4655336" y="2737975"/>
            <a:ext cx="1898850" cy="25202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Déploiement</a:t>
            </a:r>
          </a:p>
          <a:p>
            <a:r>
              <a:rPr lang="fr-FR" dirty="0" smtClean="0"/>
              <a:t>Mise en route</a:t>
            </a:r>
          </a:p>
          <a:p>
            <a:r>
              <a:rPr lang="fr-FR" dirty="0" smtClean="0"/>
              <a:t>Traçage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147003" y="3916304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Architecte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3446954" y="4572541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Equipe Dev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4484678" y="5264844"/>
            <a:ext cx="22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Administrateur réseau</a:t>
            </a:r>
            <a:endParaRPr lang="fr-FR" dirty="0"/>
          </a:p>
        </p:txBody>
      </p:sp>
      <p:sp>
        <p:nvSpPr>
          <p:cNvPr id="11" name="Curved Down Arrow 10"/>
          <p:cNvSpPr/>
          <p:nvPr/>
        </p:nvSpPr>
        <p:spPr>
          <a:xfrm rot="2270542">
            <a:off x="5591521" y="2127207"/>
            <a:ext cx="536101" cy="245840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 rot="13323115">
            <a:off x="3853887" y="5055775"/>
            <a:ext cx="536101" cy="245840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836712"/>
            <a:ext cx="28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WaterFall classique</a:t>
            </a:r>
            <a:endParaRPr lang="fr-FR" dirty="0"/>
          </a:p>
        </p:txBody>
      </p:sp>
      <p:sp>
        <p:nvSpPr>
          <p:cNvPr id="26" name="TextBox 5"/>
          <p:cNvSpPr txBox="1"/>
          <p:nvPr/>
        </p:nvSpPr>
        <p:spPr>
          <a:xfrm>
            <a:off x="214340" y="1623615"/>
            <a:ext cx="21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bg1"/>
                </a:solidFill>
              </a:rPr>
              <a:t>Les méthodologies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89756" y="668225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 </a:t>
            </a:r>
            <a:r>
              <a:rPr lang="fr-FR" sz="3200" i="1" dirty="0" err="1" smtClean="0"/>
              <a:t>versionning</a:t>
            </a:r>
            <a:r>
              <a:rPr lang="fr-FR" sz="3200" i="1" dirty="0" smtClean="0"/>
              <a:t> </a:t>
            </a:r>
            <a:endParaRPr lang="fr-FR" sz="3200" i="1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0" y="620690"/>
            <a:ext cx="9144000" cy="30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5"/>
          <p:cNvSpPr txBox="1"/>
          <p:nvPr/>
        </p:nvSpPr>
        <p:spPr>
          <a:xfrm>
            <a:off x="214340" y="1623615"/>
            <a:ext cx="21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bg1"/>
                </a:solidFill>
              </a:rPr>
              <a:t>Les méthodologies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22" y="1835268"/>
            <a:ext cx="5305425" cy="4352925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89756" y="1330586"/>
            <a:ext cx="6614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ndara" panose="020E0502030303020204" pitchFamily="34" charset="0"/>
              </a:rPr>
              <a:t>Il existe deux mécanismes de contrôle de versioning du code qui peut </a:t>
            </a:r>
          </a:p>
          <a:p>
            <a:r>
              <a:rPr lang="fr-FR" sz="1600" dirty="0">
                <a:latin typeface="Candara" panose="020E0502030303020204" pitchFamily="34" charset="0"/>
              </a:rPr>
              <a:t> </a:t>
            </a:r>
            <a:r>
              <a:rPr lang="fr-FR" sz="1600" dirty="0" smtClean="0">
                <a:latin typeface="Candara" panose="020E0502030303020204" pitchFamily="34" charset="0"/>
              </a:rPr>
              <a:t>     s’intégrer avec Visual Studio  </a:t>
            </a:r>
            <a:endParaRPr lang="fr-FR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7077472" cy="2376263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Candara" panose="020E0502030303020204" pitchFamily="34" charset="0"/>
              </a:rPr>
              <a:t>Acteurs </a:t>
            </a:r>
            <a:endParaRPr lang="fr-FR" sz="2400" dirty="0">
              <a:latin typeface="Candara" panose="020E0502030303020204" pitchFamily="34" charset="0"/>
            </a:endParaRPr>
          </a:p>
          <a:p>
            <a:r>
              <a:rPr lang="fr-FR" sz="2400" dirty="0" smtClean="0">
                <a:latin typeface="Candara" panose="020E0502030303020204" pitchFamily="34" charset="0"/>
              </a:rPr>
              <a:t>Méthodologies</a:t>
            </a:r>
            <a:endParaRPr lang="fr-FR" sz="2400" dirty="0">
              <a:latin typeface="Candara" panose="020E0502030303020204" pitchFamily="34" charset="0"/>
            </a:endParaRPr>
          </a:p>
          <a:p>
            <a:r>
              <a:rPr lang="fr-FR" sz="2400" dirty="0" err="1" smtClean="0">
                <a:latin typeface="Candara" panose="020E0502030303020204" pitchFamily="34" charset="0"/>
              </a:rPr>
              <a:t>Chicken</a:t>
            </a:r>
            <a:r>
              <a:rPr lang="fr-FR" sz="2400" dirty="0" smtClean="0">
                <a:latin typeface="Candara" panose="020E0502030303020204" pitchFamily="34" charset="0"/>
              </a:rPr>
              <a:t> and </a:t>
            </a:r>
            <a:r>
              <a:rPr lang="fr-FR" sz="2400" dirty="0" err="1" smtClean="0">
                <a:latin typeface="Candara" panose="020E0502030303020204" pitchFamily="34" charset="0"/>
              </a:rPr>
              <a:t>Pig</a:t>
            </a:r>
            <a:endParaRPr lang="fr-FR" sz="2400" dirty="0" smtClean="0">
              <a:latin typeface="Candara" panose="020E0502030303020204" pitchFamily="34" charset="0"/>
            </a:endParaRPr>
          </a:p>
          <a:p>
            <a:r>
              <a:rPr lang="fr-FR" sz="2400" dirty="0" smtClean="0">
                <a:latin typeface="Candara" panose="020E0502030303020204" pitchFamily="34" charset="0"/>
              </a:rPr>
              <a:t>Gestion collaborative du code source</a:t>
            </a:r>
            <a:endParaRPr lang="fr-FR" sz="2400" dirty="0">
              <a:latin typeface="Candara" panose="020E0502030303020204" pitchFamily="34" charset="0"/>
            </a:endParaRPr>
          </a:p>
          <a:p>
            <a:endParaRPr lang="fr-FR" sz="2400" dirty="0">
              <a:latin typeface="Candara" panose="020E0502030303020204" pitchFamily="34" charset="0"/>
            </a:endParaRPr>
          </a:p>
        </p:txBody>
      </p:sp>
      <p:sp>
        <p:nvSpPr>
          <p:cNvPr id="5" name="ZoneTexte 1"/>
          <p:cNvSpPr txBox="1"/>
          <p:nvPr/>
        </p:nvSpPr>
        <p:spPr>
          <a:xfrm>
            <a:off x="251520" y="836712"/>
            <a:ext cx="137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/>
              <a:t>Le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2.lunapic.com/editor/working/161910826527001137?65566095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33" y="712491"/>
            <a:ext cx="1903198" cy="11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8462" y="1873499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Repository</a:t>
            </a:r>
            <a:endParaRPr lang="fr-FR" dirty="0"/>
          </a:p>
        </p:txBody>
      </p:sp>
      <p:pic>
        <p:nvPicPr>
          <p:cNvPr id="1032" name="Picture 8" descr="The best free Developer icon images. Download from 531 free icons of  Developer at GetDraw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54" y="3660082"/>
            <a:ext cx="878243" cy="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>
            <a:off x="3193493" y="2439240"/>
            <a:ext cx="11768" cy="10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66436" y="2454512"/>
            <a:ext cx="0" cy="9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2084" y="463461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TFVC</a:t>
            </a:r>
            <a:endParaRPr lang="fr-FR" dirty="0"/>
          </a:p>
        </p:txBody>
      </p:sp>
      <p:pic>
        <p:nvPicPr>
          <p:cNvPr id="44" name="Picture 4" descr="https://www2.lunapic.com/editor/working/161910826527001137?65566095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01" y="712125"/>
            <a:ext cx="1903198" cy="11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18986" y="1927123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Repository</a:t>
            </a:r>
            <a:endParaRPr lang="fr-FR" dirty="0"/>
          </a:p>
        </p:txBody>
      </p:sp>
      <p:pic>
        <p:nvPicPr>
          <p:cNvPr id="48" name="Picture 8" descr="The best free Developer icon images. Download from 531 free icons of  Developer at GetDraw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82" y="4797533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V="1">
            <a:off x="6996992" y="4292883"/>
            <a:ext cx="0" cy="34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51552" y="4279079"/>
            <a:ext cx="9944" cy="3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32518" y="55521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pic>
        <p:nvPicPr>
          <p:cNvPr id="57" name="Picture 4" descr="https://www2.lunapic.com/editor/working/161910826527001137?655660958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9" r="20094"/>
          <a:stretch/>
        </p:blipFill>
        <p:spPr bwMode="auto">
          <a:xfrm>
            <a:off x="6669839" y="3552568"/>
            <a:ext cx="569165" cy="58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6996992" y="2379547"/>
            <a:ext cx="18161" cy="107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40401" y="2379546"/>
            <a:ext cx="11151" cy="107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738" y="275173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1832069" y="2756571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Synchronise</a:t>
            </a:r>
            <a:endParaRPr lang="fr-FR" dirty="0"/>
          </a:p>
        </p:txBody>
      </p:sp>
      <p:sp>
        <p:nvSpPr>
          <p:cNvPr id="62" name="TextBox 61"/>
          <p:cNvSpPr txBox="1"/>
          <p:nvPr/>
        </p:nvSpPr>
        <p:spPr>
          <a:xfrm>
            <a:off x="7198211" y="42440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65" name="TextBox 64"/>
          <p:cNvSpPr txBox="1"/>
          <p:nvPr/>
        </p:nvSpPr>
        <p:spPr>
          <a:xfrm>
            <a:off x="5983922" y="4300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66" name="TextBox 65"/>
          <p:cNvSpPr txBox="1"/>
          <p:nvPr/>
        </p:nvSpPr>
        <p:spPr>
          <a:xfrm>
            <a:off x="5467209" y="2751736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Synchronise</a:t>
            </a:r>
            <a:endParaRPr lang="fr-FR" dirty="0"/>
          </a:p>
        </p:txBody>
      </p:sp>
      <p:sp>
        <p:nvSpPr>
          <p:cNvPr id="67" name="TextBox 66"/>
          <p:cNvSpPr txBox="1"/>
          <p:nvPr/>
        </p:nvSpPr>
        <p:spPr>
          <a:xfrm>
            <a:off x="7128165" y="28099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177198" y="655785"/>
            <a:ext cx="221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acteurs</a:t>
            </a:r>
            <a:endParaRPr lang="fr-FR" sz="3200" i="1" dirty="0"/>
          </a:p>
        </p:txBody>
      </p:sp>
      <p:sp>
        <p:nvSpPr>
          <p:cNvPr id="10" name="TextBox 5"/>
          <p:cNvSpPr txBox="1"/>
          <p:nvPr/>
        </p:nvSpPr>
        <p:spPr>
          <a:xfrm>
            <a:off x="214340" y="1623615"/>
            <a:ext cx="21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bg1"/>
                </a:solidFill>
              </a:rPr>
              <a:t>Les méthodologies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Confident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r="23220"/>
          <a:stretch/>
        </p:blipFill>
        <p:spPr bwMode="auto">
          <a:xfrm>
            <a:off x="3561679" y="1053731"/>
            <a:ext cx="596224" cy="10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fident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r="23220"/>
          <a:stretch/>
        </p:blipFill>
        <p:spPr bwMode="auto">
          <a:xfrm>
            <a:off x="4015591" y="2674442"/>
            <a:ext cx="596224" cy="10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fident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r="23220"/>
          <a:stretch/>
        </p:blipFill>
        <p:spPr bwMode="auto">
          <a:xfrm>
            <a:off x="4922218" y="1037426"/>
            <a:ext cx="596224" cy="10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fused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r="30355"/>
          <a:stretch/>
        </p:blipFill>
        <p:spPr bwMode="auto">
          <a:xfrm flipH="1">
            <a:off x="3061683" y="4797152"/>
            <a:ext cx="557475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onfused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r="30355"/>
          <a:stretch/>
        </p:blipFill>
        <p:spPr bwMode="auto">
          <a:xfrm flipH="1">
            <a:off x="2504208" y="4777214"/>
            <a:ext cx="557475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onfused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r="30355"/>
          <a:stretch/>
        </p:blipFill>
        <p:spPr bwMode="auto">
          <a:xfrm flipH="1">
            <a:off x="1837547" y="4797532"/>
            <a:ext cx="557475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onfused man Icon of Glyph style - Available in SVG, PNG, EPS, AI &amp; Icon  fo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r="30355"/>
          <a:stretch/>
        </p:blipFill>
        <p:spPr bwMode="auto">
          <a:xfrm flipH="1">
            <a:off x="1074992" y="4797152"/>
            <a:ext cx="557475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by Icon | Windows 8 Iconset | Icons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r="11821"/>
          <a:stretch/>
        </p:blipFill>
        <p:spPr bwMode="auto">
          <a:xfrm>
            <a:off x="7452320" y="1107200"/>
            <a:ext cx="720080" cy="9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04195" y="2128770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4586308" y="2145075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Manager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3634466" y="3975833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Scrum master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305469" y="3912345"/>
            <a:ext cx="26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quipe de développement</a:t>
            </a:r>
            <a:endParaRPr lang="fr-FR" dirty="0"/>
          </a:p>
        </p:txBody>
      </p:sp>
      <p:pic>
        <p:nvPicPr>
          <p:cNvPr id="1034" name="Picture 10" descr="Awful, hideous, man, monster, nasty, person, ugly icon - Download on 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1" y="4929880"/>
            <a:ext cx="769298" cy="12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Awful, hideous, man, monster, nasty, person, ugly icon - Download on 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19" y="4929880"/>
            <a:ext cx="769298" cy="12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Awful, hideous, man, monster, nasty, person, ugly icon - Download on 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152" y="4929879"/>
            <a:ext cx="769298" cy="12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927992" y="4427820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quipe de test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7452320" y="21133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699519" y="1825305"/>
            <a:ext cx="14647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05701" y="2852936"/>
            <a:ext cx="14647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395022" y="4437112"/>
            <a:ext cx="14647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Circular Arrow, Circle Arrow Icon. Rotation, Restart, Twist,.. Royalty Free  Cliparts, Vectors, And Stock Illustration. Image 66591185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60" y="5468061"/>
            <a:ext cx="489620" cy="48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V="1">
            <a:off x="5699519" y="1561505"/>
            <a:ext cx="1552993" cy="17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286348" y="1895714"/>
            <a:ext cx="21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</a:rPr>
              <a:t>Les méthodologies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1484784"/>
            <a:ext cx="809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Project Manager: </a:t>
            </a:r>
            <a:r>
              <a:rPr lang="fr-FR" dirty="0" smtClean="0">
                <a:latin typeface="Candara" panose="020E0502030303020204" pitchFamily="34" charset="0"/>
              </a:rPr>
              <a:t>Il est le principal élément qui assure le contact  avec le client, il essaye d’analyser la requête du client, il n’est  pas nécessaire qu’il soit trop technique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7" y="2300491"/>
            <a:ext cx="842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Product Owner: </a:t>
            </a:r>
            <a:r>
              <a:rPr lang="fr-FR" dirty="0" smtClean="0">
                <a:latin typeface="Candara" panose="020E0502030303020204" pitchFamily="34" charset="0"/>
              </a:rPr>
              <a:t>Responsable du façonnage du produit, il crée les  user stories à l’aide des outils et des concepts comme </a:t>
            </a:r>
            <a:r>
              <a:rPr lang="fr-FR" dirty="0">
                <a:latin typeface="Candara" panose="020E0502030303020204" pitchFamily="34" charset="0"/>
              </a:rPr>
              <a:t>R</a:t>
            </a:r>
            <a:r>
              <a:rPr lang="fr-FR" dirty="0" smtClean="0">
                <a:latin typeface="Candara" panose="020E0502030303020204" pitchFamily="34" charset="0"/>
              </a:rPr>
              <a:t>ational Rose UML, les user stories peuvent être aussi crées avec des outils  graphique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7" y="3362420"/>
            <a:ext cx="831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Scrum master: </a:t>
            </a:r>
            <a:r>
              <a:rPr lang="fr-FR" dirty="0" smtClean="0">
                <a:latin typeface="Candara" panose="020E0502030303020204" pitchFamily="34" charset="0"/>
              </a:rPr>
              <a:t>Principalement responsable des équipes de  développement et équipe test, il veille à ce que les tâches globales soient divisées en tâches élémentaires</a:t>
            </a:r>
          </a:p>
          <a:p>
            <a:endParaRPr lang="fr-FR" dirty="0">
              <a:latin typeface="Candara" panose="020E0502030303020204" pitchFamily="34" charset="0"/>
            </a:endParaRPr>
          </a:p>
          <a:p>
            <a:r>
              <a:rPr lang="fr-FR" dirty="0" smtClean="0">
                <a:latin typeface="Candara" panose="020E0502030303020204" pitchFamily="34" charset="0"/>
              </a:rPr>
              <a:t>Il veille aussi sur le dispatching et le suivit d’exécution des tâches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pendant le développement 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583" y="5255345"/>
            <a:ext cx="844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L’équipe de </a:t>
            </a:r>
            <a:r>
              <a:rPr lang="fr-FR" b="1" dirty="0" err="1" smtClean="0">
                <a:latin typeface="Candara" panose="020E0502030303020204" pitchFamily="34" charset="0"/>
              </a:rPr>
              <a:t>dev</a:t>
            </a:r>
            <a:r>
              <a:rPr lang="fr-FR" b="1" dirty="0" smtClean="0">
                <a:latin typeface="Candara" panose="020E0502030303020204" pitchFamily="34" charset="0"/>
              </a:rPr>
              <a:t>: </a:t>
            </a:r>
            <a:r>
              <a:rPr lang="fr-FR" dirty="0" smtClean="0">
                <a:latin typeface="Candara" panose="020E0502030303020204" pitchFamily="34" charset="0"/>
              </a:rPr>
              <a:t>Exécuteurs de tâches, une fois les tâches sont affectées ils estiment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la durée de l’exécution, restent en contact avec  le Scrum master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6" name="ZoneTexte 1"/>
          <p:cNvSpPr txBox="1"/>
          <p:nvPr/>
        </p:nvSpPr>
        <p:spPr>
          <a:xfrm>
            <a:off x="177198" y="655785"/>
            <a:ext cx="221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acteurs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9783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3528" y="1412776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Equipe de test: </a:t>
            </a:r>
            <a:r>
              <a:rPr lang="fr-FR" dirty="0" smtClean="0">
                <a:latin typeface="Candara" panose="020E0502030303020204" pitchFamily="34" charset="0"/>
              </a:rPr>
              <a:t>Dans les grandes boîtes et pour les projets de Grand taille, l’équipe de test travaille en collaboration avec L’équipe Dev pour assurer la qualité du produit </a:t>
            </a:r>
          </a:p>
          <a:p>
            <a:endParaRPr lang="fr-FR" dirty="0">
              <a:latin typeface="Candara" panose="020E0502030303020204" pitchFamily="34" charset="0"/>
            </a:endParaRPr>
          </a:p>
          <a:p>
            <a:r>
              <a:rPr lang="fr-FR" dirty="0" smtClean="0">
                <a:latin typeface="Candara" panose="020E0502030303020204" pitchFamily="34" charset="0"/>
              </a:rPr>
              <a:t>Dans les petites boîtes et pour les petits projets, l’équipe de test et souvent l’équipe de Dev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5" name="ZoneTexte 1"/>
          <p:cNvSpPr txBox="1"/>
          <p:nvPr/>
        </p:nvSpPr>
        <p:spPr>
          <a:xfrm>
            <a:off x="177198" y="655785"/>
            <a:ext cx="221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acteurs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291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7120" y="958026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Agile: </a:t>
            </a:r>
            <a:r>
              <a:rPr lang="fr-FR" dirty="0" smtClean="0">
                <a:latin typeface="Candara" panose="020E0502030303020204" pitchFamily="34" charset="0"/>
              </a:rPr>
              <a:t>C’est une méthodologie composée de 12 principes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4303" y="1354129"/>
            <a:ext cx="3950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1. satisfaire </a:t>
            </a: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le </a:t>
            </a:r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client est une priorité absolue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2987" y="1703330"/>
            <a:ext cx="3199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2. Accueillir les besoins changeants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2987" y="2098780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3. Délivrer dans les </a:t>
            </a: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délais les plus courts.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2987" y="2493641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4. Esprit de groupe et de collaboration 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2987" y="2887667"/>
            <a:ext cx="28119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5. La motivation dans le travail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12559" y="3304642"/>
            <a:ext cx="3829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6. La transparence dans la communication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5696" y="3714831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7. Adoption de logiciel de travail pour mesurer le progrès  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2987" y="4127591"/>
            <a:ext cx="3068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andara" panose="020E0502030303020204" pitchFamily="34" charset="0"/>
              </a:rPr>
              <a:t>8. Maintient du rythme du travail 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2910" y="4532750"/>
            <a:ext cx="2927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andara" panose="020E0502030303020204" pitchFamily="34" charset="0"/>
              </a:rPr>
              <a:t>9. Assurance qualité du produit 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1297" y="4945510"/>
            <a:ext cx="4389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andara" panose="020E0502030303020204" pitchFamily="34" charset="0"/>
              </a:rPr>
              <a:t>10. Maximiser la quantité de travail non effectué 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8995" y="5362485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andara" panose="020E0502030303020204" pitchFamily="34" charset="0"/>
              </a:rPr>
              <a:t>11. Adopter la meilleure architecture logicielle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8235" y="5779460"/>
            <a:ext cx="303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andara" panose="020E0502030303020204" pitchFamily="34" charset="0"/>
              </a:rPr>
              <a:t>12. Le travail à intervalles régulier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26" name="ZoneTexte 1"/>
          <p:cNvSpPr txBox="1"/>
          <p:nvPr/>
        </p:nvSpPr>
        <p:spPr>
          <a:xfrm>
            <a:off x="197120" y="406166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4840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3528" y="1280910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Agile représente deux manières de façonner les logiciels à travers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le temps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509" y="2037126"/>
            <a:ext cx="652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andara" panose="020E0502030303020204" pitchFamily="34" charset="0"/>
              </a:rPr>
              <a:t>Scrum: </a:t>
            </a:r>
            <a:r>
              <a:rPr lang="fr-FR" dirty="0" smtClean="0">
                <a:latin typeface="Candara" panose="020E0502030303020204" pitchFamily="34" charset="0"/>
              </a:rPr>
              <a:t>Cette méthode repose essentiellement sur la composante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chronologique 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327" y="2777696"/>
            <a:ext cx="605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Les tâches projets sont réalisées suite à  plusieurs itérations, </a:t>
            </a:r>
          </a:p>
          <a:p>
            <a:r>
              <a:rPr lang="fr-FR" dirty="0">
                <a:latin typeface="Candara" panose="020E0502030303020204" pitchFamily="34" charset="0"/>
              </a:rPr>
              <a:t>s</a:t>
            </a:r>
            <a:r>
              <a:rPr lang="fr-FR" dirty="0" smtClean="0">
                <a:latin typeface="Candara" panose="020E0502030303020204" pitchFamily="34" charset="0"/>
              </a:rPr>
              <a:t>ouvent nommées </a:t>
            </a:r>
            <a:r>
              <a:rPr lang="fr-FR" b="1" dirty="0" smtClean="0">
                <a:latin typeface="Candara" panose="020E0502030303020204" pitchFamily="34" charset="0"/>
              </a:rPr>
              <a:t>sprints</a:t>
            </a:r>
            <a:r>
              <a:rPr lang="fr-FR" dirty="0" smtClean="0">
                <a:latin typeface="Candara" panose="020E0502030303020204" pitchFamily="34" charset="0"/>
              </a:rPr>
              <a:t>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3501008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Un sprint est la durée de développement d’une ou d’un ensemble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de tâches globales, il s’étale entre deux et trois semaines  </a:t>
            </a:r>
            <a:endParaRPr lang="fr-FR" dirty="0">
              <a:latin typeface="Candara" panose="020E0502030303020204" pitchFamily="34" charset="0"/>
            </a:endParaRPr>
          </a:p>
        </p:txBody>
      </p:sp>
      <p:pic>
        <p:nvPicPr>
          <p:cNvPr id="2050" name="Picture 2" descr="Méthode agile : présentation de la méthode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4997529" cy="166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"/>
          <p:cNvSpPr txBox="1"/>
          <p:nvPr/>
        </p:nvSpPr>
        <p:spPr>
          <a:xfrm>
            <a:off x="197120" y="406166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923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0718" y="155720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Agile diffère du Scrum du faite que: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023406"/>
            <a:ext cx="602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Agile est une philosophie, tandis que Scrum est un type de méthodologie </a:t>
            </a:r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Agile </a:t>
            </a:r>
            <a:endParaRPr lang="fr-FR" sz="1600" b="0" i="0" dirty="0">
              <a:solidFill>
                <a:srgbClr val="333333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856" y="27334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Scrum est divisé en sprints plus courts et </a:t>
            </a:r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livrables périodiquement, </a:t>
            </a: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tandis qu'en Agile tout est livré à la fin du projet</a:t>
            </a:r>
            <a:endParaRPr lang="fr-FR" sz="1600" b="0" i="0" dirty="0">
              <a:solidFill>
                <a:srgbClr val="333333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3717032"/>
            <a:ext cx="6291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Agile implique des membres de diverses équipes </a:t>
            </a:r>
            <a:r>
              <a:rPr lang="fr-FR" sz="1600" dirty="0" smtClean="0">
                <a:solidFill>
                  <a:srgbClr val="333333"/>
                </a:solidFill>
                <a:latin typeface="Candara" panose="020E0502030303020204" pitchFamily="34" charset="0"/>
              </a:rPr>
              <a:t>inter fonctionnelles, </a:t>
            </a:r>
            <a:r>
              <a:rPr lang="fr-FR" sz="1600" dirty="0">
                <a:solidFill>
                  <a:srgbClr val="333333"/>
                </a:solidFill>
                <a:latin typeface="Candara" panose="020E0502030303020204" pitchFamily="34" charset="0"/>
              </a:rPr>
              <a:t>tandis qu'une équipe de projet Scrum comprend des rôles spécifiques, tels que Scrum Master et Product Owner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18" name="ZoneTexte 1"/>
          <p:cNvSpPr txBox="1"/>
          <p:nvPr/>
        </p:nvSpPr>
        <p:spPr>
          <a:xfrm>
            <a:off x="179512" y="710052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5502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19" y="1412776"/>
            <a:ext cx="3781425" cy="4619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84521" y="95264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Présentation de sprint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80804" y="4437111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Oval 18"/>
          <p:cNvSpPr/>
          <p:nvPr/>
        </p:nvSpPr>
        <p:spPr>
          <a:xfrm>
            <a:off x="4654541" y="3470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0" name="Oval 19"/>
          <p:cNvSpPr/>
          <p:nvPr/>
        </p:nvSpPr>
        <p:spPr>
          <a:xfrm>
            <a:off x="2044036" y="3534124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1" name="Oval 20"/>
          <p:cNvSpPr/>
          <p:nvPr/>
        </p:nvSpPr>
        <p:spPr>
          <a:xfrm>
            <a:off x="2572441" y="2302957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3" name="Oval 22"/>
          <p:cNvSpPr/>
          <p:nvPr/>
        </p:nvSpPr>
        <p:spPr>
          <a:xfrm>
            <a:off x="3812755" y="1242048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972592" y="1309410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 Planification du sprint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5986817" y="1678742"/>
            <a:ext cx="283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2. Implémentation et test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5986817" y="2093048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 Revue du sprint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86817" y="2507354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4. Rétrospective du sprint</a:t>
            </a:r>
            <a:endParaRPr lang="fr-FR" dirty="0"/>
          </a:p>
        </p:txBody>
      </p:sp>
      <p:sp>
        <p:nvSpPr>
          <p:cNvPr id="25" name="ZoneTexte 1"/>
          <p:cNvSpPr txBox="1"/>
          <p:nvPr/>
        </p:nvSpPr>
        <p:spPr>
          <a:xfrm>
            <a:off x="168977" y="429070"/>
            <a:ext cx="480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méthodologies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8899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1084</Words>
  <Application>Microsoft Office PowerPoint</Application>
  <PresentationFormat>Affichage à l'écran (4:3)</PresentationFormat>
  <Paragraphs>244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Candara</vt:lpstr>
      <vt:lpstr>Comic Sans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WCF</dc:title>
  <dc:creator>Administrator</dc:creator>
  <cp:lastModifiedBy>DELL</cp:lastModifiedBy>
  <cp:revision>109</cp:revision>
  <dcterms:created xsi:type="dcterms:W3CDTF">2014-06-23T06:00:52Z</dcterms:created>
  <dcterms:modified xsi:type="dcterms:W3CDTF">2023-11-12T07:57:52Z</dcterms:modified>
</cp:coreProperties>
</file>