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57" r:id="rId3"/>
    <p:sldId id="259" r:id="rId4"/>
    <p:sldId id="294" r:id="rId5"/>
    <p:sldId id="295" r:id="rId6"/>
    <p:sldId id="296" r:id="rId7"/>
    <p:sldId id="297" r:id="rId8"/>
    <p:sldId id="292" r:id="rId9"/>
    <p:sldId id="293" r:id="rId10"/>
    <p:sldId id="291" r:id="rId11"/>
    <p:sldId id="29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BA48-6482-4940-A8BD-98D2278B94FD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B6CC-CEC2-4BBA-B867-D80F18847B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7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12/11/2023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13465" y="0"/>
            <a:ext cx="2518147" cy="7404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858000"/>
            <a:ext cx="9144000" cy="5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  www.Doranco.fr | 01 55 25 28 00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01891"/>
            <a:ext cx="3417838" cy="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15515" y="6237312"/>
            <a:ext cx="899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Projet:</a:t>
            </a:r>
            <a:r>
              <a:rPr lang="fr-FR" sz="1400" dirty="0" smtClean="0"/>
              <a:t> Ce support de cours est la propriété intellectuelle de Béchir Béjaoui, il n’est utilisé qu’avec l’accord du propriétaire © 2022-2023 </a:t>
            </a:r>
            <a:endParaRPr lang="fr-F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1960" y="2420888"/>
            <a:ext cx="41793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100" dirty="0" smtClean="0">
                <a:solidFill>
                  <a:srgbClr val="1C3158"/>
                </a:solidFill>
                <a:latin typeface="Comic Sans MS" pitchFamily="66" charset="0"/>
              </a:rPr>
              <a:t>Présentation de l’environnement</a:t>
            </a:r>
            <a:endParaRPr lang="fr-FR" sz="21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4360552" y="2996939"/>
            <a:ext cx="3882150" cy="13038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95" y="4900958"/>
            <a:ext cx="1164186" cy="11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47100" y="5523433"/>
            <a:ext cx="32226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50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sz="1350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5793" y="3147625"/>
            <a:ext cx="301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solidFill>
                  <a:srgbClr val="1C3158"/>
                </a:solidFill>
                <a:latin typeface="Comic Sans MS" pitchFamily="66" charset="0"/>
              </a:rPr>
              <a:t>Les éléments de collaboration</a:t>
            </a:r>
            <a:endParaRPr lang="fr-FR" dirty="0">
              <a:solidFill>
                <a:srgbClr val="1C3158"/>
              </a:solidFill>
              <a:latin typeface="Comic Sans MS" pitchFamily="66" charset="0"/>
            </a:endParaRPr>
          </a:p>
        </p:txBody>
      </p:sp>
      <p:pic>
        <p:nvPicPr>
          <p:cNvPr id="7" name="Picture 2" descr="Project Management: The 3 Major Project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3337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-13680" y="531984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615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Backlog: </a:t>
            </a:r>
            <a:r>
              <a:rPr lang="fr-FR" dirty="0" smtClean="0"/>
              <a:t>C’est une représentation brève est technique des user </a:t>
            </a:r>
          </a:p>
          <a:p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611560" y="1787044"/>
            <a:ext cx="634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Tâches: </a:t>
            </a:r>
            <a:r>
              <a:rPr lang="fr-FR" dirty="0" smtClean="0"/>
              <a:t>Un Backlog est composé de plusieurs tâches élémentaires</a:t>
            </a:r>
            <a:endParaRPr lang="fr-F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3547" y="2232403"/>
            <a:ext cx="25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Bugs: </a:t>
            </a:r>
            <a:r>
              <a:rPr lang="fr-FR" dirty="0" smtClean="0"/>
              <a:t>Erreur dans le code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53547" y="2724113"/>
            <a:ext cx="659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Issues: </a:t>
            </a:r>
            <a:r>
              <a:rPr lang="fr-FR" dirty="0" smtClean="0"/>
              <a:t>Problèmes et évènements attardant la réalisation des tâches 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95332" y="3275143"/>
            <a:ext cx="5985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Cas de tests: </a:t>
            </a:r>
            <a:r>
              <a:rPr lang="fr-FR" dirty="0" smtClean="0"/>
              <a:t>Les tests effectués durant le sprint ou la période </a:t>
            </a:r>
          </a:p>
          <a:p>
            <a:r>
              <a:rPr lang="fr-FR" dirty="0" smtClean="0"/>
              <a:t>du développement 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53547" y="3997349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Scrum Burndown chart : </a:t>
            </a:r>
            <a:r>
              <a:rPr lang="fr-FR" dirty="0" smtClean="0"/>
              <a:t>C’est  une représentation visuelle de</a:t>
            </a:r>
          </a:p>
          <a:p>
            <a:r>
              <a:rPr lang="fr-FR" dirty="0" smtClean="0"/>
              <a:t> deux axes qui présente le nombre des tâches non encore traités</a:t>
            </a:r>
          </a:p>
          <a:p>
            <a:r>
              <a:rPr lang="fr-FR" dirty="0" smtClean="0"/>
              <a:t> et les tâches cours en fonction des nombre de jours du Scrum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996554"/>
            <a:ext cx="1972892" cy="9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-13680" y="531984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615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Backlog: </a:t>
            </a:r>
            <a:r>
              <a:rPr lang="fr-FR" dirty="0" smtClean="0"/>
              <a:t>C’est une représentation brève est technique des user </a:t>
            </a:r>
          </a:p>
          <a:p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611560" y="1787044"/>
            <a:ext cx="634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Tâches: </a:t>
            </a:r>
            <a:r>
              <a:rPr lang="fr-FR" dirty="0" smtClean="0"/>
              <a:t>Un Backlog est composé de plusieurs tâches élémentaires</a:t>
            </a:r>
            <a:endParaRPr lang="fr-F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3547" y="2232403"/>
            <a:ext cx="25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Bugs: </a:t>
            </a:r>
            <a:r>
              <a:rPr lang="fr-FR" dirty="0" smtClean="0"/>
              <a:t>Erreur dans le code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53547" y="2724113"/>
            <a:ext cx="659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Issues: </a:t>
            </a:r>
            <a:r>
              <a:rPr lang="fr-FR" dirty="0" smtClean="0"/>
              <a:t>Problèmes et évènements attardant la réalisation des tâches 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95332" y="3275143"/>
            <a:ext cx="5985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Cas de tests: </a:t>
            </a:r>
            <a:r>
              <a:rPr lang="fr-FR" dirty="0" smtClean="0"/>
              <a:t>Les tests effectués durant le sprint ou la période </a:t>
            </a:r>
          </a:p>
          <a:p>
            <a:r>
              <a:rPr lang="fr-FR" dirty="0" smtClean="0"/>
              <a:t>du développement 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53547" y="3997349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Scrum Burndown chart : </a:t>
            </a:r>
            <a:r>
              <a:rPr lang="fr-FR" dirty="0" smtClean="0"/>
              <a:t>C’est  une représentation visuelle de</a:t>
            </a:r>
          </a:p>
          <a:p>
            <a:r>
              <a:rPr lang="fr-FR" dirty="0" smtClean="0"/>
              <a:t> deux axes qui présente le nombre des tâches non encore traités</a:t>
            </a:r>
          </a:p>
          <a:p>
            <a:r>
              <a:rPr lang="fr-FR" dirty="0" smtClean="0"/>
              <a:t> et les tâches cours en fonction des nombre de jours du Scrum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996554"/>
            <a:ext cx="1972892" cy="9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060848"/>
            <a:ext cx="7077472" cy="2376263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Candara" panose="020E0502030303020204" pitchFamily="34" charset="0"/>
              </a:rPr>
              <a:t>L’environnement Azure DevOps</a:t>
            </a:r>
          </a:p>
          <a:p>
            <a:r>
              <a:rPr lang="fr-FR" sz="2400" dirty="0" smtClean="0">
                <a:latin typeface="Candara" panose="020E0502030303020204" pitchFamily="34" charset="0"/>
              </a:rPr>
              <a:t>Les prototypes de Process</a:t>
            </a:r>
          </a:p>
          <a:p>
            <a:r>
              <a:rPr lang="fr-FR" sz="2400" dirty="0" smtClean="0">
                <a:latin typeface="Candara" panose="020E0502030303020204" pitchFamily="34" charset="0"/>
              </a:rPr>
              <a:t>Les éléments de collaboration</a:t>
            </a:r>
            <a:endParaRPr lang="fr-FR" sz="2400" dirty="0">
              <a:latin typeface="Candara" panose="020E0502030303020204" pitchFamily="34" charset="0"/>
            </a:endParaRPr>
          </a:p>
        </p:txBody>
      </p:sp>
      <p:sp>
        <p:nvSpPr>
          <p:cNvPr id="5" name="ZoneTexte 1"/>
          <p:cNvSpPr txBox="1"/>
          <p:nvPr/>
        </p:nvSpPr>
        <p:spPr>
          <a:xfrm>
            <a:off x="181848" y="1476073"/>
            <a:ext cx="137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/>
              <a:t>Le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107504" y="1052736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20536"/>
            <a:ext cx="624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ndara" panose="020E0502030303020204" pitchFamily="34" charset="0"/>
              </a:rPr>
              <a:t>Azure DevOps est un outil de collaboration et d’intégration </a:t>
            </a:r>
          </a:p>
          <a:p>
            <a:r>
              <a:rPr lang="fr-FR" dirty="0" smtClean="0">
                <a:latin typeface="Candara" panose="020E0502030303020204" pitchFamily="34" charset="0"/>
              </a:rPr>
              <a:t>     et livraison continue CI CD   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579384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ndara" panose="020E0502030303020204" pitchFamily="34" charset="0"/>
              </a:rPr>
              <a:t>Azure DevOps présente une structure organisationnelle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59832" y="2963654"/>
            <a:ext cx="2016224" cy="597197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Organisation(s)</a:t>
            </a:r>
            <a:endParaRPr lang="fr-FR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059832" y="3933289"/>
            <a:ext cx="2016224" cy="563433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Projet(s)</a:t>
            </a:r>
            <a:endParaRPr lang="fr-FR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59832" y="4869160"/>
            <a:ext cx="2016224" cy="563433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Répertoire(s)</a:t>
            </a:r>
            <a:endParaRPr lang="fr-FR" b="1" dirty="0"/>
          </a:p>
        </p:txBody>
      </p:sp>
      <p:cxnSp>
        <p:nvCxnSpPr>
          <p:cNvPr id="14" name="Straight Arrow Connector 13"/>
          <p:cNvCxnSpPr>
            <a:stCxn id="3" idx="2"/>
            <a:endCxn id="12" idx="0"/>
          </p:cNvCxnSpPr>
          <p:nvPr/>
        </p:nvCxnSpPr>
        <p:spPr>
          <a:xfrm>
            <a:off x="4067944" y="3560851"/>
            <a:ext cx="0" cy="37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4067944" y="4496722"/>
            <a:ext cx="0" cy="37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944" y="3608570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Contient plusieurs</a:t>
            </a:r>
            <a:endParaRPr lang="fr-FR" sz="1200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453048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Contient plusieurs</a:t>
            </a:r>
            <a:endParaRPr lang="fr-FR" sz="1200" dirty="0">
              <a:latin typeface="Candara" panose="020E0502030303020204" pitchFamily="34" charset="0"/>
            </a:endParaRPr>
          </a:p>
        </p:txBody>
      </p:sp>
      <p:sp>
        <p:nvSpPr>
          <p:cNvPr id="15" name="Rounded Rectangle 12"/>
          <p:cNvSpPr/>
          <p:nvPr/>
        </p:nvSpPr>
        <p:spPr>
          <a:xfrm>
            <a:off x="3059832" y="5681055"/>
            <a:ext cx="2016224" cy="563433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Branche(s)</a:t>
            </a:r>
            <a:endParaRPr lang="fr-FR" b="1" dirty="0"/>
          </a:p>
        </p:txBody>
      </p:sp>
      <p:sp>
        <p:nvSpPr>
          <p:cNvPr id="16" name="TextBox 21"/>
          <p:cNvSpPr txBox="1"/>
          <p:nvPr/>
        </p:nvSpPr>
        <p:spPr>
          <a:xfrm>
            <a:off x="4139952" y="543259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Contient plusieurs</a:t>
            </a:r>
            <a:endParaRPr lang="fr-FR" sz="1200" dirty="0"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6"/>
          <p:cNvCxnSpPr>
            <a:endCxn id="15" idx="0"/>
          </p:cNvCxnSpPr>
          <p:nvPr/>
        </p:nvCxnSpPr>
        <p:spPr>
          <a:xfrm>
            <a:off x="4067944" y="5432593"/>
            <a:ext cx="0" cy="24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56918" y="788834"/>
            <a:ext cx="775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collaboration- les prototypes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412776"/>
            <a:ext cx="5646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Candara" panose="020E0502030303020204" pitchFamily="34" charset="0"/>
              </a:rPr>
              <a:t>Azure DevOps présente quarte models de processus pour</a:t>
            </a:r>
          </a:p>
          <a:p>
            <a:r>
              <a:rPr lang="fr-FR" sz="1600" dirty="0" smtClean="0">
                <a:latin typeface="Candara" panose="020E0502030303020204" pitchFamily="34" charset="0"/>
              </a:rPr>
              <a:t>      la structuration du projet</a:t>
            </a:r>
            <a:endParaRPr lang="fr-FR" sz="1600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2132856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171717"/>
                </a:solidFill>
                <a:latin typeface="Segoe UI" panose="020B0502040204020203" pitchFamily="34" charset="0"/>
              </a:rPr>
              <a:t>De </a:t>
            </a:r>
            <a:r>
              <a:rPr lang="fr-FR" sz="1600" b="1" dirty="0" smtClean="0">
                <a:solidFill>
                  <a:srgbClr val="171717"/>
                </a:solidFill>
                <a:latin typeface="Segoe UI" panose="020B0502040204020203" pitchFamily="34" charset="0"/>
              </a:rPr>
              <a:t>base</a:t>
            </a:r>
            <a:r>
              <a:rPr lang="fr-FR" sz="16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Choisissez </a:t>
            </a:r>
            <a:r>
              <a:rPr lang="fr-FR" sz="1600" b="1" dirty="0" smtClean="0">
                <a:solidFill>
                  <a:srgbClr val="171717"/>
                </a:solidFill>
                <a:latin typeface="+mj-lt"/>
              </a:rPr>
              <a:t>basic</a:t>
            </a:r>
            <a:r>
              <a:rPr lang="fr-FR" sz="1600" dirty="0">
                <a:solidFill>
                  <a:srgbClr val="171717"/>
                </a:solidFill>
                <a:latin typeface="+mj-lt"/>
              </a:rPr>
              <a:t> lorsque votre équipe souhaite 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travailler sur un modèle simple </a:t>
            </a:r>
            <a:r>
              <a:rPr lang="fr-FR" sz="1600" dirty="0">
                <a:solidFill>
                  <a:srgbClr val="171717"/>
                </a:solidFill>
                <a:latin typeface="+mj-lt"/>
              </a:rPr>
              <a:t>qui utilise des 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éléments qui représentent </a:t>
            </a:r>
            <a:r>
              <a:rPr lang="fr-FR" sz="1600" b="1" dirty="0" smtClean="0">
                <a:solidFill>
                  <a:srgbClr val="171717"/>
                </a:solidFill>
                <a:latin typeface="+mj-lt"/>
              </a:rPr>
              <a:t>des tâches, les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 </a:t>
            </a:r>
            <a:r>
              <a:rPr lang="fr-FR" sz="1600" b="1" dirty="0" smtClean="0">
                <a:solidFill>
                  <a:srgbClr val="171717"/>
                </a:solidFill>
                <a:latin typeface="+mj-lt"/>
              </a:rPr>
              <a:t>problèmes</a:t>
            </a:r>
            <a:r>
              <a:rPr lang="fr-FR" sz="1600" dirty="0">
                <a:solidFill>
                  <a:srgbClr val="171717"/>
                </a:solidFill>
                <a:latin typeface="+mj-lt"/>
              </a:rPr>
              <a:t>, 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et </a:t>
            </a:r>
            <a:r>
              <a:rPr lang="fr-FR" sz="1600" b="1" dirty="0">
                <a:solidFill>
                  <a:srgbClr val="171717"/>
                </a:solidFill>
                <a:latin typeface="+mj-lt"/>
              </a:rPr>
              <a:t>des narrations</a:t>
            </a:r>
            <a:r>
              <a:rPr lang="fr-FR" sz="1600" dirty="0">
                <a:solidFill>
                  <a:srgbClr val="171717"/>
                </a:solidFill>
                <a:latin typeface="+mj-lt"/>
              </a:rPr>
              <a:t> pour </a:t>
            </a:r>
            <a:r>
              <a:rPr lang="fr-FR" sz="1600" dirty="0" smtClean="0">
                <a:solidFill>
                  <a:srgbClr val="171717"/>
                </a:solidFill>
                <a:latin typeface="+mj-lt"/>
              </a:rPr>
              <a:t>décrire </a:t>
            </a:r>
            <a:r>
              <a:rPr lang="fr-FR" sz="1600" dirty="0">
                <a:solidFill>
                  <a:srgbClr val="171717"/>
                </a:solidFill>
                <a:latin typeface="+mj-lt"/>
              </a:rPr>
              <a:t>le travail. </a:t>
            </a:r>
            <a:endParaRPr lang="fr-FR" sz="1600" b="0" i="0" dirty="0">
              <a:solidFill>
                <a:srgbClr val="171717"/>
              </a:solidFill>
              <a:effectLst/>
              <a:latin typeface="+mj-lt"/>
            </a:endParaRPr>
          </a:p>
        </p:txBody>
      </p:sp>
      <p:pic>
        <p:nvPicPr>
          <p:cNvPr id="1026" name="Picture 2" descr="Basic work item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4" y="2269909"/>
            <a:ext cx="2970830" cy="19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829" y="1484784"/>
            <a:ext cx="27367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latin typeface="Candara" panose="020E0502030303020204" pitchFamily="34" charset="0"/>
              </a:rPr>
              <a:t>Agile(Kanban)</a:t>
            </a:r>
            <a:r>
              <a:rPr lang="fr-FR" sz="1600" dirty="0" smtClean="0">
                <a:latin typeface="Candara" panose="020E0502030303020204" pitchFamily="34" charset="0"/>
              </a:rPr>
              <a:t>: Choisissez</a:t>
            </a:r>
            <a:r>
              <a:rPr lang="fr-FR" sz="1600" dirty="0">
                <a:latin typeface="Candara" panose="020E0502030303020204" pitchFamily="34" charset="0"/>
              </a:rPr>
              <a:t> </a:t>
            </a:r>
            <a:r>
              <a:rPr lang="fr-FR" sz="1600" dirty="0" smtClean="0">
                <a:latin typeface="Candara" panose="020E0502030303020204" pitchFamily="34" charset="0"/>
              </a:rPr>
              <a:t>Agile</a:t>
            </a:r>
            <a:r>
              <a:rPr lang="fr-FR" sz="1600" dirty="0">
                <a:latin typeface="Candara" panose="020E0502030303020204" pitchFamily="34" charset="0"/>
              </a:rPr>
              <a:t> lorsque votre équipe utilise des méthodes de planification agile, notamment </a:t>
            </a:r>
            <a:r>
              <a:rPr lang="fr-FR" sz="1600" dirty="0" smtClean="0">
                <a:latin typeface="Candara" panose="020E0502030303020204" pitchFamily="34" charset="0"/>
              </a:rPr>
              <a:t>Kanban, </a:t>
            </a:r>
            <a:r>
              <a:rPr lang="fr-FR" sz="1600" dirty="0">
                <a:latin typeface="Candara" panose="020E0502030303020204" pitchFamily="34" charset="0"/>
              </a:rPr>
              <a:t>et effectue le suivi des activités </a:t>
            </a:r>
            <a:r>
              <a:rPr lang="fr-FR" sz="1600" dirty="0" smtClean="0">
                <a:latin typeface="Candara" panose="020E0502030303020204" pitchFamily="34" charset="0"/>
              </a:rPr>
              <a:t>de développement </a:t>
            </a:r>
            <a:r>
              <a:rPr lang="fr-FR" sz="1600" dirty="0">
                <a:latin typeface="Candara" panose="020E0502030303020204" pitchFamily="34" charset="0"/>
              </a:rPr>
              <a:t>et de test séparément.</a:t>
            </a:r>
          </a:p>
        </p:txBody>
      </p:sp>
      <p:pic>
        <p:nvPicPr>
          <p:cNvPr id="2050" name="Picture 2" descr="Agile work item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5388843" cy="327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"/>
          <p:cNvSpPr txBox="1"/>
          <p:nvPr/>
        </p:nvSpPr>
        <p:spPr>
          <a:xfrm>
            <a:off x="56918" y="788834"/>
            <a:ext cx="775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collaboration- les prototypes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39058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ile work item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46" y="2636912"/>
            <a:ext cx="5388843" cy="327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155969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171717"/>
                </a:solidFill>
                <a:latin typeface="Candara" panose="020E0502030303020204" pitchFamily="34" charset="0"/>
              </a:rPr>
              <a:t>Scrum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: 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 Ce processus fonctionne bien 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pour effectuer 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le suivi des éléments de backlog de produit (backlog) et des bogues dans le 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tableau  board, 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ou rompre le backlog et les bogues en tâches sur le tableau de 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tâches pour  des périodes </a:t>
            </a:r>
            <a:r>
              <a:rPr lang="fr-FR" sz="1600" dirty="0" err="1" smtClean="0">
                <a:solidFill>
                  <a:srgbClr val="171717"/>
                </a:solidFill>
                <a:latin typeface="Candara" panose="020E0502030303020204" pitchFamily="34" charset="0"/>
              </a:rPr>
              <a:t>prédeterminées</a:t>
            </a:r>
            <a:endParaRPr lang="fr-FR" sz="1600" b="0" i="0" dirty="0">
              <a:solidFill>
                <a:srgbClr val="171717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7" name="ZoneTexte 1"/>
          <p:cNvSpPr txBox="1"/>
          <p:nvPr/>
        </p:nvSpPr>
        <p:spPr>
          <a:xfrm>
            <a:off x="56918" y="788834"/>
            <a:ext cx="775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collaboration- les prototypes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8345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584" y="1484784"/>
            <a:ext cx="820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171717"/>
                </a:solidFill>
                <a:latin typeface="Candara" panose="020E0502030303020204" pitchFamily="34" charset="0"/>
              </a:rPr>
              <a:t>CMMI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: Ce 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processus prend en charge les activités formelles de gestion des 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modifications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 </a:t>
            </a:r>
            <a:r>
              <a:rPr lang="fr-FR" sz="1600" dirty="0" smtClean="0">
                <a:solidFill>
                  <a:srgbClr val="171717"/>
                </a:solidFill>
                <a:latin typeface="Candara" panose="020E0502030303020204" pitchFamily="34" charset="0"/>
              </a:rPr>
              <a:t>Les </a:t>
            </a:r>
            <a:r>
              <a:rPr lang="fr-FR" sz="1600" dirty="0">
                <a:solidFill>
                  <a:srgbClr val="171717"/>
                </a:solidFill>
                <a:latin typeface="Candara" panose="020E0502030303020204" pitchFamily="34" charset="0"/>
              </a:rPr>
              <a:t>tâches prennent en charge le suivi de l’estimation d’origine, du travail restant et du travail effectué.</a:t>
            </a:r>
            <a:endParaRPr lang="fr-FR" sz="1600" dirty="0">
              <a:latin typeface="Candara" panose="020E0502030303020204" pitchFamily="34" charset="0"/>
            </a:endParaRPr>
          </a:p>
        </p:txBody>
      </p:sp>
      <p:pic>
        <p:nvPicPr>
          <p:cNvPr id="3080" name="Picture 8" descr="https://docs.microsoft.com/fr-fr/azure/devops/boards/work-items/guidance/media/alm_pt_cmmi_wit_artifacts.png?view=azure-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780928"/>
            <a:ext cx="5112568" cy="331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"/>
          <p:cNvSpPr txBox="1"/>
          <p:nvPr/>
        </p:nvSpPr>
        <p:spPr>
          <a:xfrm>
            <a:off x="56918" y="788834"/>
            <a:ext cx="775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collaboration- les prototypes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8411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107504" y="520744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  tableau de bord de </a:t>
            </a:r>
            <a:r>
              <a:rPr lang="fr-FR" sz="3200" i="1" dirty="0" err="1" smtClean="0"/>
              <a:t>AzureDevops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841115" y="1625295"/>
            <a:ext cx="21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Les tableaux de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6349" r="37678"/>
          <a:stretch/>
        </p:blipFill>
        <p:spPr>
          <a:xfrm>
            <a:off x="503608" y="1268760"/>
            <a:ext cx="3401403" cy="490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1115" y="2636912"/>
            <a:ext cx="21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Les répertoires de code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3285" y="3861048"/>
            <a:ext cx="21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La pipe line de CI 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5455" y="4613227"/>
            <a:ext cx="21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Les plans de 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726" y="5627326"/>
            <a:ext cx="21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andara" panose="020E0502030303020204" pitchFamily="34" charset="0"/>
              </a:rPr>
              <a:t>Les artifacts</a:t>
            </a:r>
          </a:p>
        </p:txBody>
      </p:sp>
      <p:sp>
        <p:nvSpPr>
          <p:cNvPr id="4" name="Oval 3"/>
          <p:cNvSpPr/>
          <p:nvPr/>
        </p:nvSpPr>
        <p:spPr>
          <a:xfrm>
            <a:off x="1311758" y="3627057"/>
            <a:ext cx="432048" cy="421015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15" name="Oval 14"/>
          <p:cNvSpPr/>
          <p:nvPr/>
        </p:nvSpPr>
        <p:spPr>
          <a:xfrm>
            <a:off x="1299781" y="4285333"/>
            <a:ext cx="432048" cy="421015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fr-FR" b="1" dirty="0"/>
          </a:p>
        </p:txBody>
      </p:sp>
      <p:sp>
        <p:nvSpPr>
          <p:cNvPr id="16" name="Oval 15"/>
          <p:cNvSpPr/>
          <p:nvPr/>
        </p:nvSpPr>
        <p:spPr>
          <a:xfrm>
            <a:off x="1515805" y="4733101"/>
            <a:ext cx="432048" cy="421015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17" name="Oval 16"/>
          <p:cNvSpPr/>
          <p:nvPr/>
        </p:nvSpPr>
        <p:spPr>
          <a:xfrm>
            <a:off x="1527782" y="5250032"/>
            <a:ext cx="432048" cy="421015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18" name="Oval 17"/>
          <p:cNvSpPr/>
          <p:nvPr/>
        </p:nvSpPr>
        <p:spPr>
          <a:xfrm>
            <a:off x="1491121" y="5709471"/>
            <a:ext cx="432048" cy="421015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fr-FR" b="1" dirty="0"/>
          </a:p>
        </p:txBody>
      </p:sp>
      <p:cxnSp>
        <p:nvCxnSpPr>
          <p:cNvPr id="20" name="Straight Arrow Connector 19"/>
          <p:cNvCxnSpPr>
            <a:stCxn id="2" idx="1"/>
            <a:endCxn id="4" idx="6"/>
          </p:cNvCxnSpPr>
          <p:nvPr/>
        </p:nvCxnSpPr>
        <p:spPr>
          <a:xfrm flipH="1">
            <a:off x="1743806" y="1763795"/>
            <a:ext cx="3097309" cy="2073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5" idx="6"/>
          </p:cNvCxnSpPr>
          <p:nvPr/>
        </p:nvCxnSpPr>
        <p:spPr>
          <a:xfrm flipH="1">
            <a:off x="1731829" y="2775412"/>
            <a:ext cx="3109286" cy="1720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6" idx="6"/>
          </p:cNvCxnSpPr>
          <p:nvPr/>
        </p:nvCxnSpPr>
        <p:spPr>
          <a:xfrm flipH="1">
            <a:off x="1947853" y="3999548"/>
            <a:ext cx="2915432" cy="944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17" idx="6"/>
          </p:cNvCxnSpPr>
          <p:nvPr/>
        </p:nvCxnSpPr>
        <p:spPr>
          <a:xfrm flipH="1">
            <a:off x="1959830" y="4751727"/>
            <a:ext cx="2925625" cy="70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8" idx="6"/>
          </p:cNvCxnSpPr>
          <p:nvPr/>
        </p:nvCxnSpPr>
        <p:spPr>
          <a:xfrm flipH="1">
            <a:off x="1923169" y="5765826"/>
            <a:ext cx="2982557" cy="15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5"/>
          <p:cNvSpPr txBox="1"/>
          <p:nvPr/>
        </p:nvSpPr>
        <p:spPr>
          <a:xfrm>
            <a:off x="527584" y="1752337"/>
            <a:ext cx="15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bg1"/>
                </a:solidFill>
              </a:rPr>
              <a:t>Prototypes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"/>
          <p:cNvSpPr txBox="1"/>
          <p:nvPr/>
        </p:nvSpPr>
        <p:spPr>
          <a:xfrm>
            <a:off x="179512" y="736738"/>
            <a:ext cx="60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Les éléments de collaboration</a:t>
            </a:r>
            <a:endParaRPr lang="fr-FR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699585"/>
            <a:ext cx="6823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User Story : </a:t>
            </a:r>
            <a:r>
              <a:rPr lang="fr-FR" dirty="0" smtClean="0"/>
              <a:t>C’est un ensemble de visuels et de prototypes organisés </a:t>
            </a:r>
          </a:p>
          <a:p>
            <a:r>
              <a:rPr lang="fr-FR" dirty="0" smtClean="0"/>
              <a:t>d’une manière séquentielle pour dessiner les différents scénarii de cas </a:t>
            </a:r>
          </a:p>
          <a:p>
            <a:r>
              <a:rPr lang="fr-FR" dirty="0"/>
              <a:t>d</a:t>
            </a:r>
            <a:r>
              <a:rPr lang="fr-FR" dirty="0" smtClean="0"/>
              <a:t>’utilisation </a:t>
            </a:r>
          </a:p>
          <a:p>
            <a:r>
              <a:rPr lang="fr-FR" dirty="0" smtClean="0"/>
              <a:t>Les user stories sont généralement présentés par les diagrammes </a:t>
            </a:r>
          </a:p>
          <a:p>
            <a:r>
              <a:rPr lang="fr-FR" b="1" dirty="0" smtClean="0"/>
              <a:t>UML</a:t>
            </a:r>
            <a:r>
              <a:rPr lang="fr-FR" dirty="0" smtClean="0"/>
              <a:t> dit </a:t>
            </a:r>
            <a:r>
              <a:rPr lang="fr-FR" b="1" dirty="0" smtClean="0"/>
              <a:t>Use Case</a:t>
            </a:r>
            <a:endParaRPr lang="fr-F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8" y="3231819"/>
            <a:ext cx="623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Features: </a:t>
            </a:r>
            <a:r>
              <a:rPr lang="fr-FR" dirty="0" smtClean="0"/>
              <a:t>Représentent les fonctionnalités essentielles du projet </a:t>
            </a:r>
          </a:p>
          <a:p>
            <a:r>
              <a:rPr lang="fr-FR" dirty="0" smtClean="0"/>
              <a:t>dans leur dimension globales </a:t>
            </a:r>
            <a:endParaRPr lang="fr-F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3933056"/>
            <a:ext cx="664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Epics: </a:t>
            </a:r>
            <a:r>
              <a:rPr lang="fr-FR" dirty="0" smtClean="0"/>
              <a:t>Représentent les composants élémentaires </a:t>
            </a:r>
            <a:r>
              <a:rPr lang="fr-FR"/>
              <a:t>d</a:t>
            </a:r>
            <a:r>
              <a:rPr lang="fr-FR" smtClean="0"/>
              <a:t>es fonctionnalités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23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395</Words>
  <Application>Microsoft Office PowerPoint</Application>
  <PresentationFormat>Affichage à l'écran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Comic Sans MS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WCF</dc:title>
  <dc:creator>Administrator</dc:creator>
  <cp:lastModifiedBy>DELL</cp:lastModifiedBy>
  <cp:revision>115</cp:revision>
  <dcterms:created xsi:type="dcterms:W3CDTF">2014-06-23T06:00:52Z</dcterms:created>
  <dcterms:modified xsi:type="dcterms:W3CDTF">2023-11-12T07:58:04Z</dcterms:modified>
</cp:coreProperties>
</file>