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73" r:id="rId2"/>
    <p:sldId id="259" r:id="rId3"/>
    <p:sldId id="310" r:id="rId4"/>
    <p:sldId id="313" r:id="rId5"/>
    <p:sldId id="308" r:id="rId6"/>
    <p:sldId id="309" r:id="rId7"/>
    <p:sldId id="275" r:id="rId8"/>
    <p:sldId id="274" r:id="rId9"/>
    <p:sldId id="276" r:id="rId10"/>
    <p:sldId id="277" r:id="rId11"/>
    <p:sldId id="278" r:id="rId12"/>
    <p:sldId id="279" r:id="rId13"/>
    <p:sldId id="280" r:id="rId14"/>
    <p:sldId id="281" r:id="rId15"/>
    <p:sldId id="311" r:id="rId16"/>
    <p:sldId id="312" r:id="rId17"/>
    <p:sldId id="282" r:id="rId18"/>
    <p:sldId id="283" r:id="rId19"/>
    <p:sldId id="284" r:id="rId20"/>
    <p:sldId id="285" r:id="rId21"/>
    <p:sldId id="286" r:id="rId22"/>
    <p:sldId id="287" r:id="rId23"/>
    <p:sldId id="288" r:id="rId24"/>
    <p:sldId id="289" r:id="rId25"/>
    <p:sldId id="290" r:id="rId26"/>
    <p:sldId id="291" r:id="rId27"/>
    <p:sldId id="292" r:id="rId28"/>
    <p:sldId id="316" r:id="rId29"/>
    <p:sldId id="317" r:id="rId30"/>
    <p:sldId id="318" r:id="rId31"/>
    <p:sldId id="319" r:id="rId32"/>
    <p:sldId id="293" r:id="rId33"/>
    <p:sldId id="294" r:id="rId34"/>
    <p:sldId id="295" r:id="rId35"/>
    <p:sldId id="296" r:id="rId36"/>
    <p:sldId id="297" r:id="rId37"/>
    <p:sldId id="298" r:id="rId38"/>
    <p:sldId id="299" r:id="rId39"/>
    <p:sldId id="300" r:id="rId40"/>
    <p:sldId id="301" r:id="rId41"/>
    <p:sldId id="325" r:id="rId42"/>
    <p:sldId id="306" r:id="rId43"/>
    <p:sldId id="307" r:id="rId44"/>
    <p:sldId id="305" r:id="rId45"/>
    <p:sldId id="320" r:id="rId46"/>
    <p:sldId id="321" r:id="rId47"/>
    <p:sldId id="322" r:id="rId48"/>
    <p:sldId id="324" r:id="rId49"/>
    <p:sldId id="302" r:id="rId50"/>
    <p:sldId id="314" r:id="rId51"/>
    <p:sldId id="303" r:id="rId52"/>
    <p:sldId id="304" r:id="rId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1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47" autoAdjust="0"/>
    <p:restoredTop sz="89009" autoAdjust="0"/>
  </p:normalViewPr>
  <p:slideViewPr>
    <p:cSldViewPr snapToGrid="0">
      <p:cViewPr varScale="1">
        <p:scale>
          <a:sx n="100" d="100"/>
          <a:sy n="100" d="100"/>
        </p:scale>
        <p:origin x="1496" y="92"/>
      </p:cViewPr>
      <p:guideLst>
        <p:guide orient="horz" pos="2160"/>
        <p:guide pos="3840"/>
      </p:guideLst>
    </p:cSldViewPr>
  </p:slideViewPr>
  <p:notesTextViewPr>
    <p:cViewPr>
      <p:scale>
        <a:sx n="200" d="100"/>
        <a:sy n="2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B9BB29-2F69-4BAD-BAE6-35EBE787D585}" type="datetimeFigureOut">
              <a:rPr lang="fr-FR" smtClean="0"/>
              <a:t>26/11/2023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E1986-C91B-477C-93E3-239B6FF79C49}" type="slidenum">
              <a:rPr lang="fr-FR" smtClean="0"/>
              <a:t>‹N°›</a:t>
            </a:fld>
            <a:endParaRPr lang="fr-FR"/>
          </a:p>
        </p:txBody>
      </p:sp>
    </p:spTree>
    <p:extLst>
      <p:ext uri="{BB962C8B-B14F-4D97-AF65-F5344CB8AC3E}">
        <p14:creationId xmlns:p14="http://schemas.microsoft.com/office/powerpoint/2010/main" val="197806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effectLst/>
              </a:rPr>
              <a:t>$ chat .</a:t>
            </a:r>
            <a:r>
              <a:rPr lang="fr-FR" dirty="0" err="1" smtClean="0">
                <a:effectLst/>
              </a:rPr>
              <a:t>gitignore</a:t>
            </a:r>
            <a:r>
              <a:rPr lang="fr-FR" dirty="0" smtClean="0">
                <a:effectLst/>
              </a:rPr>
              <a:t> </a:t>
            </a:r>
          </a:p>
          <a:p>
            <a:r>
              <a:rPr lang="fr-FR" dirty="0" smtClean="0">
                <a:effectLst/>
              </a:rPr>
              <a:t># exclure tout sauf le répertoire </a:t>
            </a:r>
          </a:p>
          <a:p>
            <a:r>
              <a:rPr lang="fr-FR" dirty="0" err="1" smtClean="0">
                <a:effectLst/>
              </a:rPr>
              <a:t>foo</a:t>
            </a:r>
            <a:r>
              <a:rPr lang="fr-FR" dirty="0" smtClean="0">
                <a:effectLst/>
              </a:rPr>
              <a:t>/bar /* </a:t>
            </a:r>
          </a:p>
          <a:p>
            <a:r>
              <a:rPr lang="fr-FR" dirty="0" smtClean="0">
                <a:effectLst/>
              </a:rPr>
              <a:t>!/</a:t>
            </a:r>
            <a:r>
              <a:rPr lang="fr-FR" dirty="0" err="1" smtClean="0">
                <a:effectLst/>
              </a:rPr>
              <a:t>foo</a:t>
            </a:r>
            <a:r>
              <a:rPr lang="fr-FR" dirty="0" smtClean="0">
                <a:effectLst/>
              </a:rPr>
              <a:t> /</a:t>
            </a:r>
            <a:r>
              <a:rPr lang="fr-FR" dirty="0" err="1" smtClean="0">
                <a:effectLst/>
              </a:rPr>
              <a:t>foo</a:t>
            </a:r>
            <a:r>
              <a:rPr lang="fr-FR" dirty="0" smtClean="0">
                <a:effectLst/>
              </a:rPr>
              <a:t>/* </a:t>
            </a:r>
          </a:p>
          <a:p>
            <a:r>
              <a:rPr lang="fr-FR" dirty="0" smtClean="0">
                <a:effectLst/>
              </a:rPr>
              <a:t>!/</a:t>
            </a:r>
            <a:r>
              <a:rPr lang="fr-FR" dirty="0" err="1" smtClean="0">
                <a:effectLst/>
              </a:rPr>
              <a:t>foo</a:t>
            </a:r>
            <a:r>
              <a:rPr lang="fr-FR" dirty="0" smtClean="0">
                <a:effectLst/>
              </a:rPr>
              <a:t>/bar</a:t>
            </a:r>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20</a:t>
            </a:fld>
            <a:endParaRPr lang="fr-FR"/>
          </a:p>
        </p:txBody>
      </p:sp>
    </p:spTree>
    <p:extLst>
      <p:ext uri="{BB962C8B-B14F-4D97-AF65-F5344CB8AC3E}">
        <p14:creationId xmlns:p14="http://schemas.microsoft.com/office/powerpoint/2010/main" val="869856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30</a:t>
            </a:fld>
            <a:endParaRPr lang="fr-FR"/>
          </a:p>
        </p:txBody>
      </p:sp>
    </p:spTree>
    <p:extLst>
      <p:ext uri="{BB962C8B-B14F-4D97-AF65-F5344CB8AC3E}">
        <p14:creationId xmlns:p14="http://schemas.microsoft.com/office/powerpoint/2010/main" val="222360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31</a:t>
            </a:fld>
            <a:endParaRPr lang="fr-FR"/>
          </a:p>
        </p:txBody>
      </p:sp>
    </p:spTree>
    <p:extLst>
      <p:ext uri="{BB962C8B-B14F-4D97-AF65-F5344CB8AC3E}">
        <p14:creationId xmlns:p14="http://schemas.microsoft.com/office/powerpoint/2010/main" val="2055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32</a:t>
            </a:fld>
            <a:endParaRPr lang="fr-FR"/>
          </a:p>
        </p:txBody>
      </p:sp>
    </p:spTree>
    <p:extLst>
      <p:ext uri="{BB962C8B-B14F-4D97-AF65-F5344CB8AC3E}">
        <p14:creationId xmlns:p14="http://schemas.microsoft.com/office/powerpoint/2010/main" val="13833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33</a:t>
            </a:fld>
            <a:endParaRPr lang="fr-FR"/>
          </a:p>
        </p:txBody>
      </p:sp>
    </p:spTree>
    <p:extLst>
      <p:ext uri="{BB962C8B-B14F-4D97-AF65-F5344CB8AC3E}">
        <p14:creationId xmlns:p14="http://schemas.microsoft.com/office/powerpoint/2010/main" val="115912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34</a:t>
            </a:fld>
            <a:endParaRPr lang="fr-FR"/>
          </a:p>
        </p:txBody>
      </p:sp>
    </p:spTree>
    <p:extLst>
      <p:ext uri="{BB962C8B-B14F-4D97-AF65-F5344CB8AC3E}">
        <p14:creationId xmlns:p14="http://schemas.microsoft.com/office/powerpoint/2010/main" val="1541840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35</a:t>
            </a:fld>
            <a:endParaRPr lang="fr-FR"/>
          </a:p>
        </p:txBody>
      </p:sp>
    </p:spTree>
    <p:extLst>
      <p:ext uri="{BB962C8B-B14F-4D97-AF65-F5344CB8AC3E}">
        <p14:creationId xmlns:p14="http://schemas.microsoft.com/office/powerpoint/2010/main" val="4052289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36</a:t>
            </a:fld>
            <a:endParaRPr lang="fr-FR"/>
          </a:p>
        </p:txBody>
      </p:sp>
    </p:spTree>
    <p:extLst>
      <p:ext uri="{BB962C8B-B14F-4D97-AF65-F5344CB8AC3E}">
        <p14:creationId xmlns:p14="http://schemas.microsoft.com/office/powerpoint/2010/main" val="1316093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37</a:t>
            </a:fld>
            <a:endParaRPr lang="fr-FR"/>
          </a:p>
        </p:txBody>
      </p:sp>
    </p:spTree>
    <p:extLst>
      <p:ext uri="{BB962C8B-B14F-4D97-AF65-F5344CB8AC3E}">
        <p14:creationId xmlns:p14="http://schemas.microsoft.com/office/powerpoint/2010/main" val="3205664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38</a:t>
            </a:fld>
            <a:endParaRPr lang="fr-FR"/>
          </a:p>
        </p:txBody>
      </p:sp>
    </p:spTree>
    <p:extLst>
      <p:ext uri="{BB962C8B-B14F-4D97-AF65-F5344CB8AC3E}">
        <p14:creationId xmlns:p14="http://schemas.microsoft.com/office/powerpoint/2010/main" val="3047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39</a:t>
            </a:fld>
            <a:endParaRPr lang="fr-FR"/>
          </a:p>
        </p:txBody>
      </p:sp>
    </p:spTree>
    <p:extLst>
      <p:ext uri="{BB962C8B-B14F-4D97-AF65-F5344CB8AC3E}">
        <p14:creationId xmlns:p14="http://schemas.microsoft.com/office/powerpoint/2010/main" val="11725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effectLst/>
              </a:rPr>
              <a:t>$ chat .</a:t>
            </a:r>
            <a:r>
              <a:rPr lang="fr-FR" dirty="0" err="1" smtClean="0">
                <a:effectLst/>
              </a:rPr>
              <a:t>gitignore</a:t>
            </a:r>
            <a:r>
              <a:rPr lang="fr-FR" dirty="0" smtClean="0">
                <a:effectLst/>
              </a:rPr>
              <a:t> </a:t>
            </a:r>
          </a:p>
          <a:p>
            <a:r>
              <a:rPr lang="fr-FR" dirty="0" smtClean="0">
                <a:effectLst/>
              </a:rPr>
              <a:t># exclure tout sauf le répertoire </a:t>
            </a:r>
          </a:p>
          <a:p>
            <a:r>
              <a:rPr lang="fr-FR" dirty="0" err="1" smtClean="0">
                <a:effectLst/>
              </a:rPr>
              <a:t>foo</a:t>
            </a:r>
            <a:r>
              <a:rPr lang="fr-FR" dirty="0" smtClean="0">
                <a:effectLst/>
              </a:rPr>
              <a:t>/bar /* </a:t>
            </a:r>
          </a:p>
          <a:p>
            <a:r>
              <a:rPr lang="fr-FR" dirty="0" smtClean="0">
                <a:effectLst/>
              </a:rPr>
              <a:t>!/</a:t>
            </a:r>
            <a:r>
              <a:rPr lang="fr-FR" dirty="0" err="1" smtClean="0">
                <a:effectLst/>
              </a:rPr>
              <a:t>foo</a:t>
            </a:r>
            <a:r>
              <a:rPr lang="fr-FR" dirty="0" smtClean="0">
                <a:effectLst/>
              </a:rPr>
              <a:t> /</a:t>
            </a:r>
            <a:r>
              <a:rPr lang="fr-FR" dirty="0" err="1" smtClean="0">
                <a:effectLst/>
              </a:rPr>
              <a:t>foo</a:t>
            </a:r>
            <a:r>
              <a:rPr lang="fr-FR" dirty="0" smtClean="0">
                <a:effectLst/>
              </a:rPr>
              <a:t>/* </a:t>
            </a:r>
          </a:p>
          <a:p>
            <a:r>
              <a:rPr lang="fr-FR" dirty="0" smtClean="0">
                <a:effectLst/>
              </a:rPr>
              <a:t>!/</a:t>
            </a:r>
            <a:r>
              <a:rPr lang="fr-FR" dirty="0" err="1" smtClean="0">
                <a:effectLst/>
              </a:rPr>
              <a:t>foo</a:t>
            </a:r>
            <a:r>
              <a:rPr lang="fr-FR" dirty="0" smtClean="0">
                <a:effectLst/>
              </a:rPr>
              <a:t>/bar</a:t>
            </a:r>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21</a:t>
            </a:fld>
            <a:endParaRPr lang="fr-FR"/>
          </a:p>
        </p:txBody>
      </p:sp>
    </p:spTree>
    <p:extLst>
      <p:ext uri="{BB962C8B-B14F-4D97-AF65-F5344CB8AC3E}">
        <p14:creationId xmlns:p14="http://schemas.microsoft.com/office/powerpoint/2010/main" val="2717565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40</a:t>
            </a:fld>
            <a:endParaRPr lang="fr-FR"/>
          </a:p>
        </p:txBody>
      </p:sp>
    </p:spTree>
    <p:extLst>
      <p:ext uri="{BB962C8B-B14F-4D97-AF65-F5344CB8AC3E}">
        <p14:creationId xmlns:p14="http://schemas.microsoft.com/office/powerpoint/2010/main" val="3009536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Pour l’intégration de </a:t>
            </a:r>
            <a:r>
              <a:rPr lang="fr-FR" b="1" dirty="0" err="1" smtClean="0"/>
              <a:t>diffmerge</a:t>
            </a:r>
            <a:r>
              <a:rPr lang="fr-FR" b="1" dirty="0" smtClean="0"/>
              <a:t> ajouter les lignes</a:t>
            </a:r>
            <a:r>
              <a:rPr lang="fr-FR" b="1" baseline="0" dirty="0" smtClean="0"/>
              <a:t> suivantes </a:t>
            </a:r>
          </a:p>
          <a:p>
            <a:endParaRPr lang="fr-FR" baseline="0" dirty="0" smtClean="0"/>
          </a:p>
          <a:p>
            <a:r>
              <a:rPr lang="fr-FR" sz="1200" kern="1200" dirty="0" smtClean="0">
                <a:solidFill>
                  <a:schemeClr val="tx1"/>
                </a:solidFill>
                <a:latin typeface="+mn-lt"/>
                <a:ea typeface="+mn-ea"/>
                <a:cs typeface="+mn-cs"/>
              </a:rPr>
              <a:t>git config --global </a:t>
            </a:r>
            <a:r>
              <a:rPr lang="fr-FR" sz="1200" kern="1200" dirty="0" err="1" smtClean="0">
                <a:solidFill>
                  <a:schemeClr val="tx1"/>
                </a:solidFill>
                <a:latin typeface="+mn-lt"/>
                <a:ea typeface="+mn-ea"/>
                <a:cs typeface="+mn-cs"/>
              </a:rPr>
              <a:t>diff.tool</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diffmerge</a:t>
            </a:r>
            <a:endParaRPr lang="fr-FR"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--global difftool.diffmerge.cmd "C:/Program\ Files/</a:t>
            </a:r>
            <a:r>
              <a:rPr lang="en-US" sz="1200" kern="1200" dirty="0" err="1" smtClean="0">
                <a:solidFill>
                  <a:schemeClr val="tx1"/>
                </a:solidFill>
                <a:latin typeface="+mn-lt"/>
                <a:ea typeface="+mn-ea"/>
                <a:cs typeface="+mn-cs"/>
              </a:rPr>
              <a:t>SourceGear</a:t>
            </a:r>
            <a:r>
              <a:rPr lang="en-US" sz="1200" kern="1200" dirty="0" smtClean="0">
                <a:solidFill>
                  <a:schemeClr val="tx1"/>
                </a:solidFill>
                <a:latin typeface="+mn-lt"/>
                <a:ea typeface="+mn-ea"/>
                <a:cs typeface="+mn-cs"/>
              </a:rPr>
              <a:t>/Common/</a:t>
            </a:r>
            <a:r>
              <a:rPr lang="en-US" sz="1200" kern="1200" dirty="0" err="1" smtClean="0">
                <a:solidFill>
                  <a:schemeClr val="tx1"/>
                </a:solidFill>
                <a:latin typeface="+mn-lt"/>
                <a:ea typeface="+mn-ea"/>
                <a:cs typeface="+mn-cs"/>
              </a:rPr>
              <a:t>DiffMerge</a:t>
            </a:r>
            <a:r>
              <a:rPr lang="en-US" sz="1200" kern="1200" dirty="0" smtClean="0">
                <a:solidFill>
                  <a:schemeClr val="tx1"/>
                </a:solidFill>
                <a:latin typeface="+mn-lt"/>
                <a:ea typeface="+mn-ea"/>
                <a:cs typeface="+mn-cs"/>
              </a:rPr>
              <a:t>/sgdm.exe  \"$LOCAL\" \"$REMOTE\""</a:t>
            </a:r>
          </a:p>
          <a:p>
            <a:r>
              <a:rPr lang="fr-FR" sz="1200" kern="1200" dirty="0" smtClean="0">
                <a:solidFill>
                  <a:schemeClr val="tx1"/>
                </a:solidFill>
                <a:latin typeface="+mn-lt"/>
                <a:ea typeface="+mn-ea"/>
                <a:cs typeface="+mn-cs"/>
              </a:rPr>
              <a:t>git config --global </a:t>
            </a:r>
            <a:r>
              <a:rPr lang="fr-FR" sz="1200" kern="1200" dirty="0" err="1" smtClean="0">
                <a:solidFill>
                  <a:schemeClr val="tx1"/>
                </a:solidFill>
                <a:latin typeface="+mn-lt"/>
                <a:ea typeface="+mn-ea"/>
                <a:cs typeface="+mn-cs"/>
              </a:rPr>
              <a:t>merge.tool</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diffmerge</a:t>
            </a:r>
            <a:endParaRPr lang="fr-FR"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--global </a:t>
            </a:r>
            <a:r>
              <a:rPr lang="en-US" sz="1200" kern="1200" dirty="0" err="1" smtClean="0">
                <a:solidFill>
                  <a:schemeClr val="tx1"/>
                </a:solidFill>
                <a:latin typeface="+mn-lt"/>
                <a:ea typeface="+mn-ea"/>
                <a:cs typeface="+mn-cs"/>
              </a:rPr>
              <a:t>mergetool.diffmerge.trustExitCode</a:t>
            </a:r>
            <a:r>
              <a:rPr lang="en-US" sz="1200" kern="1200" dirty="0" smtClean="0">
                <a:solidFill>
                  <a:schemeClr val="tx1"/>
                </a:solidFill>
                <a:latin typeface="+mn-lt"/>
                <a:ea typeface="+mn-ea"/>
                <a:cs typeface="+mn-cs"/>
              </a:rPr>
              <a:t> true</a:t>
            </a:r>
          </a:p>
          <a:p>
            <a:r>
              <a:rPr lang="fr-FR" sz="1200" kern="1200" dirty="0" smtClean="0">
                <a:solidFill>
                  <a:schemeClr val="tx1"/>
                </a:solidFill>
                <a:latin typeface="+mn-lt"/>
                <a:ea typeface="+mn-ea"/>
                <a:cs typeface="+mn-cs"/>
              </a:rPr>
              <a:t>git config --global mergetool.diffmerge.cmd  "C:/Program\ Files/</a:t>
            </a:r>
            <a:r>
              <a:rPr lang="fr-FR" sz="1200" kern="1200" dirty="0" err="1" smtClean="0">
                <a:solidFill>
                  <a:schemeClr val="tx1"/>
                </a:solidFill>
                <a:latin typeface="+mn-lt"/>
                <a:ea typeface="+mn-ea"/>
                <a:cs typeface="+mn-cs"/>
              </a:rPr>
              <a:t>SourceGear</a:t>
            </a:r>
            <a:r>
              <a:rPr lang="fr-FR" sz="1200" kern="1200" dirty="0" smtClean="0">
                <a:solidFill>
                  <a:schemeClr val="tx1"/>
                </a:solidFill>
                <a:latin typeface="+mn-lt"/>
                <a:ea typeface="+mn-ea"/>
                <a:cs typeface="+mn-cs"/>
              </a:rPr>
              <a:t>/Common/</a:t>
            </a:r>
            <a:r>
              <a:rPr lang="fr-FR" sz="1200" kern="1200" dirty="0" err="1" smtClean="0">
                <a:solidFill>
                  <a:schemeClr val="tx1"/>
                </a:solidFill>
                <a:latin typeface="+mn-lt"/>
                <a:ea typeface="+mn-ea"/>
                <a:cs typeface="+mn-cs"/>
              </a:rPr>
              <a:t>DiffMerge</a:t>
            </a:r>
            <a:r>
              <a:rPr lang="fr-FR" sz="1200" kern="1200" dirty="0" smtClean="0">
                <a:solidFill>
                  <a:schemeClr val="tx1"/>
                </a:solidFill>
                <a:latin typeface="+mn-lt"/>
                <a:ea typeface="+mn-ea"/>
                <a:cs typeface="+mn-cs"/>
              </a:rPr>
              <a:t>/sgdm.exe  -</a:t>
            </a:r>
            <a:r>
              <a:rPr lang="fr-FR" sz="1200" kern="1200" dirty="0" err="1" smtClean="0">
                <a:solidFill>
                  <a:schemeClr val="tx1"/>
                </a:solidFill>
                <a:latin typeface="+mn-lt"/>
                <a:ea typeface="+mn-ea"/>
                <a:cs typeface="+mn-cs"/>
              </a:rPr>
              <a:t>merge</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result</a:t>
            </a:r>
            <a:r>
              <a:rPr lang="fr-FR" sz="1200" kern="1200" dirty="0" smtClean="0">
                <a:solidFill>
                  <a:schemeClr val="tx1"/>
                </a:solidFill>
                <a:latin typeface="+mn-lt"/>
                <a:ea typeface="+mn-ea"/>
                <a:cs typeface="+mn-cs"/>
              </a:rPr>
              <a:t>=\"$MERGED\" \"$LOCAL\" \"$BASE\" \"$REMOTE\""</a:t>
            </a:r>
          </a:p>
          <a:p>
            <a:endParaRPr lang="fr-FR" baseline="0" dirty="0" smtClean="0"/>
          </a:p>
          <a:p>
            <a:endParaRPr lang="fr-FR" baseline="0" dirty="0" smtClean="0"/>
          </a:p>
          <a:p>
            <a:endParaRPr lang="fr-FR" baseline="0" dirty="0" smtClean="0"/>
          </a:p>
          <a:p>
            <a:r>
              <a:rPr lang="fr-FR" b="1" baseline="0" dirty="0" smtClean="0"/>
              <a:t>Vérifier dans le fichier .</a:t>
            </a:r>
            <a:r>
              <a:rPr lang="fr-FR" b="1" baseline="0" dirty="0" err="1" smtClean="0"/>
              <a:t>gitconfig</a:t>
            </a:r>
            <a:r>
              <a:rPr lang="fr-FR" b="1" baseline="0" dirty="0" smtClean="0"/>
              <a:t> </a:t>
            </a:r>
          </a:p>
          <a:p>
            <a:endParaRPr lang="fr-FR" baseline="0" dirty="0" smtClean="0"/>
          </a:p>
          <a:p>
            <a:r>
              <a:rPr lang="fr-FR" dirty="0" smtClean="0"/>
              <a:t>[</a:t>
            </a:r>
            <a:r>
              <a:rPr lang="fr-FR" dirty="0" err="1" smtClean="0"/>
              <a:t>diff</a:t>
            </a:r>
            <a:r>
              <a:rPr lang="fr-FR" dirty="0" smtClean="0"/>
              <a:t>]     </a:t>
            </a:r>
          </a:p>
          <a:p>
            <a:r>
              <a:rPr lang="fr-FR" dirty="0" err="1" smtClean="0"/>
              <a:t>tool</a:t>
            </a:r>
            <a:r>
              <a:rPr lang="fr-FR" dirty="0" smtClean="0"/>
              <a:t> = </a:t>
            </a:r>
            <a:r>
              <a:rPr lang="fr-FR" dirty="0" err="1" smtClean="0"/>
              <a:t>diffmerge</a:t>
            </a:r>
            <a:endParaRPr lang="fr-FR" dirty="0" smtClean="0"/>
          </a:p>
          <a:p>
            <a:r>
              <a:rPr lang="fr-FR" dirty="0" smtClean="0"/>
              <a:t> [</a:t>
            </a:r>
            <a:r>
              <a:rPr lang="fr-FR" dirty="0" err="1" smtClean="0"/>
              <a:t>difftool</a:t>
            </a:r>
            <a:r>
              <a:rPr lang="fr-FR" dirty="0" smtClean="0"/>
              <a:t> "</a:t>
            </a:r>
            <a:r>
              <a:rPr lang="fr-FR" dirty="0" err="1" smtClean="0"/>
              <a:t>diffmerge</a:t>
            </a:r>
            <a:r>
              <a:rPr lang="fr-FR" dirty="0" smtClean="0"/>
              <a:t>"]     </a:t>
            </a:r>
          </a:p>
          <a:p>
            <a:r>
              <a:rPr lang="fr-FR" dirty="0" smtClean="0"/>
              <a:t>cmd = C:/Program\\Files/SourceGear/Common/DiffMerge/sgdm.exe  \"$LOCAL\" \"$REMOTE\" </a:t>
            </a:r>
          </a:p>
          <a:p>
            <a:endParaRPr lang="fr-FR" dirty="0" smtClean="0"/>
          </a:p>
          <a:p>
            <a:r>
              <a:rPr lang="fr-FR" dirty="0" smtClean="0"/>
              <a:t>[</a:t>
            </a:r>
            <a:r>
              <a:rPr lang="fr-FR" dirty="0" err="1" smtClean="0"/>
              <a:t>merge</a:t>
            </a:r>
            <a:r>
              <a:rPr lang="fr-FR" dirty="0" smtClean="0"/>
              <a:t>]     </a:t>
            </a:r>
          </a:p>
          <a:p>
            <a:r>
              <a:rPr lang="fr-FR" dirty="0" err="1" smtClean="0"/>
              <a:t>tool</a:t>
            </a:r>
            <a:r>
              <a:rPr lang="fr-FR" dirty="0" smtClean="0"/>
              <a:t> = </a:t>
            </a:r>
            <a:r>
              <a:rPr lang="fr-FR" dirty="0" err="1" smtClean="0"/>
              <a:t>diffmerge</a:t>
            </a:r>
            <a:r>
              <a:rPr lang="fr-FR" dirty="0" smtClean="0"/>
              <a:t> </a:t>
            </a:r>
          </a:p>
          <a:p>
            <a:r>
              <a:rPr lang="fr-FR" dirty="0" smtClean="0"/>
              <a:t>[</a:t>
            </a:r>
            <a:r>
              <a:rPr lang="fr-FR" dirty="0" err="1" smtClean="0"/>
              <a:t>mergetool</a:t>
            </a:r>
            <a:r>
              <a:rPr lang="fr-FR" dirty="0" smtClean="0"/>
              <a:t> "</a:t>
            </a:r>
            <a:r>
              <a:rPr lang="fr-FR" dirty="0" err="1" smtClean="0"/>
              <a:t>diffmerge</a:t>
            </a:r>
            <a:r>
              <a:rPr lang="fr-FR" dirty="0" smtClean="0"/>
              <a:t>"]     </a:t>
            </a:r>
          </a:p>
          <a:p>
            <a:r>
              <a:rPr lang="fr-FR" dirty="0" err="1" smtClean="0"/>
              <a:t>trustExitCode</a:t>
            </a:r>
            <a:r>
              <a:rPr lang="fr-FR" dirty="0" smtClean="0"/>
              <a:t> = </a:t>
            </a:r>
            <a:r>
              <a:rPr lang="fr-FR" dirty="0" err="1" smtClean="0"/>
              <a:t>true</a:t>
            </a:r>
            <a:r>
              <a:rPr lang="fr-FR" dirty="0" smtClean="0"/>
              <a:t>     </a:t>
            </a:r>
          </a:p>
          <a:p>
            <a:r>
              <a:rPr lang="fr-FR" dirty="0" smtClean="0"/>
              <a:t>cmd = C:/Program\\Files/SourceGear/Common/DiffMerge/sgdm.exe  -</a:t>
            </a:r>
            <a:r>
              <a:rPr lang="fr-FR" dirty="0" err="1" smtClean="0"/>
              <a:t>merge</a:t>
            </a:r>
            <a:r>
              <a:rPr lang="fr-FR" dirty="0" smtClean="0"/>
              <a:t> -</a:t>
            </a:r>
            <a:r>
              <a:rPr lang="fr-FR" dirty="0" err="1" smtClean="0"/>
              <a:t>result</a:t>
            </a:r>
            <a:r>
              <a:rPr lang="fr-FR" dirty="0" smtClean="0"/>
              <a:t>=\"$MERGED\" \"$LOCAL\" \"$BASE\" \"$REMOTE\"</a:t>
            </a:r>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41</a:t>
            </a:fld>
            <a:endParaRPr lang="fr-FR"/>
          </a:p>
        </p:txBody>
      </p:sp>
    </p:spTree>
    <p:extLst>
      <p:ext uri="{BB962C8B-B14F-4D97-AF65-F5344CB8AC3E}">
        <p14:creationId xmlns:p14="http://schemas.microsoft.com/office/powerpoint/2010/main" val="3189339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42</a:t>
            </a:fld>
            <a:endParaRPr lang="fr-FR"/>
          </a:p>
        </p:txBody>
      </p:sp>
    </p:spTree>
    <p:extLst>
      <p:ext uri="{BB962C8B-B14F-4D97-AF65-F5344CB8AC3E}">
        <p14:creationId xmlns:p14="http://schemas.microsoft.com/office/powerpoint/2010/main" val="3009000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Créer une branche</a:t>
            </a:r>
            <a:r>
              <a:rPr lang="fr-FR" b="1" baseline="0" dirty="0" smtClean="0"/>
              <a:t> distante à partir de git:</a:t>
            </a:r>
            <a:r>
              <a:rPr lang="fr-FR" dirty="0" smtClean="0"/>
              <a:t/>
            </a:r>
            <a:br>
              <a:rPr lang="fr-FR" dirty="0" smtClean="0"/>
            </a:br>
            <a:r>
              <a:rPr lang="fr-FR" dirty="0" smtClean="0"/>
              <a:t>Git </a:t>
            </a:r>
            <a:r>
              <a:rPr lang="fr-FR" dirty="0" err="1" smtClean="0"/>
              <a:t>branch</a:t>
            </a:r>
            <a:r>
              <a:rPr lang="fr-FR" baseline="0" dirty="0" smtClean="0"/>
              <a:t> –u </a:t>
            </a:r>
            <a:r>
              <a:rPr lang="fr-FR" baseline="0" dirty="0" err="1" smtClean="0"/>
              <a:t>origin</a:t>
            </a:r>
            <a:r>
              <a:rPr lang="fr-FR" baseline="0" dirty="0" smtClean="0"/>
              <a:t> develop </a:t>
            </a:r>
          </a:p>
          <a:p>
            <a:r>
              <a:rPr lang="fr-FR" baseline="0" dirty="0" smtClean="0"/>
              <a:t>Git –u push </a:t>
            </a:r>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43</a:t>
            </a:fld>
            <a:endParaRPr lang="fr-FR"/>
          </a:p>
        </p:txBody>
      </p:sp>
    </p:spTree>
    <p:extLst>
      <p:ext uri="{BB962C8B-B14F-4D97-AF65-F5344CB8AC3E}">
        <p14:creationId xmlns:p14="http://schemas.microsoft.com/office/powerpoint/2010/main" val="1692113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44</a:t>
            </a:fld>
            <a:endParaRPr lang="fr-FR"/>
          </a:p>
        </p:txBody>
      </p:sp>
    </p:spTree>
    <p:extLst>
      <p:ext uri="{BB962C8B-B14F-4D97-AF65-F5344CB8AC3E}">
        <p14:creationId xmlns:p14="http://schemas.microsoft.com/office/powerpoint/2010/main" val="2187316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45</a:t>
            </a:fld>
            <a:endParaRPr lang="fr-FR"/>
          </a:p>
        </p:txBody>
      </p:sp>
    </p:spTree>
    <p:extLst>
      <p:ext uri="{BB962C8B-B14F-4D97-AF65-F5344CB8AC3E}">
        <p14:creationId xmlns:p14="http://schemas.microsoft.com/office/powerpoint/2010/main" val="338013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46</a:t>
            </a:fld>
            <a:endParaRPr lang="fr-FR"/>
          </a:p>
        </p:txBody>
      </p:sp>
    </p:spTree>
    <p:extLst>
      <p:ext uri="{BB962C8B-B14F-4D97-AF65-F5344CB8AC3E}">
        <p14:creationId xmlns:p14="http://schemas.microsoft.com/office/powerpoint/2010/main" val="948696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git switch</a:t>
            </a:r>
            <a:r>
              <a:rPr lang="fr-FR" b="1" baseline="0" dirty="0" smtClean="0"/>
              <a:t> –c nom-nouvelle-branche</a:t>
            </a:r>
            <a:r>
              <a:rPr lang="fr-FR" baseline="0" dirty="0" smtClean="0"/>
              <a:t> applique les modifications sur la nouvelle branche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git switch</a:t>
            </a:r>
            <a:r>
              <a:rPr lang="fr-FR" b="1" baseline="0" dirty="0" smtClean="0"/>
              <a:t> – </a:t>
            </a:r>
            <a:r>
              <a:rPr lang="fr-FR" baseline="0" dirty="0" smtClean="0"/>
              <a:t>annule les modifications</a:t>
            </a:r>
          </a:p>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47</a:t>
            </a:fld>
            <a:endParaRPr lang="fr-FR"/>
          </a:p>
        </p:txBody>
      </p:sp>
    </p:spTree>
    <p:extLst>
      <p:ext uri="{BB962C8B-B14F-4D97-AF65-F5344CB8AC3E}">
        <p14:creationId xmlns:p14="http://schemas.microsoft.com/office/powerpoint/2010/main" val="2456884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git switch</a:t>
            </a:r>
            <a:r>
              <a:rPr lang="fr-FR" b="1" baseline="0" dirty="0" smtClean="0"/>
              <a:t> –c nom-nouvelle-branche</a:t>
            </a:r>
            <a:r>
              <a:rPr lang="fr-FR" baseline="0" dirty="0" smtClean="0"/>
              <a:t> applique les modifications sur la nouvelle branche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git switch</a:t>
            </a:r>
            <a:r>
              <a:rPr lang="fr-FR" b="1" baseline="0" dirty="0" smtClean="0"/>
              <a:t> – </a:t>
            </a:r>
            <a:r>
              <a:rPr lang="fr-FR" baseline="0" dirty="0" smtClean="0"/>
              <a:t>annule les modifications</a:t>
            </a:r>
          </a:p>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48</a:t>
            </a:fld>
            <a:endParaRPr lang="fr-FR"/>
          </a:p>
        </p:txBody>
      </p:sp>
    </p:spTree>
    <p:extLst>
      <p:ext uri="{BB962C8B-B14F-4D97-AF65-F5344CB8AC3E}">
        <p14:creationId xmlns:p14="http://schemas.microsoft.com/office/powerpoint/2010/main" val="3028554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https://git-flow.readthedocs.io/fr/latest/presentation.html</a:t>
            </a:r>
          </a:p>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49</a:t>
            </a:fld>
            <a:endParaRPr lang="fr-FR"/>
          </a:p>
        </p:txBody>
      </p:sp>
    </p:spTree>
    <p:extLst>
      <p:ext uri="{BB962C8B-B14F-4D97-AF65-F5344CB8AC3E}">
        <p14:creationId xmlns:p14="http://schemas.microsoft.com/office/powerpoint/2010/main" val="971742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forcer la</a:t>
            </a:r>
            <a:r>
              <a:rPr lang="fr-FR" baseline="0" dirty="0" smtClean="0"/>
              <a:t> </a:t>
            </a:r>
            <a:r>
              <a:rPr lang="fr-FR" baseline="0" dirty="0" err="1" smtClean="0"/>
              <a:t>supression</a:t>
            </a:r>
            <a:r>
              <a:rPr lang="fr-FR" baseline="0" dirty="0" smtClean="0"/>
              <a:t> d'une commit distante</a:t>
            </a:r>
          </a:p>
          <a:p>
            <a:r>
              <a:rPr lang="en-US" dirty="0" err="1" smtClean="0"/>
              <a:t>git</a:t>
            </a:r>
            <a:r>
              <a:rPr lang="en-US" dirty="0" smtClean="0"/>
              <a:t> reset --hard HEAD~1</a:t>
            </a:r>
          </a:p>
          <a:p>
            <a:r>
              <a:rPr lang="en-US" dirty="0" err="1" smtClean="0"/>
              <a:t>git</a:t>
            </a:r>
            <a:r>
              <a:rPr lang="en-US" dirty="0" smtClean="0"/>
              <a:t> push origin HEAD --</a:t>
            </a:r>
            <a:r>
              <a:rPr lang="en-US" dirty="0" err="1" smtClean="0"/>
              <a:t>forc</a:t>
            </a:r>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23</a:t>
            </a:fld>
            <a:endParaRPr lang="fr-FR"/>
          </a:p>
        </p:txBody>
      </p:sp>
    </p:spTree>
    <p:extLst>
      <p:ext uri="{BB962C8B-B14F-4D97-AF65-F5344CB8AC3E}">
        <p14:creationId xmlns:p14="http://schemas.microsoft.com/office/powerpoint/2010/main" val="2476543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https://git-flow.readthedocs.io/fr/latest/presentation.html</a:t>
            </a:r>
          </a:p>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50</a:t>
            </a:fld>
            <a:endParaRPr lang="fr-FR"/>
          </a:p>
        </p:txBody>
      </p:sp>
    </p:spTree>
    <p:extLst>
      <p:ext uri="{BB962C8B-B14F-4D97-AF65-F5344CB8AC3E}">
        <p14:creationId xmlns:p14="http://schemas.microsoft.com/office/powerpoint/2010/main" val="1101072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https://git-flow.readthedocs.io/fr/latest/presentation.html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Les</a:t>
            </a:r>
            <a:r>
              <a:rPr lang="fr-FR" baseline="0" dirty="0" smtClean="0"/>
              <a:t> commandes pour initialiser et utiliser </a:t>
            </a:r>
            <a:r>
              <a:rPr lang="fr-FR" baseline="0" dirty="0" err="1" smtClean="0"/>
              <a:t>gitflow</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r>
              <a:rPr lang="fr-FR" sz="1200" kern="1200" dirty="0" smtClean="0">
                <a:solidFill>
                  <a:schemeClr val="tx1"/>
                </a:solidFill>
                <a:latin typeface="+mn-lt"/>
                <a:ea typeface="+mn-ea"/>
                <a:cs typeface="+mn-cs"/>
              </a:rPr>
              <a:t>cd temp</a:t>
            </a:r>
          </a:p>
          <a:p>
            <a:r>
              <a:rPr lang="fr-FR" sz="1200" kern="1200" dirty="0" smtClean="0">
                <a:solidFill>
                  <a:schemeClr val="tx1"/>
                </a:solidFill>
                <a:latin typeface="+mn-lt"/>
                <a:ea typeface="+mn-ea"/>
                <a:cs typeface="+mn-cs"/>
              </a:rPr>
              <a:t>cd c:\temp</a:t>
            </a:r>
          </a:p>
          <a:p>
            <a:r>
              <a:rPr lang="fr-FR" sz="1200" kern="1200" dirty="0" err="1" smtClean="0">
                <a:solidFill>
                  <a:schemeClr val="tx1"/>
                </a:solidFill>
                <a:latin typeface="+mn-lt"/>
                <a:ea typeface="+mn-ea"/>
                <a:cs typeface="+mn-cs"/>
              </a:rPr>
              <a:t>mkdir</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gitflowexample</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cd </a:t>
            </a:r>
            <a:r>
              <a:rPr lang="fr-FR" sz="1200" kern="1200" dirty="0" err="1" smtClean="0">
                <a:solidFill>
                  <a:schemeClr val="tx1"/>
                </a:solidFill>
                <a:latin typeface="+mn-lt"/>
                <a:ea typeface="+mn-ea"/>
                <a:cs typeface="+mn-cs"/>
              </a:rPr>
              <a:t>gitflowexample</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git flow </a:t>
            </a:r>
            <a:r>
              <a:rPr lang="fr-FR" sz="1200" kern="1200" dirty="0" err="1" smtClean="0">
                <a:solidFill>
                  <a:schemeClr val="tx1"/>
                </a:solidFill>
                <a:latin typeface="+mn-lt"/>
                <a:ea typeface="+mn-ea"/>
                <a:cs typeface="+mn-cs"/>
              </a:rPr>
              <a:t>init</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git </a:t>
            </a:r>
            <a:r>
              <a:rPr lang="fr-FR" sz="1200" kern="1200" dirty="0" err="1" smtClean="0">
                <a:solidFill>
                  <a:schemeClr val="tx1"/>
                </a:solidFill>
                <a:latin typeface="+mn-lt"/>
                <a:ea typeface="+mn-ea"/>
                <a:cs typeface="+mn-cs"/>
              </a:rPr>
              <a:t>branch</a:t>
            </a:r>
            <a:r>
              <a:rPr lang="fr-FR" sz="1200" kern="1200" dirty="0" smtClean="0">
                <a:solidFill>
                  <a:schemeClr val="tx1"/>
                </a:solidFill>
                <a:latin typeface="+mn-lt"/>
                <a:ea typeface="+mn-ea"/>
                <a:cs typeface="+mn-cs"/>
              </a:rPr>
              <a:t> -a</a:t>
            </a:r>
          </a:p>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flow feature start </a:t>
            </a:r>
            <a:r>
              <a:rPr lang="en-US" sz="1200" kern="1200" dirty="0" err="1" smtClean="0">
                <a:solidFill>
                  <a:schemeClr val="tx1"/>
                </a:solidFill>
                <a:latin typeface="+mn-lt"/>
                <a:ea typeface="+mn-ea"/>
                <a:cs typeface="+mn-cs"/>
              </a:rPr>
              <a:t>feature_branch</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git </a:t>
            </a:r>
            <a:r>
              <a:rPr lang="fr-FR" sz="1200" kern="1200" dirty="0" err="1" smtClean="0">
                <a:solidFill>
                  <a:schemeClr val="tx1"/>
                </a:solidFill>
                <a:latin typeface="+mn-lt"/>
                <a:ea typeface="+mn-ea"/>
                <a:cs typeface="+mn-cs"/>
              </a:rPr>
              <a:t>branch</a:t>
            </a:r>
            <a:r>
              <a:rPr lang="fr-FR" sz="1200" kern="1200" dirty="0" smtClean="0">
                <a:solidFill>
                  <a:schemeClr val="tx1"/>
                </a:solidFill>
                <a:latin typeface="+mn-lt"/>
                <a:ea typeface="+mn-ea"/>
                <a:cs typeface="+mn-cs"/>
              </a:rPr>
              <a:t> -a</a:t>
            </a:r>
          </a:p>
          <a:p>
            <a:r>
              <a:rPr lang="fr-FR" sz="1200" kern="1200" dirty="0" smtClean="0">
                <a:solidFill>
                  <a:schemeClr val="tx1"/>
                </a:solidFill>
                <a:latin typeface="+mn-lt"/>
                <a:ea typeface="+mn-ea"/>
                <a:cs typeface="+mn-cs"/>
              </a:rPr>
              <a:t>vi feature1</a:t>
            </a:r>
          </a:p>
          <a:p>
            <a:r>
              <a:rPr lang="fr-FR" sz="1200" kern="1200" dirty="0" smtClean="0">
                <a:solidFill>
                  <a:schemeClr val="tx1"/>
                </a:solidFill>
                <a:latin typeface="+mn-lt"/>
                <a:ea typeface="+mn-ea"/>
                <a:cs typeface="+mn-cs"/>
              </a:rPr>
              <a:t>git </a:t>
            </a:r>
            <a:r>
              <a:rPr lang="fr-FR" sz="1200" kern="1200" dirty="0" err="1" smtClean="0">
                <a:solidFill>
                  <a:schemeClr val="tx1"/>
                </a:solidFill>
                <a:latin typeface="+mn-lt"/>
                <a:ea typeface="+mn-ea"/>
                <a:cs typeface="+mn-cs"/>
              </a:rPr>
              <a:t>add</a:t>
            </a:r>
            <a:r>
              <a:rPr lang="fr-FR" sz="1200" kern="1200" dirty="0" smtClean="0">
                <a:solidFill>
                  <a:schemeClr val="tx1"/>
                </a:solidFill>
                <a:latin typeface="+mn-lt"/>
                <a:ea typeface="+mn-ea"/>
                <a:cs typeface="+mn-cs"/>
              </a:rPr>
              <a:t> feature1</a:t>
            </a:r>
          </a:p>
          <a:p>
            <a:r>
              <a:rPr lang="fr-FR" sz="1200" kern="1200" dirty="0" smtClean="0">
                <a:solidFill>
                  <a:schemeClr val="tx1"/>
                </a:solidFill>
                <a:latin typeface="+mn-lt"/>
                <a:ea typeface="+mn-ea"/>
                <a:cs typeface="+mn-cs"/>
              </a:rPr>
              <a:t>git commit -m "ajout de feature 1"</a:t>
            </a:r>
          </a:p>
          <a:p>
            <a:r>
              <a:rPr lang="fr-FR" sz="1200" kern="1200" dirty="0" smtClean="0">
                <a:solidFill>
                  <a:schemeClr val="tx1"/>
                </a:solidFill>
                <a:latin typeface="+mn-lt"/>
                <a:ea typeface="+mn-ea"/>
                <a:cs typeface="+mn-cs"/>
              </a:rPr>
              <a:t>vi feature2</a:t>
            </a:r>
          </a:p>
          <a:p>
            <a:r>
              <a:rPr lang="fr-FR" sz="1200" kern="1200" dirty="0" smtClean="0">
                <a:solidFill>
                  <a:schemeClr val="tx1"/>
                </a:solidFill>
                <a:latin typeface="+mn-lt"/>
                <a:ea typeface="+mn-ea"/>
                <a:cs typeface="+mn-cs"/>
              </a:rPr>
              <a:t>git </a:t>
            </a:r>
            <a:r>
              <a:rPr lang="fr-FR" sz="1200" kern="1200" dirty="0" err="1" smtClean="0">
                <a:solidFill>
                  <a:schemeClr val="tx1"/>
                </a:solidFill>
                <a:latin typeface="+mn-lt"/>
                <a:ea typeface="+mn-ea"/>
                <a:cs typeface="+mn-cs"/>
              </a:rPr>
              <a:t>add</a:t>
            </a:r>
            <a:r>
              <a:rPr lang="fr-FR" sz="1200" kern="1200" dirty="0" smtClean="0">
                <a:solidFill>
                  <a:schemeClr val="tx1"/>
                </a:solidFill>
                <a:latin typeface="+mn-lt"/>
                <a:ea typeface="+mn-ea"/>
                <a:cs typeface="+mn-cs"/>
              </a:rPr>
              <a:t> feature2</a:t>
            </a:r>
          </a:p>
          <a:p>
            <a:r>
              <a:rPr lang="fr-FR" sz="1200" kern="1200" dirty="0" smtClean="0">
                <a:solidFill>
                  <a:schemeClr val="tx1"/>
                </a:solidFill>
                <a:latin typeface="+mn-lt"/>
                <a:ea typeface="+mn-ea"/>
                <a:cs typeface="+mn-cs"/>
              </a:rPr>
              <a:t>git commit -m "ajout de la </a:t>
            </a:r>
            <a:r>
              <a:rPr lang="fr-FR" sz="1200" kern="1200" dirty="0" err="1" smtClean="0">
                <a:solidFill>
                  <a:schemeClr val="tx1"/>
                </a:solidFill>
                <a:latin typeface="+mn-lt"/>
                <a:ea typeface="+mn-ea"/>
                <a:cs typeface="+mn-cs"/>
              </a:rPr>
              <a:t>fonctionalité</a:t>
            </a:r>
            <a:r>
              <a:rPr lang="fr-FR" sz="1200" kern="1200" dirty="0" smtClean="0">
                <a:solidFill>
                  <a:schemeClr val="tx1"/>
                </a:solidFill>
                <a:latin typeface="+mn-lt"/>
                <a:ea typeface="+mn-ea"/>
                <a:cs typeface="+mn-cs"/>
              </a:rPr>
              <a:t> 2"</a:t>
            </a:r>
          </a:p>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flow feature finish </a:t>
            </a:r>
            <a:r>
              <a:rPr lang="en-US" sz="1200" kern="1200" dirty="0" err="1" smtClean="0">
                <a:solidFill>
                  <a:schemeClr val="tx1"/>
                </a:solidFill>
                <a:latin typeface="+mn-lt"/>
                <a:ea typeface="+mn-ea"/>
                <a:cs typeface="+mn-cs"/>
              </a:rPr>
              <a:t>feature_branch</a:t>
            </a:r>
            <a:endParaRPr lang="en-US"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ls</a:t>
            </a:r>
            <a:endParaRPr lang="fr-FR"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51</a:t>
            </a:fld>
            <a:endParaRPr lang="fr-FR"/>
          </a:p>
        </p:txBody>
      </p:sp>
    </p:spTree>
    <p:extLst>
      <p:ext uri="{BB962C8B-B14F-4D97-AF65-F5344CB8AC3E}">
        <p14:creationId xmlns:p14="http://schemas.microsoft.com/office/powerpoint/2010/main" val="3899121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https://git-flow.readthedocs.io/fr/latest/presentation.html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Les</a:t>
            </a:r>
            <a:r>
              <a:rPr lang="fr-FR" baseline="0" dirty="0" smtClean="0"/>
              <a:t> commandes pour initialiser et utiliser </a:t>
            </a:r>
            <a:r>
              <a:rPr lang="fr-FR" baseline="0" dirty="0" err="1" smtClean="0"/>
              <a:t>gitflow</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r>
              <a:rPr lang="fr-FR" sz="1200" kern="1200" dirty="0" smtClean="0">
                <a:solidFill>
                  <a:schemeClr val="tx1"/>
                </a:solidFill>
                <a:latin typeface="+mn-lt"/>
                <a:ea typeface="+mn-ea"/>
                <a:cs typeface="+mn-cs"/>
              </a:rPr>
              <a:t>cd temp</a:t>
            </a:r>
          </a:p>
          <a:p>
            <a:r>
              <a:rPr lang="fr-FR" sz="1200" kern="1200" dirty="0" smtClean="0">
                <a:solidFill>
                  <a:schemeClr val="tx1"/>
                </a:solidFill>
                <a:latin typeface="+mn-lt"/>
                <a:ea typeface="+mn-ea"/>
                <a:cs typeface="+mn-cs"/>
              </a:rPr>
              <a:t>cd c:\temp</a:t>
            </a:r>
          </a:p>
          <a:p>
            <a:r>
              <a:rPr lang="fr-FR" sz="1200" kern="1200" dirty="0" err="1" smtClean="0">
                <a:solidFill>
                  <a:schemeClr val="tx1"/>
                </a:solidFill>
                <a:latin typeface="+mn-lt"/>
                <a:ea typeface="+mn-ea"/>
                <a:cs typeface="+mn-cs"/>
              </a:rPr>
              <a:t>mkdir</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gitflowexample</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cd </a:t>
            </a:r>
            <a:r>
              <a:rPr lang="fr-FR" sz="1200" kern="1200" dirty="0" err="1" smtClean="0">
                <a:solidFill>
                  <a:schemeClr val="tx1"/>
                </a:solidFill>
                <a:latin typeface="+mn-lt"/>
                <a:ea typeface="+mn-ea"/>
                <a:cs typeface="+mn-cs"/>
              </a:rPr>
              <a:t>gitflowexample</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git flow </a:t>
            </a:r>
            <a:r>
              <a:rPr lang="fr-FR" sz="1200" kern="1200" dirty="0" err="1" smtClean="0">
                <a:solidFill>
                  <a:schemeClr val="tx1"/>
                </a:solidFill>
                <a:latin typeface="+mn-lt"/>
                <a:ea typeface="+mn-ea"/>
                <a:cs typeface="+mn-cs"/>
              </a:rPr>
              <a:t>init</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git </a:t>
            </a:r>
            <a:r>
              <a:rPr lang="fr-FR" sz="1200" kern="1200" dirty="0" err="1" smtClean="0">
                <a:solidFill>
                  <a:schemeClr val="tx1"/>
                </a:solidFill>
                <a:latin typeface="+mn-lt"/>
                <a:ea typeface="+mn-ea"/>
                <a:cs typeface="+mn-cs"/>
              </a:rPr>
              <a:t>branch</a:t>
            </a:r>
            <a:r>
              <a:rPr lang="fr-FR" sz="1200" kern="1200" dirty="0" smtClean="0">
                <a:solidFill>
                  <a:schemeClr val="tx1"/>
                </a:solidFill>
                <a:latin typeface="+mn-lt"/>
                <a:ea typeface="+mn-ea"/>
                <a:cs typeface="+mn-cs"/>
              </a:rPr>
              <a:t> -a</a:t>
            </a:r>
          </a:p>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flow feature start </a:t>
            </a:r>
            <a:r>
              <a:rPr lang="en-US" sz="1200" kern="1200" dirty="0" err="1" smtClean="0">
                <a:solidFill>
                  <a:schemeClr val="tx1"/>
                </a:solidFill>
                <a:latin typeface="+mn-lt"/>
                <a:ea typeface="+mn-ea"/>
                <a:cs typeface="+mn-cs"/>
              </a:rPr>
              <a:t>feature_branch</a:t>
            </a:r>
            <a:endParaRPr lang="en-US"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git </a:t>
            </a:r>
            <a:r>
              <a:rPr lang="fr-FR" sz="1200" kern="1200" dirty="0" err="1" smtClean="0">
                <a:solidFill>
                  <a:schemeClr val="tx1"/>
                </a:solidFill>
                <a:latin typeface="+mn-lt"/>
                <a:ea typeface="+mn-ea"/>
                <a:cs typeface="+mn-cs"/>
              </a:rPr>
              <a:t>branch</a:t>
            </a:r>
            <a:r>
              <a:rPr lang="fr-FR" sz="1200" kern="1200" dirty="0" smtClean="0">
                <a:solidFill>
                  <a:schemeClr val="tx1"/>
                </a:solidFill>
                <a:latin typeface="+mn-lt"/>
                <a:ea typeface="+mn-ea"/>
                <a:cs typeface="+mn-cs"/>
              </a:rPr>
              <a:t> -a</a:t>
            </a:r>
          </a:p>
          <a:p>
            <a:r>
              <a:rPr lang="fr-FR" sz="1200" kern="1200" dirty="0" smtClean="0">
                <a:solidFill>
                  <a:schemeClr val="tx1"/>
                </a:solidFill>
                <a:latin typeface="+mn-lt"/>
                <a:ea typeface="+mn-ea"/>
                <a:cs typeface="+mn-cs"/>
              </a:rPr>
              <a:t>vi feature1</a:t>
            </a:r>
          </a:p>
          <a:p>
            <a:r>
              <a:rPr lang="fr-FR" sz="1200" kern="1200" dirty="0" smtClean="0">
                <a:solidFill>
                  <a:schemeClr val="tx1"/>
                </a:solidFill>
                <a:latin typeface="+mn-lt"/>
                <a:ea typeface="+mn-ea"/>
                <a:cs typeface="+mn-cs"/>
              </a:rPr>
              <a:t>git </a:t>
            </a:r>
            <a:r>
              <a:rPr lang="fr-FR" sz="1200" kern="1200" dirty="0" err="1" smtClean="0">
                <a:solidFill>
                  <a:schemeClr val="tx1"/>
                </a:solidFill>
                <a:latin typeface="+mn-lt"/>
                <a:ea typeface="+mn-ea"/>
                <a:cs typeface="+mn-cs"/>
              </a:rPr>
              <a:t>add</a:t>
            </a:r>
            <a:r>
              <a:rPr lang="fr-FR" sz="1200" kern="1200" dirty="0" smtClean="0">
                <a:solidFill>
                  <a:schemeClr val="tx1"/>
                </a:solidFill>
                <a:latin typeface="+mn-lt"/>
                <a:ea typeface="+mn-ea"/>
                <a:cs typeface="+mn-cs"/>
              </a:rPr>
              <a:t> feature1</a:t>
            </a:r>
          </a:p>
          <a:p>
            <a:r>
              <a:rPr lang="fr-FR" sz="1200" kern="1200" dirty="0" smtClean="0">
                <a:solidFill>
                  <a:schemeClr val="tx1"/>
                </a:solidFill>
                <a:latin typeface="+mn-lt"/>
                <a:ea typeface="+mn-ea"/>
                <a:cs typeface="+mn-cs"/>
              </a:rPr>
              <a:t>git commit -m "ajout de feature 1"</a:t>
            </a:r>
          </a:p>
          <a:p>
            <a:r>
              <a:rPr lang="fr-FR" sz="1200" kern="1200" dirty="0" smtClean="0">
                <a:solidFill>
                  <a:schemeClr val="tx1"/>
                </a:solidFill>
                <a:latin typeface="+mn-lt"/>
                <a:ea typeface="+mn-ea"/>
                <a:cs typeface="+mn-cs"/>
              </a:rPr>
              <a:t>vi feature2</a:t>
            </a:r>
          </a:p>
          <a:p>
            <a:r>
              <a:rPr lang="fr-FR" sz="1200" kern="1200" dirty="0" smtClean="0">
                <a:solidFill>
                  <a:schemeClr val="tx1"/>
                </a:solidFill>
                <a:latin typeface="+mn-lt"/>
                <a:ea typeface="+mn-ea"/>
                <a:cs typeface="+mn-cs"/>
              </a:rPr>
              <a:t>git </a:t>
            </a:r>
            <a:r>
              <a:rPr lang="fr-FR" sz="1200" kern="1200" dirty="0" err="1" smtClean="0">
                <a:solidFill>
                  <a:schemeClr val="tx1"/>
                </a:solidFill>
                <a:latin typeface="+mn-lt"/>
                <a:ea typeface="+mn-ea"/>
                <a:cs typeface="+mn-cs"/>
              </a:rPr>
              <a:t>add</a:t>
            </a:r>
            <a:r>
              <a:rPr lang="fr-FR" sz="1200" kern="1200" dirty="0" smtClean="0">
                <a:solidFill>
                  <a:schemeClr val="tx1"/>
                </a:solidFill>
                <a:latin typeface="+mn-lt"/>
                <a:ea typeface="+mn-ea"/>
                <a:cs typeface="+mn-cs"/>
              </a:rPr>
              <a:t> feature2</a:t>
            </a:r>
          </a:p>
          <a:p>
            <a:r>
              <a:rPr lang="fr-FR" sz="1200" kern="1200" dirty="0" smtClean="0">
                <a:solidFill>
                  <a:schemeClr val="tx1"/>
                </a:solidFill>
                <a:latin typeface="+mn-lt"/>
                <a:ea typeface="+mn-ea"/>
                <a:cs typeface="+mn-cs"/>
              </a:rPr>
              <a:t>git commit -m "ajout de la </a:t>
            </a:r>
            <a:r>
              <a:rPr lang="fr-FR" sz="1200" kern="1200" dirty="0" err="1" smtClean="0">
                <a:solidFill>
                  <a:schemeClr val="tx1"/>
                </a:solidFill>
                <a:latin typeface="+mn-lt"/>
                <a:ea typeface="+mn-ea"/>
                <a:cs typeface="+mn-cs"/>
              </a:rPr>
              <a:t>fonctionalité</a:t>
            </a:r>
            <a:r>
              <a:rPr lang="fr-FR" sz="1200" kern="1200" dirty="0" smtClean="0">
                <a:solidFill>
                  <a:schemeClr val="tx1"/>
                </a:solidFill>
                <a:latin typeface="+mn-lt"/>
                <a:ea typeface="+mn-ea"/>
                <a:cs typeface="+mn-cs"/>
              </a:rPr>
              <a:t> 2"</a:t>
            </a:r>
          </a:p>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flow feature finish </a:t>
            </a:r>
            <a:r>
              <a:rPr lang="en-US" sz="1200" kern="1200" dirty="0" err="1" smtClean="0">
                <a:solidFill>
                  <a:schemeClr val="tx1"/>
                </a:solidFill>
                <a:latin typeface="+mn-lt"/>
                <a:ea typeface="+mn-ea"/>
                <a:cs typeface="+mn-cs"/>
              </a:rPr>
              <a:t>feature_branch</a:t>
            </a:r>
            <a:endParaRPr lang="en-US"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Ls</a:t>
            </a: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52</a:t>
            </a:fld>
            <a:endParaRPr lang="fr-FR"/>
          </a:p>
        </p:txBody>
      </p:sp>
    </p:spTree>
    <p:extLst>
      <p:ext uri="{BB962C8B-B14F-4D97-AF65-F5344CB8AC3E}">
        <p14:creationId xmlns:p14="http://schemas.microsoft.com/office/powerpoint/2010/main" val="406825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24</a:t>
            </a:fld>
            <a:endParaRPr lang="fr-FR"/>
          </a:p>
        </p:txBody>
      </p:sp>
    </p:spTree>
    <p:extLst>
      <p:ext uri="{BB962C8B-B14F-4D97-AF65-F5344CB8AC3E}">
        <p14:creationId xmlns:p14="http://schemas.microsoft.com/office/powerpoint/2010/main" val="2407276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25</a:t>
            </a:fld>
            <a:endParaRPr lang="fr-FR"/>
          </a:p>
        </p:txBody>
      </p:sp>
    </p:spTree>
    <p:extLst>
      <p:ext uri="{BB962C8B-B14F-4D97-AF65-F5344CB8AC3E}">
        <p14:creationId xmlns:p14="http://schemas.microsoft.com/office/powerpoint/2010/main" val="2509987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26</a:t>
            </a:fld>
            <a:endParaRPr lang="fr-FR"/>
          </a:p>
        </p:txBody>
      </p:sp>
    </p:spTree>
    <p:extLst>
      <p:ext uri="{BB962C8B-B14F-4D97-AF65-F5344CB8AC3E}">
        <p14:creationId xmlns:p14="http://schemas.microsoft.com/office/powerpoint/2010/main" val="2217822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27</a:t>
            </a:fld>
            <a:endParaRPr lang="fr-FR"/>
          </a:p>
        </p:txBody>
      </p:sp>
    </p:spTree>
    <p:extLst>
      <p:ext uri="{BB962C8B-B14F-4D97-AF65-F5344CB8AC3E}">
        <p14:creationId xmlns:p14="http://schemas.microsoft.com/office/powerpoint/2010/main" val="4162306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28</a:t>
            </a:fld>
            <a:endParaRPr lang="fr-FR"/>
          </a:p>
        </p:txBody>
      </p:sp>
    </p:spTree>
    <p:extLst>
      <p:ext uri="{BB962C8B-B14F-4D97-AF65-F5344CB8AC3E}">
        <p14:creationId xmlns:p14="http://schemas.microsoft.com/office/powerpoint/2010/main" val="246935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E1986-C91B-477C-93E3-239B6FF79C49}" type="slidenum">
              <a:rPr lang="fr-FR" smtClean="0"/>
              <a:t>29</a:t>
            </a:fld>
            <a:endParaRPr lang="fr-FR"/>
          </a:p>
        </p:txBody>
      </p:sp>
    </p:spTree>
    <p:extLst>
      <p:ext uri="{BB962C8B-B14F-4D97-AF65-F5344CB8AC3E}">
        <p14:creationId xmlns:p14="http://schemas.microsoft.com/office/powerpoint/2010/main" val="138563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145750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3046797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384553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3284826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303702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64897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53060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286406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199055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215284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BD18AD39-8054-4B4E-A8CA-E68688617542}" type="datetimeFigureOut">
              <a:rPr lang="fr-FR" smtClean="0"/>
              <a:t>26/11/2023</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125B99FC-4C50-4956-A91E-B762900B5DDA}" type="slidenum">
              <a:rPr lang="fr-FR" smtClean="0"/>
              <a:t>‹N°›</a:t>
            </a:fld>
            <a:endParaRPr lang="fr-FR"/>
          </a:p>
        </p:txBody>
      </p:sp>
    </p:spTree>
    <p:extLst>
      <p:ext uri="{BB962C8B-B14F-4D97-AF65-F5344CB8AC3E}">
        <p14:creationId xmlns:p14="http://schemas.microsoft.com/office/powerpoint/2010/main" val="7663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295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2.jpg"/></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2.jpg"/></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12.jpg"/></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sourcegear.com/diffmerge/downloads.php" TargetMode="External"/><Relationship Id="rId5" Type="http://schemas.openxmlformats.org/officeDocument/2006/relationships/hyperlink" Target="https://meldmerge.org/" TargetMode="External"/><Relationship Id="rId4" Type="http://schemas.openxmlformats.org/officeDocument/2006/relationships/image" Target="../media/image12.jpg"/></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2.jpg"/></Relationships>
</file>

<file path=ppt/slides/_rels/slide4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jp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2.jpg"/></Relationships>
</file>

<file path=ppt/slides/_rels/slide4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jpg"/><Relationship Id="rId7"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12.jpg"/></Relationships>
</file>

<file path=ppt/slides/_rels/slide4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jpg"/><Relationship Id="rId7"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12.jpg"/></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12.jpg"/></Relationships>
</file>

<file path=ppt/slides/_rels/slide4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5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5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8036" y="2551926"/>
            <a:ext cx="2993127" cy="1384995"/>
          </a:xfrm>
          <a:prstGeom prst="rect">
            <a:avLst/>
          </a:prstGeom>
        </p:spPr>
        <p:txBody>
          <a:bodyPr wrap="none">
            <a:spAutoFit/>
          </a:bodyPr>
          <a:lstStyle/>
          <a:p>
            <a:r>
              <a:rPr lang="fr-FR" sz="2800" dirty="0" smtClean="0">
                <a:solidFill>
                  <a:srgbClr val="1C3158"/>
                </a:solidFill>
                <a:latin typeface="Comic Sans MS" pitchFamily="66" charset="0"/>
              </a:rPr>
              <a:t>Formation Gitlab</a:t>
            </a:r>
            <a:endParaRPr lang="fr-FR" sz="2800" dirty="0">
              <a:solidFill>
                <a:srgbClr val="1C3158"/>
              </a:solidFill>
              <a:latin typeface="Comic Sans MS" pitchFamily="66" charset="0"/>
            </a:endParaRPr>
          </a:p>
          <a:p>
            <a:r>
              <a:rPr lang="fr-FR" sz="2800" b="1" dirty="0" smtClean="0">
                <a:solidFill>
                  <a:srgbClr val="1C3158"/>
                </a:solidFill>
                <a:latin typeface="Comic Sans MS" pitchFamily="66" charset="0"/>
              </a:rPr>
              <a:t> </a:t>
            </a:r>
          </a:p>
          <a:p>
            <a:r>
              <a:rPr lang="fr-FR" sz="2800" dirty="0" smtClean="0">
                <a:solidFill>
                  <a:srgbClr val="1C3158"/>
                </a:solidFill>
                <a:latin typeface="Comic Sans MS" pitchFamily="66" charset="0"/>
              </a:rPr>
              <a:t>Rappel sur le Git</a:t>
            </a:r>
            <a:endParaRPr lang="fr-FR" sz="2800" b="1" dirty="0">
              <a:solidFill>
                <a:srgbClr val="1C3158"/>
              </a:solidFill>
              <a:latin typeface="Comic Sans MS" pitchFamily="66" charset="0"/>
            </a:endParaRPr>
          </a:p>
        </p:txBody>
      </p:sp>
      <p:cxnSp>
        <p:nvCxnSpPr>
          <p:cNvPr id="4" name="Connecteur droit 3"/>
          <p:cNvCxnSpPr>
            <a:cxnSpLocks/>
          </p:cNvCxnSpPr>
          <p:nvPr/>
        </p:nvCxnSpPr>
        <p:spPr>
          <a:xfrm flipH="1">
            <a:off x="6266500" y="3227040"/>
            <a:ext cx="5176200" cy="17384"/>
          </a:xfrm>
          <a:prstGeom prst="line">
            <a:avLst/>
          </a:prstGeom>
          <a:ln w="22225">
            <a:solidFill>
              <a:srgbClr val="1C3158"/>
            </a:solidFill>
          </a:ln>
        </p:spPr>
        <p:style>
          <a:lnRef idx="1">
            <a:schemeClr val="accent1"/>
          </a:lnRef>
          <a:fillRef idx="0">
            <a:schemeClr val="accent1"/>
          </a:fillRef>
          <a:effectRef idx="0">
            <a:schemeClr val="accent1"/>
          </a:effectRef>
          <a:fontRef idx="minor">
            <a:schemeClr val="tx1"/>
          </a:fontRef>
        </p:style>
      </p:cxnSp>
      <p:pic>
        <p:nvPicPr>
          <p:cNvPr id="1027" name="Picture 3" descr="C:\Users\bepro-17\AppData\Roaming\Skype\live#3ambenalaya.bepro\media_messaging\media_cache_v3\^2DF5C670F0A42E46084157BFD3139AC68F80CB1B7C725AE391^pimgpsh_fullsize_dist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53" y="5376618"/>
            <a:ext cx="1552248" cy="15464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729466" y="6221574"/>
            <a:ext cx="4296872" cy="646331"/>
          </a:xfrm>
          <a:prstGeom prst="rect">
            <a:avLst/>
          </a:prstGeom>
        </p:spPr>
        <p:txBody>
          <a:bodyPr wrap="square">
            <a:spAutoFit/>
          </a:bodyPr>
          <a:lstStyle/>
          <a:p>
            <a:pPr algn="ctr"/>
            <a:r>
              <a:rPr lang="fr-FR" b="1" i="1" dirty="0">
                <a:solidFill>
                  <a:srgbClr val="1C3158"/>
                </a:solidFill>
              </a:rPr>
              <a:t>Béchir BEJAOUI</a:t>
            </a:r>
          </a:p>
          <a:p>
            <a:pPr algn="ctr"/>
            <a:r>
              <a:rPr lang="fr-FR" dirty="0">
                <a:solidFill>
                  <a:srgbClr val="1C3158"/>
                </a:solidFill>
              </a:rPr>
              <a:t>Formateur et consultant indépendant</a:t>
            </a:r>
          </a:p>
        </p:txBody>
      </p:sp>
      <p:pic>
        <p:nvPicPr>
          <p:cNvPr id="1028" name="Picture 4" descr="https://www.wizcase.com/wp-content/uploads/2022/03/GiTlab-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399" y="539302"/>
            <a:ext cx="4870202" cy="441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350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5" name="Rectangle 1"/>
          <p:cNvSpPr>
            <a:spLocks noChangeArrowheads="1"/>
          </p:cNvSpPr>
          <p:nvPr/>
        </p:nvSpPr>
        <p:spPr bwMode="auto">
          <a:xfrm>
            <a:off x="2565470" y="924436"/>
            <a:ext cx="889215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(Planification)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Enchainez avec la commande </a:t>
            </a:r>
            <a:r>
              <a:rPr lang="fr-FR" altLang="fr-FR" sz="1600" b="1" dirty="0" smtClean="0">
                <a:solidFill>
                  <a:srgbClr val="0A0A23"/>
                </a:solidFill>
                <a:latin typeface="Lato"/>
              </a:rPr>
              <a:t>git commit –m message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b="1" dirty="0" smtClean="0">
                <a:solidFill>
                  <a:srgbClr val="0A0A23"/>
                </a:solidFill>
                <a:latin typeface="Lato"/>
              </a:rPr>
              <a:t>Note: </a:t>
            </a:r>
            <a:r>
              <a:rPr lang="fr-FR" altLang="fr-FR" sz="1600" dirty="0" smtClean="0">
                <a:solidFill>
                  <a:srgbClr val="0A0A23"/>
                </a:solidFill>
                <a:latin typeface="Lato"/>
              </a:rPr>
              <a:t>Le label du commit est arbitraire</a:t>
            </a:r>
            <a:endParaRPr lang="fr-FR" altLang="fr-FR" sz="1600" b="1" dirty="0" smtClean="0">
              <a:latin typeface="Lato"/>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pic>
        <p:nvPicPr>
          <p:cNvPr id="20" name="Image 19"/>
          <p:cNvPicPr>
            <a:picLocks noChangeAspect="1"/>
          </p:cNvPicPr>
          <p:nvPr/>
        </p:nvPicPr>
        <p:blipFill>
          <a:blip r:embed="rId4"/>
          <a:stretch>
            <a:fillRect/>
          </a:stretch>
        </p:blipFill>
        <p:spPr>
          <a:xfrm>
            <a:off x="2565470" y="2206939"/>
            <a:ext cx="6521785" cy="749339"/>
          </a:xfrm>
          <a:prstGeom prst="rect">
            <a:avLst/>
          </a:prstGeom>
        </p:spPr>
      </p:pic>
      <p:sp>
        <p:nvSpPr>
          <p:cNvPr id="21" name="Rectangle 1"/>
          <p:cNvSpPr>
            <a:spLocks noChangeArrowheads="1"/>
          </p:cNvSpPr>
          <p:nvPr/>
        </p:nvSpPr>
        <p:spPr bwMode="auto">
          <a:xfrm>
            <a:off x="2565469" y="3130785"/>
            <a:ext cx="889215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r>
              <a:rPr lang="fr-FR" altLang="fr-FR" sz="1600" dirty="0" smtClean="0">
                <a:solidFill>
                  <a:srgbClr val="0A0A23"/>
                </a:solidFill>
                <a:latin typeface="Lato"/>
              </a:rPr>
              <a:t>Remarquez que rien n’a changé à distance</a:t>
            </a:r>
            <a:endParaRPr lang="fr-FR" altLang="fr-FR" sz="1600" b="1" dirty="0" smtClean="0">
              <a:latin typeface="Lato"/>
            </a:endParaRPr>
          </a:p>
        </p:txBody>
      </p:sp>
      <p:sp>
        <p:nvSpPr>
          <p:cNvPr id="22" name="Rectangle 1"/>
          <p:cNvSpPr>
            <a:spLocks noChangeArrowheads="1"/>
          </p:cNvSpPr>
          <p:nvPr/>
        </p:nvSpPr>
        <p:spPr bwMode="auto">
          <a:xfrm>
            <a:off x="2565469" y="3551513"/>
            <a:ext cx="889215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r>
              <a:rPr lang="fr-FR" altLang="fr-FR" sz="1600" dirty="0" smtClean="0">
                <a:solidFill>
                  <a:srgbClr val="0A0A23"/>
                </a:solidFill>
                <a:latin typeface="Lato"/>
              </a:rPr>
              <a:t>Lancez la commande </a:t>
            </a:r>
            <a:r>
              <a:rPr lang="fr-FR" altLang="fr-FR" sz="1600" b="1" dirty="0" smtClean="0">
                <a:solidFill>
                  <a:srgbClr val="0A0A23"/>
                </a:solidFill>
                <a:latin typeface="Lato"/>
              </a:rPr>
              <a:t>git push </a:t>
            </a:r>
            <a:r>
              <a:rPr lang="fr-FR" altLang="fr-FR" sz="1600" dirty="0" smtClean="0">
                <a:solidFill>
                  <a:srgbClr val="0A0A23"/>
                </a:solidFill>
                <a:latin typeface="Lato"/>
              </a:rPr>
              <a:t>pour pousser le code vers le répertoire distant</a:t>
            </a:r>
            <a:endParaRPr lang="fr-FR" altLang="fr-FR" sz="1600" b="1" dirty="0" smtClean="0">
              <a:latin typeface="Lato"/>
            </a:endParaRPr>
          </a:p>
        </p:txBody>
      </p:sp>
      <p:sp>
        <p:nvSpPr>
          <p:cNvPr id="23" name="Rectangle 1"/>
          <p:cNvSpPr>
            <a:spLocks noChangeArrowheads="1"/>
          </p:cNvSpPr>
          <p:nvPr/>
        </p:nvSpPr>
        <p:spPr bwMode="auto">
          <a:xfrm>
            <a:off x="2565469" y="3989999"/>
            <a:ext cx="889215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1"/>
            <a:r>
              <a:rPr lang="fr-FR" altLang="fr-FR" sz="1600" dirty="0" smtClean="0">
                <a:solidFill>
                  <a:srgbClr val="0A0A23"/>
                </a:solidFill>
                <a:latin typeface="Lato"/>
              </a:rPr>
              <a:t>Rafraichissez la page du projet au niveau de Gitlab et remarquez le nouveau changement</a:t>
            </a:r>
            <a:endParaRPr lang="fr-FR" altLang="fr-FR" sz="1600" b="1" dirty="0" smtClean="0">
              <a:latin typeface="Lato"/>
            </a:endParaRPr>
          </a:p>
        </p:txBody>
      </p:sp>
    </p:spTree>
    <p:extLst>
      <p:ext uri="{BB962C8B-B14F-4D97-AF65-F5344CB8AC3E}">
        <p14:creationId xmlns:p14="http://schemas.microsoft.com/office/powerpoint/2010/main" val="2594142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5" name="Rectangle 1"/>
          <p:cNvSpPr>
            <a:spLocks noChangeArrowheads="1"/>
          </p:cNvSpPr>
          <p:nvPr/>
        </p:nvSpPr>
        <p:spPr bwMode="auto">
          <a:xfrm>
            <a:off x="2565470" y="1047547"/>
            <a:ext cx="8892157"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Faite un changement à distance pour des fins de test </a:t>
            </a:r>
            <a:endParaRPr lang="fr-FR" altLang="fr-FR" sz="1600" b="1" dirty="0" smtClean="0">
              <a:latin typeface="Lato"/>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pic>
        <p:nvPicPr>
          <p:cNvPr id="4" name="Image 3"/>
          <p:cNvPicPr>
            <a:picLocks noChangeAspect="1"/>
          </p:cNvPicPr>
          <p:nvPr/>
        </p:nvPicPr>
        <p:blipFill>
          <a:blip r:embed="rId4"/>
          <a:stretch>
            <a:fillRect/>
          </a:stretch>
        </p:blipFill>
        <p:spPr>
          <a:xfrm>
            <a:off x="2517569" y="1972229"/>
            <a:ext cx="7976801" cy="2916725"/>
          </a:xfrm>
          <a:prstGeom prst="rect">
            <a:avLst/>
          </a:prstGeom>
        </p:spPr>
      </p:pic>
      <p:pic>
        <p:nvPicPr>
          <p:cNvPr id="6" name="Image 5"/>
          <p:cNvPicPr>
            <a:picLocks noChangeAspect="1"/>
          </p:cNvPicPr>
          <p:nvPr/>
        </p:nvPicPr>
        <p:blipFill>
          <a:blip r:embed="rId5"/>
          <a:stretch>
            <a:fillRect/>
          </a:stretch>
        </p:blipFill>
        <p:spPr>
          <a:xfrm>
            <a:off x="2639198" y="3169621"/>
            <a:ext cx="3397425" cy="1974951"/>
          </a:xfrm>
          <a:prstGeom prst="rect">
            <a:avLst/>
          </a:prstGeom>
          <a:ln>
            <a:noFill/>
          </a:ln>
          <a:effectLst>
            <a:outerShdw blurRad="190500" algn="tl" rotWithShape="0">
              <a:srgbClr val="000000">
                <a:alpha val="70000"/>
              </a:srgbClr>
            </a:outerShdw>
          </a:effectLst>
        </p:spPr>
      </p:pic>
      <p:sp>
        <p:nvSpPr>
          <p:cNvPr id="24" name="Rectangle 1"/>
          <p:cNvSpPr>
            <a:spLocks noChangeArrowheads="1"/>
          </p:cNvSpPr>
          <p:nvPr/>
        </p:nvSpPr>
        <p:spPr bwMode="auto">
          <a:xfrm>
            <a:off x="2173991" y="5385015"/>
            <a:ext cx="889215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Faite un changement au niveau local pour provoquer un conflit</a:t>
            </a:r>
            <a:endParaRPr lang="fr-FR" altLang="fr-FR" sz="1600" b="1" dirty="0" smtClean="0">
              <a:latin typeface="Lato"/>
            </a:endParaRPr>
          </a:p>
        </p:txBody>
      </p:sp>
      <p:pic>
        <p:nvPicPr>
          <p:cNvPr id="9" name="Image 8"/>
          <p:cNvPicPr>
            <a:picLocks noChangeAspect="1"/>
          </p:cNvPicPr>
          <p:nvPr/>
        </p:nvPicPr>
        <p:blipFill>
          <a:blip r:embed="rId6"/>
          <a:stretch>
            <a:fillRect/>
          </a:stretch>
        </p:blipFill>
        <p:spPr>
          <a:xfrm>
            <a:off x="7293806" y="5883650"/>
            <a:ext cx="3200564" cy="685835"/>
          </a:xfrm>
          <a:prstGeom prst="rect">
            <a:avLst/>
          </a:prstGeom>
        </p:spPr>
      </p:pic>
      <p:pic>
        <p:nvPicPr>
          <p:cNvPr id="10" name="Image 9"/>
          <p:cNvPicPr>
            <a:picLocks noChangeAspect="1"/>
          </p:cNvPicPr>
          <p:nvPr/>
        </p:nvPicPr>
        <p:blipFill>
          <a:blip r:embed="rId7"/>
          <a:stretch>
            <a:fillRect/>
          </a:stretch>
        </p:blipFill>
        <p:spPr>
          <a:xfrm>
            <a:off x="2173991" y="5895067"/>
            <a:ext cx="4883401" cy="228612"/>
          </a:xfrm>
          <a:prstGeom prst="rect">
            <a:avLst/>
          </a:prstGeom>
        </p:spPr>
      </p:pic>
    </p:spTree>
    <p:extLst>
      <p:ext uri="{BB962C8B-B14F-4D97-AF65-F5344CB8AC3E}">
        <p14:creationId xmlns:p14="http://schemas.microsoft.com/office/powerpoint/2010/main" val="1877117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5" name="Rectangle 1"/>
          <p:cNvSpPr>
            <a:spLocks noChangeArrowheads="1"/>
          </p:cNvSpPr>
          <p:nvPr/>
        </p:nvSpPr>
        <p:spPr bwMode="auto">
          <a:xfrm>
            <a:off x="2628426" y="3975414"/>
            <a:ext cx="8892157"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Remarquez que le confit de versions locale et distante ne permettent pas la poussée du code vers la branche distante</a:t>
            </a: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pic>
        <p:nvPicPr>
          <p:cNvPr id="14" name="Image 13"/>
          <p:cNvPicPr>
            <a:picLocks noChangeAspect="1"/>
          </p:cNvPicPr>
          <p:nvPr/>
        </p:nvPicPr>
        <p:blipFill>
          <a:blip r:embed="rId4"/>
          <a:stretch>
            <a:fillRect/>
          </a:stretch>
        </p:blipFill>
        <p:spPr>
          <a:xfrm>
            <a:off x="2717870" y="2255558"/>
            <a:ext cx="7061563" cy="1587582"/>
          </a:xfrm>
          <a:prstGeom prst="rect">
            <a:avLst/>
          </a:prstGeom>
        </p:spPr>
      </p:pic>
      <p:sp>
        <p:nvSpPr>
          <p:cNvPr id="20" name="Rectangle 1"/>
          <p:cNvSpPr>
            <a:spLocks noChangeArrowheads="1"/>
          </p:cNvSpPr>
          <p:nvPr/>
        </p:nvSpPr>
        <p:spPr bwMode="auto">
          <a:xfrm>
            <a:off x="2717870" y="1076836"/>
            <a:ext cx="889215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(Planifier un changement)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Lancez un commit avec </a:t>
            </a:r>
            <a:r>
              <a:rPr lang="fr-FR" altLang="fr-FR" sz="1600" b="1" dirty="0" smtClean="0">
                <a:solidFill>
                  <a:srgbClr val="0A0A23"/>
                </a:solidFill>
                <a:latin typeface="Lato"/>
              </a:rPr>
              <a:t>git commit –m message </a:t>
            </a:r>
            <a:r>
              <a:rPr lang="fr-FR" altLang="fr-FR" sz="1600" dirty="0" smtClean="0">
                <a:solidFill>
                  <a:srgbClr val="0A0A23"/>
                </a:solidFill>
                <a:latin typeface="Lato"/>
              </a:rPr>
              <a:t>et puis poussez le code vers le répertoire distant avec </a:t>
            </a:r>
            <a:r>
              <a:rPr lang="fr-FR" altLang="fr-FR" sz="1600" b="1" dirty="0" smtClean="0">
                <a:solidFill>
                  <a:srgbClr val="0A0A23"/>
                </a:solidFill>
                <a:latin typeface="Lato"/>
              </a:rPr>
              <a:t>git push </a:t>
            </a:r>
            <a:endParaRPr lang="fr-FR" altLang="fr-FR" sz="1600" b="1" dirty="0" smtClean="0">
              <a:latin typeface="Lato"/>
            </a:endParaRPr>
          </a:p>
        </p:txBody>
      </p:sp>
      <p:sp>
        <p:nvSpPr>
          <p:cNvPr id="21" name="Rectangle 1"/>
          <p:cNvSpPr>
            <a:spLocks noChangeArrowheads="1"/>
          </p:cNvSpPr>
          <p:nvPr/>
        </p:nvSpPr>
        <p:spPr bwMode="auto">
          <a:xfrm>
            <a:off x="2634363" y="4701431"/>
            <a:ext cx="8892157"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Lancer la commande </a:t>
            </a:r>
            <a:r>
              <a:rPr lang="fr-FR" altLang="fr-FR" sz="1600" b="1" dirty="0" smtClean="0">
                <a:solidFill>
                  <a:srgbClr val="0A0A23"/>
                </a:solidFill>
                <a:latin typeface="Lato"/>
              </a:rPr>
              <a:t>git pull, </a:t>
            </a:r>
            <a:r>
              <a:rPr lang="fr-FR" altLang="fr-FR" sz="1600" dirty="0" smtClean="0">
                <a:solidFill>
                  <a:srgbClr val="0A0A23"/>
                </a:solidFill>
                <a:latin typeface="Lato"/>
              </a:rPr>
              <a:t>il faut constater que la branche locale est synchronisée avec la branche distante</a:t>
            </a:r>
          </a:p>
        </p:txBody>
      </p:sp>
    </p:spTree>
    <p:extLst>
      <p:ext uri="{BB962C8B-B14F-4D97-AF65-F5344CB8AC3E}">
        <p14:creationId xmlns:p14="http://schemas.microsoft.com/office/powerpoint/2010/main" val="2844365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585344" y="816348"/>
            <a:ext cx="8892157"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fr-FR" altLang="fr-FR" sz="2400" b="1" i="0" u="none" strike="noStrike" cap="none" normalizeH="0" baseline="0" dirty="0" smtClean="0">
                <a:ln>
                  <a:noFill/>
                </a:ln>
                <a:solidFill>
                  <a:schemeClr val="tx1"/>
                </a:solidFill>
                <a:effectLst/>
                <a:latin typeface="-apple-system"/>
              </a:rPr>
              <a:t>Création de projet Gitlab</a:t>
            </a:r>
            <a:r>
              <a:rPr lang="fr-FR" altLang="fr-FR" sz="1600" b="1" dirty="0">
                <a:latin typeface="Lato"/>
              </a:rPr>
              <a:t>(La journalisation)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Enfin , lancez la commande </a:t>
            </a:r>
            <a:r>
              <a:rPr lang="fr-FR" altLang="fr-FR" sz="1600" b="1" dirty="0" smtClean="0">
                <a:solidFill>
                  <a:srgbClr val="0A0A23"/>
                </a:solidFill>
                <a:latin typeface="Lato"/>
              </a:rPr>
              <a:t>git log </a:t>
            </a:r>
            <a:r>
              <a:rPr lang="fr-FR" altLang="fr-FR" sz="1600" dirty="0" smtClean="0">
                <a:solidFill>
                  <a:srgbClr val="0A0A23"/>
                </a:solidFill>
                <a:latin typeface="Lato"/>
              </a:rPr>
              <a:t>pour vérifier les activités faites  </a:t>
            </a:r>
            <a:endParaRPr lang="fr-FR" altLang="fr-FR" sz="1600" b="1" dirty="0" smtClean="0">
              <a:latin typeface="Lato"/>
            </a:endParaRPr>
          </a:p>
        </p:txBody>
      </p:sp>
      <p:pic>
        <p:nvPicPr>
          <p:cNvPr id="4" name="Image 3"/>
          <p:cNvPicPr>
            <a:picLocks noChangeAspect="1"/>
          </p:cNvPicPr>
          <p:nvPr/>
        </p:nvPicPr>
        <p:blipFill>
          <a:blip r:embed="rId4"/>
          <a:stretch>
            <a:fillRect/>
          </a:stretch>
        </p:blipFill>
        <p:spPr>
          <a:xfrm>
            <a:off x="2717870" y="2419844"/>
            <a:ext cx="7410831" cy="3187864"/>
          </a:xfrm>
          <a:prstGeom prst="rect">
            <a:avLst/>
          </a:prstGeom>
        </p:spPr>
      </p:pic>
    </p:spTree>
    <p:extLst>
      <p:ext uri="{BB962C8B-B14F-4D97-AF65-F5344CB8AC3E}">
        <p14:creationId xmlns:p14="http://schemas.microsoft.com/office/powerpoint/2010/main" val="479941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717870" y="1199947"/>
            <a:ext cx="8892157"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(La journalisation)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Essayez avec la commande </a:t>
            </a:r>
            <a:r>
              <a:rPr lang="fr-FR" altLang="fr-FR" sz="1600" b="1" dirty="0" smtClean="0">
                <a:solidFill>
                  <a:srgbClr val="0A0A23"/>
                </a:solidFill>
                <a:latin typeface="Lato"/>
              </a:rPr>
              <a:t>git log –p </a:t>
            </a:r>
            <a:r>
              <a:rPr lang="fr-FR" altLang="fr-FR" sz="1600" dirty="0" smtClean="0">
                <a:solidFill>
                  <a:srgbClr val="0A0A23"/>
                </a:solidFill>
                <a:latin typeface="Lato"/>
              </a:rPr>
              <a:t>pour ajouter les informations sur les fichiers traités</a:t>
            </a:r>
            <a:endParaRPr lang="fr-FR" altLang="fr-FR" sz="1600" dirty="0" smtClean="0">
              <a:latin typeface="Lato"/>
            </a:endParaRPr>
          </a:p>
        </p:txBody>
      </p:sp>
      <p:pic>
        <p:nvPicPr>
          <p:cNvPr id="5" name="Image 4"/>
          <p:cNvPicPr>
            <a:picLocks noChangeAspect="1"/>
          </p:cNvPicPr>
          <p:nvPr/>
        </p:nvPicPr>
        <p:blipFill>
          <a:blip r:embed="rId4"/>
          <a:stretch>
            <a:fillRect/>
          </a:stretch>
        </p:blipFill>
        <p:spPr>
          <a:xfrm>
            <a:off x="3374884" y="2297436"/>
            <a:ext cx="6686989" cy="3931174"/>
          </a:xfrm>
          <a:prstGeom prst="rect">
            <a:avLst/>
          </a:prstGeom>
        </p:spPr>
      </p:pic>
    </p:spTree>
    <p:extLst>
      <p:ext uri="{BB962C8B-B14F-4D97-AF65-F5344CB8AC3E}">
        <p14:creationId xmlns:p14="http://schemas.microsoft.com/office/powerpoint/2010/main" val="593716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717870" y="1046059"/>
            <a:ext cx="8892157"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(La journalisation)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altLang="fr-FR" sz="1600" dirty="0" smtClean="0">
                <a:solidFill>
                  <a:srgbClr val="0A0A23"/>
                </a:solidFill>
                <a:latin typeface="Lato"/>
              </a:rPr>
              <a:t>Essayez avec la commande </a:t>
            </a:r>
            <a:r>
              <a:rPr lang="fr-FR" altLang="fr-FR" sz="1600" b="1" dirty="0" smtClean="0">
                <a:solidFill>
                  <a:srgbClr val="0A0A23"/>
                </a:solidFill>
                <a:latin typeface="Lato"/>
              </a:rPr>
              <a:t>git </a:t>
            </a:r>
            <a:r>
              <a:rPr lang="fr-FR" altLang="fr-FR" sz="1600" b="1" dirty="0" err="1" smtClean="0">
                <a:solidFill>
                  <a:srgbClr val="0A0A23"/>
                </a:solidFill>
                <a:latin typeface="Lato"/>
              </a:rPr>
              <a:t>diff</a:t>
            </a:r>
            <a:r>
              <a:rPr lang="fr-FR" altLang="fr-FR" sz="1600" b="1" dirty="0" smtClean="0">
                <a:solidFill>
                  <a:srgbClr val="0A0A23"/>
                </a:solidFill>
                <a:latin typeface="Lato"/>
              </a:rPr>
              <a:t>/git </a:t>
            </a:r>
            <a:r>
              <a:rPr lang="fr-FR" altLang="fr-FR" sz="1600" b="1" dirty="0" err="1" smtClean="0">
                <a:solidFill>
                  <a:srgbClr val="0A0A23"/>
                </a:solidFill>
                <a:latin typeface="Lato"/>
              </a:rPr>
              <a:t>diff</a:t>
            </a:r>
            <a:r>
              <a:rPr lang="fr-FR" altLang="fr-FR" sz="1600" b="1" dirty="0" smtClean="0">
                <a:solidFill>
                  <a:srgbClr val="0A0A23"/>
                </a:solidFill>
                <a:latin typeface="Lato"/>
              </a:rPr>
              <a:t> --</a:t>
            </a:r>
            <a:r>
              <a:rPr lang="fr-FR" altLang="fr-FR" sz="1600" b="1" dirty="0" err="1" smtClean="0">
                <a:solidFill>
                  <a:srgbClr val="0A0A23"/>
                </a:solidFill>
                <a:latin typeface="Lato"/>
              </a:rPr>
              <a:t>staged</a:t>
            </a:r>
            <a:r>
              <a:rPr lang="fr-FR" altLang="fr-FR" sz="1600" b="1" dirty="0" smtClean="0">
                <a:solidFill>
                  <a:srgbClr val="0A0A23"/>
                </a:solidFill>
                <a:latin typeface="Lato"/>
              </a:rPr>
              <a:t> </a:t>
            </a:r>
            <a:r>
              <a:rPr lang="fr-FR" dirty="0">
                <a:latin typeface="Lato"/>
              </a:rPr>
              <a:t>montre les lignes exactes qui ont été ajoutées, modifiées ou effacées</a:t>
            </a:r>
            <a:endParaRPr lang="fr-FR" altLang="fr-FR" dirty="0" smtClean="0">
              <a:latin typeface="Lato"/>
            </a:endParaRPr>
          </a:p>
        </p:txBody>
      </p:sp>
      <p:pic>
        <p:nvPicPr>
          <p:cNvPr id="4" name="Image 3"/>
          <p:cNvPicPr>
            <a:picLocks noChangeAspect="1"/>
          </p:cNvPicPr>
          <p:nvPr/>
        </p:nvPicPr>
        <p:blipFill>
          <a:blip r:embed="rId4"/>
          <a:stretch>
            <a:fillRect/>
          </a:stretch>
        </p:blipFill>
        <p:spPr>
          <a:xfrm>
            <a:off x="2717870" y="2483938"/>
            <a:ext cx="6241980" cy="3934393"/>
          </a:xfrm>
          <a:prstGeom prst="rect">
            <a:avLst/>
          </a:prstGeom>
        </p:spPr>
      </p:pic>
    </p:spTree>
    <p:extLst>
      <p:ext uri="{BB962C8B-B14F-4D97-AF65-F5344CB8AC3E}">
        <p14:creationId xmlns:p14="http://schemas.microsoft.com/office/powerpoint/2010/main" val="2838119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523275" y="830320"/>
            <a:ext cx="8892157" cy="55707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(La journalisation)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altLang="fr-FR" sz="1600" dirty="0" smtClean="0">
                <a:solidFill>
                  <a:srgbClr val="0A0A23"/>
                </a:solidFill>
                <a:latin typeface="Lato"/>
              </a:rPr>
              <a:t>Essayez avec la commande </a:t>
            </a:r>
            <a:r>
              <a:rPr lang="fr-FR" altLang="fr-FR" sz="1600" b="1" dirty="0" smtClean="0">
                <a:solidFill>
                  <a:srgbClr val="0A0A23"/>
                </a:solidFill>
                <a:latin typeface="Lato"/>
              </a:rPr>
              <a:t>git log –online </a:t>
            </a:r>
            <a:r>
              <a:rPr lang="fr-FR" altLang="fr-FR" sz="1600" dirty="0" smtClean="0">
                <a:solidFill>
                  <a:srgbClr val="0A0A23"/>
                </a:solidFill>
                <a:latin typeface="Lato"/>
              </a:rPr>
              <a:t>permet de montrer un résumé du changement </a:t>
            </a: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r>
              <a:rPr lang="fr-FR" altLang="fr-FR" sz="1600" dirty="0" smtClean="0">
                <a:solidFill>
                  <a:srgbClr val="0A0A23"/>
                </a:solidFill>
                <a:latin typeface="Lato"/>
              </a:rPr>
              <a:t>Pour connaître l’emplacement actuel du HEADER </a:t>
            </a:r>
            <a:r>
              <a:rPr lang="fr-FR" b="1" dirty="0"/>
              <a:t>git show-</a:t>
            </a:r>
            <a:r>
              <a:rPr lang="fr-FR" b="1" dirty="0" err="1"/>
              <a:t>ref</a:t>
            </a:r>
            <a:endParaRPr lang="fr-FR" altLang="fr-FR" sz="1600" b="1"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dirty="0" smtClean="0">
              <a:latin typeface="Lato"/>
            </a:endParaRPr>
          </a:p>
        </p:txBody>
      </p:sp>
      <p:pic>
        <p:nvPicPr>
          <p:cNvPr id="5" name="Image 4"/>
          <p:cNvPicPr>
            <a:picLocks noChangeAspect="1"/>
          </p:cNvPicPr>
          <p:nvPr/>
        </p:nvPicPr>
        <p:blipFill>
          <a:blip r:embed="rId4"/>
          <a:stretch>
            <a:fillRect/>
          </a:stretch>
        </p:blipFill>
        <p:spPr>
          <a:xfrm>
            <a:off x="3130620" y="1909254"/>
            <a:ext cx="7220121" cy="1149368"/>
          </a:xfrm>
          <a:prstGeom prst="rect">
            <a:avLst/>
          </a:prstGeom>
        </p:spPr>
      </p:pic>
      <p:pic>
        <p:nvPicPr>
          <p:cNvPr id="6" name="Image 5"/>
          <p:cNvPicPr>
            <a:picLocks noChangeAspect="1"/>
          </p:cNvPicPr>
          <p:nvPr/>
        </p:nvPicPr>
        <p:blipFill rotWithShape="1">
          <a:blip r:embed="rId5"/>
          <a:srcRect l="815"/>
          <a:stretch/>
        </p:blipFill>
        <p:spPr>
          <a:xfrm>
            <a:off x="3130620" y="3585079"/>
            <a:ext cx="6942304" cy="809121"/>
          </a:xfrm>
          <a:prstGeom prst="rect">
            <a:avLst/>
          </a:prstGeom>
        </p:spPr>
      </p:pic>
      <p:pic>
        <p:nvPicPr>
          <p:cNvPr id="9" name="Image 8"/>
          <p:cNvPicPr>
            <a:picLocks noChangeAspect="1"/>
          </p:cNvPicPr>
          <p:nvPr/>
        </p:nvPicPr>
        <p:blipFill>
          <a:blip r:embed="rId6"/>
          <a:stretch>
            <a:fillRect/>
          </a:stretch>
        </p:blipFill>
        <p:spPr>
          <a:xfrm>
            <a:off x="3130620" y="4639745"/>
            <a:ext cx="4419530" cy="1575362"/>
          </a:xfrm>
          <a:prstGeom prst="rect">
            <a:avLst/>
          </a:prstGeom>
        </p:spPr>
      </p:pic>
      <p:cxnSp>
        <p:nvCxnSpPr>
          <p:cNvPr id="14" name="Connecteur droit avec flèche 13"/>
          <p:cNvCxnSpPr/>
          <p:nvPr/>
        </p:nvCxnSpPr>
        <p:spPr>
          <a:xfrm flipH="1" flipV="1">
            <a:off x="7397750" y="4324350"/>
            <a:ext cx="1422400" cy="92075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8756429" y="5203951"/>
            <a:ext cx="1737976" cy="307777"/>
          </a:xfrm>
          <a:prstGeom prst="rect">
            <a:avLst/>
          </a:prstGeom>
        </p:spPr>
        <p:txBody>
          <a:bodyPr wrap="none">
            <a:spAutoFit/>
          </a:bodyPr>
          <a:lstStyle/>
          <a:p>
            <a:r>
              <a:rPr lang="fr-FR" sz="1400" b="1" dirty="0" smtClean="0">
                <a:solidFill>
                  <a:srgbClr val="0A0A23"/>
                </a:solidFill>
                <a:latin typeface="Lato"/>
              </a:rPr>
              <a:t>Le dernier commit</a:t>
            </a:r>
            <a:endParaRPr lang="fr-FR" sz="1400" b="1" dirty="0"/>
          </a:p>
        </p:txBody>
      </p:sp>
      <p:cxnSp>
        <p:nvCxnSpPr>
          <p:cNvPr id="21" name="Connecteur droit avec flèche 20"/>
          <p:cNvCxnSpPr/>
          <p:nvPr/>
        </p:nvCxnSpPr>
        <p:spPr>
          <a:xfrm flipH="1">
            <a:off x="9937750" y="3585079"/>
            <a:ext cx="501651" cy="60988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2" name="Rectangle 21"/>
          <p:cNvSpPr/>
          <p:nvPr/>
        </p:nvSpPr>
        <p:spPr>
          <a:xfrm>
            <a:off x="10305829" y="3266090"/>
            <a:ext cx="1853392" cy="307777"/>
          </a:xfrm>
          <a:prstGeom prst="rect">
            <a:avLst/>
          </a:prstGeom>
        </p:spPr>
        <p:txBody>
          <a:bodyPr wrap="none">
            <a:spAutoFit/>
          </a:bodyPr>
          <a:lstStyle/>
          <a:p>
            <a:r>
              <a:rPr lang="fr-FR" sz="1400" b="1" dirty="0" smtClean="0">
                <a:solidFill>
                  <a:srgbClr val="0A0A23"/>
                </a:solidFill>
                <a:latin typeface="Lato"/>
              </a:rPr>
              <a:t>La branche actuelle</a:t>
            </a:r>
            <a:endParaRPr lang="fr-FR" sz="1400" b="1" dirty="0"/>
          </a:p>
        </p:txBody>
      </p:sp>
    </p:spTree>
    <p:extLst>
      <p:ext uri="{BB962C8B-B14F-4D97-AF65-F5344CB8AC3E}">
        <p14:creationId xmlns:p14="http://schemas.microsoft.com/office/powerpoint/2010/main" val="1023039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pic>
        <p:nvPicPr>
          <p:cNvPr id="5" name="Image 4"/>
          <p:cNvPicPr>
            <a:picLocks noChangeAspect="1"/>
          </p:cNvPicPr>
          <p:nvPr/>
        </p:nvPicPr>
        <p:blipFill rotWithShape="1">
          <a:blip r:embed="rId4"/>
          <a:srcRect t="38828" r="65138" b="24771"/>
          <a:stretch/>
        </p:blipFill>
        <p:spPr>
          <a:xfrm>
            <a:off x="3157397" y="1672036"/>
            <a:ext cx="4082752" cy="2506135"/>
          </a:xfrm>
          <a:prstGeom prst="rect">
            <a:avLst/>
          </a:prstGeom>
        </p:spPr>
      </p:pic>
      <p:sp>
        <p:nvSpPr>
          <p:cNvPr id="4" name="Rectangle 3"/>
          <p:cNvSpPr/>
          <p:nvPr/>
        </p:nvSpPr>
        <p:spPr>
          <a:xfrm>
            <a:off x="3470868" y="2159583"/>
            <a:ext cx="653143" cy="329363"/>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206072" y="2159584"/>
            <a:ext cx="653143" cy="329363"/>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Connecteur droit avec flèche 8"/>
          <p:cNvCxnSpPr>
            <a:stCxn id="4" idx="2"/>
          </p:cNvCxnSpPr>
          <p:nvPr/>
        </p:nvCxnSpPr>
        <p:spPr>
          <a:xfrm flipH="1">
            <a:off x="3797439" y="2488946"/>
            <a:ext cx="1" cy="271023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17" idx="3"/>
          </p:cNvCxnSpPr>
          <p:nvPr/>
        </p:nvCxnSpPr>
        <p:spPr>
          <a:xfrm flipV="1">
            <a:off x="4859215" y="2324264"/>
            <a:ext cx="2919046" cy="2"/>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3629094" y="5199185"/>
            <a:ext cx="1807098" cy="646331"/>
          </a:xfrm>
          <a:prstGeom prst="rect">
            <a:avLst/>
          </a:prstGeom>
          <a:noFill/>
        </p:spPr>
        <p:txBody>
          <a:bodyPr wrap="none" rtlCol="0">
            <a:spAutoFit/>
          </a:bodyPr>
          <a:lstStyle/>
          <a:p>
            <a:r>
              <a:rPr lang="fr-FR" dirty="0" smtClean="0"/>
              <a:t>Les suppressions </a:t>
            </a:r>
          </a:p>
          <a:p>
            <a:r>
              <a:rPr lang="fr-FR" dirty="0" smtClean="0"/>
              <a:t>2 lignes </a:t>
            </a:r>
            <a:endParaRPr lang="fr-FR" dirty="0"/>
          </a:p>
        </p:txBody>
      </p:sp>
      <p:sp>
        <p:nvSpPr>
          <p:cNvPr id="22" name="ZoneTexte 21"/>
          <p:cNvSpPr txBox="1"/>
          <p:nvPr/>
        </p:nvSpPr>
        <p:spPr>
          <a:xfrm>
            <a:off x="7778261" y="2099427"/>
            <a:ext cx="1168910" cy="646331"/>
          </a:xfrm>
          <a:prstGeom prst="rect">
            <a:avLst/>
          </a:prstGeom>
          <a:noFill/>
        </p:spPr>
        <p:txBody>
          <a:bodyPr wrap="none" rtlCol="0">
            <a:spAutoFit/>
          </a:bodyPr>
          <a:lstStyle/>
          <a:p>
            <a:r>
              <a:rPr lang="fr-FR" dirty="0" smtClean="0"/>
              <a:t>Les ajouts </a:t>
            </a:r>
          </a:p>
          <a:p>
            <a:r>
              <a:rPr lang="fr-FR" dirty="0"/>
              <a:t>4</a:t>
            </a:r>
            <a:r>
              <a:rPr lang="fr-FR" dirty="0" smtClean="0"/>
              <a:t> lignes </a:t>
            </a:r>
            <a:endParaRPr lang="fr-FR" dirty="0"/>
          </a:p>
        </p:txBody>
      </p:sp>
      <p:sp>
        <p:nvSpPr>
          <p:cNvPr id="23" name="Rectangle 22"/>
          <p:cNvSpPr/>
          <p:nvPr/>
        </p:nvSpPr>
        <p:spPr>
          <a:xfrm>
            <a:off x="2720991" y="1085187"/>
            <a:ext cx="3108543" cy="369332"/>
          </a:xfrm>
          <a:prstGeom prst="rect">
            <a:avLst/>
          </a:prstGeom>
        </p:spPr>
        <p:txBody>
          <a:bodyPr wrap="none">
            <a:spAutoFit/>
          </a:bodyPr>
          <a:lstStyle/>
          <a:p>
            <a:r>
              <a:rPr lang="fr-FR" dirty="0" smtClean="0">
                <a:solidFill>
                  <a:srgbClr val="0A0A23"/>
                </a:solidFill>
                <a:latin typeface="Lato"/>
              </a:rPr>
              <a:t>Lisez la sortie de cette façon</a:t>
            </a:r>
            <a:endParaRPr lang="fr-FR" dirty="0"/>
          </a:p>
        </p:txBody>
      </p:sp>
    </p:spTree>
    <p:extLst>
      <p:ext uri="{BB962C8B-B14F-4D97-AF65-F5344CB8AC3E}">
        <p14:creationId xmlns:p14="http://schemas.microsoft.com/office/powerpoint/2010/main" val="1812441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723732" y="1019898"/>
            <a:ext cx="889215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apple-system"/>
              </a:rPr>
              <a:t>(Afficher</a:t>
            </a:r>
            <a:r>
              <a:rPr kumimoji="0" lang="fr-FR" altLang="fr-FR" sz="1600" b="1" i="0" u="none" strike="noStrike" cap="none" normalizeH="0" dirty="0" smtClean="0">
                <a:ln>
                  <a:noFill/>
                </a:ln>
                <a:solidFill>
                  <a:schemeClr val="tx1"/>
                </a:solidFill>
                <a:effectLst/>
                <a:latin typeface="-apple-system"/>
              </a:rPr>
              <a:t> les détails d’une planification commit)</a:t>
            </a:r>
            <a:endParaRPr kumimoji="0" lang="fr-FR" altLang="fr-FR" sz="2400"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Pour voir un commit particulier lancez la commande git show suivie par le début de l’identifiant de la commit  exemple </a:t>
            </a:r>
            <a:r>
              <a:rPr lang="fr-FR" altLang="fr-FR" sz="1600" b="1" dirty="0" smtClean="0">
                <a:solidFill>
                  <a:srgbClr val="0A0A23"/>
                </a:solidFill>
                <a:latin typeface="Lato"/>
              </a:rPr>
              <a:t>git show 7060e</a:t>
            </a:r>
          </a:p>
        </p:txBody>
      </p:sp>
      <p:pic>
        <p:nvPicPr>
          <p:cNvPr id="4" name="Image 3"/>
          <p:cNvPicPr>
            <a:picLocks noChangeAspect="1"/>
          </p:cNvPicPr>
          <p:nvPr/>
        </p:nvPicPr>
        <p:blipFill>
          <a:blip r:embed="rId4"/>
          <a:stretch>
            <a:fillRect/>
          </a:stretch>
        </p:blipFill>
        <p:spPr>
          <a:xfrm>
            <a:off x="2723732" y="2345438"/>
            <a:ext cx="5207268" cy="2819545"/>
          </a:xfrm>
          <a:prstGeom prst="rect">
            <a:avLst/>
          </a:prstGeom>
        </p:spPr>
      </p:pic>
    </p:spTree>
    <p:extLst>
      <p:ext uri="{BB962C8B-B14F-4D97-AF65-F5344CB8AC3E}">
        <p14:creationId xmlns:p14="http://schemas.microsoft.com/office/powerpoint/2010/main" val="929261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723732" y="835233"/>
            <a:ext cx="889215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fr-FR" altLang="fr-FR" sz="2400" b="1" i="0" u="none" strike="noStrike" cap="none" normalizeH="0" baseline="0" dirty="0" smtClean="0">
                <a:ln>
                  <a:noFill/>
                </a:ln>
                <a:solidFill>
                  <a:schemeClr val="tx1"/>
                </a:solidFill>
                <a:effectLst/>
                <a:latin typeface="-apple-system"/>
              </a:rPr>
              <a:t>Création de projet</a:t>
            </a:r>
            <a:r>
              <a:rPr lang="fr-FR" altLang="fr-FR" sz="1600" b="1" dirty="0">
                <a:latin typeface="Lato"/>
              </a:rPr>
              <a:t> </a:t>
            </a:r>
            <a:r>
              <a:rPr lang="fr-FR" altLang="fr-FR" sz="1600" b="1" dirty="0" smtClean="0">
                <a:latin typeface="Lato"/>
              </a:rPr>
              <a:t>(.</a:t>
            </a:r>
            <a:r>
              <a:rPr lang="fr-FR" altLang="fr-FR" sz="1600" b="1" dirty="0" err="1" smtClean="0">
                <a:latin typeface="Lato"/>
              </a:rPr>
              <a:t>gitignore</a:t>
            </a:r>
            <a:r>
              <a:rPr lang="fr-FR" altLang="fr-FR" sz="1600" b="1" dirty="0" smtClean="0">
                <a:latin typeface="Lato"/>
              </a:rPr>
              <a:t>)</a:t>
            </a:r>
            <a:endParaRPr lang="fr-FR" altLang="fr-FR" sz="3600" b="1" dirty="0">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Pour ignorer certain fichiers dans le répertoire git pour qu’ils ne seront pas pris en considération lors de la pousse vers le répertoire distant, créez un fichier </a:t>
            </a:r>
            <a:r>
              <a:rPr lang="fr-FR" altLang="fr-FR" sz="1600" b="1" dirty="0" smtClean="0">
                <a:solidFill>
                  <a:srgbClr val="0A0A23"/>
                </a:solidFill>
                <a:latin typeface="Lato"/>
              </a:rPr>
              <a:t>.</a:t>
            </a:r>
            <a:r>
              <a:rPr lang="fr-FR" altLang="fr-FR" sz="1600" b="1" dirty="0" err="1" smtClean="0">
                <a:solidFill>
                  <a:srgbClr val="0A0A23"/>
                </a:solidFill>
                <a:latin typeface="Lato"/>
              </a:rPr>
              <a:t>gitignore</a:t>
            </a:r>
            <a:r>
              <a:rPr lang="fr-FR" altLang="fr-FR" sz="1600" b="1" dirty="0" smtClean="0">
                <a:solidFill>
                  <a:srgbClr val="0A0A23"/>
                </a:solidFill>
                <a:latin typeface="Lato"/>
              </a:rPr>
              <a:t> </a:t>
            </a:r>
            <a:r>
              <a:rPr lang="fr-FR" altLang="fr-FR" sz="1600" dirty="0" smtClean="0">
                <a:solidFill>
                  <a:srgbClr val="0A0A23"/>
                </a:solidFill>
                <a:latin typeface="Lato"/>
              </a:rPr>
              <a:t>et validez le</a:t>
            </a:r>
            <a:endParaRPr lang="fr-FR" altLang="fr-FR" sz="1600" b="1" dirty="0" smtClean="0">
              <a:solidFill>
                <a:srgbClr val="0A0A23"/>
              </a:solidFill>
              <a:latin typeface="Lato"/>
            </a:endParaRPr>
          </a:p>
        </p:txBody>
      </p:sp>
      <p:pic>
        <p:nvPicPr>
          <p:cNvPr id="5" name="Image 4"/>
          <p:cNvPicPr>
            <a:picLocks noChangeAspect="1"/>
          </p:cNvPicPr>
          <p:nvPr/>
        </p:nvPicPr>
        <p:blipFill>
          <a:blip r:embed="rId4"/>
          <a:stretch>
            <a:fillRect/>
          </a:stretch>
        </p:blipFill>
        <p:spPr>
          <a:xfrm>
            <a:off x="2723732" y="2365310"/>
            <a:ext cx="7399145" cy="1606526"/>
          </a:xfrm>
          <a:prstGeom prst="rect">
            <a:avLst/>
          </a:prstGeom>
        </p:spPr>
      </p:pic>
      <p:sp>
        <p:nvSpPr>
          <p:cNvPr id="6" name="Rectangle 5"/>
          <p:cNvSpPr/>
          <p:nvPr/>
        </p:nvSpPr>
        <p:spPr>
          <a:xfrm>
            <a:off x="2723732" y="2483938"/>
            <a:ext cx="7399145" cy="352543"/>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596660" y="3971836"/>
            <a:ext cx="9108831" cy="2092881"/>
          </a:xfrm>
          <a:prstGeom prst="rect">
            <a:avLst/>
          </a:prstGeom>
        </p:spPr>
        <p:txBody>
          <a:bodyPr wrap="square">
            <a:spAutoFit/>
          </a:bodyPr>
          <a:lstStyle/>
          <a:p>
            <a:pPr lvl="0" eaLnBrk="0" fontAlgn="base" hangingPunct="0">
              <a:spcBef>
                <a:spcPct val="0"/>
              </a:spcBef>
              <a:spcAft>
                <a:spcPct val="0"/>
              </a:spcAft>
            </a:pPr>
            <a:r>
              <a:rPr lang="fr-FR" altLang="fr-FR" sz="1600" dirty="0" smtClean="0">
                <a:solidFill>
                  <a:srgbClr val="0A0A23"/>
                </a:solidFill>
                <a:latin typeface="Lato"/>
              </a:rPr>
              <a:t>Voici quelques règles en relation avec le fichier </a:t>
            </a:r>
            <a:r>
              <a:rPr lang="fr-FR" altLang="fr-FR" sz="1600" b="1" dirty="0" smtClean="0">
                <a:solidFill>
                  <a:srgbClr val="0A0A23"/>
                </a:solidFill>
                <a:latin typeface="Lato"/>
              </a:rPr>
              <a:t>.</a:t>
            </a:r>
            <a:r>
              <a:rPr lang="fr-FR" altLang="fr-FR" sz="1600" b="1" dirty="0" err="1" smtClean="0">
                <a:solidFill>
                  <a:srgbClr val="0A0A23"/>
                </a:solidFill>
                <a:latin typeface="Lato"/>
              </a:rPr>
              <a:t>gitignore</a:t>
            </a:r>
            <a:endParaRPr lang="fr-FR" altLang="fr-FR" sz="1600" b="1" dirty="0" smtClean="0">
              <a:solidFill>
                <a:srgbClr val="0A0A23"/>
              </a:solidFill>
              <a:latin typeface="Lato"/>
            </a:endParaRPr>
          </a:p>
          <a:p>
            <a:pPr lvl="0" eaLnBrk="0" fontAlgn="base" hangingPunct="0">
              <a:spcBef>
                <a:spcPct val="0"/>
              </a:spcBef>
              <a:spcAft>
                <a:spcPct val="0"/>
              </a:spcAft>
            </a:pPr>
            <a:endParaRPr lang="fr-FR" altLang="fr-FR" sz="1600" b="1" dirty="0">
              <a:solidFill>
                <a:srgbClr val="0A0A23"/>
              </a:solidFill>
              <a:latin typeface="Lato"/>
            </a:endParaRPr>
          </a:p>
          <a:p>
            <a:pPr lvl="0" eaLnBrk="0" fontAlgn="base" hangingPunct="0">
              <a:spcBef>
                <a:spcPct val="0"/>
              </a:spcBef>
              <a:spcAft>
                <a:spcPct val="0"/>
              </a:spcAft>
            </a:pPr>
            <a:r>
              <a:rPr lang="fr-FR" dirty="0"/>
              <a:t>Une ligne commençant par # sert de </a:t>
            </a:r>
            <a:r>
              <a:rPr lang="fr-FR" dirty="0" smtClean="0"/>
              <a:t>commentaire</a:t>
            </a:r>
          </a:p>
          <a:p>
            <a:pPr eaLnBrk="0" fontAlgn="base" hangingPunct="0">
              <a:spcBef>
                <a:spcPct val="0"/>
              </a:spcBef>
              <a:spcAft>
                <a:spcPct val="0"/>
              </a:spcAft>
            </a:pPr>
            <a:r>
              <a:rPr lang="fr-FR" sz="1600" dirty="0">
                <a:latin typeface="Lato"/>
              </a:rPr>
              <a:t>Une ligne commençant par </a:t>
            </a:r>
            <a:r>
              <a:rPr lang="fr-FR" sz="1600" dirty="0" smtClean="0">
                <a:latin typeface="Lato"/>
              </a:rPr>
              <a:t>! </a:t>
            </a:r>
            <a:r>
              <a:rPr lang="fr-FR" sz="1600" dirty="0">
                <a:latin typeface="Lato"/>
              </a:rPr>
              <a:t>sert </a:t>
            </a:r>
            <a:r>
              <a:rPr lang="fr-FR" sz="1600" dirty="0" smtClean="0">
                <a:latin typeface="Lato"/>
              </a:rPr>
              <a:t>exception de l’acte d’ignorance</a:t>
            </a:r>
            <a:endParaRPr lang="fr-FR" sz="1400" b="1" dirty="0">
              <a:solidFill>
                <a:srgbClr val="0A0A23"/>
              </a:solidFill>
              <a:latin typeface="Lato"/>
            </a:endParaRPr>
          </a:p>
          <a:p>
            <a:pPr lvl="0" eaLnBrk="0" fontAlgn="base" hangingPunct="0">
              <a:spcBef>
                <a:spcPct val="0"/>
              </a:spcBef>
              <a:spcAft>
                <a:spcPct val="0"/>
              </a:spcAft>
            </a:pPr>
            <a:r>
              <a:rPr lang="fr-FR" sz="1600" dirty="0">
                <a:solidFill>
                  <a:srgbClr val="0A0A23"/>
                </a:solidFill>
                <a:latin typeface="Lato"/>
              </a:rPr>
              <a:t>La barre oblique "/" est utilisée comme séparateur de </a:t>
            </a:r>
            <a:r>
              <a:rPr lang="fr-FR" sz="1600" dirty="0" smtClean="0">
                <a:solidFill>
                  <a:srgbClr val="0A0A23"/>
                </a:solidFill>
                <a:latin typeface="Lato"/>
              </a:rPr>
              <a:t>répertoire</a:t>
            </a:r>
          </a:p>
          <a:p>
            <a:pPr lvl="0" eaLnBrk="0" fontAlgn="base" hangingPunct="0">
              <a:spcBef>
                <a:spcPct val="0"/>
              </a:spcBef>
              <a:spcAft>
                <a:spcPct val="0"/>
              </a:spcAft>
            </a:pPr>
            <a:r>
              <a:rPr lang="fr-FR" sz="1600" dirty="0">
                <a:solidFill>
                  <a:srgbClr val="0A0A23"/>
                </a:solidFill>
                <a:latin typeface="Lato"/>
              </a:rPr>
              <a:t>Un astérisque "*" correspond à tout </a:t>
            </a:r>
            <a:r>
              <a:rPr lang="fr-FR" sz="1600" dirty="0" smtClean="0">
                <a:solidFill>
                  <a:srgbClr val="0A0A23"/>
                </a:solidFill>
                <a:latin typeface="Lato"/>
              </a:rPr>
              <a:t>patron</a:t>
            </a:r>
          </a:p>
          <a:p>
            <a:pPr lvl="0" eaLnBrk="0" fontAlgn="base" hangingPunct="0">
              <a:spcBef>
                <a:spcPct val="0"/>
              </a:spcBef>
              <a:spcAft>
                <a:spcPct val="0"/>
              </a:spcAft>
            </a:pPr>
            <a:r>
              <a:rPr lang="fr-FR" sz="1600" dirty="0">
                <a:solidFill>
                  <a:srgbClr val="0A0A23"/>
                </a:solidFill>
                <a:latin typeface="Lato"/>
              </a:rPr>
              <a:t>Un </a:t>
            </a:r>
            <a:r>
              <a:rPr lang="fr-FR" sz="1600" dirty="0" smtClean="0">
                <a:solidFill>
                  <a:srgbClr val="0A0A23"/>
                </a:solidFill>
                <a:latin typeface="Lato"/>
              </a:rPr>
              <a:t>point d’interrogation ? </a:t>
            </a:r>
            <a:r>
              <a:rPr lang="fr-FR" sz="1600" dirty="0">
                <a:solidFill>
                  <a:srgbClr val="0A0A23"/>
                </a:solidFill>
                <a:latin typeface="Lato"/>
              </a:rPr>
              <a:t>correspond à </a:t>
            </a:r>
            <a:r>
              <a:rPr lang="fr-FR" sz="1600" dirty="0" smtClean="0">
                <a:solidFill>
                  <a:srgbClr val="0A0A23"/>
                </a:solidFill>
                <a:latin typeface="Lato"/>
              </a:rPr>
              <a:t>un caractère</a:t>
            </a:r>
          </a:p>
          <a:p>
            <a:pPr lvl="0" eaLnBrk="0" fontAlgn="base" hangingPunct="0">
              <a:spcBef>
                <a:spcPct val="0"/>
              </a:spcBef>
              <a:spcAft>
                <a:spcPct val="0"/>
              </a:spcAft>
            </a:pPr>
            <a:endParaRPr lang="fr-FR" sz="1600" dirty="0">
              <a:solidFill>
                <a:srgbClr val="0A0A23"/>
              </a:solidFill>
              <a:latin typeface="Lato"/>
            </a:endParaRPr>
          </a:p>
        </p:txBody>
      </p:sp>
    </p:spTree>
    <p:extLst>
      <p:ext uri="{BB962C8B-B14F-4D97-AF65-F5344CB8AC3E}">
        <p14:creationId xmlns:p14="http://schemas.microsoft.com/office/powerpoint/2010/main" val="3917167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085554" cy="276999"/>
          </a:xfrm>
          <a:prstGeom prst="rect">
            <a:avLst/>
          </a:prstGeom>
          <a:noFill/>
        </p:spPr>
        <p:txBody>
          <a:bodyPr wrap="none" rtlCol="0">
            <a:spAutoFit/>
          </a:bodyPr>
          <a:lstStyle/>
          <a:p>
            <a:r>
              <a:rPr lang="fr-FR" sz="1200" b="1" dirty="0" smtClean="0">
                <a:latin typeface="Recta"/>
              </a:rPr>
              <a:t>Introduction</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sp>
        <p:nvSpPr>
          <p:cNvPr id="4" name="Rectangle 1"/>
          <p:cNvSpPr>
            <a:spLocks noChangeArrowheads="1"/>
          </p:cNvSpPr>
          <p:nvPr/>
        </p:nvSpPr>
        <p:spPr bwMode="auto">
          <a:xfrm>
            <a:off x="2672212" y="1296895"/>
            <a:ext cx="806896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Git vs SVN: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pple-system"/>
            </a:endParaRPr>
          </a:p>
        </p:txBody>
      </p:sp>
      <p:pic>
        <p:nvPicPr>
          <p:cNvPr id="5" name="Image 4"/>
          <p:cNvPicPr>
            <a:picLocks noChangeAspect="1"/>
          </p:cNvPicPr>
          <p:nvPr/>
        </p:nvPicPr>
        <p:blipFill>
          <a:blip r:embed="rId3"/>
          <a:stretch>
            <a:fillRect/>
          </a:stretch>
        </p:blipFill>
        <p:spPr>
          <a:xfrm>
            <a:off x="4250028" y="3598146"/>
            <a:ext cx="841458" cy="954763"/>
          </a:xfrm>
          <a:prstGeom prst="rect">
            <a:avLst/>
          </a:prstGeom>
        </p:spPr>
      </p:pic>
      <p:sp>
        <p:nvSpPr>
          <p:cNvPr id="9" name="Rectangle 8"/>
          <p:cNvSpPr/>
          <p:nvPr/>
        </p:nvSpPr>
        <p:spPr>
          <a:xfrm>
            <a:off x="4341179" y="4552909"/>
            <a:ext cx="659155" cy="369332"/>
          </a:xfrm>
          <a:prstGeom prst="rect">
            <a:avLst/>
          </a:prstGeom>
        </p:spPr>
        <p:txBody>
          <a:bodyPr wrap="none">
            <a:spAutoFit/>
          </a:bodyPr>
          <a:lstStyle/>
          <a:p>
            <a:r>
              <a:rPr lang="fr-FR" altLang="fr-FR" dirty="0" smtClean="0">
                <a:solidFill>
                  <a:srgbClr val="0A0A23"/>
                </a:solidFill>
                <a:latin typeface="Lato"/>
              </a:rPr>
              <a:t>SVN</a:t>
            </a:r>
            <a:endParaRPr lang="fr-FR" dirty="0"/>
          </a:p>
        </p:txBody>
      </p:sp>
      <p:pic>
        <p:nvPicPr>
          <p:cNvPr id="1026"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7528" y="2804396"/>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7528" y="4628036"/>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3516" y="2515211"/>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8178" y="3847877"/>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0334" y="5258990"/>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 27"/>
          <p:cNvPicPr>
            <a:picLocks noChangeAspect="1"/>
          </p:cNvPicPr>
          <p:nvPr/>
        </p:nvPicPr>
        <p:blipFill>
          <a:blip r:embed="rId3"/>
          <a:stretch>
            <a:fillRect/>
          </a:stretch>
        </p:blipFill>
        <p:spPr>
          <a:xfrm>
            <a:off x="9006178" y="3623546"/>
            <a:ext cx="841458" cy="954763"/>
          </a:xfrm>
          <a:prstGeom prst="rect">
            <a:avLst/>
          </a:prstGeom>
        </p:spPr>
      </p:pic>
      <p:sp>
        <p:nvSpPr>
          <p:cNvPr id="29" name="Rectangle 28"/>
          <p:cNvSpPr/>
          <p:nvPr/>
        </p:nvSpPr>
        <p:spPr>
          <a:xfrm>
            <a:off x="9187097" y="4653436"/>
            <a:ext cx="569387" cy="369332"/>
          </a:xfrm>
          <a:prstGeom prst="rect">
            <a:avLst/>
          </a:prstGeom>
        </p:spPr>
        <p:txBody>
          <a:bodyPr wrap="none">
            <a:spAutoFit/>
          </a:bodyPr>
          <a:lstStyle/>
          <a:p>
            <a:r>
              <a:rPr lang="fr-FR" dirty="0" smtClean="0">
                <a:solidFill>
                  <a:srgbClr val="0A0A23"/>
                </a:solidFill>
                <a:latin typeface="Lato"/>
              </a:rPr>
              <a:t>GIT</a:t>
            </a:r>
            <a:endParaRPr lang="fr-FR" dirty="0"/>
          </a:p>
        </p:txBody>
      </p:sp>
      <p:pic>
        <p:nvPicPr>
          <p:cNvPr id="30"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3678" y="2829796"/>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3678" y="4653436"/>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39666" y="2540611"/>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4328" y="3873277"/>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Young User Icon transparent PNG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6484" y="5284390"/>
            <a:ext cx="630512" cy="605554"/>
          </a:xfrm>
          <a:prstGeom prst="rect">
            <a:avLst/>
          </a:prstGeom>
          <a:noFill/>
          <a:extLst>
            <a:ext uri="{909E8E84-426E-40DD-AFC4-6F175D3DCCD1}">
              <a14:hiddenFill xmlns:a14="http://schemas.microsoft.com/office/drawing/2010/main">
                <a:solidFill>
                  <a:srgbClr val="FFFFFF"/>
                </a:solidFill>
              </a14:hiddenFill>
            </a:ext>
          </a:extLst>
        </p:spPr>
      </p:pic>
      <p:pic>
        <p:nvPicPr>
          <p:cNvPr id="35" name="Image 34"/>
          <p:cNvPicPr>
            <a:picLocks noChangeAspect="1"/>
          </p:cNvPicPr>
          <p:nvPr/>
        </p:nvPicPr>
        <p:blipFill>
          <a:blip r:embed="rId3"/>
          <a:stretch>
            <a:fillRect/>
          </a:stretch>
        </p:blipFill>
        <p:spPr>
          <a:xfrm>
            <a:off x="7936370" y="3482252"/>
            <a:ext cx="345128" cy="391601"/>
          </a:xfrm>
          <a:prstGeom prst="rect">
            <a:avLst/>
          </a:prstGeom>
        </p:spPr>
      </p:pic>
      <p:pic>
        <p:nvPicPr>
          <p:cNvPr id="36" name="Image 35"/>
          <p:cNvPicPr>
            <a:picLocks noChangeAspect="1"/>
          </p:cNvPicPr>
          <p:nvPr/>
        </p:nvPicPr>
        <p:blipFill>
          <a:blip r:embed="rId3"/>
          <a:stretch>
            <a:fillRect/>
          </a:stretch>
        </p:blipFill>
        <p:spPr>
          <a:xfrm>
            <a:off x="8018920" y="5365966"/>
            <a:ext cx="345128" cy="391601"/>
          </a:xfrm>
          <a:prstGeom prst="rect">
            <a:avLst/>
          </a:prstGeom>
        </p:spPr>
      </p:pic>
      <p:pic>
        <p:nvPicPr>
          <p:cNvPr id="37" name="Image 36"/>
          <p:cNvPicPr>
            <a:picLocks noChangeAspect="1"/>
          </p:cNvPicPr>
          <p:nvPr/>
        </p:nvPicPr>
        <p:blipFill>
          <a:blip r:embed="rId3"/>
          <a:stretch>
            <a:fillRect/>
          </a:stretch>
        </p:blipFill>
        <p:spPr>
          <a:xfrm>
            <a:off x="9847636" y="5935266"/>
            <a:ext cx="345128" cy="391601"/>
          </a:xfrm>
          <a:prstGeom prst="rect">
            <a:avLst/>
          </a:prstGeom>
        </p:spPr>
      </p:pic>
      <p:pic>
        <p:nvPicPr>
          <p:cNvPr id="38" name="Image 37"/>
          <p:cNvPicPr>
            <a:picLocks noChangeAspect="1"/>
          </p:cNvPicPr>
          <p:nvPr/>
        </p:nvPicPr>
        <p:blipFill>
          <a:blip r:embed="rId3"/>
          <a:stretch>
            <a:fillRect/>
          </a:stretch>
        </p:blipFill>
        <p:spPr>
          <a:xfrm>
            <a:off x="10622809" y="4530640"/>
            <a:ext cx="345128" cy="391601"/>
          </a:xfrm>
          <a:prstGeom prst="rect">
            <a:avLst/>
          </a:prstGeom>
        </p:spPr>
      </p:pic>
      <p:pic>
        <p:nvPicPr>
          <p:cNvPr id="10" name="Image 9"/>
          <p:cNvPicPr>
            <a:picLocks noChangeAspect="1"/>
          </p:cNvPicPr>
          <p:nvPr/>
        </p:nvPicPr>
        <p:blipFill>
          <a:blip r:embed="rId5"/>
          <a:stretch>
            <a:fillRect/>
          </a:stretch>
        </p:blipFill>
        <p:spPr>
          <a:xfrm>
            <a:off x="9954922" y="3199483"/>
            <a:ext cx="347502" cy="390178"/>
          </a:xfrm>
          <a:prstGeom prst="rect">
            <a:avLst/>
          </a:prstGeom>
        </p:spPr>
      </p:pic>
      <p:pic>
        <p:nvPicPr>
          <p:cNvPr id="1028" name="Picture 4" descr="Versioning Icons - Free SVG &amp; PNG Versioning Images - Noun Projec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76667" y="3230985"/>
            <a:ext cx="327173" cy="32717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Versioning Icons - Free SVG &amp; PNG Versioning Images - Noun Projec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53947" y="4624602"/>
            <a:ext cx="327173" cy="32717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Versioning Icons - Free SVG &amp; PNG Versioning Images - Noun Projec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63145" y="5967479"/>
            <a:ext cx="327173" cy="32717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Versioning Icons - Free SVG &amp; PNG Versioning Images - Noun Projec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1498" y="3459959"/>
            <a:ext cx="327173" cy="32717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Versioning Icons - Free SVG &amp; PNG Versioning Images - Noun Projec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45084" y="5365966"/>
            <a:ext cx="327173" cy="32717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Versioning Icons - Free SVG &amp; PNG Versioning Images - Noun Projec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65591" y="3829943"/>
            <a:ext cx="588737" cy="58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059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9" name="Rectangle 8"/>
          <p:cNvSpPr/>
          <p:nvPr/>
        </p:nvSpPr>
        <p:spPr>
          <a:xfrm>
            <a:off x="2628426" y="1185679"/>
            <a:ext cx="9108831" cy="5047536"/>
          </a:xfrm>
          <a:prstGeom prst="rect">
            <a:avLst/>
          </a:prstGeom>
        </p:spPr>
        <p:txBody>
          <a:bodyPr wrap="square">
            <a:spAutoFit/>
          </a:bodyPr>
          <a:lstStyle/>
          <a:p>
            <a:pPr lvl="0" eaLnBrk="0" fontAlgn="base" hangingPunct="0">
              <a:spcBef>
                <a:spcPct val="0"/>
              </a:spcBef>
              <a:spcAft>
                <a:spcPct val="0"/>
              </a:spcAft>
            </a:pPr>
            <a:r>
              <a:rPr lang="fr-FR" altLang="fr-FR" sz="1600" dirty="0" smtClean="0">
                <a:solidFill>
                  <a:srgbClr val="0A0A23"/>
                </a:solidFill>
                <a:latin typeface="Lato"/>
              </a:rPr>
              <a:t>Voici quelques règles en relation avec le fichier </a:t>
            </a:r>
            <a:r>
              <a:rPr lang="fr-FR" altLang="fr-FR" sz="1600" b="1" dirty="0" smtClean="0">
                <a:solidFill>
                  <a:srgbClr val="0A0A23"/>
                </a:solidFill>
                <a:latin typeface="Lato"/>
              </a:rPr>
              <a:t>.</a:t>
            </a:r>
            <a:r>
              <a:rPr lang="fr-FR" altLang="fr-FR" sz="1600" b="1" dirty="0" err="1" smtClean="0">
                <a:solidFill>
                  <a:srgbClr val="0A0A23"/>
                </a:solidFill>
                <a:latin typeface="Lato"/>
              </a:rPr>
              <a:t>gitignore</a:t>
            </a:r>
            <a:endParaRPr lang="fr-FR" altLang="fr-FR" sz="1600" b="1" dirty="0" smtClean="0">
              <a:solidFill>
                <a:srgbClr val="0A0A23"/>
              </a:solidFill>
              <a:latin typeface="Lato"/>
            </a:endParaRPr>
          </a:p>
          <a:p>
            <a:pPr lvl="0" eaLnBrk="0" fontAlgn="base" hangingPunct="0">
              <a:spcBef>
                <a:spcPct val="0"/>
              </a:spcBef>
              <a:spcAft>
                <a:spcPct val="0"/>
              </a:spcAft>
            </a:pPr>
            <a:endParaRPr lang="fr-FR" altLang="fr-FR" sz="1600" b="1" dirty="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dirty="0"/>
              <a:t>Une ligne commençant par # sert de </a:t>
            </a:r>
            <a:r>
              <a:rPr lang="fr-FR" dirty="0" smtClean="0"/>
              <a:t>commentaire</a:t>
            </a:r>
          </a:p>
          <a:p>
            <a:pPr marL="742950" lvl="1" indent="-285750" eaLnBrk="0" fontAlgn="base" hangingPunct="0">
              <a:spcBef>
                <a:spcPct val="0"/>
              </a:spcBef>
              <a:spcAft>
                <a:spcPct val="0"/>
              </a:spcAft>
              <a:buFont typeface="Arial" panose="020B0604020202020204" pitchFamily="34" charset="0"/>
              <a:buChar char="•"/>
            </a:pPr>
            <a:endParaRPr lang="fr-FR" sz="1600" dirty="0" smtClean="0">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latin typeface="Lato"/>
              </a:rPr>
              <a:t>Une </a:t>
            </a:r>
            <a:r>
              <a:rPr lang="fr-FR" sz="1600" dirty="0">
                <a:latin typeface="Lato"/>
              </a:rPr>
              <a:t>ligne commençant par </a:t>
            </a:r>
            <a:r>
              <a:rPr lang="fr-FR" sz="1600" dirty="0" smtClean="0">
                <a:latin typeface="Lato"/>
              </a:rPr>
              <a:t>! </a:t>
            </a:r>
            <a:r>
              <a:rPr lang="fr-FR" sz="1600" dirty="0">
                <a:latin typeface="Lato"/>
              </a:rPr>
              <a:t>sert </a:t>
            </a:r>
            <a:r>
              <a:rPr lang="fr-FR" sz="1600" dirty="0" smtClean="0">
                <a:latin typeface="Lato"/>
              </a:rPr>
              <a:t>exception de l’acte d’ignorance</a:t>
            </a:r>
            <a:endParaRPr lang="fr-FR" sz="1400" b="1" dirty="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La </a:t>
            </a:r>
            <a:r>
              <a:rPr lang="fr-FR" sz="1600" dirty="0">
                <a:solidFill>
                  <a:srgbClr val="0A0A23"/>
                </a:solidFill>
                <a:latin typeface="Lato"/>
              </a:rPr>
              <a:t>barre oblique "/" est utilisée comme séparateur de </a:t>
            </a:r>
            <a:r>
              <a:rPr lang="fr-FR" sz="1600" dirty="0" smtClean="0">
                <a:solidFill>
                  <a:srgbClr val="0A0A23"/>
                </a:solidFill>
                <a:latin typeface="Lato"/>
              </a:rPr>
              <a:t>répertoire</a:t>
            </a: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Un </a:t>
            </a:r>
            <a:r>
              <a:rPr lang="fr-FR" sz="1600" dirty="0">
                <a:solidFill>
                  <a:srgbClr val="0A0A23"/>
                </a:solidFill>
                <a:latin typeface="Lato"/>
              </a:rPr>
              <a:t>astérisque "*" correspond à tout </a:t>
            </a:r>
            <a:r>
              <a:rPr lang="fr-FR" sz="1600" dirty="0" smtClean="0">
                <a:solidFill>
                  <a:srgbClr val="0A0A23"/>
                </a:solidFill>
                <a:latin typeface="Lato"/>
              </a:rPr>
              <a:t>patron</a:t>
            </a: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Un point d’interrogation ? </a:t>
            </a:r>
            <a:r>
              <a:rPr lang="fr-FR" sz="1600" dirty="0">
                <a:solidFill>
                  <a:srgbClr val="0A0A23"/>
                </a:solidFill>
                <a:latin typeface="Lato"/>
              </a:rPr>
              <a:t>correspond à </a:t>
            </a:r>
            <a:r>
              <a:rPr lang="fr-FR" sz="1600" dirty="0" smtClean="0">
                <a:solidFill>
                  <a:srgbClr val="0A0A23"/>
                </a:solidFill>
                <a:latin typeface="Lato"/>
              </a:rPr>
              <a:t>un caractère</a:t>
            </a: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Deux astérisques "**</a:t>
            </a:r>
            <a:r>
              <a:rPr lang="fr-FR" sz="1600" dirty="0">
                <a:solidFill>
                  <a:srgbClr val="0A0A23"/>
                </a:solidFill>
                <a:latin typeface="Lato"/>
              </a:rPr>
              <a:t>"</a:t>
            </a:r>
            <a:r>
              <a:rPr lang="fr-FR" sz="1600" dirty="0" smtClean="0">
                <a:solidFill>
                  <a:srgbClr val="0A0A23"/>
                </a:solidFill>
                <a:latin typeface="Lato"/>
              </a:rPr>
              <a:t> correspondent </a:t>
            </a:r>
            <a:r>
              <a:rPr lang="fr-FR" sz="1600" dirty="0">
                <a:solidFill>
                  <a:srgbClr val="0A0A23"/>
                </a:solidFill>
                <a:latin typeface="Lato"/>
              </a:rPr>
              <a:t>à </a:t>
            </a:r>
            <a:r>
              <a:rPr lang="fr-FR" sz="1600" dirty="0" smtClean="0">
                <a:solidFill>
                  <a:srgbClr val="0A0A23"/>
                </a:solidFill>
                <a:latin typeface="Lato"/>
              </a:rPr>
              <a:t>tout les fichiers est sous dossiers</a:t>
            </a: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 qui se trouvent dans un dossier particulier abc/** ou encore à tout sous dossier ou fichier qui correspond à un itinéraire exemple tout dossier ou fichier nommé file va être ignoré **/file </a:t>
            </a: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a:solidFill>
                  <a:srgbClr val="0A0A23"/>
                </a:solidFill>
                <a:latin typeface="Lato"/>
              </a:rPr>
              <a:t>Une barre oblique suivie de deux astérisques consécutifs, puis une barre oblique correspond à zéro ou plusieurs répertoires. Par exemple, " a/**/b" correspond à " a/b", " a/x/b", " </a:t>
            </a:r>
            <a:r>
              <a:rPr lang="fr-FR" sz="1600" dirty="0" smtClean="0">
                <a:solidFill>
                  <a:srgbClr val="0A0A23"/>
                </a:solidFill>
                <a:latin typeface="Lato"/>
              </a:rPr>
              <a:t>a/x/y/b"  ……….</a:t>
            </a:r>
            <a:endParaRPr lang="fr-FR" sz="1600" dirty="0">
              <a:solidFill>
                <a:srgbClr val="0A0A23"/>
              </a:solidFill>
              <a:latin typeface="Lato"/>
            </a:endParaRPr>
          </a:p>
        </p:txBody>
      </p:sp>
    </p:spTree>
    <p:extLst>
      <p:ext uri="{BB962C8B-B14F-4D97-AF65-F5344CB8AC3E}">
        <p14:creationId xmlns:p14="http://schemas.microsoft.com/office/powerpoint/2010/main" val="1448384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9" name="Rectangle 8"/>
          <p:cNvSpPr/>
          <p:nvPr/>
        </p:nvSpPr>
        <p:spPr>
          <a:xfrm>
            <a:off x="2628426" y="1185679"/>
            <a:ext cx="9108831" cy="5047536"/>
          </a:xfrm>
          <a:prstGeom prst="rect">
            <a:avLst/>
          </a:prstGeom>
        </p:spPr>
        <p:txBody>
          <a:bodyPr wrap="square">
            <a:spAutoFit/>
          </a:bodyPr>
          <a:lstStyle/>
          <a:p>
            <a:pPr lvl="0" eaLnBrk="0" fontAlgn="base" hangingPunct="0">
              <a:spcBef>
                <a:spcPct val="0"/>
              </a:spcBef>
              <a:spcAft>
                <a:spcPct val="0"/>
              </a:spcAft>
            </a:pPr>
            <a:r>
              <a:rPr lang="fr-FR" altLang="fr-FR" sz="1600" dirty="0" smtClean="0">
                <a:solidFill>
                  <a:srgbClr val="0A0A23"/>
                </a:solidFill>
                <a:latin typeface="Lato"/>
              </a:rPr>
              <a:t>Voici quelques règles en relation avec le fichier </a:t>
            </a:r>
            <a:r>
              <a:rPr lang="fr-FR" altLang="fr-FR" sz="1600" b="1" dirty="0" smtClean="0">
                <a:solidFill>
                  <a:srgbClr val="0A0A23"/>
                </a:solidFill>
                <a:latin typeface="Lato"/>
              </a:rPr>
              <a:t>.</a:t>
            </a:r>
            <a:r>
              <a:rPr lang="fr-FR" altLang="fr-FR" sz="1600" b="1" dirty="0" err="1" smtClean="0">
                <a:solidFill>
                  <a:srgbClr val="0A0A23"/>
                </a:solidFill>
                <a:latin typeface="Lato"/>
              </a:rPr>
              <a:t>gitignore</a:t>
            </a:r>
            <a:endParaRPr lang="fr-FR" altLang="fr-FR" sz="1600" b="1" dirty="0" smtClean="0">
              <a:solidFill>
                <a:srgbClr val="0A0A23"/>
              </a:solidFill>
              <a:latin typeface="Lato"/>
            </a:endParaRPr>
          </a:p>
          <a:p>
            <a:pPr lvl="0" eaLnBrk="0" fontAlgn="base" hangingPunct="0">
              <a:spcBef>
                <a:spcPct val="0"/>
              </a:spcBef>
              <a:spcAft>
                <a:spcPct val="0"/>
              </a:spcAft>
            </a:pPr>
            <a:endParaRPr lang="fr-FR" altLang="fr-FR" sz="1600" b="1" dirty="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dirty="0"/>
              <a:t>Une ligne commençant par # sert de </a:t>
            </a:r>
            <a:r>
              <a:rPr lang="fr-FR" dirty="0" smtClean="0"/>
              <a:t>commentaire</a:t>
            </a:r>
          </a:p>
          <a:p>
            <a:pPr marL="742950" lvl="1" indent="-285750" eaLnBrk="0" fontAlgn="base" hangingPunct="0">
              <a:spcBef>
                <a:spcPct val="0"/>
              </a:spcBef>
              <a:spcAft>
                <a:spcPct val="0"/>
              </a:spcAft>
              <a:buFont typeface="Arial" panose="020B0604020202020204" pitchFamily="34" charset="0"/>
              <a:buChar char="•"/>
            </a:pPr>
            <a:endParaRPr lang="fr-FR" sz="1600" dirty="0" smtClean="0">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latin typeface="Lato"/>
              </a:rPr>
              <a:t>Une </a:t>
            </a:r>
            <a:r>
              <a:rPr lang="fr-FR" sz="1600" dirty="0">
                <a:latin typeface="Lato"/>
              </a:rPr>
              <a:t>ligne commençant par </a:t>
            </a:r>
            <a:r>
              <a:rPr lang="fr-FR" sz="1600" dirty="0" smtClean="0">
                <a:latin typeface="Lato"/>
              </a:rPr>
              <a:t>! </a:t>
            </a:r>
            <a:r>
              <a:rPr lang="fr-FR" sz="1600" dirty="0">
                <a:latin typeface="Lato"/>
              </a:rPr>
              <a:t>sert </a:t>
            </a:r>
            <a:r>
              <a:rPr lang="fr-FR" sz="1600" dirty="0" smtClean="0">
                <a:latin typeface="Lato"/>
              </a:rPr>
              <a:t>exception de l’acte d’ignorance</a:t>
            </a:r>
            <a:endParaRPr lang="fr-FR" sz="1400" b="1" dirty="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La </a:t>
            </a:r>
            <a:r>
              <a:rPr lang="fr-FR" sz="1600" dirty="0">
                <a:solidFill>
                  <a:srgbClr val="0A0A23"/>
                </a:solidFill>
                <a:latin typeface="Lato"/>
              </a:rPr>
              <a:t>barre oblique "/" est utilisée comme séparateur de </a:t>
            </a:r>
            <a:r>
              <a:rPr lang="fr-FR" sz="1600" dirty="0" smtClean="0">
                <a:solidFill>
                  <a:srgbClr val="0A0A23"/>
                </a:solidFill>
                <a:latin typeface="Lato"/>
              </a:rPr>
              <a:t>répertoire</a:t>
            </a: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Un </a:t>
            </a:r>
            <a:r>
              <a:rPr lang="fr-FR" sz="1600" dirty="0">
                <a:solidFill>
                  <a:srgbClr val="0A0A23"/>
                </a:solidFill>
                <a:latin typeface="Lato"/>
              </a:rPr>
              <a:t>astérisque "*" correspond à tout </a:t>
            </a:r>
            <a:r>
              <a:rPr lang="fr-FR" sz="1600" dirty="0" smtClean="0">
                <a:solidFill>
                  <a:srgbClr val="0A0A23"/>
                </a:solidFill>
                <a:latin typeface="Lato"/>
              </a:rPr>
              <a:t>patron</a:t>
            </a: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Un point d’interrogation ? </a:t>
            </a:r>
            <a:r>
              <a:rPr lang="fr-FR" sz="1600" dirty="0">
                <a:solidFill>
                  <a:srgbClr val="0A0A23"/>
                </a:solidFill>
                <a:latin typeface="Lato"/>
              </a:rPr>
              <a:t>correspond à </a:t>
            </a:r>
            <a:r>
              <a:rPr lang="fr-FR" sz="1600" dirty="0" smtClean="0">
                <a:solidFill>
                  <a:srgbClr val="0A0A23"/>
                </a:solidFill>
                <a:latin typeface="Lato"/>
              </a:rPr>
              <a:t>un caractère</a:t>
            </a: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Deux astérisques "**</a:t>
            </a:r>
            <a:r>
              <a:rPr lang="fr-FR" sz="1600" dirty="0">
                <a:solidFill>
                  <a:srgbClr val="0A0A23"/>
                </a:solidFill>
                <a:latin typeface="Lato"/>
              </a:rPr>
              <a:t>"</a:t>
            </a:r>
            <a:r>
              <a:rPr lang="fr-FR" sz="1600" dirty="0" smtClean="0">
                <a:solidFill>
                  <a:srgbClr val="0A0A23"/>
                </a:solidFill>
                <a:latin typeface="Lato"/>
              </a:rPr>
              <a:t> correspondent </a:t>
            </a:r>
            <a:r>
              <a:rPr lang="fr-FR" sz="1600" dirty="0">
                <a:solidFill>
                  <a:srgbClr val="0A0A23"/>
                </a:solidFill>
                <a:latin typeface="Lato"/>
              </a:rPr>
              <a:t>à </a:t>
            </a:r>
            <a:r>
              <a:rPr lang="fr-FR" sz="1600" dirty="0" smtClean="0">
                <a:solidFill>
                  <a:srgbClr val="0A0A23"/>
                </a:solidFill>
                <a:latin typeface="Lato"/>
              </a:rPr>
              <a:t>tout les fichiers est sous dossiers</a:t>
            </a:r>
          </a:p>
          <a:p>
            <a:pPr marL="742950" lvl="1" indent="-285750" eaLnBrk="0" fontAlgn="base" hangingPunct="0">
              <a:spcBef>
                <a:spcPct val="0"/>
              </a:spcBef>
              <a:spcAft>
                <a:spcPct val="0"/>
              </a:spcAft>
              <a:buFont typeface="Arial" panose="020B0604020202020204" pitchFamily="34" charset="0"/>
              <a:buChar char="•"/>
            </a:pPr>
            <a:r>
              <a:rPr lang="fr-FR" sz="1600" dirty="0" smtClean="0">
                <a:solidFill>
                  <a:srgbClr val="0A0A23"/>
                </a:solidFill>
                <a:latin typeface="Lato"/>
              </a:rPr>
              <a:t> qui se trouvent dans un dossier particulier abc/** ou encore à tout sous dossier ou fichier qui correspond à un itinéraire exemple tout dossier ou fichier nommé file va être ignoré **/file </a:t>
            </a:r>
          </a:p>
          <a:p>
            <a:pPr marL="742950" lvl="1" indent="-285750" eaLnBrk="0" fontAlgn="base" hangingPunct="0">
              <a:spcBef>
                <a:spcPct val="0"/>
              </a:spcBef>
              <a:spcAft>
                <a:spcPct val="0"/>
              </a:spcAft>
              <a:buFont typeface="Arial" panose="020B0604020202020204" pitchFamily="34" charset="0"/>
              <a:buChar char="•"/>
            </a:pPr>
            <a:endParaRPr lang="fr-FR" sz="1600" dirty="0" smtClean="0">
              <a:solidFill>
                <a:srgbClr val="0A0A23"/>
              </a:solidFill>
              <a:latin typeface="Lato"/>
            </a:endParaRPr>
          </a:p>
          <a:p>
            <a:pPr marL="742950" lvl="1" indent="-285750" eaLnBrk="0" fontAlgn="base" hangingPunct="0">
              <a:spcBef>
                <a:spcPct val="0"/>
              </a:spcBef>
              <a:spcAft>
                <a:spcPct val="0"/>
              </a:spcAft>
              <a:buFont typeface="Arial" panose="020B0604020202020204" pitchFamily="34" charset="0"/>
              <a:buChar char="•"/>
            </a:pPr>
            <a:r>
              <a:rPr lang="fr-FR" sz="1600" dirty="0">
                <a:solidFill>
                  <a:srgbClr val="0A0A23"/>
                </a:solidFill>
                <a:latin typeface="Lato"/>
              </a:rPr>
              <a:t>Une barre oblique suivie de deux astérisques consécutifs, puis une barre oblique correspond à zéro ou plusieurs répertoires. Par exemple, " a/**/b" correspond à " a/b", " a/x/b", " </a:t>
            </a:r>
            <a:r>
              <a:rPr lang="fr-FR" sz="1600" dirty="0" smtClean="0">
                <a:solidFill>
                  <a:srgbClr val="0A0A23"/>
                </a:solidFill>
                <a:latin typeface="Lato"/>
              </a:rPr>
              <a:t>a/x/y/b"  ……….</a:t>
            </a:r>
            <a:endParaRPr lang="fr-FR" sz="1600" dirty="0">
              <a:solidFill>
                <a:srgbClr val="0A0A23"/>
              </a:solidFill>
              <a:latin typeface="Lato"/>
            </a:endParaRPr>
          </a:p>
        </p:txBody>
      </p:sp>
    </p:spTree>
    <p:extLst>
      <p:ext uri="{BB962C8B-B14F-4D97-AF65-F5344CB8AC3E}">
        <p14:creationId xmlns:p14="http://schemas.microsoft.com/office/powerpoint/2010/main" val="326880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723732" y="896788"/>
            <a:ext cx="8892157"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(Annulation</a:t>
            </a:r>
            <a:r>
              <a:rPr kumimoji="0" lang="fr-FR" altLang="fr-FR" sz="1600" b="1" i="0" u="none" strike="noStrike" cap="none" normalizeH="0" dirty="0" smtClean="0">
                <a:ln>
                  <a:noFill/>
                </a:ln>
                <a:solidFill>
                  <a:schemeClr val="tx1"/>
                </a:solidFill>
                <a:effectLst/>
                <a:latin typeface="Lato"/>
              </a:rPr>
              <a:t> de modification non planifiée)</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Pour annuler les changements au niveau d’un fichier non encore planifié avec </a:t>
            </a:r>
            <a:r>
              <a:rPr lang="fr-FR" altLang="fr-FR" sz="1600" b="1" dirty="0" smtClean="0">
                <a:solidFill>
                  <a:srgbClr val="0A0A23"/>
                </a:solidFill>
                <a:latin typeface="Lato"/>
              </a:rPr>
              <a:t>Commit</a:t>
            </a:r>
            <a:r>
              <a:rPr lang="fr-FR" altLang="fr-FR" sz="1600" dirty="0" smtClean="0">
                <a:solidFill>
                  <a:srgbClr val="0A0A23"/>
                </a:solidFill>
                <a:latin typeface="Lato"/>
              </a:rPr>
              <a:t> utilisez </a:t>
            </a:r>
            <a:r>
              <a:rPr lang="fr-FR" altLang="fr-FR" sz="1600" b="1" dirty="0" smtClean="0">
                <a:solidFill>
                  <a:srgbClr val="0A0A23"/>
                </a:solidFill>
                <a:latin typeface="Lato"/>
              </a:rPr>
              <a:t>git </a:t>
            </a:r>
            <a:r>
              <a:rPr lang="fr-FR" altLang="fr-FR" sz="1600" b="1" dirty="0" err="1" smtClean="0">
                <a:solidFill>
                  <a:srgbClr val="0A0A23"/>
                </a:solidFill>
                <a:latin typeface="Lato"/>
              </a:rPr>
              <a:t>checkout</a:t>
            </a:r>
            <a:r>
              <a:rPr lang="fr-FR" altLang="fr-FR" sz="1600" b="1" dirty="0" smtClean="0">
                <a:solidFill>
                  <a:srgbClr val="0A0A23"/>
                </a:solidFill>
                <a:latin typeface="Lato"/>
              </a:rPr>
              <a:t> </a:t>
            </a:r>
            <a:r>
              <a:rPr lang="fr-FR" altLang="fr-FR" sz="1600" b="1" dirty="0" err="1" smtClean="0">
                <a:solidFill>
                  <a:srgbClr val="0A0A23"/>
                </a:solidFill>
                <a:latin typeface="Lato"/>
              </a:rPr>
              <a:t>nom_de_fichier</a:t>
            </a:r>
            <a:endParaRPr lang="fr-FR" altLang="fr-FR" sz="1600" b="1" dirty="0" smtClean="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Voici un exemple</a:t>
            </a:r>
          </a:p>
        </p:txBody>
      </p:sp>
      <p:sp>
        <p:nvSpPr>
          <p:cNvPr id="5" name="Rectangle 4"/>
          <p:cNvSpPr/>
          <p:nvPr/>
        </p:nvSpPr>
        <p:spPr>
          <a:xfrm>
            <a:off x="2723732" y="2542443"/>
            <a:ext cx="4010128" cy="1754326"/>
          </a:xfrm>
          <a:prstGeom prst="rect">
            <a:avLst/>
          </a:prstGeom>
          <a:solidFill>
            <a:schemeClr val="tx1"/>
          </a:solidFill>
        </p:spPr>
        <p:txBody>
          <a:bodyPr wrap="square">
            <a:spAutoFit/>
          </a:bodyPr>
          <a:lstStyle/>
          <a:p>
            <a:r>
              <a:rPr lang="fr-FR" dirty="0">
                <a:solidFill>
                  <a:schemeClr val="bg1"/>
                </a:solidFill>
              </a:rPr>
              <a:t> </a:t>
            </a:r>
            <a:r>
              <a:rPr lang="fr-FR" dirty="0" err="1">
                <a:solidFill>
                  <a:schemeClr val="bg1"/>
                </a:solidFill>
              </a:rPr>
              <a:t>echo</a:t>
            </a:r>
            <a:r>
              <a:rPr lang="fr-FR" dirty="0">
                <a:solidFill>
                  <a:schemeClr val="bg1"/>
                </a:solidFill>
              </a:rPr>
              <a:t> "ce ci est un contenu" &gt;&gt; </a:t>
            </a:r>
            <a:r>
              <a:rPr lang="fr-FR" dirty="0" err="1">
                <a:solidFill>
                  <a:schemeClr val="bg1"/>
                </a:solidFill>
              </a:rPr>
              <a:t>readme</a:t>
            </a:r>
            <a:endParaRPr lang="fr-FR" dirty="0">
              <a:solidFill>
                <a:schemeClr val="bg1"/>
              </a:solidFill>
            </a:endParaRPr>
          </a:p>
          <a:p>
            <a:r>
              <a:rPr lang="fr-FR" dirty="0">
                <a:solidFill>
                  <a:schemeClr val="bg1"/>
                </a:solidFill>
              </a:rPr>
              <a:t> </a:t>
            </a:r>
            <a:r>
              <a:rPr lang="fr-FR" dirty="0" smtClean="0">
                <a:solidFill>
                  <a:schemeClr val="bg1"/>
                </a:solidFill>
              </a:rPr>
              <a:t>cat </a:t>
            </a:r>
            <a:r>
              <a:rPr lang="fr-FR" dirty="0" err="1">
                <a:solidFill>
                  <a:schemeClr val="bg1"/>
                </a:solidFill>
              </a:rPr>
              <a:t>readme</a:t>
            </a:r>
            <a:endParaRPr lang="fr-FR" dirty="0">
              <a:solidFill>
                <a:schemeClr val="bg1"/>
              </a:solidFill>
            </a:endParaRPr>
          </a:p>
          <a:p>
            <a:r>
              <a:rPr lang="fr-FR" dirty="0" smtClean="0">
                <a:solidFill>
                  <a:schemeClr val="bg1"/>
                </a:solidFill>
              </a:rPr>
              <a:t> git </a:t>
            </a:r>
            <a:r>
              <a:rPr lang="fr-FR" dirty="0" err="1">
                <a:solidFill>
                  <a:schemeClr val="bg1"/>
                </a:solidFill>
              </a:rPr>
              <a:t>status</a:t>
            </a:r>
            <a:endParaRPr lang="fr-FR" dirty="0">
              <a:solidFill>
                <a:schemeClr val="bg1"/>
              </a:solidFill>
            </a:endParaRPr>
          </a:p>
          <a:p>
            <a:r>
              <a:rPr lang="fr-FR" dirty="0" smtClean="0">
                <a:solidFill>
                  <a:schemeClr val="bg1"/>
                </a:solidFill>
              </a:rPr>
              <a:t> git </a:t>
            </a:r>
            <a:r>
              <a:rPr lang="fr-FR" dirty="0" err="1">
                <a:solidFill>
                  <a:schemeClr val="bg1"/>
                </a:solidFill>
              </a:rPr>
              <a:t>checkout</a:t>
            </a:r>
            <a:r>
              <a:rPr lang="fr-FR" dirty="0">
                <a:solidFill>
                  <a:schemeClr val="bg1"/>
                </a:solidFill>
              </a:rPr>
              <a:t> </a:t>
            </a:r>
            <a:r>
              <a:rPr lang="fr-FR" dirty="0" err="1">
                <a:solidFill>
                  <a:schemeClr val="bg1"/>
                </a:solidFill>
              </a:rPr>
              <a:t>readme</a:t>
            </a:r>
            <a:endParaRPr lang="fr-FR" dirty="0">
              <a:solidFill>
                <a:schemeClr val="bg1"/>
              </a:solidFill>
            </a:endParaRPr>
          </a:p>
          <a:p>
            <a:r>
              <a:rPr lang="fr-FR" dirty="0">
                <a:solidFill>
                  <a:schemeClr val="bg1"/>
                </a:solidFill>
              </a:rPr>
              <a:t> </a:t>
            </a:r>
            <a:r>
              <a:rPr lang="fr-FR" dirty="0" smtClean="0">
                <a:solidFill>
                  <a:schemeClr val="bg1"/>
                </a:solidFill>
              </a:rPr>
              <a:t>git </a:t>
            </a:r>
            <a:r>
              <a:rPr lang="fr-FR" dirty="0" err="1">
                <a:solidFill>
                  <a:schemeClr val="bg1"/>
                </a:solidFill>
              </a:rPr>
              <a:t>status</a:t>
            </a:r>
            <a:endParaRPr lang="fr-FR" dirty="0">
              <a:solidFill>
                <a:schemeClr val="bg1"/>
              </a:solidFill>
            </a:endParaRPr>
          </a:p>
          <a:p>
            <a:r>
              <a:rPr lang="fr-FR" dirty="0" smtClean="0">
                <a:solidFill>
                  <a:schemeClr val="bg1"/>
                </a:solidFill>
              </a:rPr>
              <a:t> cat </a:t>
            </a:r>
            <a:r>
              <a:rPr lang="fr-FR" dirty="0" err="1" smtClean="0">
                <a:solidFill>
                  <a:schemeClr val="bg1"/>
                </a:solidFill>
              </a:rPr>
              <a:t>readme</a:t>
            </a:r>
            <a:endParaRPr lang="fr-FR" dirty="0">
              <a:solidFill>
                <a:schemeClr val="bg1"/>
              </a:solidFill>
            </a:endParaRPr>
          </a:p>
        </p:txBody>
      </p:sp>
    </p:spTree>
    <p:extLst>
      <p:ext uri="{BB962C8B-B14F-4D97-AF65-F5344CB8AC3E}">
        <p14:creationId xmlns:p14="http://schemas.microsoft.com/office/powerpoint/2010/main" val="1087731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690153" y="953984"/>
            <a:ext cx="8892157"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(Annulation</a:t>
            </a:r>
            <a:r>
              <a:rPr kumimoji="0" lang="fr-FR" altLang="fr-FR" sz="1600" b="1" i="0" u="none" strike="noStrike" cap="none" normalizeH="0" dirty="0" smtClean="0">
                <a:ln>
                  <a:noFill/>
                </a:ln>
                <a:solidFill>
                  <a:schemeClr val="tx1"/>
                </a:solidFill>
                <a:effectLst/>
                <a:latin typeface="Lato"/>
              </a:rPr>
              <a:t> des planifications)</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Il faut comprendre qu’il y a trois niveau d’annulation des planifications</a:t>
            </a:r>
          </a:p>
          <a:p>
            <a:pPr marL="742950" lvl="1" indent="-285750">
              <a:buFont typeface="Arial" panose="020B0604020202020204" pitchFamily="34" charset="0"/>
              <a:buChar char="•"/>
            </a:pPr>
            <a:endParaRPr lang="fr-FR" altLang="fr-FR" sz="1600" dirty="0">
              <a:solidFill>
                <a:srgbClr val="0A0A23"/>
              </a:solidFill>
              <a:latin typeface="Lato"/>
            </a:endParaRPr>
          </a:p>
          <a:p>
            <a:pPr marL="742950" lvl="1" indent="-285750">
              <a:buFont typeface="Arial" panose="020B0604020202020204" pitchFamily="34" charset="0"/>
              <a:buChar char="•"/>
            </a:pPr>
            <a:r>
              <a:rPr lang="en-US" sz="1600" dirty="0" err="1">
                <a:latin typeface="Lato"/>
              </a:rPr>
              <a:t>git</a:t>
            </a:r>
            <a:r>
              <a:rPr lang="en-US" sz="1600" dirty="0">
                <a:latin typeface="Lato"/>
              </a:rPr>
              <a:t> reset --soft  </a:t>
            </a:r>
            <a:r>
              <a:rPr lang="en-US" sz="1600" dirty="0" smtClean="0">
                <a:latin typeface="Lato"/>
              </a:rPr>
              <a:t>HEAD~N </a:t>
            </a:r>
            <a:r>
              <a:rPr lang="en-US" sz="1600" dirty="0" err="1" smtClean="0">
                <a:latin typeface="Lato"/>
              </a:rPr>
              <a:t>où</a:t>
            </a:r>
            <a:r>
              <a:rPr lang="en-US" sz="1600" dirty="0" smtClean="0">
                <a:latin typeface="Lato"/>
              </a:rPr>
              <a:t> N et le </a:t>
            </a:r>
            <a:r>
              <a:rPr lang="en-US" sz="1600" dirty="0" err="1" smtClean="0">
                <a:latin typeface="Lato"/>
              </a:rPr>
              <a:t>nombre</a:t>
            </a:r>
            <a:r>
              <a:rPr lang="en-US" sz="1600" dirty="0" smtClean="0">
                <a:latin typeface="Lato"/>
              </a:rPr>
              <a:t> de pas </a:t>
            </a:r>
            <a:r>
              <a:rPr lang="en-US" sz="1600" dirty="0" err="1" smtClean="0">
                <a:latin typeface="Lato"/>
              </a:rPr>
              <a:t>d’annulations</a:t>
            </a:r>
            <a:endParaRPr lang="en-US" sz="1600" dirty="0">
              <a:latin typeface="Lato"/>
            </a:endParaRPr>
          </a:p>
          <a:p>
            <a:pPr marL="742950" lvl="1" indent="-285750">
              <a:buFont typeface="Arial" panose="020B0604020202020204" pitchFamily="34" charset="0"/>
              <a:buChar char="•"/>
            </a:pPr>
            <a:r>
              <a:rPr lang="en-US" sz="1600" dirty="0" err="1">
                <a:latin typeface="Lato"/>
              </a:rPr>
              <a:t>git</a:t>
            </a:r>
            <a:r>
              <a:rPr lang="en-US" sz="1600" dirty="0">
                <a:latin typeface="Lato"/>
              </a:rPr>
              <a:t> reset </a:t>
            </a:r>
            <a:r>
              <a:rPr lang="en-US" sz="1600" dirty="0" smtClean="0">
                <a:latin typeface="Lato"/>
              </a:rPr>
              <a:t>–mixed </a:t>
            </a:r>
            <a:endParaRPr lang="en-US" sz="1600" dirty="0">
              <a:latin typeface="Lato"/>
            </a:endParaRPr>
          </a:p>
          <a:p>
            <a:pPr marL="742950" lvl="1" indent="-285750">
              <a:buFont typeface="Arial" panose="020B0604020202020204" pitchFamily="34" charset="0"/>
              <a:buChar char="•"/>
            </a:pPr>
            <a:r>
              <a:rPr lang="en-US" sz="1600" dirty="0" err="1">
                <a:latin typeface="Lato"/>
              </a:rPr>
              <a:t>git</a:t>
            </a:r>
            <a:r>
              <a:rPr lang="en-US" sz="1600" dirty="0">
                <a:latin typeface="Lato"/>
              </a:rPr>
              <a:t> reset </a:t>
            </a:r>
            <a:r>
              <a:rPr lang="en-US" sz="1600" dirty="0" smtClean="0">
                <a:latin typeface="Lato"/>
              </a:rPr>
              <a:t>–</a:t>
            </a:r>
            <a:r>
              <a:rPr lang="en-US" sz="1600" dirty="0">
                <a:latin typeface="Lato"/>
              </a:rPr>
              <a:t>hard HEAD~N</a:t>
            </a:r>
            <a:endParaRPr lang="en-US" sz="1600" dirty="0" smtClean="0">
              <a:latin typeface="Lato"/>
            </a:endParaRPr>
          </a:p>
          <a:p>
            <a:pPr lvl="1"/>
            <a:endParaRPr lang="fr-FR" altLang="fr-FR" sz="1600" dirty="0" smtClean="0">
              <a:solidFill>
                <a:srgbClr val="0A0A23"/>
              </a:solidFill>
              <a:latin typeface="Lato"/>
            </a:endParaRPr>
          </a:p>
          <a:p>
            <a:pPr lvl="1"/>
            <a:r>
              <a:rPr lang="fr-FR" altLang="fr-FR" sz="1600" b="1" dirty="0" smtClean="0">
                <a:solidFill>
                  <a:srgbClr val="0A0A23"/>
                </a:solidFill>
                <a:latin typeface="Lato"/>
              </a:rPr>
              <a:t>HEAD: </a:t>
            </a:r>
            <a:r>
              <a:rPr lang="fr-FR" altLang="fr-FR" sz="1600" dirty="0">
                <a:solidFill>
                  <a:srgbClr val="0A0A23"/>
                </a:solidFill>
                <a:latin typeface="Lato"/>
              </a:rPr>
              <a:t>est un pointeur ou une référence au dernier commit </a:t>
            </a:r>
            <a:r>
              <a:rPr lang="fr-FR" altLang="fr-FR" sz="1600" dirty="0" smtClean="0">
                <a:solidFill>
                  <a:srgbClr val="0A0A23"/>
                </a:solidFill>
                <a:latin typeface="Lato"/>
              </a:rPr>
              <a:t>dans</a:t>
            </a:r>
          </a:p>
          <a:p>
            <a:pPr lvl="1"/>
            <a:r>
              <a:rPr lang="fr-FR" altLang="fr-FR" sz="1600" dirty="0" smtClean="0">
                <a:solidFill>
                  <a:srgbClr val="0A0A23"/>
                </a:solidFill>
                <a:latin typeface="Lato"/>
              </a:rPr>
              <a:t>la </a:t>
            </a:r>
            <a:r>
              <a:rPr lang="fr-FR" altLang="fr-FR" sz="1600" dirty="0">
                <a:solidFill>
                  <a:srgbClr val="0A0A23"/>
                </a:solidFill>
                <a:latin typeface="Lato"/>
              </a:rPr>
              <a:t>branche </a:t>
            </a:r>
            <a:r>
              <a:rPr lang="fr-FR" altLang="fr-FR" sz="1600" dirty="0" smtClean="0">
                <a:solidFill>
                  <a:srgbClr val="0A0A23"/>
                </a:solidFill>
                <a:latin typeface="Lato"/>
              </a:rPr>
              <a:t>actuelle</a:t>
            </a:r>
          </a:p>
          <a:p>
            <a:pPr lvl="1"/>
            <a:endParaRPr lang="fr-FR" altLang="fr-FR" sz="1600" dirty="0" smtClean="0">
              <a:solidFill>
                <a:srgbClr val="0A0A23"/>
              </a:solidFill>
              <a:latin typeface="Lato"/>
            </a:endParaRPr>
          </a:p>
          <a:p>
            <a:pPr lvl="1"/>
            <a:r>
              <a:rPr lang="fr-FR" altLang="fr-FR" sz="1600" b="1" dirty="0" smtClean="0">
                <a:solidFill>
                  <a:srgbClr val="0A0A23"/>
                </a:solidFill>
                <a:latin typeface="Lato"/>
              </a:rPr>
              <a:t>~1: </a:t>
            </a:r>
            <a:r>
              <a:rPr lang="fr-FR" altLang="fr-FR" sz="1600" dirty="0" smtClean="0">
                <a:solidFill>
                  <a:srgbClr val="0A0A23"/>
                </a:solidFill>
                <a:latin typeface="Lato"/>
              </a:rPr>
              <a:t>La dernière planification </a:t>
            </a:r>
            <a:r>
              <a:rPr lang="fr-FR" altLang="fr-FR" sz="1600" b="1" dirty="0" smtClean="0">
                <a:solidFill>
                  <a:srgbClr val="0A0A23"/>
                </a:solidFill>
                <a:latin typeface="Lato"/>
              </a:rPr>
              <a:t>Commit</a:t>
            </a:r>
            <a:r>
              <a:rPr lang="fr-FR" altLang="fr-FR" sz="1600" dirty="0" smtClean="0">
                <a:solidFill>
                  <a:srgbClr val="0A0A23"/>
                </a:solidFill>
                <a:latin typeface="Lato"/>
              </a:rPr>
              <a:t> faite</a:t>
            </a:r>
            <a:endParaRPr lang="fr-FR" altLang="fr-FR" sz="1600" b="1" dirty="0">
              <a:solidFill>
                <a:srgbClr val="0A0A23"/>
              </a:solidFill>
              <a:latin typeface="Lato"/>
            </a:endParaRPr>
          </a:p>
          <a:p>
            <a:pPr lvl="1"/>
            <a:endParaRPr lang="fr-FR" altLang="fr-FR" sz="1600" dirty="0" smtClean="0">
              <a:solidFill>
                <a:srgbClr val="0A0A23"/>
              </a:solidFill>
              <a:latin typeface="Lato"/>
            </a:endParaRPr>
          </a:p>
          <a:p>
            <a:pPr lvl="2"/>
            <a:r>
              <a:rPr lang="fr-FR" altLang="fr-FR" sz="1600" b="1" dirty="0" smtClean="0">
                <a:solidFill>
                  <a:srgbClr val="0A0A23"/>
                </a:solidFill>
                <a:latin typeface="Lato"/>
              </a:rPr>
              <a:t>soft</a:t>
            </a:r>
            <a:r>
              <a:rPr lang="fr-FR" altLang="fr-FR" sz="1600" b="1" dirty="0">
                <a:solidFill>
                  <a:srgbClr val="0A0A23"/>
                </a:solidFill>
                <a:latin typeface="Lato"/>
              </a:rPr>
              <a:t>: </a:t>
            </a:r>
            <a:r>
              <a:rPr lang="fr-FR" altLang="fr-FR" sz="1600" dirty="0" smtClean="0">
                <a:solidFill>
                  <a:srgbClr val="0A0A23"/>
                </a:solidFill>
                <a:latin typeface="Lato"/>
              </a:rPr>
              <a:t>Annule </a:t>
            </a:r>
            <a:r>
              <a:rPr lang="fr-FR" altLang="fr-FR" sz="1600" dirty="0">
                <a:solidFill>
                  <a:srgbClr val="0A0A23"/>
                </a:solidFill>
                <a:latin typeface="Lato"/>
              </a:rPr>
              <a:t>la </a:t>
            </a:r>
            <a:r>
              <a:rPr lang="fr-FR" altLang="fr-FR" sz="1600" dirty="0" smtClean="0">
                <a:solidFill>
                  <a:srgbClr val="0A0A23"/>
                </a:solidFill>
                <a:latin typeface="Lato"/>
              </a:rPr>
              <a:t>planification </a:t>
            </a:r>
            <a:r>
              <a:rPr lang="fr-FR" altLang="fr-FR" sz="1600" dirty="0">
                <a:solidFill>
                  <a:srgbClr val="0A0A23"/>
                </a:solidFill>
                <a:latin typeface="Lato"/>
              </a:rPr>
              <a:t>des </a:t>
            </a:r>
            <a:r>
              <a:rPr lang="fr-FR" altLang="fr-FR" sz="1600" dirty="0" smtClean="0">
                <a:solidFill>
                  <a:srgbClr val="0A0A23"/>
                </a:solidFill>
                <a:latin typeface="Lato"/>
              </a:rPr>
              <a:t>modifications  «  le Commit »</a:t>
            </a:r>
            <a:endParaRPr lang="fr-FR" altLang="fr-FR" sz="1600" dirty="0">
              <a:solidFill>
                <a:srgbClr val="0A0A23"/>
              </a:solidFill>
              <a:latin typeface="Lato"/>
            </a:endParaRPr>
          </a:p>
          <a:p>
            <a:pPr lvl="2"/>
            <a:endParaRPr lang="fr-FR" altLang="fr-FR" sz="1600" dirty="0" smtClean="0">
              <a:solidFill>
                <a:srgbClr val="0A0A23"/>
              </a:solidFill>
              <a:latin typeface="Lato"/>
            </a:endParaRPr>
          </a:p>
          <a:p>
            <a:pPr lvl="2"/>
            <a:r>
              <a:rPr lang="fr-FR" altLang="fr-FR" sz="1600" b="1" dirty="0" smtClean="0">
                <a:solidFill>
                  <a:srgbClr val="0A0A23"/>
                </a:solidFill>
                <a:latin typeface="Lato"/>
              </a:rPr>
              <a:t>mixed </a:t>
            </a:r>
            <a:r>
              <a:rPr lang="fr-FR" altLang="fr-FR" sz="1600" b="1" dirty="0">
                <a:solidFill>
                  <a:srgbClr val="0A0A23"/>
                </a:solidFill>
                <a:latin typeface="Lato"/>
              </a:rPr>
              <a:t>(par défaut) : </a:t>
            </a:r>
            <a:r>
              <a:rPr lang="fr-FR" altLang="fr-FR" sz="1600" dirty="0" smtClean="0">
                <a:solidFill>
                  <a:srgbClr val="0A0A23"/>
                </a:solidFill>
                <a:latin typeface="Lato"/>
              </a:rPr>
              <a:t>Annuler </a:t>
            </a:r>
            <a:r>
              <a:rPr lang="fr-FR" altLang="fr-FR" sz="1600" dirty="0">
                <a:solidFill>
                  <a:srgbClr val="0A0A23"/>
                </a:solidFill>
                <a:latin typeface="Lato"/>
              </a:rPr>
              <a:t>la mise en </a:t>
            </a:r>
            <a:r>
              <a:rPr lang="fr-FR" altLang="fr-FR" sz="1600" dirty="0" smtClean="0">
                <a:solidFill>
                  <a:srgbClr val="0A0A23"/>
                </a:solidFill>
                <a:latin typeface="Lato"/>
              </a:rPr>
              <a:t>index</a:t>
            </a:r>
            <a:endParaRPr lang="fr-FR" altLang="fr-FR" sz="1600" dirty="0">
              <a:solidFill>
                <a:srgbClr val="0A0A23"/>
              </a:solidFill>
              <a:latin typeface="Lato"/>
            </a:endParaRPr>
          </a:p>
          <a:p>
            <a:pPr lvl="2"/>
            <a:endParaRPr lang="fr-FR" altLang="fr-FR" sz="1600" dirty="0" smtClean="0">
              <a:solidFill>
                <a:srgbClr val="0A0A23"/>
              </a:solidFill>
              <a:latin typeface="Lato"/>
            </a:endParaRPr>
          </a:p>
          <a:p>
            <a:pPr lvl="2"/>
            <a:r>
              <a:rPr lang="fr-FR" altLang="fr-FR" sz="1600" b="1" dirty="0" smtClean="0">
                <a:solidFill>
                  <a:srgbClr val="0A0A23"/>
                </a:solidFill>
                <a:latin typeface="Lato"/>
              </a:rPr>
              <a:t>hard</a:t>
            </a:r>
            <a:r>
              <a:rPr lang="fr-FR" altLang="fr-FR" sz="1600" b="1" dirty="0">
                <a:solidFill>
                  <a:srgbClr val="0A0A23"/>
                </a:solidFill>
                <a:latin typeface="Lato"/>
              </a:rPr>
              <a:t>: </a:t>
            </a:r>
            <a:r>
              <a:rPr lang="fr-FR" altLang="fr-FR" sz="1600" dirty="0" smtClean="0">
                <a:solidFill>
                  <a:srgbClr val="0A0A23"/>
                </a:solidFill>
                <a:latin typeface="Lato"/>
              </a:rPr>
              <a:t>Annuler </a:t>
            </a:r>
            <a:r>
              <a:rPr lang="fr-FR" altLang="fr-FR" sz="1600" dirty="0">
                <a:solidFill>
                  <a:srgbClr val="0A0A23"/>
                </a:solidFill>
                <a:latin typeface="Lato"/>
              </a:rPr>
              <a:t>la validation + </a:t>
            </a:r>
            <a:r>
              <a:rPr lang="fr-FR" altLang="fr-FR" sz="1600" dirty="0" smtClean="0">
                <a:solidFill>
                  <a:srgbClr val="0A0A23"/>
                </a:solidFill>
                <a:latin typeface="Lato"/>
              </a:rPr>
              <a:t>Annuler </a:t>
            </a:r>
            <a:r>
              <a:rPr lang="fr-FR" altLang="fr-FR" sz="1600" dirty="0">
                <a:solidFill>
                  <a:srgbClr val="0A0A23"/>
                </a:solidFill>
                <a:latin typeface="Lato"/>
              </a:rPr>
              <a:t>la mise en </a:t>
            </a:r>
            <a:r>
              <a:rPr lang="fr-FR" altLang="fr-FR" sz="1600" dirty="0" smtClean="0">
                <a:solidFill>
                  <a:srgbClr val="0A0A23"/>
                </a:solidFill>
                <a:latin typeface="Lato"/>
              </a:rPr>
              <a:t>index </a:t>
            </a:r>
            <a:r>
              <a:rPr lang="fr-FR" altLang="fr-FR" sz="1600" dirty="0">
                <a:solidFill>
                  <a:srgbClr val="0A0A23"/>
                </a:solidFill>
                <a:latin typeface="Lato"/>
              </a:rPr>
              <a:t>+ supprimer les </a:t>
            </a:r>
            <a:r>
              <a:rPr lang="fr-FR" altLang="fr-FR" sz="1600" dirty="0" smtClean="0">
                <a:solidFill>
                  <a:srgbClr val="0A0A23"/>
                </a:solidFill>
                <a:latin typeface="Lato"/>
              </a:rPr>
              <a:t>modifications au niveau du fichier, </a:t>
            </a:r>
            <a:r>
              <a:rPr lang="fr-FR" altLang="fr-FR" sz="1600" dirty="0">
                <a:solidFill>
                  <a:srgbClr val="0A0A23"/>
                </a:solidFill>
                <a:latin typeface="Lato"/>
              </a:rPr>
              <a:t>il ne reste plus rien</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smtClean="0">
              <a:solidFill>
                <a:srgbClr val="0A0A23"/>
              </a:solidFill>
              <a:latin typeface="Lato"/>
            </a:endParaRPr>
          </a:p>
        </p:txBody>
      </p:sp>
    </p:spTree>
    <p:extLst>
      <p:ext uri="{BB962C8B-B14F-4D97-AF65-F5344CB8AC3E}">
        <p14:creationId xmlns:p14="http://schemas.microsoft.com/office/powerpoint/2010/main" val="2777173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713054" y="1112231"/>
            <a:ext cx="8892157" cy="51398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(Annulation</a:t>
            </a:r>
            <a:r>
              <a:rPr kumimoji="0" lang="fr-FR" altLang="fr-FR" sz="1600" b="1" i="0" u="none" strike="noStrike" cap="none" normalizeH="0" dirty="0" smtClean="0">
                <a:ln>
                  <a:noFill/>
                </a:ln>
                <a:solidFill>
                  <a:schemeClr val="tx1"/>
                </a:solidFill>
                <a:effectLst/>
                <a:latin typeface="Lato"/>
              </a:rPr>
              <a:t> des planifications à distance)</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a:latin typeface="Lato"/>
              </a:rPr>
              <a:t>Il arrive parfois que vous souhaitiez annuler une validation que vous avez poussée vers </a:t>
            </a:r>
            <a:r>
              <a:rPr lang="fr-FR" dirty="0" smtClean="0">
                <a:latin typeface="Lato"/>
              </a:rPr>
              <a:t>une branche distante utilisez </a:t>
            </a:r>
            <a:r>
              <a:rPr lang="fr-FR" b="1" dirty="0" smtClean="0">
                <a:latin typeface="Lato"/>
              </a:rPr>
              <a:t>git </a:t>
            </a:r>
            <a:r>
              <a:rPr lang="fr-FR" b="1" dirty="0" err="1" smtClean="0">
                <a:latin typeface="Lato"/>
              </a:rPr>
              <a:t>revert</a:t>
            </a:r>
            <a:r>
              <a:rPr lang="fr-FR" b="1" dirty="0" smtClean="0">
                <a:latin typeface="Lato"/>
              </a:rPr>
              <a:t> </a:t>
            </a:r>
            <a:r>
              <a:rPr lang="fr-FR" dirty="0" smtClean="0">
                <a:latin typeface="Lato"/>
              </a:rPr>
              <a:t>pour annuler les modifications en local et à distance à la fois</a:t>
            </a:r>
            <a:endParaRPr lang="fr-FR" altLang="fr-FR" sz="1600" dirty="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smtClean="0">
              <a:solidFill>
                <a:srgbClr val="0A0A23"/>
              </a:solidFill>
              <a:latin typeface="Lato"/>
            </a:endParaRPr>
          </a:p>
          <a:p>
            <a:pPr lvl="0"/>
            <a:r>
              <a:rPr lang="fr-FR" altLang="fr-FR" sz="1600" dirty="0" smtClean="0">
                <a:solidFill>
                  <a:srgbClr val="0A0A23"/>
                </a:solidFill>
                <a:latin typeface="Lato"/>
              </a:rPr>
              <a:t>Récupérez, tout </a:t>
            </a:r>
            <a:r>
              <a:rPr lang="fr-FR" altLang="fr-FR" sz="1600" dirty="0">
                <a:solidFill>
                  <a:srgbClr val="0A0A23"/>
                </a:solidFill>
                <a:latin typeface="Lato"/>
              </a:rPr>
              <a:t>d’abord, </a:t>
            </a:r>
            <a:r>
              <a:rPr lang="fr-FR" altLang="fr-FR" sz="1600" dirty="0" smtClean="0">
                <a:solidFill>
                  <a:srgbClr val="0A0A23"/>
                </a:solidFill>
                <a:latin typeface="Lato"/>
              </a:rPr>
              <a:t>le </a:t>
            </a:r>
            <a:r>
              <a:rPr lang="fr-FR" altLang="fr-FR" sz="1600" dirty="0">
                <a:solidFill>
                  <a:srgbClr val="0A0A23"/>
                </a:solidFill>
                <a:latin typeface="Lato"/>
              </a:rPr>
              <a:t>hachage de validation en utilisant </a:t>
            </a:r>
            <a:r>
              <a:rPr lang="fr-FR" altLang="fr-FR" sz="1600" b="1" dirty="0">
                <a:solidFill>
                  <a:srgbClr val="0A0A23"/>
                </a:solidFill>
                <a:latin typeface="Lato"/>
              </a:rPr>
              <a:t>git </a:t>
            </a:r>
            <a:r>
              <a:rPr lang="fr-FR" altLang="fr-FR" sz="1600" b="1" dirty="0" err="1" smtClean="0">
                <a:solidFill>
                  <a:srgbClr val="0A0A23"/>
                </a:solidFill>
                <a:latin typeface="Lato"/>
              </a:rPr>
              <a:t>reflog</a:t>
            </a:r>
            <a:endParaRPr lang="fr-FR" altLang="fr-FR" sz="1600" b="1" dirty="0" smtClean="0">
              <a:solidFill>
                <a:srgbClr val="0A0A23"/>
              </a:solidFill>
              <a:latin typeface="Lato"/>
            </a:endParaRPr>
          </a:p>
          <a:p>
            <a:pPr lvl="0"/>
            <a:endParaRPr lang="fr-FR" altLang="fr-FR" sz="1600" b="1" dirty="0" smtClean="0">
              <a:solidFill>
                <a:srgbClr val="0A0A23"/>
              </a:solidFill>
              <a:latin typeface="Lato"/>
            </a:endParaRPr>
          </a:p>
          <a:p>
            <a:pPr lvl="0"/>
            <a:r>
              <a:rPr lang="fr-FR" altLang="fr-FR" sz="1600" dirty="0">
                <a:solidFill>
                  <a:srgbClr val="0A0A23"/>
                </a:solidFill>
                <a:latin typeface="Lato"/>
              </a:rPr>
              <a:t>Puis rétablissez-le. Supposons que mon hachage de validation soit </a:t>
            </a:r>
            <a:r>
              <a:rPr lang="fr-FR" altLang="fr-FR" sz="1600" b="1" dirty="0" smtClean="0">
                <a:solidFill>
                  <a:srgbClr val="0A0A23"/>
                </a:solidFill>
                <a:latin typeface="Lato"/>
              </a:rPr>
              <a:t>1255b6910</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a:p>
            <a:pPr lvl="0"/>
            <a:r>
              <a:rPr lang="fr-FR" altLang="fr-FR" sz="1600" dirty="0" smtClean="0">
                <a:solidFill>
                  <a:srgbClr val="0A0A23"/>
                </a:solidFill>
                <a:latin typeface="Lato"/>
              </a:rPr>
              <a:t>Appliquez la commande </a:t>
            </a:r>
            <a:r>
              <a:rPr lang="fr-FR" altLang="fr-FR" sz="1600" b="1" dirty="0" smtClean="0">
                <a:solidFill>
                  <a:srgbClr val="0A0A23"/>
                </a:solidFill>
                <a:latin typeface="Lato"/>
              </a:rPr>
              <a:t>git </a:t>
            </a:r>
            <a:r>
              <a:rPr lang="fr-FR" altLang="fr-FR" sz="1600" b="1" dirty="0" err="1" smtClean="0">
                <a:solidFill>
                  <a:srgbClr val="0A0A23"/>
                </a:solidFill>
                <a:latin typeface="Lato"/>
              </a:rPr>
              <a:t>revert</a:t>
            </a:r>
            <a:r>
              <a:rPr lang="fr-FR" altLang="fr-FR" sz="1600" dirty="0" smtClean="0">
                <a:solidFill>
                  <a:srgbClr val="0A0A23"/>
                </a:solidFill>
                <a:latin typeface="Lato"/>
              </a:rPr>
              <a:t> </a:t>
            </a:r>
            <a:r>
              <a:rPr lang="fr-FR" altLang="fr-FR" sz="1600" b="1" dirty="0">
                <a:solidFill>
                  <a:srgbClr val="0A0A23"/>
                </a:solidFill>
                <a:latin typeface="Lato"/>
              </a:rPr>
              <a:t>1255b6910</a:t>
            </a:r>
            <a:r>
              <a:rPr lang="fr-FR" altLang="fr-FR" sz="1600" dirty="0" smtClean="0">
                <a:solidFill>
                  <a:srgbClr val="0A0A23"/>
                </a:solidFill>
                <a:latin typeface="Lato"/>
              </a:rPr>
              <a:t> </a:t>
            </a:r>
          </a:p>
          <a:p>
            <a:pPr lvl="0"/>
            <a:endParaRPr lang="fr-FR" altLang="fr-FR" sz="1600" dirty="0">
              <a:solidFill>
                <a:srgbClr val="0A0A23"/>
              </a:solidFill>
              <a:latin typeface="Lato"/>
            </a:endParaRPr>
          </a:p>
          <a:p>
            <a:pPr lvl="0"/>
            <a:r>
              <a:rPr lang="fr-FR" altLang="fr-FR" sz="1600" dirty="0" smtClean="0">
                <a:solidFill>
                  <a:srgbClr val="0A0A23"/>
                </a:solidFill>
                <a:latin typeface="Lato"/>
              </a:rPr>
              <a:t>Si  </a:t>
            </a:r>
            <a:r>
              <a:rPr lang="fr-FR" altLang="fr-FR" sz="1600" b="1" dirty="0" smtClean="0">
                <a:solidFill>
                  <a:srgbClr val="0A0A23"/>
                </a:solidFill>
                <a:latin typeface="Lato"/>
              </a:rPr>
              <a:t>git </a:t>
            </a:r>
            <a:r>
              <a:rPr lang="fr-FR" altLang="fr-FR" sz="1600" b="1" dirty="0" err="1" smtClean="0">
                <a:solidFill>
                  <a:srgbClr val="0A0A23"/>
                </a:solidFill>
                <a:latin typeface="Lato"/>
              </a:rPr>
              <a:t>revert</a:t>
            </a:r>
            <a:r>
              <a:rPr lang="fr-FR" altLang="fr-FR" sz="1600" dirty="0" smtClean="0">
                <a:solidFill>
                  <a:srgbClr val="0A0A23"/>
                </a:solidFill>
                <a:latin typeface="Lato"/>
              </a:rPr>
              <a:t> échoue </a:t>
            </a:r>
          </a:p>
          <a:p>
            <a:pPr lvl="1"/>
            <a:endParaRPr lang="fr-FR" altLang="fr-FR" sz="1600" dirty="0" smtClean="0">
              <a:latin typeface="Lato"/>
            </a:endParaRPr>
          </a:p>
          <a:p>
            <a:pPr lvl="1"/>
            <a:r>
              <a:rPr lang="fr-FR" altLang="fr-FR" sz="1600" dirty="0" err="1">
                <a:latin typeface="Lato"/>
              </a:rPr>
              <a:t>Executer</a:t>
            </a:r>
            <a:r>
              <a:rPr lang="fr-FR" altLang="fr-FR" sz="1600" dirty="0">
                <a:latin typeface="Lato"/>
              </a:rPr>
              <a:t> git cherry-</a:t>
            </a:r>
            <a:r>
              <a:rPr lang="fr-FR" altLang="fr-FR" sz="1600" dirty="0" err="1">
                <a:latin typeface="Lato"/>
              </a:rPr>
              <a:t>pick</a:t>
            </a:r>
            <a:r>
              <a:rPr lang="fr-FR" altLang="fr-FR" sz="1600" dirty="0">
                <a:latin typeface="Lato"/>
              </a:rPr>
              <a:t> --</a:t>
            </a:r>
            <a:r>
              <a:rPr lang="fr-FR" altLang="fr-FR" sz="1600" dirty="0" err="1">
                <a:latin typeface="Lato"/>
              </a:rPr>
              <a:t>quit</a:t>
            </a:r>
            <a:r>
              <a:rPr lang="fr-FR" altLang="fr-FR" sz="1600" dirty="0">
                <a:latin typeface="Lato"/>
              </a:rPr>
              <a:t> HEAD</a:t>
            </a:r>
          </a:p>
          <a:p>
            <a:pPr lvl="1"/>
            <a:r>
              <a:rPr lang="fr-FR" altLang="fr-FR" sz="1600" dirty="0">
                <a:latin typeface="Lato"/>
              </a:rPr>
              <a:t>Examiner le travail (statut git)</a:t>
            </a:r>
          </a:p>
          <a:p>
            <a:pPr lvl="1"/>
            <a:endParaRPr lang="fr-FR" altLang="fr-FR" sz="1600" dirty="0">
              <a:latin typeface="Lato"/>
            </a:endParaRPr>
          </a:p>
          <a:p>
            <a:pPr lvl="1"/>
            <a:r>
              <a:rPr lang="fr-FR" altLang="fr-FR" sz="1600" dirty="0">
                <a:latin typeface="Lato"/>
              </a:rPr>
              <a:t>Effectuer des ajustements pour obtenir un statut propre (comme un nouveau commit),</a:t>
            </a:r>
          </a:p>
          <a:p>
            <a:pPr lvl="1"/>
            <a:r>
              <a:rPr lang="fr-FR" altLang="fr-FR" sz="1600" dirty="0" smtClean="0">
                <a:latin typeface="Lato"/>
              </a:rPr>
              <a:t>Refaire </a:t>
            </a:r>
            <a:r>
              <a:rPr lang="fr-FR" altLang="fr-FR" sz="1600" b="1" dirty="0" smtClean="0">
                <a:latin typeface="Lato"/>
              </a:rPr>
              <a:t>git </a:t>
            </a:r>
            <a:r>
              <a:rPr lang="fr-FR" altLang="fr-FR" sz="1600" b="1" dirty="0" err="1">
                <a:latin typeface="Lato"/>
              </a:rPr>
              <a:t>revert</a:t>
            </a:r>
            <a:r>
              <a:rPr lang="fr-FR" altLang="fr-FR" sz="1600" b="1" dirty="0">
                <a:latin typeface="La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smtClean="0">
              <a:solidFill>
                <a:srgbClr val="0A0A23"/>
              </a:solidFill>
              <a:latin typeface="Lato"/>
            </a:endParaRPr>
          </a:p>
        </p:txBody>
      </p:sp>
    </p:spTree>
    <p:extLst>
      <p:ext uri="{BB962C8B-B14F-4D97-AF65-F5344CB8AC3E}">
        <p14:creationId xmlns:p14="http://schemas.microsoft.com/office/powerpoint/2010/main" val="3226265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672212" y="1169426"/>
            <a:ext cx="8892157" cy="49552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(Récupération en urgence</a:t>
            </a:r>
            <a:r>
              <a:rPr kumimoji="0" lang="fr-FR" altLang="fr-FR" sz="1600" b="1" i="0" u="none" strike="noStrike" cap="none" normalizeH="0" dirty="0" smtClean="0">
                <a:ln>
                  <a:noFill/>
                </a:ln>
                <a:solidFill>
                  <a:schemeClr val="tx1"/>
                </a:solidFill>
                <a:effectLst/>
                <a:latin typeface="Lato"/>
              </a:rPr>
              <a:t> du code détruit)</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a:latin typeface="Lato"/>
              </a:rPr>
              <a:t>Au cas de </a:t>
            </a:r>
            <a:r>
              <a:rPr lang="fr-FR" dirty="0" smtClean="0">
                <a:latin typeface="Lato"/>
              </a:rPr>
              <a:t>destruction </a:t>
            </a:r>
            <a:r>
              <a:rPr lang="fr-FR" dirty="0">
                <a:latin typeface="Lato"/>
              </a:rPr>
              <a:t>d'un commit en utilisant </a:t>
            </a:r>
            <a:r>
              <a:rPr lang="fr-FR" b="1" dirty="0">
                <a:latin typeface="Lato"/>
              </a:rPr>
              <a:t>--hard</a:t>
            </a:r>
            <a:r>
              <a:rPr lang="fr-FR" dirty="0">
                <a:latin typeface="Lato"/>
              </a:rPr>
              <a:t>, mais que vous avez ensuite décidé que vous en aviez besoin</a:t>
            </a:r>
          </a:p>
          <a:p>
            <a:pPr lvl="0"/>
            <a:r>
              <a:rPr lang="fr-FR" dirty="0">
                <a:latin typeface="Lato"/>
              </a:rPr>
              <a:t>Ne vous </a:t>
            </a:r>
            <a:r>
              <a:rPr lang="fr-FR" dirty="0" smtClean="0">
                <a:latin typeface="Lato"/>
              </a:rPr>
              <a:t>inquiétez </a:t>
            </a:r>
            <a:r>
              <a:rPr lang="fr-FR" dirty="0">
                <a:latin typeface="Lato"/>
              </a:rPr>
              <a:t>pas! Il existe encore un moyen pour le récupérer</a:t>
            </a:r>
          </a:p>
          <a:p>
            <a:pPr lvl="0"/>
            <a:endParaRPr lang="fr-FR" dirty="0">
              <a:latin typeface="Lato"/>
            </a:endParaRPr>
          </a:p>
          <a:p>
            <a:pPr lvl="0"/>
            <a:r>
              <a:rPr lang="fr-FR" dirty="0">
                <a:latin typeface="Lato"/>
              </a:rPr>
              <a:t>Tapez </a:t>
            </a:r>
            <a:r>
              <a:rPr lang="fr-FR" b="1" dirty="0">
                <a:latin typeface="Lato"/>
              </a:rPr>
              <a:t>git </a:t>
            </a:r>
            <a:r>
              <a:rPr lang="fr-FR" b="1" dirty="0" err="1" smtClean="0">
                <a:latin typeface="Lato"/>
              </a:rPr>
              <a:t>reflog</a:t>
            </a:r>
            <a:r>
              <a:rPr lang="fr-FR" b="1" dirty="0" smtClean="0">
                <a:latin typeface="Lato"/>
              </a:rPr>
              <a:t> </a:t>
            </a:r>
            <a:r>
              <a:rPr lang="fr-FR" dirty="0">
                <a:latin typeface="Lato"/>
              </a:rPr>
              <a:t>vous verrez une liste de SHA de validation. Cette commande affiche un journal des modifications apportées au fichier HEAD. Recherchez maintenant le commit que vous avez détruit et exécutez la commande ci-dessous</a:t>
            </a:r>
          </a:p>
          <a:p>
            <a:pPr lvl="0"/>
            <a:endParaRPr lang="fr-FR" dirty="0">
              <a:latin typeface="Lato"/>
            </a:endParaRPr>
          </a:p>
          <a:p>
            <a:pPr lvl="0"/>
            <a:endParaRPr lang="fr-FR" dirty="0">
              <a:latin typeface="Lato"/>
            </a:endParaRPr>
          </a:p>
          <a:p>
            <a:pPr lvl="0"/>
            <a:endParaRPr lang="fr-FR" dirty="0">
              <a:latin typeface="Lato"/>
            </a:endParaRPr>
          </a:p>
          <a:p>
            <a:pPr lvl="0"/>
            <a:r>
              <a:rPr lang="fr-FR" dirty="0">
                <a:latin typeface="Lato"/>
              </a:rPr>
              <a:t>Vous avez maintenant restauré ce commit. Les </a:t>
            </a:r>
            <a:r>
              <a:rPr lang="fr-FR" dirty="0" err="1">
                <a:latin typeface="Lato"/>
              </a:rPr>
              <a:t>commits</a:t>
            </a:r>
            <a:r>
              <a:rPr lang="fr-FR" dirty="0">
                <a:latin typeface="Lato"/>
              </a:rPr>
              <a:t> ne sont pas réellement détruits dans Git avant environ 90 jours, vous pouvez donc généralement revenir en arrière et en sauver un dont vous ne vouliez pas vous débarrasser</a:t>
            </a:r>
            <a:endParaRPr lang="fr-FR" altLang="fr-FR" dirty="0" smtClean="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smtClean="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p:txBody>
      </p:sp>
      <p:sp>
        <p:nvSpPr>
          <p:cNvPr id="5" name="Rectangle 4"/>
          <p:cNvSpPr/>
          <p:nvPr/>
        </p:nvSpPr>
        <p:spPr>
          <a:xfrm>
            <a:off x="2811830" y="3905177"/>
            <a:ext cx="8427417" cy="369332"/>
          </a:xfrm>
          <a:prstGeom prst="rect">
            <a:avLst/>
          </a:prstGeom>
          <a:solidFill>
            <a:schemeClr val="tx1"/>
          </a:solidFill>
        </p:spPr>
        <p:txBody>
          <a:bodyPr wrap="square">
            <a:spAutoFit/>
          </a:bodyPr>
          <a:lstStyle/>
          <a:p>
            <a:pPr lvl="0"/>
            <a:r>
              <a:rPr lang="fr-FR" dirty="0">
                <a:solidFill>
                  <a:schemeClr val="bg1"/>
                </a:solidFill>
                <a:latin typeface="Lato"/>
              </a:rPr>
              <a:t>git </a:t>
            </a:r>
            <a:r>
              <a:rPr lang="fr-FR" dirty="0" err="1">
                <a:solidFill>
                  <a:schemeClr val="bg1"/>
                </a:solidFill>
                <a:latin typeface="Lato"/>
              </a:rPr>
              <a:t>checkout</a:t>
            </a:r>
            <a:r>
              <a:rPr lang="fr-FR" dirty="0">
                <a:solidFill>
                  <a:schemeClr val="bg1"/>
                </a:solidFill>
                <a:latin typeface="Lato"/>
              </a:rPr>
              <a:t> -b </a:t>
            </a:r>
            <a:r>
              <a:rPr lang="fr-FR" dirty="0" err="1">
                <a:solidFill>
                  <a:schemeClr val="bg1"/>
                </a:solidFill>
                <a:latin typeface="Lato"/>
              </a:rPr>
              <a:t>NewBranchName</a:t>
            </a:r>
            <a:r>
              <a:rPr lang="fr-FR" dirty="0">
                <a:solidFill>
                  <a:schemeClr val="bg1"/>
                </a:solidFill>
                <a:latin typeface="Lato"/>
              </a:rPr>
              <a:t> </a:t>
            </a:r>
            <a:r>
              <a:rPr lang="fr-FR" dirty="0" err="1">
                <a:solidFill>
                  <a:schemeClr val="bg1"/>
                </a:solidFill>
                <a:latin typeface="Lato"/>
              </a:rPr>
              <a:t>CommitHashYouDestroyed</a:t>
            </a:r>
            <a:endParaRPr lang="fr-FR" dirty="0">
              <a:solidFill>
                <a:schemeClr val="bg1"/>
              </a:solidFill>
              <a:latin typeface="Lato"/>
            </a:endParaRPr>
          </a:p>
        </p:txBody>
      </p:sp>
    </p:spTree>
    <p:extLst>
      <p:ext uri="{BB962C8B-B14F-4D97-AF65-F5344CB8AC3E}">
        <p14:creationId xmlns:p14="http://schemas.microsoft.com/office/powerpoint/2010/main" val="1016928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585344" y="908681"/>
            <a:ext cx="8892157"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(Récupération</a:t>
            </a:r>
            <a:r>
              <a:rPr kumimoji="0" lang="fr-FR" altLang="fr-FR" sz="1600" b="1" i="0" u="none" strike="noStrike" cap="none" normalizeH="0" dirty="0" smtClean="0">
                <a:ln>
                  <a:noFill/>
                </a:ln>
                <a:solidFill>
                  <a:schemeClr val="tx1"/>
                </a:solidFill>
                <a:effectLst/>
                <a:latin typeface="Lato"/>
              </a:rPr>
              <a:t> montrer les différences)</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altLang="fr-FR" dirty="0" smtClean="0">
                <a:latin typeface="Lato"/>
              </a:rPr>
              <a:t>Pour voir les différences avec les codes précédents déjà ajoutés à l’index</a:t>
            </a:r>
            <a:endParaRPr lang="fr-FR" altLang="fr-FR" sz="1600" dirty="0" smtClean="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p:txBody>
      </p:sp>
      <p:pic>
        <p:nvPicPr>
          <p:cNvPr id="4" name="Image 3"/>
          <p:cNvPicPr>
            <a:picLocks noChangeAspect="1"/>
          </p:cNvPicPr>
          <p:nvPr/>
        </p:nvPicPr>
        <p:blipFill>
          <a:blip r:embed="rId5"/>
          <a:stretch>
            <a:fillRect/>
          </a:stretch>
        </p:blipFill>
        <p:spPr>
          <a:xfrm>
            <a:off x="2585344" y="1934953"/>
            <a:ext cx="8973395" cy="3109386"/>
          </a:xfrm>
          <a:prstGeom prst="rect">
            <a:avLst/>
          </a:prstGeom>
        </p:spPr>
      </p:pic>
    </p:spTree>
    <p:extLst>
      <p:ext uri="{BB962C8B-B14F-4D97-AF65-F5344CB8AC3E}">
        <p14:creationId xmlns:p14="http://schemas.microsoft.com/office/powerpoint/2010/main" val="2800233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565470" y="1066766"/>
            <a:ext cx="8892157"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(Modification du dernier</a:t>
            </a:r>
            <a:r>
              <a:rPr kumimoji="0" lang="fr-FR" altLang="fr-FR" sz="1600" b="1" i="0" u="none" strike="noStrike" cap="none" normalizeH="0" dirty="0" smtClean="0">
                <a:ln>
                  <a:noFill/>
                </a:ln>
                <a:solidFill>
                  <a:schemeClr val="tx1"/>
                </a:solidFill>
                <a:effectLst/>
                <a:latin typeface="Lato"/>
              </a:rPr>
              <a:t> commit)</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a:t>La commande git commit –</a:t>
            </a:r>
            <a:r>
              <a:rPr lang="fr-FR" dirty="0" err="1"/>
              <a:t>amend</a:t>
            </a:r>
            <a:r>
              <a:rPr lang="fr-FR" dirty="0"/>
              <a:t> vous permet de modifier votre dernier commit. Vous pouvez modifier votre message de journal et les fichiers qui apparaissent dans le </a:t>
            </a:r>
            <a:r>
              <a:rPr lang="fr-FR" dirty="0" smtClean="0"/>
              <a:t>commit. La solution est  </a:t>
            </a:r>
            <a:r>
              <a:rPr lang="fr-FR" dirty="0"/>
              <a:t>la commande </a:t>
            </a:r>
            <a:r>
              <a:rPr lang="fr-FR" b="1" dirty="0"/>
              <a:t>git commit –</a:t>
            </a:r>
            <a:r>
              <a:rPr lang="fr-FR" b="1" dirty="0" err="1"/>
              <a:t>amend</a:t>
            </a:r>
            <a:endParaRPr lang="fr-FR" b="1" dirty="0" smtClean="0"/>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r>
              <a:rPr lang="fr-FR" altLang="fr-FR" sz="1600" dirty="0" smtClean="0">
                <a:solidFill>
                  <a:srgbClr val="0A0A23"/>
                </a:solidFill>
                <a:latin typeface="Lato"/>
              </a:rPr>
              <a:t>Faite les modifications nécessaires et puis enchainez avec </a:t>
            </a: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a:solidFill>
                <a:srgbClr val="0A0A23"/>
              </a:solidFill>
              <a:latin typeface="Lato"/>
            </a:endParaRPr>
          </a:p>
        </p:txBody>
      </p:sp>
      <p:sp>
        <p:nvSpPr>
          <p:cNvPr id="5" name="Rectangle 4"/>
          <p:cNvSpPr/>
          <p:nvPr/>
        </p:nvSpPr>
        <p:spPr>
          <a:xfrm>
            <a:off x="2737165" y="2758138"/>
            <a:ext cx="4517903" cy="369332"/>
          </a:xfrm>
          <a:prstGeom prst="rect">
            <a:avLst/>
          </a:prstGeom>
          <a:solidFill>
            <a:schemeClr val="tx1"/>
          </a:solidFill>
        </p:spPr>
        <p:txBody>
          <a:bodyPr wrap="none">
            <a:spAutoFit/>
          </a:bodyPr>
          <a:lstStyle/>
          <a:p>
            <a:pPr lvl="0"/>
            <a:r>
              <a:rPr lang="en-US" dirty="0" err="1">
                <a:solidFill>
                  <a:schemeClr val="bg1"/>
                </a:solidFill>
              </a:rPr>
              <a:t>git</a:t>
            </a:r>
            <a:r>
              <a:rPr lang="en-US" dirty="0">
                <a:solidFill>
                  <a:schemeClr val="bg1"/>
                </a:solidFill>
              </a:rPr>
              <a:t> commit --amend -m </a:t>
            </a:r>
            <a:r>
              <a:rPr lang="en-US" dirty="0" smtClean="0">
                <a:solidFill>
                  <a:schemeClr val="bg1"/>
                </a:solidFill>
              </a:rPr>
              <a:t>“MAJ dernier commit”</a:t>
            </a:r>
            <a:endParaRPr lang="fr-FR" altLang="fr-FR" sz="1600" dirty="0">
              <a:solidFill>
                <a:schemeClr val="bg1"/>
              </a:solidFill>
              <a:latin typeface="Lato"/>
            </a:endParaRPr>
          </a:p>
        </p:txBody>
      </p:sp>
      <p:sp>
        <p:nvSpPr>
          <p:cNvPr id="6" name="Rectangle 5"/>
          <p:cNvSpPr/>
          <p:nvPr/>
        </p:nvSpPr>
        <p:spPr>
          <a:xfrm>
            <a:off x="2737165" y="4019455"/>
            <a:ext cx="3082895" cy="369332"/>
          </a:xfrm>
          <a:prstGeom prst="rect">
            <a:avLst/>
          </a:prstGeom>
          <a:solidFill>
            <a:schemeClr val="tx1"/>
          </a:solidFill>
        </p:spPr>
        <p:txBody>
          <a:bodyPr wrap="none">
            <a:spAutoFit/>
          </a:bodyPr>
          <a:lstStyle/>
          <a:p>
            <a:r>
              <a:rPr lang="fr-FR" dirty="0">
                <a:solidFill>
                  <a:schemeClr val="bg1"/>
                </a:solidFill>
                <a:latin typeface="Menlo"/>
              </a:rPr>
              <a:t>git commit --</a:t>
            </a:r>
            <a:r>
              <a:rPr lang="fr-FR" dirty="0" err="1">
                <a:solidFill>
                  <a:schemeClr val="bg1"/>
                </a:solidFill>
                <a:latin typeface="Menlo"/>
              </a:rPr>
              <a:t>amend</a:t>
            </a:r>
            <a:r>
              <a:rPr lang="fr-FR" dirty="0">
                <a:solidFill>
                  <a:schemeClr val="bg1"/>
                </a:solidFill>
                <a:latin typeface="Menlo"/>
              </a:rPr>
              <a:t> --</a:t>
            </a:r>
            <a:r>
              <a:rPr lang="fr-FR" dirty="0" err="1">
                <a:solidFill>
                  <a:schemeClr val="bg1"/>
                </a:solidFill>
                <a:latin typeface="Menlo"/>
              </a:rPr>
              <a:t>no-edit</a:t>
            </a:r>
            <a:endParaRPr lang="fr-FR" dirty="0">
              <a:solidFill>
                <a:schemeClr val="bg1"/>
              </a:solidFill>
            </a:endParaRPr>
          </a:p>
        </p:txBody>
      </p:sp>
    </p:spTree>
    <p:extLst>
      <p:ext uri="{BB962C8B-B14F-4D97-AF65-F5344CB8AC3E}">
        <p14:creationId xmlns:p14="http://schemas.microsoft.com/office/powerpoint/2010/main" val="1615743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551648" y="896745"/>
            <a:ext cx="8892157"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a:t>
            </a:r>
            <a:r>
              <a:rPr kumimoji="0" lang="fr-FR" altLang="fr-FR" sz="2400" b="1" i="0" u="none" strike="noStrike" cap="none" normalizeH="0" baseline="0" dirty="0" err="1" smtClean="0">
                <a:ln>
                  <a:noFill/>
                </a:ln>
                <a:solidFill>
                  <a:schemeClr val="tx1"/>
                </a:solidFill>
                <a:effectLst/>
                <a:latin typeface="-apple-system"/>
              </a:rPr>
              <a:t>Gitlab</a:t>
            </a:r>
            <a:r>
              <a:rPr kumimoji="0" lang="fr-FR" altLang="fr-FR" sz="2400" b="1" i="0" u="none" strike="noStrike" cap="none" normalizeH="0" baseline="0" dirty="0" smtClean="0">
                <a:ln>
                  <a:noFill/>
                </a:ln>
                <a:solidFill>
                  <a:schemeClr val="tx1"/>
                </a:solidFill>
                <a:effectLst/>
                <a:latin typeface="-apple-system"/>
              </a:rPr>
              <a:t> </a:t>
            </a:r>
            <a:r>
              <a:rPr kumimoji="0" lang="fr-FR" altLang="fr-FR" sz="1600" b="1" i="0" u="none" strike="noStrike" cap="none" normalizeH="0" baseline="0" dirty="0" smtClean="0">
                <a:ln>
                  <a:noFill/>
                </a:ln>
                <a:solidFill>
                  <a:schemeClr val="tx1"/>
                </a:solidFill>
                <a:effectLst/>
                <a:latin typeface="Lato"/>
              </a:rPr>
              <a:t>(Sauvegarde</a:t>
            </a:r>
            <a:r>
              <a:rPr kumimoji="0" lang="fr-FR" altLang="fr-FR" sz="1600" b="1" i="0" u="none" strike="noStrike" cap="none" normalizeH="0" dirty="0" smtClean="0">
                <a:ln>
                  <a:noFill/>
                </a:ln>
                <a:solidFill>
                  <a:schemeClr val="tx1"/>
                </a:solidFill>
                <a:effectLst/>
                <a:latin typeface="Lato"/>
              </a:rPr>
              <a:t> brouillon)</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smtClean="0"/>
              <a:t>Vous pouvez ranger </a:t>
            </a:r>
            <a:r>
              <a:rPr lang="fr-FR" dirty="0"/>
              <a:t>les modifications dans un répertoire de </a:t>
            </a:r>
            <a:r>
              <a:rPr lang="fr-FR" dirty="0" smtClean="0"/>
              <a:t>travail brouillon avec </a:t>
            </a:r>
            <a:r>
              <a:rPr lang="fr-FR" b="1" dirty="0" smtClean="0"/>
              <a:t>git </a:t>
            </a:r>
            <a:r>
              <a:rPr lang="fr-FR" b="1" dirty="0" err="1" smtClean="0"/>
              <a:t>stash</a:t>
            </a:r>
            <a:endParaRPr lang="fr-FR" altLang="fr-FR" sz="1600" b="1"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a:solidFill>
                <a:srgbClr val="0A0A23"/>
              </a:solidFill>
              <a:latin typeface="Lato"/>
            </a:endParaRPr>
          </a:p>
        </p:txBody>
      </p:sp>
      <p:pic>
        <p:nvPicPr>
          <p:cNvPr id="4" name="Image 3"/>
          <p:cNvPicPr>
            <a:picLocks noChangeAspect="1"/>
          </p:cNvPicPr>
          <p:nvPr/>
        </p:nvPicPr>
        <p:blipFill>
          <a:blip r:embed="rId5"/>
          <a:stretch>
            <a:fillRect/>
          </a:stretch>
        </p:blipFill>
        <p:spPr>
          <a:xfrm>
            <a:off x="2817210" y="2294684"/>
            <a:ext cx="8361031" cy="2448767"/>
          </a:xfrm>
          <a:prstGeom prst="rect">
            <a:avLst/>
          </a:prstGeom>
        </p:spPr>
      </p:pic>
      <p:sp>
        <p:nvSpPr>
          <p:cNvPr id="9" name="Rectangle à coins arrondis 8"/>
          <p:cNvSpPr/>
          <p:nvPr/>
        </p:nvSpPr>
        <p:spPr>
          <a:xfrm>
            <a:off x="2977097" y="2428875"/>
            <a:ext cx="1137703" cy="314325"/>
          </a:xfrm>
          <a:prstGeom prst="roundRect">
            <a:avLst/>
          </a:prstGeom>
          <a:solidFill>
            <a:srgbClr val="FF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p:nvPr/>
        </p:nvCxnSpPr>
        <p:spPr>
          <a:xfrm flipH="1" flipV="1">
            <a:off x="3814763" y="3743325"/>
            <a:ext cx="2893218" cy="150733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707981" y="5065990"/>
            <a:ext cx="1706429" cy="369332"/>
          </a:xfrm>
          <a:prstGeom prst="rect">
            <a:avLst/>
          </a:prstGeom>
        </p:spPr>
        <p:txBody>
          <a:bodyPr wrap="none">
            <a:spAutoFit/>
          </a:bodyPr>
          <a:lstStyle/>
          <a:p>
            <a:r>
              <a:rPr lang="fr-FR" dirty="0" smtClean="0"/>
              <a:t>Rien n’a  changé</a:t>
            </a:r>
            <a:endParaRPr lang="fr-FR" dirty="0"/>
          </a:p>
        </p:txBody>
      </p:sp>
    </p:spTree>
    <p:extLst>
      <p:ext uri="{BB962C8B-B14F-4D97-AF65-F5344CB8AC3E}">
        <p14:creationId xmlns:p14="http://schemas.microsoft.com/office/powerpoint/2010/main" val="1514381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a:spLocks noChangeArrowheads="1"/>
          </p:cNvSpPr>
          <p:nvPr/>
        </p:nvSpPr>
        <p:spPr bwMode="auto">
          <a:xfrm>
            <a:off x="2551648" y="1035244"/>
            <a:ext cx="8892157"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a:t>
            </a:r>
            <a:r>
              <a:rPr kumimoji="0" lang="fr-FR" altLang="fr-FR" sz="2400" b="1" i="0" u="none" strike="noStrike" cap="none" normalizeH="0" baseline="0" dirty="0" err="1" smtClean="0">
                <a:ln>
                  <a:noFill/>
                </a:ln>
                <a:solidFill>
                  <a:schemeClr val="tx1"/>
                </a:solidFill>
                <a:effectLst/>
                <a:latin typeface="-apple-system"/>
              </a:rPr>
              <a:t>Gitlab</a:t>
            </a:r>
            <a:r>
              <a:rPr kumimoji="0" lang="fr-FR" altLang="fr-FR" sz="2400" b="1" i="0" u="none" strike="noStrike" cap="none" normalizeH="0" baseline="0" dirty="0" smtClean="0">
                <a:ln>
                  <a:noFill/>
                </a:ln>
                <a:solidFill>
                  <a:schemeClr val="tx1"/>
                </a:solidFill>
                <a:effectLst/>
                <a:latin typeface="-apple-system"/>
              </a:rPr>
              <a:t> </a:t>
            </a:r>
            <a:r>
              <a:rPr kumimoji="0" lang="fr-FR" altLang="fr-FR" sz="1600" b="1" i="0" u="none" strike="noStrike" cap="none" normalizeH="0" baseline="0" dirty="0" smtClean="0">
                <a:ln>
                  <a:noFill/>
                </a:ln>
                <a:solidFill>
                  <a:schemeClr val="tx1"/>
                </a:solidFill>
                <a:effectLst/>
                <a:latin typeface="Lato"/>
              </a:rPr>
              <a:t>(Sauvegarde</a:t>
            </a:r>
            <a:r>
              <a:rPr kumimoji="0" lang="fr-FR" altLang="fr-FR" sz="1600" b="1" i="0" u="none" strike="noStrike" cap="none" normalizeH="0" dirty="0" smtClean="0">
                <a:ln>
                  <a:noFill/>
                </a:ln>
                <a:solidFill>
                  <a:schemeClr val="tx1"/>
                </a:solidFill>
                <a:effectLst/>
                <a:latin typeface="Lato"/>
              </a:rPr>
              <a:t> brouillon)</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smtClean="0"/>
              <a:t>Pour appliquer les changements c’est avec </a:t>
            </a:r>
            <a:r>
              <a:rPr lang="fr-FR" b="1" dirty="0" smtClean="0"/>
              <a:t>git </a:t>
            </a:r>
            <a:r>
              <a:rPr lang="fr-FR" b="1" dirty="0" err="1" smtClean="0"/>
              <a:t>stash</a:t>
            </a:r>
            <a:r>
              <a:rPr lang="fr-FR" b="1" dirty="0" smtClean="0"/>
              <a:t> </a:t>
            </a:r>
            <a:r>
              <a:rPr lang="fr-FR" b="1" dirty="0" err="1" smtClean="0"/>
              <a:t>apply</a:t>
            </a:r>
            <a:endParaRPr lang="fr-FR" altLang="fr-FR" sz="1600" b="1"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a:solidFill>
                <a:srgbClr val="0A0A23"/>
              </a:solidFill>
              <a:latin typeface="Lato"/>
            </a:endParaRPr>
          </a:p>
        </p:txBody>
      </p:sp>
      <p:pic>
        <p:nvPicPr>
          <p:cNvPr id="5" name="Image 4"/>
          <p:cNvPicPr>
            <a:picLocks noChangeAspect="1"/>
          </p:cNvPicPr>
          <p:nvPr/>
        </p:nvPicPr>
        <p:blipFill>
          <a:blip r:embed="rId3"/>
          <a:stretch>
            <a:fillRect/>
          </a:stretch>
        </p:blipFill>
        <p:spPr>
          <a:xfrm>
            <a:off x="2700585" y="2127316"/>
            <a:ext cx="8117190" cy="1616009"/>
          </a:xfrm>
          <a:prstGeom prst="rect">
            <a:avLst/>
          </a:prstGeom>
        </p:spPr>
      </p:pic>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9" name="Rectangle à coins arrondis 8"/>
          <p:cNvSpPr/>
          <p:nvPr/>
        </p:nvSpPr>
        <p:spPr>
          <a:xfrm>
            <a:off x="3357564" y="2365470"/>
            <a:ext cx="1343024" cy="314325"/>
          </a:xfrm>
          <a:prstGeom prst="roundRect">
            <a:avLst/>
          </a:prstGeom>
          <a:solidFill>
            <a:srgbClr val="FF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p:nvPr/>
        </p:nvCxnSpPr>
        <p:spPr>
          <a:xfrm flipH="1" flipV="1">
            <a:off x="5098258" y="3617387"/>
            <a:ext cx="2893218" cy="150733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051006" y="4940052"/>
            <a:ext cx="2746136" cy="369332"/>
          </a:xfrm>
          <a:prstGeom prst="rect">
            <a:avLst/>
          </a:prstGeom>
        </p:spPr>
        <p:txBody>
          <a:bodyPr wrap="none">
            <a:spAutoFit/>
          </a:bodyPr>
          <a:lstStyle/>
          <a:p>
            <a:r>
              <a:rPr lang="fr-FR" dirty="0" smtClean="0"/>
              <a:t>La modification est indexée</a:t>
            </a:r>
            <a:endParaRPr lang="fr-FR" dirty="0"/>
          </a:p>
        </p:txBody>
      </p:sp>
    </p:spTree>
    <p:extLst>
      <p:ext uri="{BB962C8B-B14F-4D97-AF65-F5344CB8AC3E}">
        <p14:creationId xmlns:p14="http://schemas.microsoft.com/office/powerpoint/2010/main" val="1696976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085554" cy="276999"/>
          </a:xfrm>
          <a:prstGeom prst="rect">
            <a:avLst/>
          </a:prstGeom>
          <a:noFill/>
        </p:spPr>
        <p:txBody>
          <a:bodyPr wrap="none" rtlCol="0">
            <a:spAutoFit/>
          </a:bodyPr>
          <a:lstStyle/>
          <a:p>
            <a:r>
              <a:rPr lang="fr-FR" sz="1200" b="1" dirty="0" smtClean="0">
                <a:latin typeface="Recta"/>
              </a:rPr>
              <a:t>Introduction</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sp>
        <p:nvSpPr>
          <p:cNvPr id="4" name="Rectangle 1"/>
          <p:cNvSpPr>
            <a:spLocks noChangeArrowheads="1"/>
          </p:cNvSpPr>
          <p:nvPr/>
        </p:nvSpPr>
        <p:spPr bwMode="auto">
          <a:xfrm>
            <a:off x="2672212" y="1050675"/>
            <a:ext cx="8068961"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b="1" dirty="0" smtClean="0">
                <a:latin typeface="-apple-system"/>
              </a:rPr>
              <a:t>L’architecture </a:t>
            </a:r>
            <a:r>
              <a:rPr kumimoji="0" lang="fr-FR" altLang="fr-FR" sz="2400" b="1" i="0" u="none" strike="noStrike" cap="none" normalizeH="0" baseline="0" dirty="0" smtClean="0">
                <a:ln>
                  <a:noFill/>
                </a:ln>
                <a:solidFill>
                  <a:schemeClr val="tx1"/>
                </a:solidFill>
                <a:effectLst/>
                <a:latin typeface="-apple-system"/>
              </a:rPr>
              <a:t>Git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0A0A23"/>
                </a:solidFill>
                <a:effectLst/>
                <a:latin typeface="Lato"/>
              </a:rPr>
              <a:t>La commande ci-dessous renvoie une liste d'informations sur votre configuration git, y compris le nom d'utilisateur et l'adresse e-mail :</a:t>
            </a:r>
            <a:endParaRPr kumimoji="0" lang="fr-FR" altLang="fr-FR" sz="1000" b="0" i="0" u="none" strike="noStrike" cap="none" normalizeH="0" baseline="0" dirty="0" smtClean="0">
              <a:ln>
                <a:noFill/>
              </a:ln>
              <a:solidFill>
                <a:schemeClr val="tx1"/>
              </a:solidFill>
              <a:effectLst/>
              <a:latin typeface="Roboto Mono"/>
            </a:endParaRPr>
          </a:p>
        </p:txBody>
      </p:sp>
      <p:pic>
        <p:nvPicPr>
          <p:cNvPr id="12" name="Image 11"/>
          <p:cNvPicPr>
            <a:picLocks noChangeAspect="1"/>
          </p:cNvPicPr>
          <p:nvPr/>
        </p:nvPicPr>
        <p:blipFill>
          <a:blip r:embed="rId3"/>
          <a:stretch>
            <a:fillRect/>
          </a:stretch>
        </p:blipFill>
        <p:spPr>
          <a:xfrm>
            <a:off x="2672212" y="2276022"/>
            <a:ext cx="8637020" cy="4035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3116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a:spLocks noChangeArrowheads="1"/>
          </p:cNvSpPr>
          <p:nvPr/>
        </p:nvSpPr>
        <p:spPr bwMode="auto">
          <a:xfrm>
            <a:off x="2721245" y="927565"/>
            <a:ext cx="8892157"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a:t>
            </a:r>
            <a:r>
              <a:rPr kumimoji="0" lang="fr-FR" altLang="fr-FR" sz="2400" b="1" i="0" u="none" strike="noStrike" cap="none" normalizeH="0" baseline="0" dirty="0" err="1" smtClean="0">
                <a:ln>
                  <a:noFill/>
                </a:ln>
                <a:solidFill>
                  <a:schemeClr val="tx1"/>
                </a:solidFill>
                <a:effectLst/>
                <a:latin typeface="-apple-system"/>
              </a:rPr>
              <a:t>Gitlab</a:t>
            </a:r>
            <a:r>
              <a:rPr kumimoji="0" lang="fr-FR" altLang="fr-FR" sz="2400" b="1" i="0" u="none" strike="noStrike" cap="none" normalizeH="0" baseline="0" dirty="0" smtClean="0">
                <a:ln>
                  <a:noFill/>
                </a:ln>
                <a:solidFill>
                  <a:schemeClr val="tx1"/>
                </a:solidFill>
                <a:effectLst/>
                <a:latin typeface="-apple-system"/>
              </a:rPr>
              <a:t> </a:t>
            </a:r>
            <a:r>
              <a:rPr kumimoji="0" lang="fr-FR" altLang="fr-FR" sz="1600" b="1" i="0" u="none" strike="noStrike" cap="none" normalizeH="0" baseline="0" dirty="0" smtClean="0">
                <a:ln>
                  <a:noFill/>
                </a:ln>
                <a:solidFill>
                  <a:schemeClr val="tx1"/>
                </a:solidFill>
                <a:effectLst/>
                <a:latin typeface="Lato"/>
              </a:rPr>
              <a:t>(Sauvegarde</a:t>
            </a:r>
            <a:r>
              <a:rPr kumimoji="0" lang="fr-FR" altLang="fr-FR" sz="1600" b="1" i="0" u="none" strike="noStrike" cap="none" normalizeH="0" dirty="0" smtClean="0">
                <a:ln>
                  <a:noFill/>
                </a:ln>
                <a:solidFill>
                  <a:schemeClr val="tx1"/>
                </a:solidFill>
                <a:effectLst/>
                <a:latin typeface="Lato"/>
              </a:rPr>
              <a:t> brouillon)</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smtClean="0"/>
              <a:t>Pour lister les changements c’est avec </a:t>
            </a:r>
            <a:r>
              <a:rPr lang="fr-FR" b="1" dirty="0" smtClean="0"/>
              <a:t>git </a:t>
            </a:r>
            <a:r>
              <a:rPr lang="fr-FR" b="1" dirty="0" err="1" smtClean="0"/>
              <a:t>stash</a:t>
            </a:r>
            <a:r>
              <a:rPr lang="fr-FR" b="1" dirty="0" smtClean="0"/>
              <a:t> </a:t>
            </a:r>
            <a:r>
              <a:rPr lang="fr-FR" b="1" dirty="0" err="1" smtClean="0"/>
              <a:t>list</a:t>
            </a:r>
            <a:endParaRPr lang="fr-FR" b="1" dirty="0" smtClean="0"/>
          </a:p>
          <a:p>
            <a:pPr lvl="0"/>
            <a:endParaRPr lang="fr-FR" altLang="fr-FR" sz="1600" b="1" dirty="0">
              <a:solidFill>
                <a:srgbClr val="0A0A23"/>
              </a:solidFill>
              <a:latin typeface="Lato"/>
            </a:endParaRPr>
          </a:p>
          <a:p>
            <a:pPr lvl="0"/>
            <a:endParaRPr lang="fr-FR" altLang="fr-FR" sz="1600" b="1" dirty="0" smtClean="0">
              <a:solidFill>
                <a:srgbClr val="0A0A23"/>
              </a:solidFill>
              <a:latin typeface="Lato"/>
            </a:endParaRPr>
          </a:p>
          <a:p>
            <a:pPr lvl="0"/>
            <a:endParaRPr lang="fr-FR" altLang="fr-FR" sz="1600" b="1" dirty="0">
              <a:solidFill>
                <a:srgbClr val="0A0A23"/>
              </a:solidFill>
              <a:latin typeface="Lato"/>
            </a:endParaRPr>
          </a:p>
          <a:p>
            <a:pPr lvl="0"/>
            <a:endParaRPr lang="fr-FR" altLang="fr-FR" sz="1600" b="1" dirty="0" smtClean="0">
              <a:solidFill>
                <a:srgbClr val="0A0A23"/>
              </a:solidFill>
              <a:latin typeface="Lato"/>
            </a:endParaRPr>
          </a:p>
          <a:p>
            <a:pPr lvl="0"/>
            <a:endParaRPr lang="fr-FR" altLang="fr-FR" sz="1600" b="1" dirty="0">
              <a:solidFill>
                <a:srgbClr val="0A0A23"/>
              </a:solidFill>
              <a:latin typeface="Lato"/>
            </a:endParaRPr>
          </a:p>
          <a:p>
            <a:pPr lvl="0"/>
            <a:endParaRPr lang="fr-FR" altLang="fr-FR" sz="1600" b="1" dirty="0" smtClean="0">
              <a:solidFill>
                <a:srgbClr val="0A0A23"/>
              </a:solidFill>
              <a:latin typeface="Lato"/>
            </a:endParaRPr>
          </a:p>
          <a:p>
            <a:pPr lvl="0"/>
            <a:endParaRPr lang="fr-FR" altLang="fr-FR" sz="1600" b="1" dirty="0">
              <a:solidFill>
                <a:srgbClr val="0A0A23"/>
              </a:solidFill>
              <a:latin typeface="Lato"/>
            </a:endParaRPr>
          </a:p>
          <a:p>
            <a:pPr lvl="0"/>
            <a:r>
              <a:rPr lang="fr-FR" altLang="fr-FR" sz="1600" dirty="0" smtClean="0">
                <a:solidFill>
                  <a:srgbClr val="0A0A23"/>
                </a:solidFill>
                <a:latin typeface="Lato"/>
              </a:rPr>
              <a:t>Pour appliquer un brouillon particulier</a:t>
            </a:r>
          </a:p>
          <a:p>
            <a:pPr lvl="0"/>
            <a:endParaRPr lang="fr-FR" altLang="fr-FR" sz="1600" b="1" dirty="0">
              <a:solidFill>
                <a:srgbClr val="0A0A23"/>
              </a:solidFill>
              <a:latin typeface="Lato"/>
            </a:endParaRPr>
          </a:p>
          <a:p>
            <a:pPr lvl="0"/>
            <a:r>
              <a:rPr lang="fr-FR" altLang="fr-FR" sz="1600" b="1" dirty="0" smtClean="0">
                <a:solidFill>
                  <a:srgbClr val="0A0A23"/>
                </a:solidFill>
                <a:latin typeface="Lato"/>
              </a:rPr>
              <a:t>git </a:t>
            </a:r>
            <a:r>
              <a:rPr lang="fr-FR" altLang="fr-FR" sz="1600" b="1" dirty="0" err="1" smtClean="0">
                <a:solidFill>
                  <a:srgbClr val="0A0A23"/>
                </a:solidFill>
                <a:latin typeface="Lato"/>
              </a:rPr>
              <a:t>stash</a:t>
            </a:r>
            <a:r>
              <a:rPr lang="fr-FR" altLang="fr-FR" sz="1600" b="1" dirty="0" smtClean="0">
                <a:solidFill>
                  <a:srgbClr val="0A0A23"/>
                </a:solidFill>
                <a:latin typeface="Lato"/>
              </a:rPr>
              <a:t> </a:t>
            </a:r>
            <a:r>
              <a:rPr lang="fr-FR" altLang="fr-FR" sz="1600" b="1" dirty="0" err="1" smtClean="0">
                <a:solidFill>
                  <a:srgbClr val="0A0A23"/>
                </a:solidFill>
                <a:latin typeface="Lato"/>
              </a:rPr>
              <a:t>apply</a:t>
            </a:r>
            <a:r>
              <a:rPr lang="fr-FR" altLang="fr-FR" sz="1600" b="1" dirty="0" smtClean="0">
                <a:solidFill>
                  <a:srgbClr val="0A0A23"/>
                </a:solidFill>
                <a:latin typeface="Lato"/>
              </a:rPr>
              <a:t>  </a:t>
            </a:r>
            <a:r>
              <a:rPr lang="fr-FR" altLang="fr-FR" sz="1600" dirty="0" smtClean="0">
                <a:solidFill>
                  <a:srgbClr val="0A0A23"/>
                </a:solidFill>
                <a:latin typeface="Lato"/>
              </a:rPr>
              <a:t>suivit par le numéro</a:t>
            </a:r>
          </a:p>
          <a:p>
            <a:pPr lvl="0"/>
            <a:endParaRPr lang="fr-FR" altLang="fr-FR" sz="1600" dirty="0" smtClean="0">
              <a:solidFill>
                <a:srgbClr val="0A0A23"/>
              </a:solidFill>
              <a:latin typeface="Lato"/>
            </a:endParaRPr>
          </a:p>
          <a:p>
            <a:pPr lvl="0"/>
            <a:r>
              <a:rPr lang="fr-FR" altLang="fr-FR" sz="1600" dirty="0" smtClean="0">
                <a:solidFill>
                  <a:srgbClr val="0A0A23"/>
                </a:solidFill>
                <a:latin typeface="Lato"/>
              </a:rPr>
              <a:t>Exemple </a:t>
            </a:r>
            <a:r>
              <a:rPr lang="fr-FR" altLang="fr-FR" sz="1600" b="1" dirty="0" smtClean="0">
                <a:solidFill>
                  <a:srgbClr val="0A0A23"/>
                </a:solidFill>
                <a:latin typeface="Lato"/>
              </a:rPr>
              <a:t>git </a:t>
            </a:r>
            <a:r>
              <a:rPr lang="fr-FR" altLang="fr-FR" sz="1600" b="1" dirty="0" err="1" smtClean="0">
                <a:solidFill>
                  <a:srgbClr val="0A0A23"/>
                </a:solidFill>
                <a:latin typeface="Lato"/>
              </a:rPr>
              <a:t>stash</a:t>
            </a:r>
            <a:r>
              <a:rPr lang="fr-FR" altLang="fr-FR" sz="1600" b="1" dirty="0" smtClean="0">
                <a:solidFill>
                  <a:srgbClr val="0A0A23"/>
                </a:solidFill>
                <a:latin typeface="Lato"/>
              </a:rPr>
              <a:t> </a:t>
            </a:r>
            <a:r>
              <a:rPr lang="fr-FR" altLang="fr-FR" sz="1600" b="1" dirty="0" err="1" smtClean="0">
                <a:solidFill>
                  <a:srgbClr val="0A0A23"/>
                </a:solidFill>
                <a:latin typeface="Lato"/>
              </a:rPr>
              <a:t>apply</a:t>
            </a:r>
            <a:r>
              <a:rPr lang="fr-FR" altLang="fr-FR" sz="1600" b="1" dirty="0" smtClean="0">
                <a:solidFill>
                  <a:srgbClr val="0A0A23"/>
                </a:solidFill>
                <a:latin typeface="Lato"/>
              </a:rPr>
              <a:t> 0 </a:t>
            </a:r>
            <a:endParaRPr lang="fr-FR" altLang="fr-FR" sz="1600" b="1" dirty="0">
              <a:solidFill>
                <a:srgbClr val="0A0A23"/>
              </a:solidFill>
              <a:latin typeface="Lato"/>
            </a:endParaRPr>
          </a:p>
          <a:p>
            <a:pPr lvl="0"/>
            <a:endParaRPr lang="fr-FR" altLang="fr-FR" sz="1600" b="1" dirty="0" smtClean="0">
              <a:solidFill>
                <a:srgbClr val="0A0A23"/>
              </a:solidFill>
              <a:latin typeface="Lato"/>
            </a:endParaRPr>
          </a:p>
          <a:p>
            <a:pPr lvl="0"/>
            <a:r>
              <a:rPr lang="fr-FR" altLang="fr-FR" sz="1600" dirty="0" smtClean="0">
                <a:solidFill>
                  <a:srgbClr val="0A0A23"/>
                </a:solidFill>
                <a:latin typeface="Lato"/>
              </a:rPr>
              <a:t>Pour décrire le </a:t>
            </a:r>
            <a:r>
              <a:rPr lang="fr-FR" altLang="fr-FR" sz="1600" dirty="0" err="1" smtClean="0">
                <a:solidFill>
                  <a:srgbClr val="0A0A23"/>
                </a:solidFill>
                <a:latin typeface="Lato"/>
              </a:rPr>
              <a:t>stash</a:t>
            </a:r>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r>
              <a:rPr lang="fr-FR" altLang="fr-FR" sz="1600" b="1" dirty="0" smtClean="0">
                <a:solidFill>
                  <a:srgbClr val="0A0A23"/>
                </a:solidFill>
                <a:latin typeface="Lato"/>
              </a:rPr>
              <a:t>Git </a:t>
            </a:r>
            <a:r>
              <a:rPr lang="fr-FR" altLang="fr-FR" sz="1600" b="1" dirty="0" err="1" smtClean="0">
                <a:solidFill>
                  <a:srgbClr val="0A0A23"/>
                </a:solidFill>
                <a:latin typeface="Lato"/>
              </a:rPr>
              <a:t>stash</a:t>
            </a:r>
            <a:r>
              <a:rPr lang="fr-FR" altLang="fr-FR" sz="1600" b="1" dirty="0" smtClean="0">
                <a:solidFill>
                  <a:srgbClr val="0A0A23"/>
                </a:solidFill>
                <a:latin typeface="Lato"/>
              </a:rPr>
              <a:t> –m   ‘description ou titre’ </a:t>
            </a:r>
          </a:p>
          <a:p>
            <a:pPr lvl="0"/>
            <a:endParaRPr lang="fr-FR" altLang="fr-FR" sz="1600" dirty="0">
              <a:solidFill>
                <a:srgbClr val="0A0A23"/>
              </a:solidFill>
              <a:latin typeface="Lato"/>
            </a:endParaRPr>
          </a:p>
          <a:p>
            <a:pPr lvl="0"/>
            <a:endParaRPr lang="fr-FR" altLang="fr-FR" sz="1600" dirty="0">
              <a:solidFill>
                <a:srgbClr val="0A0A23"/>
              </a:solidFill>
              <a:latin typeface="Lato"/>
            </a:endParaRPr>
          </a:p>
        </p:txBody>
      </p:sp>
      <p:pic>
        <p:nvPicPr>
          <p:cNvPr id="4" name="Image 3"/>
          <p:cNvPicPr>
            <a:picLocks noChangeAspect="1"/>
          </p:cNvPicPr>
          <p:nvPr/>
        </p:nvPicPr>
        <p:blipFill>
          <a:blip r:embed="rId3"/>
          <a:stretch>
            <a:fillRect/>
          </a:stretch>
        </p:blipFill>
        <p:spPr>
          <a:xfrm>
            <a:off x="3308186" y="2105106"/>
            <a:ext cx="6521614" cy="920435"/>
          </a:xfrm>
          <a:prstGeom prst="rect">
            <a:avLst/>
          </a:prstGeom>
        </p:spPr>
      </p:pic>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9" name="Rectangle à coins arrondis 8"/>
          <p:cNvSpPr/>
          <p:nvPr/>
        </p:nvSpPr>
        <p:spPr>
          <a:xfrm>
            <a:off x="3579019" y="2394934"/>
            <a:ext cx="1921669" cy="314325"/>
          </a:xfrm>
          <a:prstGeom prst="roundRect">
            <a:avLst/>
          </a:prstGeom>
          <a:solidFill>
            <a:srgbClr val="FF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p:nvPr/>
        </p:nvCxnSpPr>
        <p:spPr>
          <a:xfrm flipH="1" flipV="1">
            <a:off x="5551117" y="2709259"/>
            <a:ext cx="2893218" cy="150733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494764" y="4095403"/>
            <a:ext cx="2746136" cy="369332"/>
          </a:xfrm>
          <a:prstGeom prst="rect">
            <a:avLst/>
          </a:prstGeom>
        </p:spPr>
        <p:txBody>
          <a:bodyPr wrap="none">
            <a:spAutoFit/>
          </a:bodyPr>
          <a:lstStyle/>
          <a:p>
            <a:r>
              <a:rPr lang="fr-FR" dirty="0" smtClean="0"/>
              <a:t>La modification est indexée</a:t>
            </a:r>
            <a:endParaRPr lang="fr-FR" dirty="0"/>
          </a:p>
        </p:txBody>
      </p:sp>
    </p:spTree>
    <p:extLst>
      <p:ext uri="{BB962C8B-B14F-4D97-AF65-F5344CB8AC3E}">
        <p14:creationId xmlns:p14="http://schemas.microsoft.com/office/powerpoint/2010/main" val="108740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a:spLocks noChangeArrowheads="1"/>
          </p:cNvSpPr>
          <p:nvPr/>
        </p:nvSpPr>
        <p:spPr bwMode="auto">
          <a:xfrm>
            <a:off x="2700585" y="830874"/>
            <a:ext cx="8892157"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a:t>
            </a:r>
            <a:r>
              <a:rPr kumimoji="0" lang="fr-FR" altLang="fr-FR" sz="2400" b="1" i="0" u="none" strike="noStrike" cap="none" normalizeH="0" baseline="0" dirty="0" err="1" smtClean="0">
                <a:ln>
                  <a:noFill/>
                </a:ln>
                <a:solidFill>
                  <a:schemeClr val="tx1"/>
                </a:solidFill>
                <a:effectLst/>
                <a:latin typeface="-apple-system"/>
              </a:rPr>
              <a:t>Gitlab</a:t>
            </a:r>
            <a:r>
              <a:rPr kumimoji="0" lang="fr-FR" altLang="fr-FR" sz="2400" b="1" i="0" u="none" strike="noStrike" cap="none" normalizeH="0" baseline="0" dirty="0" smtClean="0">
                <a:ln>
                  <a:noFill/>
                </a:ln>
                <a:solidFill>
                  <a:schemeClr val="tx1"/>
                </a:solidFill>
                <a:effectLst/>
                <a:latin typeface="-apple-system"/>
              </a:rPr>
              <a:t> </a:t>
            </a:r>
            <a:r>
              <a:rPr kumimoji="0" lang="fr-FR" altLang="fr-FR" sz="1600" b="1" i="0" u="none" strike="noStrike" cap="none" normalizeH="0" baseline="0" dirty="0" smtClean="0">
                <a:ln>
                  <a:noFill/>
                </a:ln>
                <a:solidFill>
                  <a:schemeClr val="tx1"/>
                </a:solidFill>
                <a:effectLst/>
                <a:latin typeface="Lato"/>
              </a:rPr>
              <a:t>(Sauvegarde</a:t>
            </a:r>
            <a:r>
              <a:rPr kumimoji="0" lang="fr-FR" altLang="fr-FR" sz="1600" b="1" i="0" u="none" strike="noStrike" cap="none" normalizeH="0" dirty="0" smtClean="0">
                <a:ln>
                  <a:noFill/>
                </a:ln>
                <a:solidFill>
                  <a:schemeClr val="tx1"/>
                </a:solidFill>
                <a:effectLst/>
                <a:latin typeface="Lato"/>
              </a:rPr>
              <a:t> brouillon)</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smtClean="0"/>
              <a:t>Pour supprimer un </a:t>
            </a:r>
            <a:r>
              <a:rPr lang="fr-FR" dirty="0" err="1" smtClean="0"/>
              <a:t>stash</a:t>
            </a:r>
            <a:r>
              <a:rPr lang="fr-FR" dirty="0" smtClean="0"/>
              <a:t> </a:t>
            </a:r>
            <a:r>
              <a:rPr lang="fr-FR" b="1" dirty="0" smtClean="0"/>
              <a:t>git </a:t>
            </a:r>
            <a:r>
              <a:rPr lang="fr-FR" b="1" dirty="0" err="1" smtClean="0"/>
              <a:t>stash</a:t>
            </a:r>
            <a:r>
              <a:rPr lang="fr-FR" b="1" dirty="0" smtClean="0"/>
              <a:t> drop &lt;numéro&gt;</a:t>
            </a:r>
          </a:p>
          <a:p>
            <a:pPr lvl="0"/>
            <a:endParaRPr lang="fr-FR" altLang="fr-FR" sz="1600" b="1" dirty="0">
              <a:solidFill>
                <a:srgbClr val="0A0A23"/>
              </a:solidFill>
              <a:latin typeface="Lato"/>
            </a:endParaRPr>
          </a:p>
          <a:p>
            <a:pPr lvl="0"/>
            <a:endParaRPr lang="fr-FR" altLang="fr-FR" sz="1600" b="1" dirty="0" smtClean="0">
              <a:solidFill>
                <a:srgbClr val="0A0A23"/>
              </a:solidFill>
              <a:latin typeface="Lato"/>
            </a:endParaRPr>
          </a:p>
          <a:p>
            <a:pPr lvl="0"/>
            <a:endParaRPr lang="fr-FR" altLang="fr-FR" sz="1600" b="1" dirty="0">
              <a:solidFill>
                <a:srgbClr val="0A0A23"/>
              </a:solidFill>
              <a:latin typeface="Lato"/>
            </a:endParaRPr>
          </a:p>
          <a:p>
            <a:pPr lvl="0"/>
            <a:endParaRPr lang="fr-FR" altLang="fr-FR" sz="1600" b="1" dirty="0" smtClean="0">
              <a:solidFill>
                <a:srgbClr val="0A0A23"/>
              </a:solidFill>
              <a:latin typeface="Lato"/>
            </a:endParaRPr>
          </a:p>
          <a:p>
            <a:pPr lvl="0"/>
            <a:endParaRPr lang="fr-FR" altLang="fr-FR" sz="1600" b="1" dirty="0">
              <a:solidFill>
                <a:srgbClr val="0A0A23"/>
              </a:solidFill>
              <a:latin typeface="Lato"/>
            </a:endParaRPr>
          </a:p>
          <a:p>
            <a:pPr lvl="0"/>
            <a:endParaRPr lang="fr-FR" altLang="fr-FR" b="1" dirty="0" smtClean="0">
              <a:solidFill>
                <a:srgbClr val="0A0A23"/>
              </a:solidFill>
              <a:latin typeface="Lato"/>
            </a:endParaRPr>
          </a:p>
          <a:p>
            <a:pPr lvl="0"/>
            <a:r>
              <a:rPr lang="fr-FR" altLang="fr-FR" dirty="0" smtClean="0">
                <a:solidFill>
                  <a:srgbClr val="0A0A23"/>
                </a:solidFill>
                <a:latin typeface="Lato"/>
              </a:rPr>
              <a:t>La commande </a:t>
            </a:r>
            <a:r>
              <a:rPr lang="fr-FR" altLang="fr-FR" b="1" dirty="0" smtClean="0">
                <a:solidFill>
                  <a:srgbClr val="0A0A23"/>
                </a:solidFill>
                <a:latin typeface="Lato"/>
              </a:rPr>
              <a:t>git pop &lt;numéro&gt;</a:t>
            </a:r>
          </a:p>
          <a:p>
            <a:pPr lvl="0"/>
            <a:r>
              <a:rPr lang="fr-FR" altLang="fr-FR" dirty="0" smtClean="0">
                <a:solidFill>
                  <a:srgbClr val="0A0A23"/>
                </a:solidFill>
                <a:latin typeface="Lato"/>
              </a:rPr>
              <a:t>Permet d’appliquer le brouillon et en même</a:t>
            </a:r>
          </a:p>
          <a:p>
            <a:pPr lvl="0"/>
            <a:r>
              <a:rPr lang="fr-FR" altLang="fr-FR" dirty="0" smtClean="0">
                <a:solidFill>
                  <a:srgbClr val="0A0A23"/>
                </a:solidFill>
                <a:latin typeface="Lato"/>
              </a:rPr>
              <a:t>temps dépiler le brouillon de la pile </a:t>
            </a:r>
            <a:endParaRPr lang="fr-FR" altLang="fr-FR" dirty="0">
              <a:solidFill>
                <a:srgbClr val="0A0A23"/>
              </a:solidFill>
              <a:latin typeface="Lato"/>
            </a:endParaRPr>
          </a:p>
          <a:p>
            <a:pPr lvl="0"/>
            <a:endParaRPr lang="fr-FR" altLang="fr-FR" sz="1600" b="1" dirty="0" smtClean="0">
              <a:solidFill>
                <a:srgbClr val="0A0A23"/>
              </a:solidFill>
              <a:latin typeface="Lato"/>
            </a:endParaRPr>
          </a:p>
          <a:p>
            <a:pPr lvl="0"/>
            <a:endParaRPr lang="fr-FR" altLang="fr-FR" sz="1600" b="1" dirty="0">
              <a:solidFill>
                <a:srgbClr val="0A0A23"/>
              </a:solidFill>
              <a:latin typeface="Lato"/>
            </a:endParaRPr>
          </a:p>
          <a:p>
            <a:pPr lvl="0"/>
            <a:endParaRPr lang="fr-FR" altLang="fr-FR" sz="1600" b="1" dirty="0" smtClean="0">
              <a:solidFill>
                <a:srgbClr val="0A0A23"/>
              </a:solidFill>
              <a:latin typeface="Lato"/>
            </a:endParaRPr>
          </a:p>
          <a:p>
            <a:pPr lvl="0"/>
            <a:endParaRPr lang="fr-FR" altLang="fr-FR" sz="1600" b="1" dirty="0">
              <a:solidFill>
                <a:srgbClr val="0A0A23"/>
              </a:solidFill>
              <a:latin typeface="Lato"/>
            </a:endParaRPr>
          </a:p>
          <a:p>
            <a:pPr lvl="0"/>
            <a:endParaRPr lang="fr-FR" altLang="fr-FR" sz="1600" b="1" dirty="0" smtClean="0">
              <a:solidFill>
                <a:srgbClr val="0A0A23"/>
              </a:solidFill>
              <a:latin typeface="Lato"/>
            </a:endParaRPr>
          </a:p>
          <a:p>
            <a:pPr lvl="0"/>
            <a:endParaRPr lang="fr-FR" altLang="fr-FR" sz="1600" b="1" dirty="0">
              <a:solidFill>
                <a:srgbClr val="0A0A23"/>
              </a:solidFill>
              <a:latin typeface="Lato"/>
            </a:endParaRPr>
          </a:p>
          <a:p>
            <a:pPr lvl="0"/>
            <a:endParaRPr lang="fr-FR" altLang="fr-FR" sz="1600" b="1" dirty="0" smtClean="0">
              <a:solidFill>
                <a:srgbClr val="0A0A23"/>
              </a:solidFill>
              <a:latin typeface="Lato"/>
            </a:endParaRPr>
          </a:p>
          <a:p>
            <a:pPr lvl="0"/>
            <a:endParaRPr lang="fr-FR" altLang="fr-FR" sz="1600" b="1" dirty="0">
              <a:solidFill>
                <a:srgbClr val="0A0A23"/>
              </a:solidFill>
              <a:latin typeface="Lato"/>
            </a:endParaRPr>
          </a:p>
          <a:p>
            <a:pPr lvl="0"/>
            <a:endParaRPr lang="fr-FR" altLang="fr-FR" sz="1600" dirty="0">
              <a:solidFill>
                <a:srgbClr val="0A0A23"/>
              </a:solidFill>
              <a:latin typeface="Lato"/>
            </a:endParaRPr>
          </a:p>
          <a:p>
            <a:pPr lvl="0"/>
            <a:endParaRPr lang="fr-FR" altLang="fr-FR" sz="1600" dirty="0">
              <a:solidFill>
                <a:srgbClr val="0A0A23"/>
              </a:solidFill>
              <a:latin typeface="Lato"/>
            </a:endParaRPr>
          </a:p>
        </p:txBody>
      </p:sp>
      <p:pic>
        <p:nvPicPr>
          <p:cNvPr id="5" name="Image 4"/>
          <p:cNvPicPr>
            <a:picLocks noChangeAspect="1"/>
          </p:cNvPicPr>
          <p:nvPr/>
        </p:nvPicPr>
        <p:blipFill>
          <a:blip r:embed="rId3"/>
          <a:stretch>
            <a:fillRect/>
          </a:stretch>
        </p:blipFill>
        <p:spPr>
          <a:xfrm>
            <a:off x="2821935" y="2047454"/>
            <a:ext cx="8028693" cy="710418"/>
          </a:xfrm>
          <a:prstGeom prst="rect">
            <a:avLst/>
          </a:prstGeom>
        </p:spPr>
      </p:pic>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9" name="Rectangle à coins arrondis 8"/>
          <p:cNvSpPr/>
          <p:nvPr/>
        </p:nvSpPr>
        <p:spPr>
          <a:xfrm>
            <a:off x="3057526" y="2232120"/>
            <a:ext cx="1921669" cy="314325"/>
          </a:xfrm>
          <a:prstGeom prst="roundRect">
            <a:avLst/>
          </a:prstGeom>
          <a:solidFill>
            <a:srgbClr val="FF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p:nvPr/>
        </p:nvCxnSpPr>
        <p:spPr>
          <a:xfrm flipH="1" flipV="1">
            <a:off x="5551117" y="2709259"/>
            <a:ext cx="2893218" cy="150733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494764" y="4095403"/>
            <a:ext cx="2518318" cy="369332"/>
          </a:xfrm>
          <a:prstGeom prst="rect">
            <a:avLst/>
          </a:prstGeom>
        </p:spPr>
        <p:txBody>
          <a:bodyPr wrap="none">
            <a:spAutoFit/>
          </a:bodyPr>
          <a:lstStyle/>
          <a:p>
            <a:r>
              <a:rPr lang="fr-FR" dirty="0" smtClean="0"/>
              <a:t>Suppression du brouillon</a:t>
            </a:r>
            <a:endParaRPr lang="fr-FR" dirty="0"/>
          </a:p>
        </p:txBody>
      </p:sp>
    </p:spTree>
    <p:extLst>
      <p:ext uri="{BB962C8B-B14F-4D97-AF65-F5344CB8AC3E}">
        <p14:creationId xmlns:p14="http://schemas.microsoft.com/office/powerpoint/2010/main" val="2117139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642863" y="1114331"/>
            <a:ext cx="7392626"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Gestion des branches</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a:t>Lorsque vous souhaitez utiliser une branche </a:t>
            </a:r>
            <a:r>
              <a:rPr lang="fr-FR" dirty="0" smtClean="0"/>
              <a:t>différente déjà existante</a:t>
            </a:r>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r>
              <a:rPr lang="fr-FR" sz="1600" dirty="0"/>
              <a:t>Lorsque vous souhaitez </a:t>
            </a:r>
            <a:r>
              <a:rPr lang="fr-FR" sz="1600" dirty="0" smtClean="0"/>
              <a:t>créer une nouvelle branche</a:t>
            </a:r>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a:p>
            <a:endParaRPr lang="fr-FR" altLang="fr-FR" sz="1600" dirty="0" smtClean="0">
              <a:solidFill>
                <a:srgbClr val="0A0A23"/>
              </a:solidFill>
              <a:latin typeface="Lato"/>
            </a:endParaRPr>
          </a:p>
          <a:p>
            <a:r>
              <a:rPr lang="fr-FR" altLang="fr-FR" sz="1600" dirty="0" smtClean="0">
                <a:solidFill>
                  <a:srgbClr val="0A0A23"/>
                </a:solidFill>
                <a:latin typeface="Lato"/>
              </a:rPr>
              <a:t>Lorsque vous voulez lister les branches</a:t>
            </a:r>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a:p>
            <a:r>
              <a:rPr lang="fr-FR" altLang="fr-FR" sz="1600" dirty="0" smtClean="0">
                <a:solidFill>
                  <a:srgbClr val="0A0A23"/>
                </a:solidFill>
                <a:latin typeface="Lato"/>
              </a:rPr>
              <a:t>Pour afficher le nom de la branche courante</a:t>
            </a:r>
          </a:p>
          <a:p>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9"/>
          <p:cNvSpPr/>
          <p:nvPr/>
        </p:nvSpPr>
        <p:spPr>
          <a:xfrm>
            <a:off x="2628426" y="2160772"/>
            <a:ext cx="2914901" cy="369332"/>
          </a:xfrm>
          <a:prstGeom prst="rect">
            <a:avLst/>
          </a:prstGeom>
          <a:solidFill>
            <a:schemeClr val="tx1"/>
          </a:solidFill>
          <a:ln>
            <a:noFill/>
          </a:ln>
        </p:spPr>
        <p:txBody>
          <a:bodyPr wrap="none">
            <a:spAutoFit/>
          </a:bodyPr>
          <a:lstStyle/>
          <a:p>
            <a:r>
              <a:rPr lang="fr-FR" dirty="0">
                <a:solidFill>
                  <a:schemeClr val="bg1"/>
                </a:solidFill>
              </a:rPr>
              <a:t>git </a:t>
            </a:r>
            <a:r>
              <a:rPr lang="fr-FR" dirty="0" err="1">
                <a:solidFill>
                  <a:schemeClr val="bg1"/>
                </a:solidFill>
              </a:rPr>
              <a:t>checkout</a:t>
            </a:r>
            <a:r>
              <a:rPr lang="fr-FR" dirty="0">
                <a:solidFill>
                  <a:schemeClr val="bg1"/>
                </a:solidFill>
              </a:rPr>
              <a:t> </a:t>
            </a:r>
            <a:r>
              <a:rPr lang="fr-FR" dirty="0" smtClean="0">
                <a:solidFill>
                  <a:schemeClr val="bg1"/>
                </a:solidFill>
              </a:rPr>
              <a:t>nom de branche</a:t>
            </a:r>
            <a:endParaRPr lang="fr-FR" dirty="0">
              <a:solidFill>
                <a:schemeClr val="bg1"/>
              </a:solidFill>
            </a:endParaRPr>
          </a:p>
        </p:txBody>
      </p:sp>
      <p:sp>
        <p:nvSpPr>
          <p:cNvPr id="21" name="Rectangle 20"/>
          <p:cNvSpPr/>
          <p:nvPr/>
        </p:nvSpPr>
        <p:spPr>
          <a:xfrm>
            <a:off x="2618950" y="3383853"/>
            <a:ext cx="6131487" cy="369332"/>
          </a:xfrm>
          <a:prstGeom prst="rect">
            <a:avLst/>
          </a:prstGeom>
          <a:solidFill>
            <a:schemeClr val="tx1"/>
          </a:solidFill>
          <a:ln>
            <a:noFill/>
          </a:ln>
        </p:spPr>
        <p:txBody>
          <a:bodyPr wrap="none">
            <a:spAutoFit/>
          </a:bodyPr>
          <a:lstStyle/>
          <a:p>
            <a:r>
              <a:rPr lang="fr-FR" dirty="0" smtClean="0">
                <a:solidFill>
                  <a:schemeClr val="bg1"/>
                </a:solidFill>
              </a:rPr>
              <a:t>git </a:t>
            </a:r>
            <a:r>
              <a:rPr lang="fr-FR" dirty="0" err="1" smtClean="0">
                <a:solidFill>
                  <a:schemeClr val="bg1"/>
                </a:solidFill>
              </a:rPr>
              <a:t>branch</a:t>
            </a:r>
            <a:r>
              <a:rPr lang="fr-FR" dirty="0" smtClean="0">
                <a:solidFill>
                  <a:schemeClr val="bg1"/>
                </a:solidFill>
              </a:rPr>
              <a:t> nom de branche/ git </a:t>
            </a:r>
            <a:r>
              <a:rPr lang="fr-FR" dirty="0" err="1">
                <a:solidFill>
                  <a:schemeClr val="bg1"/>
                </a:solidFill>
              </a:rPr>
              <a:t>checkout</a:t>
            </a:r>
            <a:r>
              <a:rPr lang="fr-FR" dirty="0">
                <a:solidFill>
                  <a:schemeClr val="bg1"/>
                </a:solidFill>
              </a:rPr>
              <a:t> –b nom de branche </a:t>
            </a:r>
            <a:r>
              <a:rPr lang="fr-FR" dirty="0" smtClean="0">
                <a:solidFill>
                  <a:schemeClr val="bg1"/>
                </a:solidFill>
              </a:rPr>
              <a:t> </a:t>
            </a:r>
            <a:endParaRPr lang="fr-FR" dirty="0">
              <a:solidFill>
                <a:schemeClr val="bg1"/>
              </a:solidFill>
            </a:endParaRPr>
          </a:p>
        </p:txBody>
      </p:sp>
      <p:sp>
        <p:nvSpPr>
          <p:cNvPr id="22" name="Rectangle 21"/>
          <p:cNvSpPr/>
          <p:nvPr/>
        </p:nvSpPr>
        <p:spPr>
          <a:xfrm>
            <a:off x="2628426" y="4626854"/>
            <a:ext cx="1125693" cy="369332"/>
          </a:xfrm>
          <a:prstGeom prst="rect">
            <a:avLst/>
          </a:prstGeom>
          <a:solidFill>
            <a:schemeClr val="tx1"/>
          </a:solidFill>
          <a:ln>
            <a:noFill/>
          </a:ln>
        </p:spPr>
        <p:txBody>
          <a:bodyPr wrap="none">
            <a:spAutoFit/>
          </a:bodyPr>
          <a:lstStyle/>
          <a:p>
            <a:r>
              <a:rPr lang="fr-FR" dirty="0">
                <a:solidFill>
                  <a:schemeClr val="bg1"/>
                </a:solidFill>
              </a:rPr>
              <a:t>git </a:t>
            </a:r>
            <a:r>
              <a:rPr lang="fr-FR" dirty="0" err="1" smtClean="0">
                <a:solidFill>
                  <a:schemeClr val="bg1"/>
                </a:solidFill>
              </a:rPr>
              <a:t>branch</a:t>
            </a:r>
            <a:endParaRPr lang="fr-FR" dirty="0">
              <a:solidFill>
                <a:schemeClr val="bg1"/>
              </a:solidFill>
            </a:endParaRPr>
          </a:p>
        </p:txBody>
      </p:sp>
      <p:sp>
        <p:nvSpPr>
          <p:cNvPr id="23" name="Rectangle 22"/>
          <p:cNvSpPr/>
          <p:nvPr/>
        </p:nvSpPr>
        <p:spPr>
          <a:xfrm>
            <a:off x="2642863" y="5578597"/>
            <a:ext cx="2037994" cy="369332"/>
          </a:xfrm>
          <a:prstGeom prst="rect">
            <a:avLst/>
          </a:prstGeom>
          <a:solidFill>
            <a:schemeClr val="tx1"/>
          </a:solidFill>
          <a:ln>
            <a:noFill/>
          </a:ln>
        </p:spPr>
        <p:txBody>
          <a:bodyPr wrap="none">
            <a:spAutoFit/>
          </a:bodyPr>
          <a:lstStyle/>
          <a:p>
            <a:r>
              <a:rPr lang="fr-FR" dirty="0">
                <a:solidFill>
                  <a:schemeClr val="bg1"/>
                </a:solidFill>
              </a:rPr>
              <a:t>git </a:t>
            </a:r>
            <a:r>
              <a:rPr lang="fr-FR" dirty="0" err="1" smtClean="0">
                <a:solidFill>
                  <a:schemeClr val="bg1"/>
                </a:solidFill>
              </a:rPr>
              <a:t>branch</a:t>
            </a:r>
            <a:r>
              <a:rPr lang="fr-FR" dirty="0" smtClean="0">
                <a:solidFill>
                  <a:schemeClr val="bg1"/>
                </a:solidFill>
              </a:rPr>
              <a:t> | </a:t>
            </a:r>
            <a:r>
              <a:rPr lang="fr-FR" dirty="0" err="1" smtClean="0">
                <a:solidFill>
                  <a:schemeClr val="bg1"/>
                </a:solidFill>
              </a:rPr>
              <a:t>grep</a:t>
            </a:r>
            <a:r>
              <a:rPr lang="fr-FR" dirty="0" smtClean="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2809317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642862" y="991220"/>
            <a:ext cx="9208003"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Gestion des branches</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altLang="fr-FR" dirty="0" smtClean="0"/>
              <a:t>Pour supprimer une branche</a:t>
            </a:r>
            <a:endParaRPr lang="fr-FR" altLang="fr-FR" sz="1600" dirty="0" smtClean="0">
              <a:solidFill>
                <a:srgbClr val="0A0A23"/>
              </a:solidFill>
              <a:latin typeface="Lato"/>
            </a:endParaRPr>
          </a:p>
          <a:p>
            <a:pPr lvl="0"/>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r>
              <a:rPr lang="fr-FR" sz="1600" dirty="0" smtClean="0"/>
              <a:t>Pour fusionner deux branches placez vous dans la branche sujet de mise à jour</a:t>
            </a:r>
            <a:endParaRPr lang="fr-FR" altLang="fr-FR" sz="1600" dirty="0">
              <a:solidFill>
                <a:srgbClr val="0A0A23"/>
              </a:solidFill>
              <a:latin typeface="Lato"/>
            </a:endParaRPr>
          </a:p>
          <a:p>
            <a:r>
              <a:rPr lang="fr-FR" altLang="fr-FR" sz="1600" dirty="0" smtClean="0">
                <a:solidFill>
                  <a:srgbClr val="0A0A23"/>
                </a:solidFill>
                <a:latin typeface="Lato"/>
              </a:rPr>
              <a:t>En suite exécutez cette commande</a:t>
            </a:r>
          </a:p>
          <a:p>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a:p>
            <a:r>
              <a:rPr lang="fr-FR" altLang="fr-FR" sz="1600" dirty="0" smtClean="0">
                <a:solidFill>
                  <a:srgbClr val="0A0A23"/>
                </a:solidFill>
                <a:latin typeface="Lato"/>
              </a:rPr>
              <a:t>Lorsque vous voulez lister les branches</a:t>
            </a:r>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a:p>
            <a:r>
              <a:rPr lang="fr-FR" altLang="fr-FR" sz="1600" dirty="0" smtClean="0">
                <a:solidFill>
                  <a:srgbClr val="0A0A23"/>
                </a:solidFill>
                <a:latin typeface="Lato"/>
              </a:rPr>
              <a:t>Pour afficher le nom de la branche courante</a:t>
            </a:r>
          </a:p>
          <a:p>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9"/>
          <p:cNvSpPr/>
          <p:nvPr/>
        </p:nvSpPr>
        <p:spPr>
          <a:xfrm>
            <a:off x="2642862" y="2031660"/>
            <a:ext cx="3041345" cy="369332"/>
          </a:xfrm>
          <a:prstGeom prst="rect">
            <a:avLst/>
          </a:prstGeom>
          <a:solidFill>
            <a:schemeClr val="tx1"/>
          </a:solidFill>
          <a:ln>
            <a:noFill/>
          </a:ln>
        </p:spPr>
        <p:txBody>
          <a:bodyPr wrap="none">
            <a:spAutoFit/>
          </a:bodyPr>
          <a:lstStyle/>
          <a:p>
            <a:r>
              <a:rPr lang="fr-FR" dirty="0" smtClean="0">
                <a:solidFill>
                  <a:schemeClr val="bg1"/>
                </a:solidFill>
              </a:rPr>
              <a:t>Git </a:t>
            </a:r>
            <a:r>
              <a:rPr lang="fr-FR" dirty="0" err="1" smtClean="0">
                <a:solidFill>
                  <a:schemeClr val="bg1"/>
                </a:solidFill>
              </a:rPr>
              <a:t>branch</a:t>
            </a:r>
            <a:r>
              <a:rPr lang="fr-FR" dirty="0" smtClean="0">
                <a:solidFill>
                  <a:schemeClr val="bg1"/>
                </a:solidFill>
              </a:rPr>
              <a:t> –d nom de branche</a:t>
            </a:r>
            <a:endParaRPr lang="fr-FR" dirty="0">
              <a:solidFill>
                <a:schemeClr val="bg1"/>
              </a:solidFill>
            </a:endParaRPr>
          </a:p>
        </p:txBody>
      </p:sp>
      <p:sp>
        <p:nvSpPr>
          <p:cNvPr id="21" name="Rectangle 20"/>
          <p:cNvSpPr/>
          <p:nvPr/>
        </p:nvSpPr>
        <p:spPr>
          <a:xfrm>
            <a:off x="2618950" y="3383853"/>
            <a:ext cx="4980018" cy="369332"/>
          </a:xfrm>
          <a:prstGeom prst="rect">
            <a:avLst/>
          </a:prstGeom>
          <a:solidFill>
            <a:schemeClr val="tx1"/>
          </a:solidFill>
          <a:ln>
            <a:noFill/>
          </a:ln>
        </p:spPr>
        <p:txBody>
          <a:bodyPr wrap="none">
            <a:spAutoFit/>
          </a:bodyPr>
          <a:lstStyle/>
          <a:p>
            <a:r>
              <a:rPr lang="fr-FR" dirty="0" smtClean="0">
                <a:solidFill>
                  <a:schemeClr val="bg1"/>
                </a:solidFill>
              </a:rPr>
              <a:t>git </a:t>
            </a:r>
            <a:r>
              <a:rPr lang="fr-FR" dirty="0" err="1" smtClean="0">
                <a:solidFill>
                  <a:schemeClr val="bg1"/>
                </a:solidFill>
              </a:rPr>
              <a:t>merge</a:t>
            </a:r>
            <a:r>
              <a:rPr lang="fr-FR" dirty="0" smtClean="0">
                <a:solidFill>
                  <a:schemeClr val="bg1"/>
                </a:solidFill>
              </a:rPr>
              <a:t> nom de branche contenant la mise à jour</a:t>
            </a:r>
            <a:endParaRPr lang="fr-FR" dirty="0">
              <a:solidFill>
                <a:schemeClr val="bg1"/>
              </a:solidFill>
            </a:endParaRPr>
          </a:p>
        </p:txBody>
      </p:sp>
      <p:sp>
        <p:nvSpPr>
          <p:cNvPr id="22" name="Rectangle 21"/>
          <p:cNvSpPr/>
          <p:nvPr/>
        </p:nvSpPr>
        <p:spPr>
          <a:xfrm>
            <a:off x="2628426" y="4626854"/>
            <a:ext cx="1125693" cy="369332"/>
          </a:xfrm>
          <a:prstGeom prst="rect">
            <a:avLst/>
          </a:prstGeom>
          <a:solidFill>
            <a:schemeClr val="tx1"/>
          </a:solidFill>
          <a:ln>
            <a:noFill/>
          </a:ln>
        </p:spPr>
        <p:txBody>
          <a:bodyPr wrap="none">
            <a:spAutoFit/>
          </a:bodyPr>
          <a:lstStyle/>
          <a:p>
            <a:r>
              <a:rPr lang="fr-FR" dirty="0">
                <a:solidFill>
                  <a:schemeClr val="bg1"/>
                </a:solidFill>
              </a:rPr>
              <a:t>git </a:t>
            </a:r>
            <a:r>
              <a:rPr lang="fr-FR" dirty="0" err="1" smtClean="0">
                <a:solidFill>
                  <a:schemeClr val="bg1"/>
                </a:solidFill>
              </a:rPr>
              <a:t>branch</a:t>
            </a:r>
            <a:endParaRPr lang="fr-FR" dirty="0">
              <a:solidFill>
                <a:schemeClr val="bg1"/>
              </a:solidFill>
            </a:endParaRPr>
          </a:p>
        </p:txBody>
      </p:sp>
    </p:spTree>
    <p:extLst>
      <p:ext uri="{BB962C8B-B14F-4D97-AF65-F5344CB8AC3E}">
        <p14:creationId xmlns:p14="http://schemas.microsoft.com/office/powerpoint/2010/main" val="4151509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642862" y="1068165"/>
            <a:ext cx="9208003"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Gestion des branches</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smtClean="0"/>
              <a:t>la </a:t>
            </a:r>
            <a:r>
              <a:rPr lang="fr-FR" dirty="0"/>
              <a:t>commande ci-dessus, </a:t>
            </a:r>
            <a:r>
              <a:rPr lang="fr-FR" dirty="0" smtClean="0"/>
              <a:t>montre l’évolution de toutes les branches</a:t>
            </a:r>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endParaRPr lang="fr-FR" sz="1600" dirty="0" smtClean="0"/>
          </a:p>
          <a:p>
            <a:r>
              <a:rPr lang="fr-FR" sz="1600" dirty="0" smtClean="0"/>
              <a:t>Parfois </a:t>
            </a:r>
            <a:r>
              <a:rPr lang="fr-FR" dirty="0"/>
              <a:t>vous souhaitez abandonner une fusion et recommencer, vous pouvez exécuter la commande suivante </a:t>
            </a:r>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r>
              <a:rPr lang="fr-FR" dirty="0"/>
              <a:t>Cette commande ajoute un référentiel distant à votre référentiel local</a:t>
            </a:r>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r>
              <a:rPr lang="fr-FR" altLang="fr-FR" sz="1600" dirty="0" smtClean="0">
                <a:solidFill>
                  <a:srgbClr val="0A0A23"/>
                </a:solidFill>
                <a:latin typeface="Lato"/>
              </a:rPr>
              <a:t>Pour afficher les référentiels distants utilisez </a:t>
            </a:r>
            <a:r>
              <a:rPr lang="fr-FR" altLang="fr-FR" sz="1600" b="1" dirty="0" smtClean="0">
                <a:solidFill>
                  <a:srgbClr val="0A0A23"/>
                </a:solidFill>
                <a:latin typeface="Lato"/>
              </a:rPr>
              <a:t>git </a:t>
            </a:r>
            <a:r>
              <a:rPr lang="fr-FR" altLang="fr-FR" sz="1600" b="1" dirty="0" err="1" smtClean="0">
                <a:solidFill>
                  <a:srgbClr val="0A0A23"/>
                </a:solidFill>
                <a:latin typeface="Lato"/>
              </a:rPr>
              <a:t>remote</a:t>
            </a:r>
            <a:r>
              <a:rPr lang="fr-FR" altLang="fr-FR" sz="1600" b="1" dirty="0" smtClean="0">
                <a:solidFill>
                  <a:srgbClr val="0A0A23"/>
                </a:solidFill>
                <a:latin typeface="Lato"/>
              </a:rPr>
              <a:t> -v</a:t>
            </a:r>
            <a:r>
              <a:rPr lang="fr-FR" altLang="fr-FR" sz="1600" dirty="0" smtClean="0">
                <a:solidFill>
                  <a:srgbClr val="0A0A23"/>
                </a:solidFill>
                <a:latin typeface="Lato"/>
              </a:rPr>
              <a:t> </a:t>
            </a:r>
          </a:p>
          <a:p>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9"/>
          <p:cNvSpPr/>
          <p:nvPr/>
        </p:nvSpPr>
        <p:spPr>
          <a:xfrm>
            <a:off x="2642862" y="2114606"/>
            <a:ext cx="2799228" cy="369332"/>
          </a:xfrm>
          <a:prstGeom prst="rect">
            <a:avLst/>
          </a:prstGeom>
          <a:solidFill>
            <a:schemeClr val="tx1"/>
          </a:solidFill>
          <a:ln>
            <a:noFill/>
          </a:ln>
        </p:spPr>
        <p:txBody>
          <a:bodyPr wrap="none">
            <a:spAutoFit/>
          </a:bodyPr>
          <a:lstStyle/>
          <a:p>
            <a:r>
              <a:rPr lang="fr-FR" dirty="0">
                <a:solidFill>
                  <a:schemeClr val="bg1"/>
                </a:solidFill>
              </a:rPr>
              <a:t>git log --graph --</a:t>
            </a:r>
            <a:r>
              <a:rPr lang="fr-FR" dirty="0" err="1">
                <a:solidFill>
                  <a:schemeClr val="bg1"/>
                </a:solidFill>
              </a:rPr>
              <a:t>oneline</a:t>
            </a:r>
            <a:r>
              <a:rPr lang="fr-FR" dirty="0">
                <a:solidFill>
                  <a:schemeClr val="bg1"/>
                </a:solidFill>
              </a:rPr>
              <a:t> --all</a:t>
            </a:r>
          </a:p>
        </p:txBody>
      </p:sp>
      <p:sp>
        <p:nvSpPr>
          <p:cNvPr id="21" name="Rectangle 20"/>
          <p:cNvSpPr/>
          <p:nvPr/>
        </p:nvSpPr>
        <p:spPr>
          <a:xfrm>
            <a:off x="2618950" y="3383853"/>
            <a:ext cx="1817870" cy="369332"/>
          </a:xfrm>
          <a:prstGeom prst="rect">
            <a:avLst/>
          </a:prstGeom>
          <a:solidFill>
            <a:schemeClr val="tx1"/>
          </a:solidFill>
          <a:ln>
            <a:noFill/>
          </a:ln>
        </p:spPr>
        <p:txBody>
          <a:bodyPr wrap="none">
            <a:spAutoFit/>
          </a:bodyPr>
          <a:lstStyle/>
          <a:p>
            <a:r>
              <a:rPr lang="fr-FR" dirty="0" smtClean="0">
                <a:solidFill>
                  <a:schemeClr val="bg1"/>
                </a:solidFill>
              </a:rPr>
              <a:t>Git </a:t>
            </a:r>
            <a:r>
              <a:rPr lang="fr-FR" dirty="0" err="1" smtClean="0">
                <a:solidFill>
                  <a:schemeClr val="bg1"/>
                </a:solidFill>
              </a:rPr>
              <a:t>merge</a:t>
            </a:r>
            <a:r>
              <a:rPr lang="fr-FR" dirty="0" smtClean="0">
                <a:solidFill>
                  <a:schemeClr val="bg1"/>
                </a:solidFill>
              </a:rPr>
              <a:t> --</a:t>
            </a:r>
            <a:r>
              <a:rPr lang="fr-FR" dirty="0" err="1" smtClean="0">
                <a:solidFill>
                  <a:schemeClr val="bg1"/>
                </a:solidFill>
              </a:rPr>
              <a:t>abort</a:t>
            </a:r>
            <a:endParaRPr lang="fr-FR" dirty="0">
              <a:solidFill>
                <a:schemeClr val="bg1"/>
              </a:solidFill>
            </a:endParaRPr>
          </a:p>
        </p:txBody>
      </p:sp>
      <p:sp>
        <p:nvSpPr>
          <p:cNvPr id="22" name="Rectangle 21"/>
          <p:cNvSpPr/>
          <p:nvPr/>
        </p:nvSpPr>
        <p:spPr>
          <a:xfrm>
            <a:off x="2628426" y="4626854"/>
            <a:ext cx="3329309" cy="369332"/>
          </a:xfrm>
          <a:prstGeom prst="rect">
            <a:avLst/>
          </a:prstGeom>
          <a:solidFill>
            <a:schemeClr val="tx1"/>
          </a:solidFill>
          <a:ln>
            <a:noFill/>
          </a:ln>
        </p:spPr>
        <p:txBody>
          <a:bodyPr wrap="none">
            <a:spAutoFit/>
          </a:bodyPr>
          <a:lstStyle/>
          <a:p>
            <a:r>
              <a:rPr lang="en-US" dirty="0" err="1">
                <a:solidFill>
                  <a:schemeClr val="bg1"/>
                </a:solidFill>
              </a:rPr>
              <a:t>git</a:t>
            </a:r>
            <a:r>
              <a:rPr lang="en-US" dirty="0">
                <a:solidFill>
                  <a:schemeClr val="bg1"/>
                </a:solidFill>
              </a:rPr>
              <a:t> add remote https://repo_here</a:t>
            </a:r>
            <a:endParaRPr lang="fr-FR" dirty="0">
              <a:solidFill>
                <a:schemeClr val="bg1"/>
              </a:solidFill>
            </a:endParaRPr>
          </a:p>
        </p:txBody>
      </p:sp>
      <p:pic>
        <p:nvPicPr>
          <p:cNvPr id="9" name="Image 8"/>
          <p:cNvPicPr>
            <a:picLocks noChangeAspect="1"/>
          </p:cNvPicPr>
          <p:nvPr/>
        </p:nvPicPr>
        <p:blipFill>
          <a:blip r:embed="rId5"/>
          <a:stretch>
            <a:fillRect/>
          </a:stretch>
        </p:blipFill>
        <p:spPr>
          <a:xfrm>
            <a:off x="2618950" y="5699033"/>
            <a:ext cx="6602110" cy="647266"/>
          </a:xfrm>
          <a:prstGeom prst="rect">
            <a:avLst/>
          </a:prstGeom>
        </p:spPr>
      </p:pic>
    </p:spTree>
    <p:extLst>
      <p:ext uri="{BB962C8B-B14F-4D97-AF65-F5344CB8AC3E}">
        <p14:creationId xmlns:p14="http://schemas.microsoft.com/office/powerpoint/2010/main" val="4081904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642862" y="1068165"/>
            <a:ext cx="9208003"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Gestion des branches</a:t>
            </a:r>
            <a:endParaRPr kumimoji="0" lang="fr-FR" altLang="fr-FR" sz="24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lvl="0"/>
            <a:r>
              <a:rPr lang="fr-FR" dirty="0" smtClean="0"/>
              <a:t>la </a:t>
            </a:r>
            <a:r>
              <a:rPr lang="fr-FR" dirty="0"/>
              <a:t>commande ci-dessus, </a:t>
            </a:r>
            <a:r>
              <a:rPr lang="fr-FR" dirty="0" smtClean="0"/>
              <a:t>montre l’évolution de toutes les branches</a:t>
            </a:r>
            <a:endParaRPr lang="fr-FR" altLang="fr-FR" sz="1600" dirty="0">
              <a:solidFill>
                <a:srgbClr val="0A0A23"/>
              </a:solidFill>
              <a:latin typeface="Lato"/>
            </a:endParaRPr>
          </a:p>
          <a:p>
            <a:pPr lvl="0"/>
            <a:endParaRPr lang="fr-FR" altLang="fr-FR" sz="1600" dirty="0" smtClean="0">
              <a:solidFill>
                <a:srgbClr val="0A0A23"/>
              </a:solidFill>
              <a:latin typeface="Lato"/>
            </a:endParaRPr>
          </a:p>
          <a:p>
            <a:pPr lvl="0"/>
            <a:endParaRPr lang="fr-FR" altLang="fr-FR" sz="1600" dirty="0">
              <a:solidFill>
                <a:srgbClr val="0A0A23"/>
              </a:solidFill>
              <a:latin typeface="Lato"/>
            </a:endParaRPr>
          </a:p>
          <a:p>
            <a:endParaRPr lang="fr-FR" sz="1600" dirty="0" smtClean="0"/>
          </a:p>
          <a:p>
            <a:r>
              <a:rPr lang="fr-FR" sz="1600" dirty="0" smtClean="0"/>
              <a:t>Parfois </a:t>
            </a:r>
            <a:r>
              <a:rPr lang="fr-FR" dirty="0"/>
              <a:t>vous souhaitez abandonner une fusion et recommencer, vous pouvez exécuter la commande suivante </a:t>
            </a:r>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r>
              <a:rPr lang="fr-FR" dirty="0"/>
              <a:t>Cette commande ajoute un référentiel distant à votre référentiel local</a:t>
            </a:r>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endParaRPr lang="fr-FR" altLang="fr-FR" sz="1600" dirty="0" smtClean="0">
              <a:solidFill>
                <a:srgbClr val="0A0A23"/>
              </a:solidFill>
              <a:latin typeface="Lato"/>
            </a:endParaRPr>
          </a:p>
          <a:p>
            <a:r>
              <a:rPr lang="fr-FR" altLang="fr-FR" sz="1600" dirty="0" smtClean="0">
                <a:solidFill>
                  <a:srgbClr val="0A0A23"/>
                </a:solidFill>
                <a:latin typeface="Lato"/>
              </a:rPr>
              <a:t>Pour afficher les référentiels distants utilisez </a:t>
            </a:r>
            <a:r>
              <a:rPr lang="fr-FR" altLang="fr-FR" sz="1600" b="1" dirty="0" smtClean="0">
                <a:solidFill>
                  <a:srgbClr val="0A0A23"/>
                </a:solidFill>
                <a:latin typeface="Lato"/>
              </a:rPr>
              <a:t>git </a:t>
            </a:r>
            <a:r>
              <a:rPr lang="fr-FR" altLang="fr-FR" sz="1600" b="1" dirty="0" err="1" smtClean="0">
                <a:solidFill>
                  <a:srgbClr val="0A0A23"/>
                </a:solidFill>
                <a:latin typeface="Lato"/>
              </a:rPr>
              <a:t>remote</a:t>
            </a:r>
            <a:r>
              <a:rPr lang="fr-FR" altLang="fr-FR" sz="1600" b="1" dirty="0" smtClean="0">
                <a:solidFill>
                  <a:srgbClr val="0A0A23"/>
                </a:solidFill>
                <a:latin typeface="Lato"/>
              </a:rPr>
              <a:t> -v</a:t>
            </a:r>
            <a:r>
              <a:rPr lang="fr-FR" altLang="fr-FR" sz="1600" dirty="0" smtClean="0">
                <a:solidFill>
                  <a:srgbClr val="0A0A23"/>
                </a:solidFill>
                <a:latin typeface="Lato"/>
              </a:rPr>
              <a:t> </a:t>
            </a:r>
          </a:p>
          <a:p>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9"/>
          <p:cNvSpPr/>
          <p:nvPr/>
        </p:nvSpPr>
        <p:spPr>
          <a:xfrm>
            <a:off x="2642862" y="2114606"/>
            <a:ext cx="2799228" cy="369332"/>
          </a:xfrm>
          <a:prstGeom prst="rect">
            <a:avLst/>
          </a:prstGeom>
          <a:solidFill>
            <a:schemeClr val="tx1"/>
          </a:solidFill>
          <a:ln>
            <a:noFill/>
          </a:ln>
        </p:spPr>
        <p:txBody>
          <a:bodyPr wrap="none">
            <a:spAutoFit/>
          </a:bodyPr>
          <a:lstStyle/>
          <a:p>
            <a:r>
              <a:rPr lang="fr-FR" dirty="0">
                <a:solidFill>
                  <a:schemeClr val="bg1"/>
                </a:solidFill>
              </a:rPr>
              <a:t>git log --graph --</a:t>
            </a:r>
            <a:r>
              <a:rPr lang="fr-FR" dirty="0" err="1">
                <a:solidFill>
                  <a:schemeClr val="bg1"/>
                </a:solidFill>
              </a:rPr>
              <a:t>oneline</a:t>
            </a:r>
            <a:r>
              <a:rPr lang="fr-FR" dirty="0">
                <a:solidFill>
                  <a:schemeClr val="bg1"/>
                </a:solidFill>
              </a:rPr>
              <a:t> --all</a:t>
            </a:r>
          </a:p>
        </p:txBody>
      </p:sp>
      <p:sp>
        <p:nvSpPr>
          <p:cNvPr id="21" name="Rectangle 20"/>
          <p:cNvSpPr/>
          <p:nvPr/>
        </p:nvSpPr>
        <p:spPr>
          <a:xfrm>
            <a:off x="2618950" y="3383853"/>
            <a:ext cx="1817870" cy="369332"/>
          </a:xfrm>
          <a:prstGeom prst="rect">
            <a:avLst/>
          </a:prstGeom>
          <a:solidFill>
            <a:schemeClr val="tx1"/>
          </a:solidFill>
          <a:ln>
            <a:noFill/>
          </a:ln>
        </p:spPr>
        <p:txBody>
          <a:bodyPr wrap="none">
            <a:spAutoFit/>
          </a:bodyPr>
          <a:lstStyle/>
          <a:p>
            <a:r>
              <a:rPr lang="fr-FR" dirty="0" smtClean="0">
                <a:solidFill>
                  <a:schemeClr val="bg1"/>
                </a:solidFill>
              </a:rPr>
              <a:t>Git </a:t>
            </a:r>
            <a:r>
              <a:rPr lang="fr-FR" dirty="0" err="1" smtClean="0">
                <a:solidFill>
                  <a:schemeClr val="bg1"/>
                </a:solidFill>
              </a:rPr>
              <a:t>merge</a:t>
            </a:r>
            <a:r>
              <a:rPr lang="fr-FR" dirty="0" smtClean="0">
                <a:solidFill>
                  <a:schemeClr val="bg1"/>
                </a:solidFill>
              </a:rPr>
              <a:t> --</a:t>
            </a:r>
            <a:r>
              <a:rPr lang="fr-FR" dirty="0" err="1" smtClean="0">
                <a:solidFill>
                  <a:schemeClr val="bg1"/>
                </a:solidFill>
              </a:rPr>
              <a:t>abort</a:t>
            </a:r>
            <a:endParaRPr lang="fr-FR" dirty="0">
              <a:solidFill>
                <a:schemeClr val="bg1"/>
              </a:solidFill>
            </a:endParaRPr>
          </a:p>
        </p:txBody>
      </p:sp>
      <p:sp>
        <p:nvSpPr>
          <p:cNvPr id="22" name="Rectangle 21"/>
          <p:cNvSpPr/>
          <p:nvPr/>
        </p:nvSpPr>
        <p:spPr>
          <a:xfrm>
            <a:off x="2628426" y="4626854"/>
            <a:ext cx="3329309" cy="369332"/>
          </a:xfrm>
          <a:prstGeom prst="rect">
            <a:avLst/>
          </a:prstGeom>
          <a:solidFill>
            <a:schemeClr val="tx1"/>
          </a:solidFill>
          <a:ln>
            <a:noFill/>
          </a:ln>
        </p:spPr>
        <p:txBody>
          <a:bodyPr wrap="none">
            <a:spAutoFit/>
          </a:bodyPr>
          <a:lstStyle/>
          <a:p>
            <a:r>
              <a:rPr lang="en-US" dirty="0" err="1">
                <a:solidFill>
                  <a:schemeClr val="bg1"/>
                </a:solidFill>
              </a:rPr>
              <a:t>git</a:t>
            </a:r>
            <a:r>
              <a:rPr lang="en-US" dirty="0">
                <a:solidFill>
                  <a:schemeClr val="bg1"/>
                </a:solidFill>
              </a:rPr>
              <a:t> add remote https://repo_here</a:t>
            </a:r>
            <a:endParaRPr lang="fr-FR" dirty="0">
              <a:solidFill>
                <a:schemeClr val="bg1"/>
              </a:solidFill>
            </a:endParaRPr>
          </a:p>
        </p:txBody>
      </p:sp>
      <p:pic>
        <p:nvPicPr>
          <p:cNvPr id="9" name="Image 8"/>
          <p:cNvPicPr>
            <a:picLocks noChangeAspect="1"/>
          </p:cNvPicPr>
          <p:nvPr/>
        </p:nvPicPr>
        <p:blipFill>
          <a:blip r:embed="rId5"/>
          <a:stretch>
            <a:fillRect/>
          </a:stretch>
        </p:blipFill>
        <p:spPr>
          <a:xfrm>
            <a:off x="2618950" y="5699033"/>
            <a:ext cx="6602110" cy="647266"/>
          </a:xfrm>
          <a:prstGeom prst="rect">
            <a:avLst/>
          </a:prstGeom>
        </p:spPr>
      </p:pic>
    </p:spTree>
    <p:extLst>
      <p:ext uri="{BB962C8B-B14F-4D97-AF65-F5344CB8AC3E}">
        <p14:creationId xmlns:p14="http://schemas.microsoft.com/office/powerpoint/2010/main" val="114322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587953" y="830874"/>
            <a:ext cx="9208003"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Gestion des branches</a:t>
            </a:r>
            <a:endParaRPr kumimoji="0" lang="fr-FR" altLang="fr-FR" sz="2400" b="1" i="0" u="none" strike="noStrike" cap="none" normalizeH="0" baseline="0" dirty="0" smtClean="0">
              <a:ln>
                <a:noFill/>
              </a:ln>
              <a:solidFill>
                <a:schemeClr val="tx1"/>
              </a:solidFill>
              <a:effectLst/>
              <a:latin typeface="Lato"/>
            </a:endParaRPr>
          </a:p>
          <a:p>
            <a:endParaRPr lang="fr-FR" altLang="fr-FR" sz="1600" dirty="0">
              <a:solidFill>
                <a:srgbClr val="0A0A23"/>
              </a:solidFill>
              <a:latin typeface="Lato"/>
            </a:endParaRPr>
          </a:p>
          <a:p>
            <a:r>
              <a:rPr lang="fr-FR" altLang="fr-FR" sz="1600" dirty="0" smtClean="0">
                <a:solidFill>
                  <a:srgbClr val="0A0A23"/>
                </a:solidFill>
                <a:latin typeface="Lato"/>
              </a:rPr>
              <a:t>Pour afficher les référentiels distants également utilisez </a:t>
            </a:r>
            <a:r>
              <a:rPr lang="fr-FR" altLang="fr-FR" sz="1600" b="1" dirty="0" smtClean="0">
                <a:solidFill>
                  <a:srgbClr val="0A0A23"/>
                </a:solidFill>
                <a:latin typeface="Lato"/>
              </a:rPr>
              <a:t>git </a:t>
            </a:r>
            <a:r>
              <a:rPr lang="fr-FR" altLang="fr-FR" sz="1600" b="1" dirty="0" err="1" smtClean="0">
                <a:solidFill>
                  <a:srgbClr val="0A0A23"/>
                </a:solidFill>
                <a:latin typeface="Lato"/>
              </a:rPr>
              <a:t>remote</a:t>
            </a:r>
            <a:r>
              <a:rPr lang="fr-FR" altLang="fr-FR" sz="1600" b="1" dirty="0" smtClean="0">
                <a:solidFill>
                  <a:srgbClr val="0A0A23"/>
                </a:solidFill>
                <a:latin typeface="Lato"/>
              </a:rPr>
              <a:t> show </a:t>
            </a:r>
            <a:r>
              <a:rPr lang="fr-FR" altLang="fr-FR" sz="1600" b="1" dirty="0" err="1" smtClean="0">
                <a:solidFill>
                  <a:srgbClr val="0A0A23"/>
                </a:solidFill>
                <a:latin typeface="Lato"/>
              </a:rPr>
              <a:t>origin</a:t>
            </a:r>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r>
              <a:rPr lang="fr-FR" altLang="fr-FR" sz="1600" dirty="0" smtClean="0">
                <a:solidFill>
                  <a:srgbClr val="0A0A23"/>
                </a:solidFill>
                <a:latin typeface="Lato"/>
              </a:rPr>
              <a:t>Récupérez les modifications distantes à l’aide de </a:t>
            </a:r>
            <a:r>
              <a:rPr lang="fr-FR" altLang="fr-FR" sz="1600" b="1" dirty="0" smtClean="0">
                <a:solidFill>
                  <a:srgbClr val="0A0A23"/>
                </a:solidFill>
                <a:latin typeface="Lato"/>
              </a:rPr>
              <a:t>git </a:t>
            </a:r>
            <a:r>
              <a:rPr lang="fr-FR" altLang="fr-FR" sz="1600" b="1" dirty="0" err="1" smtClean="0">
                <a:solidFill>
                  <a:srgbClr val="0A0A23"/>
                </a:solidFill>
                <a:latin typeface="Lato"/>
              </a:rPr>
              <a:t>fetch</a:t>
            </a:r>
            <a:r>
              <a:rPr lang="fr-FR" altLang="fr-FR" sz="1600" b="1" dirty="0" smtClean="0">
                <a:solidFill>
                  <a:srgbClr val="0A0A23"/>
                </a:solidFill>
                <a:latin typeface="Lato"/>
              </a:rPr>
              <a:t>  </a:t>
            </a:r>
            <a:r>
              <a:rPr lang="fr-FR" altLang="fr-FR" sz="1600" dirty="0" smtClean="0">
                <a:solidFill>
                  <a:srgbClr val="0A0A23"/>
                </a:solidFill>
                <a:latin typeface="Lato"/>
              </a:rPr>
              <a:t>ou </a:t>
            </a:r>
            <a:r>
              <a:rPr lang="fr-FR" altLang="fr-FR" sz="1600" b="1" dirty="0" smtClean="0">
                <a:solidFill>
                  <a:srgbClr val="0A0A23"/>
                </a:solidFill>
                <a:latin typeface="Lato"/>
              </a:rPr>
              <a:t>git</a:t>
            </a:r>
            <a:r>
              <a:rPr lang="fr-FR" altLang="fr-FR" sz="1600" dirty="0" smtClean="0">
                <a:solidFill>
                  <a:srgbClr val="0A0A23"/>
                </a:solidFill>
                <a:latin typeface="Lato"/>
              </a:rPr>
              <a:t> </a:t>
            </a:r>
            <a:r>
              <a:rPr lang="fr-FR" altLang="fr-FR" sz="1600" b="1" dirty="0" smtClean="0">
                <a:solidFill>
                  <a:srgbClr val="0A0A23"/>
                </a:solidFill>
                <a:latin typeface="Lato"/>
              </a:rPr>
              <a:t>log </a:t>
            </a:r>
            <a:r>
              <a:rPr lang="fr-FR" altLang="fr-FR" sz="1600" b="1" dirty="0" err="1" smtClean="0">
                <a:solidFill>
                  <a:srgbClr val="0A0A23"/>
                </a:solidFill>
                <a:latin typeface="Lato"/>
              </a:rPr>
              <a:t>origin</a:t>
            </a:r>
            <a:r>
              <a:rPr lang="fr-FR" altLang="fr-FR" sz="1600" b="1" dirty="0" smtClean="0">
                <a:solidFill>
                  <a:srgbClr val="0A0A23"/>
                </a:solidFill>
                <a:latin typeface="Lato"/>
              </a:rPr>
              <a:t> nom de branche</a:t>
            </a:r>
          </a:p>
          <a:p>
            <a:r>
              <a:rPr lang="fr-FR" altLang="fr-FR" sz="1600" dirty="0" smtClean="0">
                <a:solidFill>
                  <a:srgbClr val="0A0A23"/>
                </a:solidFill>
                <a:latin typeface="Lato"/>
              </a:rPr>
              <a:t>Ou </a:t>
            </a:r>
            <a:r>
              <a:rPr lang="fr-FR" altLang="fr-FR" sz="1600" b="1" dirty="0" smtClean="0">
                <a:solidFill>
                  <a:srgbClr val="0A0A23"/>
                </a:solidFill>
                <a:latin typeface="Lato"/>
              </a:rPr>
              <a:t>git </a:t>
            </a:r>
            <a:r>
              <a:rPr lang="fr-FR" altLang="fr-FR" sz="1600" b="1" dirty="0" err="1" smtClean="0">
                <a:solidFill>
                  <a:srgbClr val="0A0A23"/>
                </a:solidFill>
                <a:latin typeface="Lato"/>
              </a:rPr>
              <a:t>remote</a:t>
            </a:r>
            <a:r>
              <a:rPr lang="fr-FR" altLang="fr-FR" sz="1600" b="1" dirty="0" smtClean="0">
                <a:solidFill>
                  <a:srgbClr val="0A0A23"/>
                </a:solidFill>
                <a:latin typeface="Lato"/>
              </a:rPr>
              <a:t> update</a:t>
            </a:r>
          </a:p>
          <a:p>
            <a:endParaRPr lang="fr-FR" altLang="fr-FR" sz="1600" dirty="0" smtClean="0">
              <a:solidFill>
                <a:srgbClr val="0A0A23"/>
              </a:solidFill>
              <a:latin typeface="Lato"/>
            </a:endParaRPr>
          </a:p>
          <a:p>
            <a:endParaRPr lang="fr-FR" altLang="fr-FR" sz="1600" dirty="0">
              <a:solidFill>
                <a:srgbClr val="0A0A23"/>
              </a:solidFill>
              <a:latin typeface="Lato"/>
            </a:endParaRPr>
          </a:p>
          <a:p>
            <a:r>
              <a:rPr lang="fr-FR" altLang="fr-FR" sz="1600" dirty="0" smtClean="0">
                <a:solidFill>
                  <a:srgbClr val="0A0A23"/>
                </a:solidFill>
                <a:latin typeface="Lato"/>
              </a:rPr>
              <a:t>Fusionnez une branche locale avec une distante</a:t>
            </a:r>
          </a:p>
          <a:p>
            <a:endParaRPr lang="fr-FR" altLang="fr-FR" sz="1600" dirty="0">
              <a:solidFill>
                <a:srgbClr val="0A0A23"/>
              </a:solidFill>
              <a:latin typeface="Lato"/>
            </a:endParaRPr>
          </a:p>
          <a:p>
            <a:endParaRPr lang="fr-FR" altLang="fr-FR" sz="1600" dirty="0" smtClean="0">
              <a:solidFill>
                <a:srgbClr val="0A0A23"/>
              </a:solidFill>
              <a:latin typeface="Lato"/>
            </a:endParaRPr>
          </a:p>
          <a:p>
            <a:endParaRPr lang="fr-FR" altLang="fr-FR" sz="1600" dirty="0">
              <a:solidFill>
                <a:srgbClr val="0A0A23"/>
              </a:solidFill>
              <a:latin typeface="Lato"/>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pic>
        <p:nvPicPr>
          <p:cNvPr id="4" name="Image 3"/>
          <p:cNvPicPr>
            <a:picLocks noChangeAspect="1"/>
          </p:cNvPicPr>
          <p:nvPr/>
        </p:nvPicPr>
        <p:blipFill>
          <a:blip r:embed="rId5"/>
          <a:stretch>
            <a:fillRect/>
          </a:stretch>
        </p:blipFill>
        <p:spPr>
          <a:xfrm>
            <a:off x="2700585" y="1734008"/>
            <a:ext cx="7065286" cy="2642913"/>
          </a:xfrm>
          <a:prstGeom prst="rect">
            <a:avLst/>
          </a:prstGeom>
        </p:spPr>
      </p:pic>
      <p:sp>
        <p:nvSpPr>
          <p:cNvPr id="5" name="Rectangle 4"/>
          <p:cNvSpPr/>
          <p:nvPr/>
        </p:nvSpPr>
        <p:spPr>
          <a:xfrm>
            <a:off x="2700585" y="2071025"/>
            <a:ext cx="4402668" cy="460228"/>
          </a:xfrm>
          <a:prstGeom prst="rect">
            <a:avLst/>
          </a:prstGeom>
          <a:solidFill>
            <a:srgbClr val="FF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2587953" y="5667616"/>
            <a:ext cx="2226635" cy="369332"/>
          </a:xfrm>
          <a:prstGeom prst="rect">
            <a:avLst/>
          </a:prstGeom>
          <a:solidFill>
            <a:schemeClr val="tx1"/>
          </a:solidFill>
        </p:spPr>
        <p:txBody>
          <a:bodyPr wrap="none">
            <a:spAutoFit/>
          </a:bodyPr>
          <a:lstStyle/>
          <a:p>
            <a:r>
              <a:rPr lang="fr-FR" dirty="0">
                <a:solidFill>
                  <a:schemeClr val="bg1"/>
                </a:solidFill>
              </a:rPr>
              <a:t>git </a:t>
            </a:r>
            <a:r>
              <a:rPr lang="fr-FR" dirty="0" err="1">
                <a:solidFill>
                  <a:schemeClr val="bg1"/>
                </a:solidFill>
              </a:rPr>
              <a:t>merge</a:t>
            </a:r>
            <a:r>
              <a:rPr lang="fr-FR" dirty="0">
                <a:solidFill>
                  <a:schemeClr val="bg1"/>
                </a:solidFill>
              </a:rPr>
              <a:t> </a:t>
            </a:r>
            <a:r>
              <a:rPr lang="fr-FR" dirty="0" err="1">
                <a:solidFill>
                  <a:schemeClr val="bg1"/>
                </a:solidFill>
              </a:rPr>
              <a:t>origin</a:t>
            </a:r>
            <a:r>
              <a:rPr lang="fr-FR" dirty="0">
                <a:solidFill>
                  <a:schemeClr val="bg1"/>
                </a:solidFill>
              </a:rPr>
              <a:t>/main</a:t>
            </a:r>
          </a:p>
        </p:txBody>
      </p:sp>
    </p:spTree>
    <p:extLst>
      <p:ext uri="{BB962C8B-B14F-4D97-AF65-F5344CB8AC3E}">
        <p14:creationId xmlns:p14="http://schemas.microsoft.com/office/powerpoint/2010/main" val="4057727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585344" y="1044695"/>
            <a:ext cx="9208003"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Gestion des branches</a:t>
            </a:r>
            <a:endParaRPr kumimoji="0" lang="fr-FR" altLang="fr-FR" sz="2400" b="1" i="0" u="none" strike="noStrike" cap="none" normalizeH="0" baseline="0" dirty="0" smtClean="0">
              <a:ln>
                <a:noFill/>
              </a:ln>
              <a:solidFill>
                <a:schemeClr val="tx1"/>
              </a:solidFill>
              <a:effectLst/>
              <a:latin typeface="Lato"/>
            </a:endParaRPr>
          </a:p>
          <a:p>
            <a:endParaRPr lang="fr-FR" altLang="fr-FR" sz="1600" dirty="0">
              <a:solidFill>
                <a:srgbClr val="0A0A23"/>
              </a:solidFill>
              <a:latin typeface="Lato"/>
            </a:endParaRPr>
          </a:p>
          <a:p>
            <a:r>
              <a:rPr lang="fr-FR" altLang="fr-FR" sz="1600" dirty="0" smtClean="0">
                <a:solidFill>
                  <a:srgbClr val="0A0A23"/>
                </a:solidFill>
                <a:latin typeface="Lato"/>
              </a:rPr>
              <a:t>Pour créer une branche distante </a:t>
            </a:r>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r>
              <a:rPr lang="fr-FR" altLang="fr-FR" sz="1600" dirty="0" smtClean="0">
                <a:solidFill>
                  <a:srgbClr val="0A0A23"/>
                </a:solidFill>
                <a:latin typeface="Lato"/>
              </a:rPr>
              <a:t>Pour supprimer une branche distante</a:t>
            </a: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dirty="0">
              <a:solidFill>
                <a:srgbClr val="0A0A23"/>
              </a:solidFill>
              <a:latin typeface="Lato"/>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9"/>
          <p:cNvSpPr/>
          <p:nvPr/>
        </p:nvSpPr>
        <p:spPr>
          <a:xfrm>
            <a:off x="2585344" y="2114606"/>
            <a:ext cx="3357073" cy="369332"/>
          </a:xfrm>
          <a:prstGeom prst="rect">
            <a:avLst/>
          </a:prstGeom>
          <a:solidFill>
            <a:schemeClr val="tx1"/>
          </a:solidFill>
        </p:spPr>
        <p:txBody>
          <a:bodyPr wrap="none">
            <a:spAutoFit/>
          </a:bodyPr>
          <a:lstStyle/>
          <a:p>
            <a:r>
              <a:rPr lang="en-US" dirty="0" err="1">
                <a:solidFill>
                  <a:schemeClr val="bg1"/>
                </a:solidFill>
              </a:rPr>
              <a:t>git</a:t>
            </a:r>
            <a:r>
              <a:rPr lang="en-US" dirty="0">
                <a:solidFill>
                  <a:schemeClr val="bg1"/>
                </a:solidFill>
              </a:rPr>
              <a:t> push -u origin </a:t>
            </a:r>
            <a:r>
              <a:rPr lang="en-US" dirty="0" smtClean="0">
                <a:solidFill>
                  <a:schemeClr val="bg1"/>
                </a:solidFill>
              </a:rPr>
              <a:t>nom de </a:t>
            </a:r>
            <a:r>
              <a:rPr lang="en-US" dirty="0" err="1" smtClean="0">
                <a:solidFill>
                  <a:schemeClr val="bg1"/>
                </a:solidFill>
              </a:rPr>
              <a:t>branche</a:t>
            </a:r>
            <a:endParaRPr lang="fr-FR" dirty="0">
              <a:solidFill>
                <a:schemeClr val="bg1"/>
              </a:solidFill>
            </a:endParaRPr>
          </a:p>
        </p:txBody>
      </p:sp>
      <p:sp>
        <p:nvSpPr>
          <p:cNvPr id="21" name="Rectangle 20"/>
          <p:cNvSpPr/>
          <p:nvPr/>
        </p:nvSpPr>
        <p:spPr>
          <a:xfrm>
            <a:off x="2585344" y="3037447"/>
            <a:ext cx="3874330" cy="369332"/>
          </a:xfrm>
          <a:prstGeom prst="rect">
            <a:avLst/>
          </a:prstGeom>
          <a:solidFill>
            <a:schemeClr val="tx1"/>
          </a:solidFill>
        </p:spPr>
        <p:txBody>
          <a:bodyPr wrap="none">
            <a:spAutoFit/>
          </a:bodyPr>
          <a:lstStyle/>
          <a:p>
            <a:r>
              <a:rPr lang="en-US" dirty="0" err="1">
                <a:solidFill>
                  <a:schemeClr val="bg1"/>
                </a:solidFill>
              </a:rPr>
              <a:t>git</a:t>
            </a:r>
            <a:r>
              <a:rPr lang="en-US" dirty="0">
                <a:solidFill>
                  <a:schemeClr val="bg1"/>
                </a:solidFill>
              </a:rPr>
              <a:t> push </a:t>
            </a:r>
            <a:r>
              <a:rPr lang="en-US" dirty="0" smtClean="0">
                <a:solidFill>
                  <a:schemeClr val="bg1"/>
                </a:solidFill>
              </a:rPr>
              <a:t>–delete </a:t>
            </a:r>
            <a:r>
              <a:rPr lang="en-US" dirty="0">
                <a:solidFill>
                  <a:schemeClr val="bg1"/>
                </a:solidFill>
              </a:rPr>
              <a:t>origin </a:t>
            </a:r>
            <a:r>
              <a:rPr lang="en-US" dirty="0" smtClean="0">
                <a:solidFill>
                  <a:schemeClr val="bg1"/>
                </a:solidFill>
              </a:rPr>
              <a:t>nom de </a:t>
            </a:r>
            <a:r>
              <a:rPr lang="en-US" dirty="0" err="1" smtClean="0">
                <a:solidFill>
                  <a:schemeClr val="bg1"/>
                </a:solidFill>
              </a:rPr>
              <a:t>branche</a:t>
            </a:r>
            <a:endParaRPr lang="fr-FR" dirty="0">
              <a:solidFill>
                <a:schemeClr val="bg1"/>
              </a:solidFill>
            </a:endParaRPr>
          </a:p>
        </p:txBody>
      </p:sp>
    </p:spTree>
    <p:extLst>
      <p:ext uri="{BB962C8B-B14F-4D97-AF65-F5344CB8AC3E}">
        <p14:creationId xmlns:p14="http://schemas.microsoft.com/office/powerpoint/2010/main" val="1064637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20" name="Rectangle 1"/>
          <p:cNvSpPr>
            <a:spLocks noChangeArrowheads="1"/>
          </p:cNvSpPr>
          <p:nvPr/>
        </p:nvSpPr>
        <p:spPr bwMode="auto">
          <a:xfrm>
            <a:off x="2606155" y="959044"/>
            <a:ext cx="9208003"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Gestion des branches</a:t>
            </a:r>
            <a:r>
              <a:rPr kumimoji="0" lang="fr-FR" altLang="fr-FR" sz="1600" b="1" i="0" u="none" strike="noStrike" cap="none" normalizeH="0" baseline="0" dirty="0" smtClean="0">
                <a:ln>
                  <a:noFill/>
                </a:ln>
                <a:solidFill>
                  <a:schemeClr val="tx1"/>
                </a:solidFill>
                <a:effectLst/>
                <a:latin typeface="-apple-system"/>
              </a:rPr>
              <a:t>(</a:t>
            </a:r>
            <a:r>
              <a:rPr kumimoji="0" lang="fr-FR" altLang="fr-FR" sz="1600" b="1" i="0" u="none" strike="noStrike" cap="none" normalizeH="0" baseline="0" dirty="0" err="1" smtClean="0">
                <a:ln>
                  <a:noFill/>
                </a:ln>
                <a:solidFill>
                  <a:schemeClr val="tx1"/>
                </a:solidFill>
                <a:effectLst/>
                <a:latin typeface="-apple-system"/>
              </a:rPr>
              <a:t>Merge</a:t>
            </a:r>
            <a:r>
              <a:rPr kumimoji="0" lang="fr-FR" altLang="fr-FR" sz="1600" b="1" i="0" u="none" strike="noStrike" cap="none" normalizeH="0" baseline="0" dirty="0" smtClean="0">
                <a:ln>
                  <a:noFill/>
                </a:ln>
                <a:solidFill>
                  <a:schemeClr val="tx1"/>
                </a:solidFill>
                <a:effectLst/>
                <a:latin typeface="-apple-system"/>
              </a:rPr>
              <a:t> vs </a:t>
            </a:r>
            <a:r>
              <a:rPr kumimoji="0" lang="fr-FR" altLang="fr-FR" sz="1600" b="1" i="0" u="none" strike="noStrike" cap="none" normalizeH="0" baseline="0" dirty="0" err="1" smtClean="0">
                <a:ln>
                  <a:noFill/>
                </a:ln>
                <a:solidFill>
                  <a:schemeClr val="tx1"/>
                </a:solidFill>
                <a:effectLst/>
                <a:latin typeface="-apple-system"/>
              </a:rPr>
              <a:t>Rebase</a:t>
            </a:r>
            <a:r>
              <a:rPr kumimoji="0" lang="fr-FR" altLang="fr-FR" sz="1600" b="1" i="0" u="none" strike="noStrike" cap="none" normalizeH="0" baseline="0" dirty="0" smtClean="0">
                <a:ln>
                  <a:noFill/>
                </a:ln>
                <a:solidFill>
                  <a:schemeClr val="tx1"/>
                </a:solidFill>
                <a:effectLst/>
                <a:latin typeface="-apple-system"/>
              </a:rPr>
              <a:t>)</a:t>
            </a:r>
            <a:endParaRPr kumimoji="0" lang="fr-FR" altLang="fr-FR" sz="1600" b="1" i="0" u="none" strike="noStrike" cap="none" normalizeH="0" baseline="0" dirty="0" smtClean="0">
              <a:ln>
                <a:noFill/>
              </a:ln>
              <a:solidFill>
                <a:schemeClr val="tx1"/>
              </a:solidFill>
              <a:effectLst/>
              <a:latin typeface="Lato"/>
            </a:endParaRPr>
          </a:p>
          <a:p>
            <a:endParaRPr lang="fr-FR" altLang="fr-FR" sz="1600" dirty="0">
              <a:solidFill>
                <a:srgbClr val="0A0A23"/>
              </a:solidFill>
              <a:latin typeface="Lato"/>
            </a:endParaRPr>
          </a:p>
          <a:p>
            <a:r>
              <a:rPr lang="fr-FR" altLang="fr-FR" sz="1600" dirty="0" smtClean="0">
                <a:solidFill>
                  <a:srgbClr val="0A0A23"/>
                </a:solidFill>
                <a:latin typeface="Lato"/>
              </a:rPr>
              <a:t>Merge: Vous êtes sur la branche non encore mise à jour</a:t>
            </a:r>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r>
              <a:rPr lang="fr-FR" altLang="fr-FR" sz="1600" dirty="0" err="1" smtClean="0">
                <a:solidFill>
                  <a:srgbClr val="0A0A23"/>
                </a:solidFill>
                <a:latin typeface="Lato"/>
              </a:rPr>
              <a:t>Rebase</a:t>
            </a:r>
            <a:r>
              <a:rPr lang="fr-FR" altLang="fr-FR" sz="1600" dirty="0" smtClean="0">
                <a:solidFill>
                  <a:srgbClr val="0A0A23"/>
                </a:solidFill>
                <a:latin typeface="Lato"/>
              </a:rPr>
              <a:t>: La branche 1 confient les modifications</a:t>
            </a: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smtClean="0">
              <a:solidFill>
                <a:srgbClr val="0A0A23"/>
              </a:solidFill>
              <a:latin typeface="Lato"/>
            </a:endParaRPr>
          </a:p>
          <a:p>
            <a:r>
              <a:rPr lang="fr-FR" altLang="fr-FR" sz="1600" dirty="0" smtClean="0">
                <a:solidFill>
                  <a:srgbClr val="0A0A23"/>
                </a:solidFill>
                <a:latin typeface="Lato"/>
              </a:rPr>
              <a:t>Il faut surtout éviter les conflits, il faut pas que les deux branches comportent des modifications distinctes sinon au cas de conflit faites </a:t>
            </a:r>
            <a:r>
              <a:rPr lang="fr-FR" altLang="fr-FR" sz="1600" b="1" dirty="0" smtClean="0">
                <a:solidFill>
                  <a:srgbClr val="0A0A23"/>
                </a:solidFill>
                <a:latin typeface="Lato"/>
              </a:rPr>
              <a:t> </a:t>
            </a:r>
          </a:p>
          <a:p>
            <a:endParaRPr lang="fr-FR" altLang="fr-FR" sz="1600" b="1" dirty="0">
              <a:solidFill>
                <a:srgbClr val="0A0A23"/>
              </a:solidFill>
              <a:latin typeface="Lato"/>
            </a:endParaRPr>
          </a:p>
          <a:p>
            <a:endParaRPr lang="fr-FR" altLang="fr-FR" sz="1600" b="1" dirty="0" smtClean="0">
              <a:solidFill>
                <a:srgbClr val="0A0A23"/>
              </a:solidFill>
              <a:latin typeface="Lato"/>
            </a:endParaRPr>
          </a:p>
          <a:p>
            <a:endParaRPr lang="fr-FR" altLang="fr-FR" sz="1600" b="1" dirty="0">
              <a:solidFill>
                <a:srgbClr val="0A0A23"/>
              </a:solidFill>
              <a:latin typeface="Lato"/>
            </a:endParaRPr>
          </a:p>
          <a:p>
            <a:endParaRPr lang="fr-FR" altLang="fr-FR" sz="1600" b="1" dirty="0">
              <a:solidFill>
                <a:srgbClr val="0A0A23"/>
              </a:solidFill>
              <a:latin typeface="Lato"/>
            </a:endParaRPr>
          </a:p>
          <a:p>
            <a:r>
              <a:rPr lang="fr-FR" altLang="fr-FR" sz="1600" dirty="0" smtClean="0">
                <a:solidFill>
                  <a:srgbClr val="0A0A23"/>
                </a:solidFill>
                <a:latin typeface="Lato"/>
              </a:rPr>
              <a:t>Essayez de résoudre les conflits manuellement avant de recommencer l’</a:t>
            </a:r>
            <a:r>
              <a:rPr lang="fr-FR" altLang="fr-FR" sz="1600" dirty="0" err="1" smtClean="0">
                <a:solidFill>
                  <a:srgbClr val="0A0A23"/>
                </a:solidFill>
                <a:latin typeface="Lato"/>
              </a:rPr>
              <a:t>operation</a:t>
            </a:r>
            <a:r>
              <a:rPr lang="fr-FR" altLang="fr-FR" sz="1600" dirty="0" smtClean="0">
                <a:solidFill>
                  <a:srgbClr val="0A0A23"/>
                </a:solidFill>
                <a:latin typeface="Lato"/>
              </a:rPr>
              <a:t> </a:t>
            </a:r>
          </a:p>
          <a:p>
            <a:endParaRPr lang="fr-FR" altLang="fr-FR" sz="1600" b="1" dirty="0">
              <a:solidFill>
                <a:srgbClr val="0A0A23"/>
              </a:solidFill>
              <a:latin typeface="Lato"/>
            </a:endParaRPr>
          </a:p>
          <a:p>
            <a:endParaRPr lang="fr-FR" altLang="fr-FR" sz="1600" dirty="0">
              <a:solidFill>
                <a:srgbClr val="0A0A23"/>
              </a:solidFill>
              <a:latin typeface="Lato"/>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9"/>
          <p:cNvSpPr/>
          <p:nvPr/>
        </p:nvSpPr>
        <p:spPr>
          <a:xfrm>
            <a:off x="2585344" y="2114606"/>
            <a:ext cx="2717219" cy="369332"/>
          </a:xfrm>
          <a:prstGeom prst="rect">
            <a:avLst/>
          </a:prstGeom>
          <a:solidFill>
            <a:schemeClr val="tx1"/>
          </a:solidFill>
        </p:spPr>
        <p:txBody>
          <a:bodyPr wrap="none">
            <a:spAutoFit/>
          </a:bodyPr>
          <a:lstStyle/>
          <a:p>
            <a:r>
              <a:rPr lang="en-US" dirty="0" err="1">
                <a:solidFill>
                  <a:schemeClr val="bg1"/>
                </a:solidFill>
              </a:rPr>
              <a:t>git</a:t>
            </a:r>
            <a:r>
              <a:rPr lang="en-US" dirty="0">
                <a:solidFill>
                  <a:schemeClr val="bg1"/>
                </a:solidFill>
              </a:rPr>
              <a:t> </a:t>
            </a:r>
            <a:r>
              <a:rPr lang="en-US" dirty="0" smtClean="0">
                <a:solidFill>
                  <a:schemeClr val="bg1"/>
                </a:solidFill>
              </a:rPr>
              <a:t>merge  nom de </a:t>
            </a:r>
            <a:r>
              <a:rPr lang="en-US" dirty="0" err="1" smtClean="0">
                <a:solidFill>
                  <a:schemeClr val="bg1"/>
                </a:solidFill>
              </a:rPr>
              <a:t>branche</a:t>
            </a:r>
            <a:endParaRPr lang="fr-FR" dirty="0">
              <a:solidFill>
                <a:schemeClr val="bg1"/>
              </a:solidFill>
            </a:endParaRPr>
          </a:p>
        </p:txBody>
      </p:sp>
      <p:sp>
        <p:nvSpPr>
          <p:cNvPr id="21" name="Rectangle 20"/>
          <p:cNvSpPr/>
          <p:nvPr/>
        </p:nvSpPr>
        <p:spPr>
          <a:xfrm>
            <a:off x="2585344" y="3037447"/>
            <a:ext cx="4729500" cy="369332"/>
          </a:xfrm>
          <a:prstGeom prst="rect">
            <a:avLst/>
          </a:prstGeom>
          <a:solidFill>
            <a:schemeClr val="tx1"/>
          </a:solidFill>
        </p:spPr>
        <p:txBody>
          <a:bodyPr wrap="none">
            <a:spAutoFit/>
          </a:bodyPr>
          <a:lstStyle/>
          <a:p>
            <a:r>
              <a:rPr lang="en-US" dirty="0" err="1">
                <a:solidFill>
                  <a:schemeClr val="bg1"/>
                </a:solidFill>
              </a:rPr>
              <a:t>git</a:t>
            </a:r>
            <a:r>
              <a:rPr lang="en-US" dirty="0">
                <a:solidFill>
                  <a:schemeClr val="bg1"/>
                </a:solidFill>
              </a:rPr>
              <a:t> </a:t>
            </a:r>
            <a:r>
              <a:rPr lang="en-US" dirty="0" smtClean="0">
                <a:solidFill>
                  <a:schemeClr val="bg1"/>
                </a:solidFill>
              </a:rPr>
              <a:t>rebase nom de </a:t>
            </a:r>
            <a:r>
              <a:rPr lang="en-US" dirty="0" err="1" smtClean="0">
                <a:solidFill>
                  <a:schemeClr val="bg1"/>
                </a:solidFill>
              </a:rPr>
              <a:t>branche</a:t>
            </a:r>
            <a:r>
              <a:rPr lang="en-US" dirty="0" smtClean="0">
                <a:solidFill>
                  <a:schemeClr val="bg1"/>
                </a:solidFill>
              </a:rPr>
              <a:t> 1  nom de </a:t>
            </a:r>
            <a:r>
              <a:rPr lang="en-US" dirty="0" err="1" smtClean="0">
                <a:solidFill>
                  <a:schemeClr val="bg1"/>
                </a:solidFill>
              </a:rPr>
              <a:t>branche</a:t>
            </a:r>
            <a:r>
              <a:rPr lang="en-US" dirty="0" smtClean="0">
                <a:solidFill>
                  <a:schemeClr val="bg1"/>
                </a:solidFill>
              </a:rPr>
              <a:t> 2 </a:t>
            </a:r>
            <a:endParaRPr lang="fr-FR" dirty="0">
              <a:solidFill>
                <a:schemeClr val="bg1"/>
              </a:solidFill>
            </a:endParaRPr>
          </a:p>
        </p:txBody>
      </p:sp>
      <p:sp>
        <p:nvSpPr>
          <p:cNvPr id="18" name="Rectangle 17"/>
          <p:cNvSpPr/>
          <p:nvPr/>
        </p:nvSpPr>
        <p:spPr>
          <a:xfrm>
            <a:off x="2585343" y="4483366"/>
            <a:ext cx="3631059" cy="369332"/>
          </a:xfrm>
          <a:prstGeom prst="rect">
            <a:avLst/>
          </a:prstGeom>
          <a:solidFill>
            <a:schemeClr val="tx1"/>
          </a:solidFill>
        </p:spPr>
        <p:txBody>
          <a:bodyPr wrap="none">
            <a:spAutoFit/>
          </a:bodyPr>
          <a:lstStyle/>
          <a:p>
            <a:r>
              <a:rPr lang="en-US" dirty="0" err="1">
                <a:solidFill>
                  <a:schemeClr val="bg1"/>
                </a:solidFill>
              </a:rPr>
              <a:t>git</a:t>
            </a:r>
            <a:r>
              <a:rPr lang="en-US" dirty="0">
                <a:solidFill>
                  <a:schemeClr val="bg1"/>
                </a:solidFill>
              </a:rPr>
              <a:t> </a:t>
            </a:r>
            <a:r>
              <a:rPr lang="en-US" dirty="0" smtClean="0">
                <a:solidFill>
                  <a:schemeClr val="bg1"/>
                </a:solidFill>
              </a:rPr>
              <a:t>merge –abort / </a:t>
            </a:r>
            <a:r>
              <a:rPr lang="en-US" dirty="0" err="1" smtClean="0">
                <a:solidFill>
                  <a:schemeClr val="bg1"/>
                </a:solidFill>
              </a:rPr>
              <a:t>git</a:t>
            </a:r>
            <a:r>
              <a:rPr lang="en-US" dirty="0" smtClean="0">
                <a:solidFill>
                  <a:schemeClr val="bg1"/>
                </a:solidFill>
              </a:rPr>
              <a:t> rebase –abort </a:t>
            </a:r>
            <a:endParaRPr lang="fr-FR" dirty="0">
              <a:solidFill>
                <a:schemeClr val="bg1"/>
              </a:solidFill>
            </a:endParaRPr>
          </a:p>
        </p:txBody>
      </p:sp>
    </p:spTree>
    <p:extLst>
      <p:ext uri="{BB962C8B-B14F-4D97-AF65-F5344CB8AC3E}">
        <p14:creationId xmlns:p14="http://schemas.microsoft.com/office/powerpoint/2010/main" val="30612154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4" name="Ellipse 3"/>
          <p:cNvSpPr/>
          <p:nvPr/>
        </p:nvSpPr>
        <p:spPr>
          <a:xfrm>
            <a:off x="3760293" y="2181015"/>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mtClean="0"/>
              <a:t>C1</a:t>
            </a:r>
            <a:endParaRPr lang="fr-FR"/>
          </a:p>
        </p:txBody>
      </p:sp>
      <p:sp>
        <p:nvSpPr>
          <p:cNvPr id="22" name="Ellipse 21"/>
          <p:cNvSpPr/>
          <p:nvPr/>
        </p:nvSpPr>
        <p:spPr>
          <a:xfrm>
            <a:off x="4881846" y="2185799"/>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C2</a:t>
            </a:r>
            <a:endParaRPr lang="fr-FR" dirty="0"/>
          </a:p>
        </p:txBody>
      </p:sp>
      <p:sp>
        <p:nvSpPr>
          <p:cNvPr id="23" name="Ellipse 22"/>
          <p:cNvSpPr/>
          <p:nvPr/>
        </p:nvSpPr>
        <p:spPr>
          <a:xfrm>
            <a:off x="6003399" y="2185799"/>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C3</a:t>
            </a:r>
            <a:endParaRPr lang="fr-FR" dirty="0"/>
          </a:p>
        </p:txBody>
      </p:sp>
      <p:sp>
        <p:nvSpPr>
          <p:cNvPr id="24" name="Ellipse 23"/>
          <p:cNvSpPr/>
          <p:nvPr/>
        </p:nvSpPr>
        <p:spPr>
          <a:xfrm>
            <a:off x="7124952" y="1255807"/>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smtClean="0"/>
              <a:t>C4’</a:t>
            </a:r>
            <a:endParaRPr lang="fr-FR" sz="1600" dirty="0"/>
          </a:p>
        </p:txBody>
      </p:sp>
      <p:sp>
        <p:nvSpPr>
          <p:cNvPr id="25" name="Ellipse 24"/>
          <p:cNvSpPr/>
          <p:nvPr/>
        </p:nvSpPr>
        <p:spPr>
          <a:xfrm>
            <a:off x="8269970" y="1263115"/>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C5</a:t>
            </a:r>
            <a:endParaRPr lang="fr-FR" dirty="0"/>
          </a:p>
        </p:txBody>
      </p:sp>
      <p:sp>
        <p:nvSpPr>
          <p:cNvPr id="26" name="Ellipse 25"/>
          <p:cNvSpPr/>
          <p:nvPr/>
        </p:nvSpPr>
        <p:spPr>
          <a:xfrm>
            <a:off x="9414988" y="1255807"/>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C6</a:t>
            </a:r>
            <a:endParaRPr lang="fr-FR" dirty="0"/>
          </a:p>
        </p:txBody>
      </p:sp>
      <p:sp>
        <p:nvSpPr>
          <p:cNvPr id="27" name="Ellipse 26"/>
          <p:cNvSpPr/>
          <p:nvPr/>
        </p:nvSpPr>
        <p:spPr>
          <a:xfrm>
            <a:off x="10560006" y="1255807"/>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C7</a:t>
            </a:r>
            <a:endParaRPr lang="fr-FR" dirty="0"/>
          </a:p>
        </p:txBody>
      </p:sp>
      <p:sp>
        <p:nvSpPr>
          <p:cNvPr id="28" name="Ellipse 27"/>
          <p:cNvSpPr/>
          <p:nvPr/>
        </p:nvSpPr>
        <p:spPr>
          <a:xfrm>
            <a:off x="7124952" y="2185799"/>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smtClean="0"/>
              <a:t>C4</a:t>
            </a:r>
            <a:endParaRPr lang="fr-FR" sz="1600" dirty="0"/>
          </a:p>
        </p:txBody>
      </p:sp>
      <p:cxnSp>
        <p:nvCxnSpPr>
          <p:cNvPr id="35" name="Connecteur droit avec flèche 34"/>
          <p:cNvCxnSpPr>
            <a:stCxn id="28" idx="2"/>
            <a:endCxn id="23" idx="6"/>
          </p:cNvCxnSpPr>
          <p:nvPr/>
        </p:nvCxnSpPr>
        <p:spPr>
          <a:xfrm flipH="1">
            <a:off x="6663463" y="2483938"/>
            <a:ext cx="4614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23" idx="2"/>
            <a:endCxn id="22" idx="6"/>
          </p:cNvCxnSpPr>
          <p:nvPr/>
        </p:nvCxnSpPr>
        <p:spPr>
          <a:xfrm flipH="1">
            <a:off x="5541910" y="2483938"/>
            <a:ext cx="4614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stCxn id="22" idx="2"/>
            <a:endCxn id="4" idx="6"/>
          </p:cNvCxnSpPr>
          <p:nvPr/>
        </p:nvCxnSpPr>
        <p:spPr>
          <a:xfrm flipH="1" flipV="1">
            <a:off x="4420357" y="2479154"/>
            <a:ext cx="461489" cy="47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a:stCxn id="24" idx="2"/>
            <a:endCxn id="23" idx="6"/>
          </p:cNvCxnSpPr>
          <p:nvPr/>
        </p:nvCxnSpPr>
        <p:spPr>
          <a:xfrm flipH="1">
            <a:off x="6663463" y="1553946"/>
            <a:ext cx="461489" cy="9299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a:stCxn id="27" idx="2"/>
            <a:endCxn id="26" idx="6"/>
          </p:cNvCxnSpPr>
          <p:nvPr/>
        </p:nvCxnSpPr>
        <p:spPr>
          <a:xfrm flipH="1">
            <a:off x="10075052" y="1553946"/>
            <a:ext cx="4849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26" idx="2"/>
            <a:endCxn id="25" idx="6"/>
          </p:cNvCxnSpPr>
          <p:nvPr/>
        </p:nvCxnSpPr>
        <p:spPr>
          <a:xfrm flipH="1">
            <a:off x="8930034" y="1553946"/>
            <a:ext cx="484954" cy="7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a:stCxn id="25" idx="2"/>
            <a:endCxn id="24" idx="6"/>
          </p:cNvCxnSpPr>
          <p:nvPr/>
        </p:nvCxnSpPr>
        <p:spPr>
          <a:xfrm flipH="1" flipV="1">
            <a:off x="7785016" y="1553946"/>
            <a:ext cx="484954" cy="7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894207" y="2961203"/>
            <a:ext cx="1311170" cy="383109"/>
          </a:xfrm>
          <a:prstGeom prst="rect">
            <a:avLst/>
          </a:prstGeom>
          <a:solidFill>
            <a:srgbClr val="FF0000"/>
          </a:solidFill>
          <a:effectLst>
            <a:outerShdw blurRad="57150" dist="19050" dir="5400000" algn="ctr" rotWithShape="0">
              <a:srgbClr val="000000">
                <a:alpha val="63000"/>
              </a:srgbClr>
            </a:outerShdw>
            <a:softEdge rad="25400"/>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Master</a:t>
            </a:r>
            <a:endParaRPr lang="fr-FR" b="1" dirty="0"/>
          </a:p>
        </p:txBody>
      </p:sp>
      <p:sp>
        <p:nvSpPr>
          <p:cNvPr id="63" name="Rectangle 62"/>
          <p:cNvSpPr/>
          <p:nvPr/>
        </p:nvSpPr>
        <p:spPr>
          <a:xfrm>
            <a:off x="8433850" y="732390"/>
            <a:ext cx="1641202" cy="383109"/>
          </a:xfrm>
          <a:prstGeom prst="rect">
            <a:avLst/>
          </a:prstGeom>
          <a:solidFill>
            <a:srgbClr val="FF0000"/>
          </a:solidFill>
          <a:effectLst>
            <a:outerShdw blurRad="57150" dist="19050" dir="5400000" algn="ctr" rotWithShape="0">
              <a:srgbClr val="000000">
                <a:alpha val="63000"/>
              </a:srgbClr>
            </a:outerShdw>
            <a:softEdge rad="25400"/>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test</a:t>
            </a:r>
            <a:endParaRPr lang="fr-FR" b="1" dirty="0"/>
          </a:p>
        </p:txBody>
      </p:sp>
      <p:sp>
        <p:nvSpPr>
          <p:cNvPr id="64" name="Flèche vers le bas 63"/>
          <p:cNvSpPr/>
          <p:nvPr/>
        </p:nvSpPr>
        <p:spPr>
          <a:xfrm>
            <a:off x="6534906" y="3695233"/>
            <a:ext cx="563173" cy="51278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4"/>
          <p:cNvSpPr txBox="1"/>
          <p:nvPr/>
        </p:nvSpPr>
        <p:spPr>
          <a:xfrm>
            <a:off x="7309144" y="3657487"/>
            <a:ext cx="796757" cy="369332"/>
          </a:xfrm>
          <a:prstGeom prst="rect">
            <a:avLst/>
          </a:prstGeom>
          <a:noFill/>
        </p:spPr>
        <p:txBody>
          <a:bodyPr wrap="none" rtlCol="0">
            <a:spAutoFit/>
          </a:bodyPr>
          <a:lstStyle/>
          <a:p>
            <a:r>
              <a:rPr lang="fr-FR" dirty="0" smtClean="0"/>
              <a:t>Merge</a:t>
            </a:r>
            <a:endParaRPr lang="fr-FR" dirty="0"/>
          </a:p>
        </p:txBody>
      </p:sp>
      <p:sp>
        <p:nvSpPr>
          <p:cNvPr id="66" name="Ellipse 65"/>
          <p:cNvSpPr/>
          <p:nvPr/>
        </p:nvSpPr>
        <p:spPr>
          <a:xfrm>
            <a:off x="3682579" y="5331038"/>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mtClean="0"/>
              <a:t>C1</a:t>
            </a:r>
            <a:endParaRPr lang="fr-FR"/>
          </a:p>
        </p:txBody>
      </p:sp>
      <p:sp>
        <p:nvSpPr>
          <p:cNvPr id="67" name="Ellipse 66"/>
          <p:cNvSpPr/>
          <p:nvPr/>
        </p:nvSpPr>
        <p:spPr>
          <a:xfrm>
            <a:off x="4804132" y="5335822"/>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C2</a:t>
            </a:r>
            <a:endParaRPr lang="fr-FR" dirty="0"/>
          </a:p>
        </p:txBody>
      </p:sp>
      <p:sp>
        <p:nvSpPr>
          <p:cNvPr id="68" name="Ellipse 67"/>
          <p:cNvSpPr/>
          <p:nvPr/>
        </p:nvSpPr>
        <p:spPr>
          <a:xfrm>
            <a:off x="5925685" y="5335822"/>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C3</a:t>
            </a:r>
            <a:endParaRPr lang="fr-FR" dirty="0"/>
          </a:p>
        </p:txBody>
      </p:sp>
      <p:sp>
        <p:nvSpPr>
          <p:cNvPr id="70" name="Ellipse 69"/>
          <p:cNvSpPr/>
          <p:nvPr/>
        </p:nvSpPr>
        <p:spPr>
          <a:xfrm>
            <a:off x="8255839" y="5331038"/>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smtClean="0"/>
              <a:t>C5’</a:t>
            </a:r>
            <a:endParaRPr lang="fr-FR" sz="1600" dirty="0"/>
          </a:p>
        </p:txBody>
      </p:sp>
      <p:sp>
        <p:nvSpPr>
          <p:cNvPr id="73" name="Ellipse 72"/>
          <p:cNvSpPr/>
          <p:nvPr/>
        </p:nvSpPr>
        <p:spPr>
          <a:xfrm>
            <a:off x="7047238" y="5335822"/>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smtClean="0"/>
              <a:t>C4</a:t>
            </a:r>
            <a:endParaRPr lang="fr-FR" sz="1600" dirty="0"/>
          </a:p>
        </p:txBody>
      </p:sp>
      <p:cxnSp>
        <p:nvCxnSpPr>
          <p:cNvPr id="74" name="Connecteur droit avec flèche 73"/>
          <p:cNvCxnSpPr>
            <a:stCxn id="73" idx="2"/>
            <a:endCxn id="68" idx="6"/>
          </p:cNvCxnSpPr>
          <p:nvPr/>
        </p:nvCxnSpPr>
        <p:spPr>
          <a:xfrm flipH="1">
            <a:off x="6585749" y="5633961"/>
            <a:ext cx="4614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stCxn id="68" idx="2"/>
            <a:endCxn id="67" idx="6"/>
          </p:cNvCxnSpPr>
          <p:nvPr/>
        </p:nvCxnSpPr>
        <p:spPr>
          <a:xfrm flipH="1">
            <a:off x="5464196" y="5633961"/>
            <a:ext cx="4614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67" idx="2"/>
            <a:endCxn id="66" idx="6"/>
          </p:cNvCxnSpPr>
          <p:nvPr/>
        </p:nvCxnSpPr>
        <p:spPr>
          <a:xfrm flipH="1" flipV="1">
            <a:off x="4342643" y="5629177"/>
            <a:ext cx="461489" cy="47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p:cNvCxnSpPr>
            <a:stCxn id="70" idx="2"/>
            <a:endCxn id="73" idx="6"/>
          </p:cNvCxnSpPr>
          <p:nvPr/>
        </p:nvCxnSpPr>
        <p:spPr>
          <a:xfrm flipH="1">
            <a:off x="7707302" y="5629177"/>
            <a:ext cx="548537" cy="47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8080141" y="4562117"/>
            <a:ext cx="3329758" cy="646331"/>
          </a:xfrm>
          <a:prstGeom prst="rect">
            <a:avLst/>
          </a:prstGeom>
          <a:noFill/>
        </p:spPr>
        <p:txBody>
          <a:bodyPr wrap="none" rtlCol="0">
            <a:spAutoFit/>
          </a:bodyPr>
          <a:lstStyle/>
          <a:p>
            <a:r>
              <a:rPr lang="fr-FR" dirty="0" smtClean="0"/>
              <a:t>Un commit qui contient toute les </a:t>
            </a:r>
          </a:p>
          <a:p>
            <a:r>
              <a:rPr lang="fr-FR" dirty="0" smtClean="0"/>
              <a:t>modifications</a:t>
            </a:r>
          </a:p>
        </p:txBody>
      </p:sp>
      <p:sp>
        <p:nvSpPr>
          <p:cNvPr id="85" name="Rectangle 84"/>
          <p:cNvSpPr/>
          <p:nvPr/>
        </p:nvSpPr>
        <p:spPr>
          <a:xfrm>
            <a:off x="2777761" y="1117458"/>
            <a:ext cx="2428101" cy="338554"/>
          </a:xfrm>
          <a:prstGeom prst="rect">
            <a:avLst/>
          </a:prstGeom>
          <a:solidFill>
            <a:schemeClr val="tx1"/>
          </a:solidFill>
        </p:spPr>
        <p:txBody>
          <a:bodyPr wrap="none">
            <a:spAutoFit/>
          </a:bodyPr>
          <a:lstStyle/>
          <a:p>
            <a:r>
              <a:rPr lang="en-US" sz="1600" dirty="0" err="1">
                <a:solidFill>
                  <a:schemeClr val="bg1"/>
                </a:solidFill>
              </a:rPr>
              <a:t>git</a:t>
            </a:r>
            <a:r>
              <a:rPr lang="en-US" sz="1600" dirty="0">
                <a:solidFill>
                  <a:schemeClr val="bg1"/>
                </a:solidFill>
              </a:rPr>
              <a:t> </a:t>
            </a:r>
            <a:r>
              <a:rPr lang="en-US" sz="1600" dirty="0" smtClean="0">
                <a:solidFill>
                  <a:schemeClr val="bg1"/>
                </a:solidFill>
              </a:rPr>
              <a:t>merge  nom de </a:t>
            </a:r>
            <a:r>
              <a:rPr lang="en-US" sz="1600" dirty="0" err="1" smtClean="0">
                <a:solidFill>
                  <a:schemeClr val="bg1"/>
                </a:solidFill>
              </a:rPr>
              <a:t>branche</a:t>
            </a:r>
            <a:endParaRPr lang="fr-FR" sz="1600" dirty="0">
              <a:solidFill>
                <a:schemeClr val="bg1"/>
              </a:solidFill>
            </a:endParaRPr>
          </a:p>
        </p:txBody>
      </p:sp>
    </p:spTree>
    <p:extLst>
      <p:ext uri="{BB962C8B-B14F-4D97-AF65-F5344CB8AC3E}">
        <p14:creationId xmlns:p14="http://schemas.microsoft.com/office/powerpoint/2010/main" val="2440116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085554" cy="276999"/>
          </a:xfrm>
          <a:prstGeom prst="rect">
            <a:avLst/>
          </a:prstGeom>
          <a:noFill/>
        </p:spPr>
        <p:txBody>
          <a:bodyPr wrap="none" rtlCol="0">
            <a:spAutoFit/>
          </a:bodyPr>
          <a:lstStyle/>
          <a:p>
            <a:r>
              <a:rPr lang="fr-FR" sz="1200" b="1" dirty="0" smtClean="0">
                <a:latin typeface="Recta"/>
              </a:rPr>
              <a:t>Introduction</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sp>
        <p:nvSpPr>
          <p:cNvPr id="4" name="Rectangle 1"/>
          <p:cNvSpPr>
            <a:spLocks noChangeArrowheads="1"/>
          </p:cNvSpPr>
          <p:nvPr/>
        </p:nvSpPr>
        <p:spPr bwMode="auto">
          <a:xfrm>
            <a:off x="2672212" y="1050675"/>
            <a:ext cx="8068961"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b="1" dirty="0" smtClean="0">
                <a:latin typeface="-apple-system"/>
              </a:rPr>
              <a:t>L’architecture </a:t>
            </a:r>
            <a:r>
              <a:rPr kumimoji="0" lang="fr-FR" altLang="fr-FR" sz="2400" b="1" i="0" u="none" strike="noStrike" cap="none" normalizeH="0" baseline="0" dirty="0" smtClean="0">
                <a:ln>
                  <a:noFill/>
                </a:ln>
                <a:solidFill>
                  <a:schemeClr val="tx1"/>
                </a:solidFill>
                <a:effectLst/>
                <a:latin typeface="-apple-system"/>
              </a:rPr>
              <a:t>Git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0A0A23"/>
                </a:solidFill>
                <a:effectLst/>
                <a:latin typeface="Lato"/>
              </a:rPr>
              <a:t>La commande ci-dessous renvoie une liste d'informations sur votre configuration git, y compris le nom d'utilisateur et l'adresse e-mail :</a:t>
            </a:r>
            <a:endParaRPr kumimoji="0" lang="fr-FR" altLang="fr-FR" sz="1000" b="0" i="0" u="none" strike="noStrike" cap="none" normalizeH="0" baseline="0" dirty="0" smtClean="0">
              <a:ln>
                <a:noFill/>
              </a:ln>
              <a:solidFill>
                <a:schemeClr val="tx1"/>
              </a:solidFill>
              <a:effectLst/>
              <a:latin typeface="Roboto Mono"/>
            </a:endParaRPr>
          </a:p>
        </p:txBody>
      </p:sp>
      <p:pic>
        <p:nvPicPr>
          <p:cNvPr id="5" name="Image 4"/>
          <p:cNvPicPr>
            <a:picLocks noChangeAspect="1"/>
          </p:cNvPicPr>
          <p:nvPr/>
        </p:nvPicPr>
        <p:blipFill>
          <a:blip r:embed="rId3"/>
          <a:stretch>
            <a:fillRect/>
          </a:stretch>
        </p:blipFill>
        <p:spPr>
          <a:xfrm>
            <a:off x="3771768" y="2241460"/>
            <a:ext cx="6096132" cy="4159891"/>
          </a:xfrm>
          <a:prstGeom prst="rect">
            <a:avLst/>
          </a:prstGeom>
        </p:spPr>
      </p:pic>
    </p:spTree>
    <p:extLst>
      <p:ext uri="{BB962C8B-B14F-4D97-AF65-F5344CB8AC3E}">
        <p14:creationId xmlns:p14="http://schemas.microsoft.com/office/powerpoint/2010/main" val="2689431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4" name="Ellipse 3"/>
          <p:cNvSpPr/>
          <p:nvPr/>
        </p:nvSpPr>
        <p:spPr>
          <a:xfrm>
            <a:off x="3760293" y="2181015"/>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mtClean="0"/>
              <a:t>C1</a:t>
            </a:r>
            <a:endParaRPr lang="fr-FR"/>
          </a:p>
        </p:txBody>
      </p:sp>
      <p:sp>
        <p:nvSpPr>
          <p:cNvPr id="22" name="Ellipse 21"/>
          <p:cNvSpPr/>
          <p:nvPr/>
        </p:nvSpPr>
        <p:spPr>
          <a:xfrm>
            <a:off x="4881846" y="2185799"/>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C2</a:t>
            </a:r>
            <a:endParaRPr lang="fr-FR" dirty="0"/>
          </a:p>
        </p:txBody>
      </p:sp>
      <p:sp>
        <p:nvSpPr>
          <p:cNvPr id="23" name="Ellipse 22"/>
          <p:cNvSpPr/>
          <p:nvPr/>
        </p:nvSpPr>
        <p:spPr>
          <a:xfrm>
            <a:off x="6003399" y="2185799"/>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C3</a:t>
            </a:r>
            <a:endParaRPr lang="fr-FR" dirty="0"/>
          </a:p>
        </p:txBody>
      </p:sp>
      <p:sp>
        <p:nvSpPr>
          <p:cNvPr id="24" name="Ellipse 23"/>
          <p:cNvSpPr/>
          <p:nvPr/>
        </p:nvSpPr>
        <p:spPr>
          <a:xfrm>
            <a:off x="7124952" y="1255807"/>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smtClean="0"/>
              <a:t>C4’</a:t>
            </a:r>
            <a:endParaRPr lang="fr-FR" sz="1600" dirty="0"/>
          </a:p>
        </p:txBody>
      </p:sp>
      <p:sp>
        <p:nvSpPr>
          <p:cNvPr id="25" name="Ellipse 24"/>
          <p:cNvSpPr/>
          <p:nvPr/>
        </p:nvSpPr>
        <p:spPr>
          <a:xfrm>
            <a:off x="8269970" y="1263115"/>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C5</a:t>
            </a:r>
            <a:endParaRPr lang="fr-FR" dirty="0"/>
          </a:p>
        </p:txBody>
      </p:sp>
      <p:sp>
        <p:nvSpPr>
          <p:cNvPr id="26" name="Ellipse 25"/>
          <p:cNvSpPr/>
          <p:nvPr/>
        </p:nvSpPr>
        <p:spPr>
          <a:xfrm>
            <a:off x="9414988" y="1255807"/>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C6</a:t>
            </a:r>
            <a:endParaRPr lang="fr-FR" dirty="0"/>
          </a:p>
        </p:txBody>
      </p:sp>
      <p:sp>
        <p:nvSpPr>
          <p:cNvPr id="27" name="Ellipse 26"/>
          <p:cNvSpPr/>
          <p:nvPr/>
        </p:nvSpPr>
        <p:spPr>
          <a:xfrm>
            <a:off x="10560006" y="1255807"/>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C7</a:t>
            </a:r>
            <a:endParaRPr lang="fr-FR" dirty="0"/>
          </a:p>
        </p:txBody>
      </p:sp>
      <p:sp>
        <p:nvSpPr>
          <p:cNvPr id="28" name="Ellipse 27"/>
          <p:cNvSpPr/>
          <p:nvPr/>
        </p:nvSpPr>
        <p:spPr>
          <a:xfrm>
            <a:off x="7124952" y="2185799"/>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smtClean="0"/>
              <a:t>C4</a:t>
            </a:r>
            <a:endParaRPr lang="fr-FR" sz="1600" dirty="0"/>
          </a:p>
        </p:txBody>
      </p:sp>
      <p:cxnSp>
        <p:nvCxnSpPr>
          <p:cNvPr id="35" name="Connecteur droit avec flèche 34"/>
          <p:cNvCxnSpPr>
            <a:stCxn id="28" idx="2"/>
            <a:endCxn id="23" idx="6"/>
          </p:cNvCxnSpPr>
          <p:nvPr/>
        </p:nvCxnSpPr>
        <p:spPr>
          <a:xfrm flipH="1">
            <a:off x="6663463" y="2483938"/>
            <a:ext cx="4614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23" idx="2"/>
            <a:endCxn id="22" idx="6"/>
          </p:cNvCxnSpPr>
          <p:nvPr/>
        </p:nvCxnSpPr>
        <p:spPr>
          <a:xfrm flipH="1">
            <a:off x="5541910" y="2483938"/>
            <a:ext cx="4614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stCxn id="22" idx="2"/>
            <a:endCxn id="4" idx="6"/>
          </p:cNvCxnSpPr>
          <p:nvPr/>
        </p:nvCxnSpPr>
        <p:spPr>
          <a:xfrm flipH="1" flipV="1">
            <a:off x="4420357" y="2479154"/>
            <a:ext cx="461489" cy="47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a:stCxn id="24" idx="2"/>
            <a:endCxn id="23" idx="6"/>
          </p:cNvCxnSpPr>
          <p:nvPr/>
        </p:nvCxnSpPr>
        <p:spPr>
          <a:xfrm flipH="1">
            <a:off x="6663463" y="1553946"/>
            <a:ext cx="461489" cy="9299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a:stCxn id="27" idx="2"/>
            <a:endCxn id="26" idx="6"/>
          </p:cNvCxnSpPr>
          <p:nvPr/>
        </p:nvCxnSpPr>
        <p:spPr>
          <a:xfrm flipH="1">
            <a:off x="10075052" y="1553946"/>
            <a:ext cx="4849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26" idx="2"/>
            <a:endCxn id="25" idx="6"/>
          </p:cNvCxnSpPr>
          <p:nvPr/>
        </p:nvCxnSpPr>
        <p:spPr>
          <a:xfrm flipH="1">
            <a:off x="8930034" y="1553946"/>
            <a:ext cx="484954" cy="7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a:stCxn id="25" idx="2"/>
            <a:endCxn id="24" idx="6"/>
          </p:cNvCxnSpPr>
          <p:nvPr/>
        </p:nvCxnSpPr>
        <p:spPr>
          <a:xfrm flipH="1" flipV="1">
            <a:off x="7785016" y="1553946"/>
            <a:ext cx="484954" cy="7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894207" y="2961203"/>
            <a:ext cx="1311170" cy="383109"/>
          </a:xfrm>
          <a:prstGeom prst="rect">
            <a:avLst/>
          </a:prstGeom>
          <a:solidFill>
            <a:srgbClr val="FF0000"/>
          </a:solidFill>
          <a:effectLst>
            <a:outerShdw blurRad="57150" dist="19050" dir="5400000" algn="ctr" rotWithShape="0">
              <a:srgbClr val="000000">
                <a:alpha val="63000"/>
              </a:srgbClr>
            </a:outerShdw>
            <a:softEdge rad="25400"/>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Master</a:t>
            </a:r>
            <a:endParaRPr lang="fr-FR" b="1" dirty="0"/>
          </a:p>
        </p:txBody>
      </p:sp>
      <p:sp>
        <p:nvSpPr>
          <p:cNvPr id="63" name="Rectangle 62"/>
          <p:cNvSpPr/>
          <p:nvPr/>
        </p:nvSpPr>
        <p:spPr>
          <a:xfrm>
            <a:off x="8433850" y="732390"/>
            <a:ext cx="1641202" cy="383109"/>
          </a:xfrm>
          <a:prstGeom prst="rect">
            <a:avLst/>
          </a:prstGeom>
          <a:solidFill>
            <a:srgbClr val="FF0000"/>
          </a:solidFill>
          <a:effectLst>
            <a:outerShdw blurRad="57150" dist="19050" dir="5400000" algn="ctr" rotWithShape="0">
              <a:srgbClr val="000000">
                <a:alpha val="63000"/>
              </a:srgbClr>
            </a:outerShdw>
            <a:softEdge rad="25400"/>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test</a:t>
            </a:r>
            <a:endParaRPr lang="fr-FR" b="1" dirty="0"/>
          </a:p>
        </p:txBody>
      </p:sp>
      <p:sp>
        <p:nvSpPr>
          <p:cNvPr id="64" name="Flèche vers le bas 63"/>
          <p:cNvSpPr/>
          <p:nvPr/>
        </p:nvSpPr>
        <p:spPr>
          <a:xfrm>
            <a:off x="6534906" y="3695233"/>
            <a:ext cx="563173" cy="51278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4"/>
          <p:cNvSpPr txBox="1"/>
          <p:nvPr/>
        </p:nvSpPr>
        <p:spPr>
          <a:xfrm>
            <a:off x="7309144" y="3657487"/>
            <a:ext cx="858697" cy="369332"/>
          </a:xfrm>
          <a:prstGeom prst="rect">
            <a:avLst/>
          </a:prstGeom>
          <a:noFill/>
        </p:spPr>
        <p:txBody>
          <a:bodyPr wrap="none" rtlCol="0">
            <a:spAutoFit/>
          </a:bodyPr>
          <a:lstStyle/>
          <a:p>
            <a:r>
              <a:rPr lang="fr-FR" dirty="0" err="1" smtClean="0"/>
              <a:t>Rebase</a:t>
            </a:r>
            <a:endParaRPr lang="fr-FR" dirty="0"/>
          </a:p>
        </p:txBody>
      </p:sp>
      <p:sp>
        <p:nvSpPr>
          <p:cNvPr id="66" name="Ellipse 65"/>
          <p:cNvSpPr/>
          <p:nvPr/>
        </p:nvSpPr>
        <p:spPr>
          <a:xfrm>
            <a:off x="3682579" y="5331038"/>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mtClean="0"/>
              <a:t>C1</a:t>
            </a:r>
            <a:endParaRPr lang="fr-FR"/>
          </a:p>
        </p:txBody>
      </p:sp>
      <p:sp>
        <p:nvSpPr>
          <p:cNvPr id="67" name="Ellipse 66"/>
          <p:cNvSpPr/>
          <p:nvPr/>
        </p:nvSpPr>
        <p:spPr>
          <a:xfrm>
            <a:off x="4804132" y="5335822"/>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C2</a:t>
            </a:r>
            <a:endParaRPr lang="fr-FR" dirty="0"/>
          </a:p>
        </p:txBody>
      </p:sp>
      <p:sp>
        <p:nvSpPr>
          <p:cNvPr id="68" name="Ellipse 67"/>
          <p:cNvSpPr/>
          <p:nvPr/>
        </p:nvSpPr>
        <p:spPr>
          <a:xfrm>
            <a:off x="5925685" y="5335822"/>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C3</a:t>
            </a:r>
            <a:endParaRPr lang="fr-FR" dirty="0"/>
          </a:p>
        </p:txBody>
      </p:sp>
      <p:sp>
        <p:nvSpPr>
          <p:cNvPr id="73" name="Ellipse 72"/>
          <p:cNvSpPr/>
          <p:nvPr/>
        </p:nvSpPr>
        <p:spPr>
          <a:xfrm>
            <a:off x="7047238" y="5335822"/>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smtClean="0"/>
              <a:t>C4</a:t>
            </a:r>
            <a:endParaRPr lang="fr-FR" sz="1600" dirty="0"/>
          </a:p>
        </p:txBody>
      </p:sp>
      <p:cxnSp>
        <p:nvCxnSpPr>
          <p:cNvPr id="74" name="Connecteur droit avec flèche 73"/>
          <p:cNvCxnSpPr>
            <a:stCxn id="73" idx="2"/>
            <a:endCxn id="68" idx="6"/>
          </p:cNvCxnSpPr>
          <p:nvPr/>
        </p:nvCxnSpPr>
        <p:spPr>
          <a:xfrm flipH="1">
            <a:off x="6585749" y="5633961"/>
            <a:ext cx="4614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stCxn id="68" idx="2"/>
            <a:endCxn id="67" idx="6"/>
          </p:cNvCxnSpPr>
          <p:nvPr/>
        </p:nvCxnSpPr>
        <p:spPr>
          <a:xfrm flipH="1">
            <a:off x="5464196" y="5633961"/>
            <a:ext cx="4614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67" idx="2"/>
            <a:endCxn id="66" idx="6"/>
          </p:cNvCxnSpPr>
          <p:nvPr/>
        </p:nvCxnSpPr>
        <p:spPr>
          <a:xfrm flipH="1" flipV="1">
            <a:off x="4342643" y="5629177"/>
            <a:ext cx="461489" cy="47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8080141" y="4562117"/>
            <a:ext cx="3346109" cy="369332"/>
          </a:xfrm>
          <a:prstGeom prst="rect">
            <a:avLst/>
          </a:prstGeom>
          <a:noFill/>
        </p:spPr>
        <p:txBody>
          <a:bodyPr wrap="none" rtlCol="0">
            <a:spAutoFit/>
          </a:bodyPr>
          <a:lstStyle/>
          <a:p>
            <a:r>
              <a:rPr lang="fr-FR" dirty="0" smtClean="0"/>
              <a:t>Ajout de tout les commit récents</a:t>
            </a:r>
          </a:p>
        </p:txBody>
      </p:sp>
      <p:sp>
        <p:nvSpPr>
          <p:cNvPr id="42" name="Ellipse 41"/>
          <p:cNvSpPr/>
          <p:nvPr/>
        </p:nvSpPr>
        <p:spPr>
          <a:xfrm>
            <a:off x="8192256" y="5338346"/>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C5</a:t>
            </a:r>
            <a:endParaRPr lang="fr-FR" dirty="0"/>
          </a:p>
        </p:txBody>
      </p:sp>
      <p:sp>
        <p:nvSpPr>
          <p:cNvPr id="43" name="Ellipse 42"/>
          <p:cNvSpPr/>
          <p:nvPr/>
        </p:nvSpPr>
        <p:spPr>
          <a:xfrm>
            <a:off x="9337274" y="5331038"/>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C6</a:t>
            </a:r>
            <a:endParaRPr lang="fr-FR" dirty="0"/>
          </a:p>
        </p:txBody>
      </p:sp>
      <p:sp>
        <p:nvSpPr>
          <p:cNvPr id="45" name="Ellipse 44"/>
          <p:cNvSpPr/>
          <p:nvPr/>
        </p:nvSpPr>
        <p:spPr>
          <a:xfrm>
            <a:off x="10482292" y="5331038"/>
            <a:ext cx="660064" cy="59627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C7</a:t>
            </a:r>
            <a:endParaRPr lang="fr-FR" dirty="0"/>
          </a:p>
        </p:txBody>
      </p:sp>
      <p:cxnSp>
        <p:nvCxnSpPr>
          <p:cNvPr id="46" name="Connecteur droit avec flèche 45"/>
          <p:cNvCxnSpPr>
            <a:stCxn id="45" idx="2"/>
            <a:endCxn id="43" idx="6"/>
          </p:cNvCxnSpPr>
          <p:nvPr/>
        </p:nvCxnSpPr>
        <p:spPr>
          <a:xfrm flipH="1">
            <a:off x="9997338" y="5629177"/>
            <a:ext cx="4849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43" idx="2"/>
            <a:endCxn id="42" idx="6"/>
          </p:cNvCxnSpPr>
          <p:nvPr/>
        </p:nvCxnSpPr>
        <p:spPr>
          <a:xfrm flipH="1">
            <a:off x="8852320" y="5629177"/>
            <a:ext cx="484954" cy="7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42" idx="2"/>
            <a:endCxn id="73" idx="6"/>
          </p:cNvCxnSpPr>
          <p:nvPr/>
        </p:nvCxnSpPr>
        <p:spPr>
          <a:xfrm flipH="1" flipV="1">
            <a:off x="7707302" y="5633961"/>
            <a:ext cx="484954" cy="25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65414" y="1168153"/>
            <a:ext cx="4209870" cy="338554"/>
          </a:xfrm>
          <a:prstGeom prst="rect">
            <a:avLst/>
          </a:prstGeom>
          <a:solidFill>
            <a:schemeClr val="tx1"/>
          </a:solidFill>
        </p:spPr>
        <p:txBody>
          <a:bodyPr wrap="none">
            <a:spAutoFit/>
          </a:bodyPr>
          <a:lstStyle/>
          <a:p>
            <a:r>
              <a:rPr lang="en-US" sz="1600" dirty="0" err="1">
                <a:solidFill>
                  <a:schemeClr val="bg1"/>
                </a:solidFill>
              </a:rPr>
              <a:t>git</a:t>
            </a:r>
            <a:r>
              <a:rPr lang="en-US" sz="1600" dirty="0">
                <a:solidFill>
                  <a:schemeClr val="bg1"/>
                </a:solidFill>
              </a:rPr>
              <a:t> </a:t>
            </a:r>
            <a:r>
              <a:rPr lang="en-US" sz="1600" dirty="0" smtClean="0">
                <a:solidFill>
                  <a:schemeClr val="bg1"/>
                </a:solidFill>
              </a:rPr>
              <a:t>rebase nom de </a:t>
            </a:r>
            <a:r>
              <a:rPr lang="en-US" sz="1600" dirty="0" err="1" smtClean="0">
                <a:solidFill>
                  <a:schemeClr val="bg1"/>
                </a:solidFill>
              </a:rPr>
              <a:t>branche</a:t>
            </a:r>
            <a:r>
              <a:rPr lang="en-US" sz="1600" dirty="0" smtClean="0">
                <a:solidFill>
                  <a:schemeClr val="bg1"/>
                </a:solidFill>
              </a:rPr>
              <a:t> 1  nom de </a:t>
            </a:r>
            <a:r>
              <a:rPr lang="en-US" sz="1600" dirty="0" err="1" smtClean="0">
                <a:solidFill>
                  <a:schemeClr val="bg1"/>
                </a:solidFill>
              </a:rPr>
              <a:t>branche</a:t>
            </a:r>
            <a:r>
              <a:rPr lang="en-US" sz="1600" dirty="0" smtClean="0">
                <a:solidFill>
                  <a:schemeClr val="bg1"/>
                </a:solidFill>
              </a:rPr>
              <a:t> 2 </a:t>
            </a:r>
            <a:endParaRPr lang="fr-FR" sz="1600" dirty="0">
              <a:solidFill>
                <a:schemeClr val="bg1"/>
              </a:solidFill>
            </a:endParaRPr>
          </a:p>
        </p:txBody>
      </p:sp>
    </p:spTree>
    <p:extLst>
      <p:ext uri="{BB962C8B-B14F-4D97-AF65-F5344CB8AC3E}">
        <p14:creationId xmlns:p14="http://schemas.microsoft.com/office/powerpoint/2010/main" val="5638144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51" name="Rectangle 1"/>
          <p:cNvSpPr>
            <a:spLocks noChangeArrowheads="1"/>
          </p:cNvSpPr>
          <p:nvPr/>
        </p:nvSpPr>
        <p:spPr bwMode="auto">
          <a:xfrm>
            <a:off x="2628426" y="988103"/>
            <a:ext cx="9208003"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Gestion des branches</a:t>
            </a:r>
            <a:r>
              <a:rPr kumimoji="0" lang="fr-FR" altLang="fr-FR" sz="1600" b="1" i="0" u="none" strike="noStrike" cap="none" normalizeH="0" baseline="0" dirty="0" smtClean="0">
                <a:ln>
                  <a:noFill/>
                </a:ln>
                <a:solidFill>
                  <a:schemeClr val="tx1"/>
                </a:solidFill>
                <a:effectLst/>
                <a:latin typeface="-apple-system"/>
              </a:rPr>
              <a:t>(Résolution</a:t>
            </a:r>
            <a:r>
              <a:rPr kumimoji="0" lang="fr-FR" altLang="fr-FR" sz="1600" b="1" i="0" u="none" strike="noStrike" cap="none" normalizeH="0" dirty="0" smtClean="0">
                <a:ln>
                  <a:noFill/>
                </a:ln>
                <a:solidFill>
                  <a:schemeClr val="tx1"/>
                </a:solidFill>
                <a:effectLst/>
                <a:latin typeface="-apple-system"/>
              </a:rPr>
              <a:t> des conflits avec MergeTool</a:t>
            </a:r>
            <a:r>
              <a:rPr kumimoji="0" lang="fr-FR" altLang="fr-FR" sz="1600" b="1" i="0" u="none" strike="noStrike" cap="none" normalizeH="0" baseline="0" dirty="0" smtClean="0">
                <a:ln>
                  <a:noFill/>
                </a:ln>
                <a:solidFill>
                  <a:schemeClr val="tx1"/>
                </a:solidFill>
                <a:effectLst/>
                <a:latin typeface="-apple-system"/>
              </a:rPr>
              <a:t>)</a:t>
            </a:r>
            <a:endParaRPr kumimoji="0" lang="fr-FR" altLang="fr-FR" sz="1600" b="1" i="0" u="none" strike="noStrike" cap="none" normalizeH="0" baseline="0" dirty="0" smtClean="0">
              <a:ln>
                <a:noFill/>
              </a:ln>
              <a:solidFill>
                <a:schemeClr val="tx1"/>
              </a:solidFill>
              <a:effectLst/>
              <a:latin typeface="Lato"/>
            </a:endParaRPr>
          </a:p>
          <a:p>
            <a:endParaRPr lang="fr-FR" altLang="fr-FR" sz="1600" dirty="0">
              <a:solidFill>
                <a:srgbClr val="0A0A23"/>
              </a:solidFill>
              <a:latin typeface="Lato"/>
            </a:endParaRPr>
          </a:p>
          <a:p>
            <a:r>
              <a:rPr lang="fr-FR" altLang="fr-FR" sz="1600" dirty="0" smtClean="0">
                <a:solidFill>
                  <a:srgbClr val="0A0A23"/>
                </a:solidFill>
                <a:latin typeface="Lato"/>
              </a:rPr>
              <a:t>Pour résoudre les confits entre deux branches il y a deux manières</a:t>
            </a:r>
          </a:p>
          <a:p>
            <a:r>
              <a:rPr lang="fr-FR" altLang="fr-FR" sz="1600" dirty="0">
                <a:solidFill>
                  <a:srgbClr val="0A0A23"/>
                </a:solidFill>
                <a:latin typeface="Lato"/>
              </a:rPr>
              <a:t>	</a:t>
            </a:r>
          </a:p>
          <a:p>
            <a:r>
              <a:rPr lang="fr-FR" altLang="fr-FR" sz="1600" dirty="0" smtClean="0">
                <a:solidFill>
                  <a:srgbClr val="0A0A23"/>
                </a:solidFill>
                <a:latin typeface="Lato"/>
              </a:rPr>
              <a:t>	Manuellement </a:t>
            </a:r>
            <a:endParaRPr lang="fr-FR" altLang="fr-FR" sz="1600" dirty="0">
              <a:solidFill>
                <a:srgbClr val="0A0A23"/>
              </a:solidFill>
              <a:latin typeface="Lato"/>
            </a:endParaRPr>
          </a:p>
          <a:p>
            <a:r>
              <a:rPr lang="fr-FR" altLang="fr-FR" sz="1600" b="1" dirty="0" smtClean="0">
                <a:solidFill>
                  <a:srgbClr val="0A0A23"/>
                </a:solidFill>
                <a:latin typeface="Lato"/>
              </a:rPr>
              <a:t>	</a:t>
            </a:r>
            <a:r>
              <a:rPr lang="fr-FR" altLang="fr-FR" sz="1600" dirty="0" smtClean="0">
                <a:solidFill>
                  <a:srgbClr val="0A0A23"/>
                </a:solidFill>
                <a:latin typeface="Lato"/>
              </a:rPr>
              <a:t>Via un outil de résolution </a:t>
            </a:r>
            <a:r>
              <a:rPr lang="fr-FR" altLang="fr-FR" sz="1600" b="1" dirty="0" smtClean="0">
                <a:solidFill>
                  <a:srgbClr val="0A0A23"/>
                </a:solidFill>
                <a:latin typeface="Lato"/>
              </a:rPr>
              <a:t>MergeTool </a:t>
            </a:r>
            <a:endParaRPr lang="fr-FR" altLang="fr-FR" sz="1600" b="1" dirty="0">
              <a:solidFill>
                <a:srgbClr val="0A0A23"/>
              </a:solidFill>
              <a:latin typeface="Lato"/>
            </a:endParaRPr>
          </a:p>
          <a:p>
            <a:endParaRPr lang="fr-FR" altLang="fr-FR" sz="1600" dirty="0" smtClean="0">
              <a:solidFill>
                <a:srgbClr val="0A0A23"/>
              </a:solidFill>
              <a:latin typeface="Lato"/>
            </a:endParaRPr>
          </a:p>
          <a:p>
            <a:r>
              <a:rPr lang="fr-FR" altLang="fr-FR" sz="1600" dirty="0" smtClean="0">
                <a:solidFill>
                  <a:srgbClr val="0A0A23"/>
                </a:solidFill>
                <a:latin typeface="Lato"/>
              </a:rPr>
              <a:t>Il existe plusieurs MergeTool tierce parties comme</a:t>
            </a:r>
          </a:p>
          <a:p>
            <a:endParaRPr lang="fr-FR" altLang="fr-FR" sz="1600" dirty="0">
              <a:solidFill>
                <a:srgbClr val="0A0A23"/>
              </a:solidFill>
              <a:latin typeface="Lato"/>
            </a:endParaRPr>
          </a:p>
          <a:p>
            <a:r>
              <a:rPr lang="fr-FR" altLang="fr-FR" sz="1600" dirty="0" err="1" smtClean="0">
                <a:solidFill>
                  <a:srgbClr val="0A0A23"/>
                </a:solidFill>
                <a:latin typeface="Lato"/>
              </a:rPr>
              <a:t>Meld</a:t>
            </a:r>
            <a:r>
              <a:rPr lang="fr-FR" altLang="fr-FR" sz="1600" dirty="0">
                <a:solidFill>
                  <a:srgbClr val="0A0A23"/>
                </a:solidFill>
                <a:latin typeface="Lato"/>
              </a:rPr>
              <a:t>  </a:t>
            </a:r>
            <a:r>
              <a:rPr lang="fr-FR" altLang="fr-FR" sz="1600" dirty="0">
                <a:solidFill>
                  <a:srgbClr val="0A0A23"/>
                </a:solidFill>
                <a:latin typeface="Lato"/>
                <a:hlinkClick r:id="rId5"/>
              </a:rPr>
              <a:t>https://meldmerge.org</a:t>
            </a:r>
            <a:r>
              <a:rPr lang="fr-FR" altLang="fr-FR" sz="1600" dirty="0" smtClean="0">
                <a:solidFill>
                  <a:srgbClr val="0A0A23"/>
                </a:solidFill>
                <a:latin typeface="Lato"/>
                <a:hlinkClick r:id="rId5"/>
              </a:rPr>
              <a:t>/</a:t>
            </a:r>
            <a:endParaRPr lang="fr-FR" altLang="fr-FR" sz="1600" dirty="0" smtClean="0">
              <a:solidFill>
                <a:srgbClr val="0A0A23"/>
              </a:solidFill>
              <a:latin typeface="Lato"/>
            </a:endParaRPr>
          </a:p>
          <a:p>
            <a:r>
              <a:rPr lang="fr-FR" altLang="fr-FR" sz="1600" dirty="0" err="1" smtClean="0">
                <a:solidFill>
                  <a:srgbClr val="0A0A23"/>
                </a:solidFill>
                <a:latin typeface="Lato"/>
              </a:rPr>
              <a:t>DiffMerge</a:t>
            </a:r>
            <a:r>
              <a:rPr lang="fr-FR" altLang="fr-FR" sz="1600" dirty="0">
                <a:solidFill>
                  <a:srgbClr val="0A0A23"/>
                </a:solidFill>
                <a:latin typeface="Lato"/>
              </a:rPr>
              <a:t>: </a:t>
            </a:r>
            <a:r>
              <a:rPr lang="fr-FR" altLang="fr-FR" sz="1600" dirty="0">
                <a:solidFill>
                  <a:srgbClr val="0A0A23"/>
                </a:solidFill>
                <a:latin typeface="Lato"/>
                <a:hlinkClick r:id="rId6"/>
              </a:rPr>
              <a:t>https://</a:t>
            </a:r>
            <a:r>
              <a:rPr lang="fr-FR" altLang="fr-FR" sz="1600" dirty="0" smtClean="0">
                <a:solidFill>
                  <a:srgbClr val="0A0A23"/>
                </a:solidFill>
                <a:latin typeface="Lato"/>
                <a:hlinkClick r:id="rId6"/>
              </a:rPr>
              <a:t>sourcegear.com/diffmerge/downloads.php</a:t>
            </a:r>
            <a:endParaRPr lang="fr-FR" altLang="fr-FR" sz="1600" dirty="0" smtClean="0">
              <a:solidFill>
                <a:srgbClr val="0A0A23"/>
              </a:solidFill>
              <a:latin typeface="Lato"/>
            </a:endParaRPr>
          </a:p>
          <a:p>
            <a:endParaRPr lang="fr-FR" altLang="fr-FR" sz="1600" dirty="0" smtClean="0">
              <a:solidFill>
                <a:srgbClr val="0A0A23"/>
              </a:solidFill>
              <a:latin typeface="Lato"/>
            </a:endParaRPr>
          </a:p>
          <a:p>
            <a:r>
              <a:rPr lang="fr-FR" altLang="fr-FR" sz="1600" dirty="0" smtClean="0">
                <a:solidFill>
                  <a:srgbClr val="0A0A23"/>
                </a:solidFill>
                <a:latin typeface="Lato"/>
              </a:rPr>
              <a:t>Il faut vérifier que la configuration à bien intégré le nouveau outil</a:t>
            </a:r>
            <a:endParaRPr lang="fr-FR" altLang="fr-FR" sz="1600" dirty="0">
              <a:solidFill>
                <a:srgbClr val="0A0A23"/>
              </a:solidFill>
              <a:latin typeface="Lato"/>
            </a:endParaRPr>
          </a:p>
          <a:p>
            <a:endParaRPr lang="fr-FR" altLang="fr-FR" sz="1600" dirty="0" smtClean="0">
              <a:solidFill>
                <a:srgbClr val="0A0A23"/>
              </a:solidFill>
              <a:latin typeface="Lato"/>
            </a:endParaRPr>
          </a:p>
          <a:p>
            <a:r>
              <a:rPr lang="fr-FR" altLang="fr-FR" sz="1600" b="1" dirty="0" smtClean="0">
                <a:solidFill>
                  <a:srgbClr val="0A0A23"/>
                </a:solidFill>
                <a:latin typeface="Lato"/>
              </a:rPr>
              <a:t>git config –global --</a:t>
            </a:r>
            <a:r>
              <a:rPr lang="fr-FR" altLang="fr-FR" sz="1600" b="1" dirty="0" err="1" smtClean="0">
                <a:solidFill>
                  <a:srgbClr val="0A0A23"/>
                </a:solidFill>
                <a:latin typeface="Lato"/>
              </a:rPr>
              <a:t>list</a:t>
            </a:r>
            <a:endParaRPr lang="fr-FR" altLang="fr-FR" sz="1600" b="1" dirty="0">
              <a:solidFill>
                <a:srgbClr val="0A0A23"/>
              </a:solidFill>
              <a:latin typeface="Lato"/>
            </a:endParaRPr>
          </a:p>
        </p:txBody>
      </p:sp>
      <p:pic>
        <p:nvPicPr>
          <p:cNvPr id="6" name="Image 5"/>
          <p:cNvPicPr>
            <a:picLocks noChangeAspect="1"/>
          </p:cNvPicPr>
          <p:nvPr/>
        </p:nvPicPr>
        <p:blipFill>
          <a:blip r:embed="rId7"/>
          <a:stretch>
            <a:fillRect/>
          </a:stretch>
        </p:blipFill>
        <p:spPr>
          <a:xfrm>
            <a:off x="5269579" y="4482930"/>
            <a:ext cx="6134100" cy="2038350"/>
          </a:xfrm>
          <a:prstGeom prst="rect">
            <a:avLst/>
          </a:prstGeom>
        </p:spPr>
      </p:pic>
    </p:spTree>
    <p:extLst>
      <p:ext uri="{BB962C8B-B14F-4D97-AF65-F5344CB8AC3E}">
        <p14:creationId xmlns:p14="http://schemas.microsoft.com/office/powerpoint/2010/main" val="27758124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5" name="Rectangle 4"/>
          <p:cNvSpPr/>
          <p:nvPr/>
        </p:nvSpPr>
        <p:spPr>
          <a:xfrm>
            <a:off x="2585343" y="1050510"/>
            <a:ext cx="9108673" cy="4093428"/>
          </a:xfrm>
          <a:prstGeom prst="rect">
            <a:avLst/>
          </a:prstGeom>
        </p:spPr>
        <p:txBody>
          <a:bodyPr wrap="square">
            <a:spAutoFit/>
          </a:bodyPr>
          <a:lstStyle/>
          <a:p>
            <a:r>
              <a:rPr lang="fr-FR" sz="2000" b="1" dirty="0" smtClean="0">
                <a:latin typeface="LATO"/>
              </a:rPr>
              <a:t>BRANCHES PROTEGEES:</a:t>
            </a:r>
          </a:p>
          <a:p>
            <a:endParaRPr lang="fr-FR" sz="2000" dirty="0">
              <a:latin typeface="LATO"/>
            </a:endParaRPr>
          </a:p>
          <a:p>
            <a:r>
              <a:rPr lang="fr-FR" sz="2000" dirty="0" smtClean="0">
                <a:latin typeface="LATO"/>
              </a:rPr>
              <a:t>Dans </a:t>
            </a:r>
            <a:r>
              <a:rPr lang="fr-FR" sz="2000" dirty="0" err="1">
                <a:latin typeface="LATO"/>
              </a:rPr>
              <a:t>GitLab</a:t>
            </a:r>
            <a:r>
              <a:rPr lang="fr-FR" sz="2000" dirty="0">
                <a:latin typeface="LATO"/>
              </a:rPr>
              <a:t>, les autorisations sont fondamentalement définies autour de l'idée d'avoir une autorisation de lecture ou d'écriture </a:t>
            </a:r>
            <a:endParaRPr lang="fr-FR" sz="2000" dirty="0" smtClean="0">
              <a:latin typeface="LATO"/>
            </a:endParaRPr>
          </a:p>
          <a:p>
            <a:endParaRPr lang="fr-FR" sz="2000" dirty="0" smtClean="0">
              <a:latin typeface="LATO"/>
            </a:endParaRPr>
          </a:p>
          <a:p>
            <a:r>
              <a:rPr lang="fr-FR" sz="2000" dirty="0" smtClean="0">
                <a:latin typeface="LATO"/>
              </a:rPr>
              <a:t>Une </a:t>
            </a:r>
            <a:r>
              <a:rPr lang="fr-FR" sz="2000" dirty="0">
                <a:latin typeface="LATO"/>
              </a:rPr>
              <a:t>branche protégée contrôle :</a:t>
            </a:r>
          </a:p>
          <a:p>
            <a:pPr lvl="1"/>
            <a:r>
              <a:rPr lang="fr-FR" sz="2000" dirty="0" smtClean="0">
                <a:latin typeface="LATO"/>
              </a:rPr>
              <a:t>*Quels </a:t>
            </a:r>
            <a:r>
              <a:rPr lang="fr-FR" sz="2000" dirty="0">
                <a:latin typeface="LATO"/>
              </a:rPr>
              <a:t>utilisateurs peuvent fusionner dans la </a:t>
            </a:r>
            <a:r>
              <a:rPr lang="fr-FR" sz="2000" dirty="0" smtClean="0">
                <a:latin typeface="LATO"/>
              </a:rPr>
              <a:t>branche</a:t>
            </a:r>
          </a:p>
          <a:p>
            <a:pPr lvl="1">
              <a:buFont typeface="Arial" panose="020B0604020202020204" pitchFamily="34" charset="0"/>
              <a:buChar char="•"/>
            </a:pPr>
            <a:endParaRPr lang="fr-FR" sz="2000" dirty="0">
              <a:latin typeface="LATO"/>
            </a:endParaRPr>
          </a:p>
          <a:p>
            <a:pPr lvl="1"/>
            <a:r>
              <a:rPr lang="fr-FR" sz="2000" dirty="0" smtClean="0">
                <a:latin typeface="LATO"/>
              </a:rPr>
              <a:t>*Quels </a:t>
            </a:r>
            <a:r>
              <a:rPr lang="fr-FR" sz="2000" dirty="0">
                <a:latin typeface="LATO"/>
              </a:rPr>
              <a:t>utilisateurs peuvent envoyer vers la </a:t>
            </a:r>
            <a:r>
              <a:rPr lang="fr-FR" sz="2000" dirty="0" smtClean="0">
                <a:latin typeface="LATO"/>
              </a:rPr>
              <a:t>branche</a:t>
            </a:r>
          </a:p>
          <a:p>
            <a:pPr lvl="1">
              <a:buFont typeface="Arial" panose="020B0604020202020204" pitchFamily="34" charset="0"/>
              <a:buChar char="•"/>
            </a:pPr>
            <a:endParaRPr lang="fr-FR" sz="2000" dirty="0">
              <a:latin typeface="LATO"/>
            </a:endParaRPr>
          </a:p>
          <a:p>
            <a:pPr lvl="1"/>
            <a:r>
              <a:rPr lang="fr-FR" sz="2000" dirty="0" smtClean="0">
                <a:latin typeface="LATO"/>
              </a:rPr>
              <a:t>*Si </a:t>
            </a:r>
            <a:r>
              <a:rPr lang="fr-FR" sz="2000" dirty="0">
                <a:latin typeface="LATO"/>
              </a:rPr>
              <a:t>les utilisateurs peuvent forcer le push vers la </a:t>
            </a:r>
            <a:r>
              <a:rPr lang="fr-FR" sz="2000" dirty="0" smtClean="0">
                <a:latin typeface="LATO"/>
              </a:rPr>
              <a:t>branche</a:t>
            </a:r>
          </a:p>
          <a:p>
            <a:pPr lvl="1">
              <a:buFont typeface="Arial" panose="020B0604020202020204" pitchFamily="34" charset="0"/>
              <a:buChar char="•"/>
            </a:pPr>
            <a:endParaRPr lang="fr-FR" sz="2000" dirty="0" smtClean="0">
              <a:latin typeface="LATO"/>
            </a:endParaRPr>
          </a:p>
          <a:p>
            <a:pPr lvl="1"/>
            <a:r>
              <a:rPr lang="fr-FR" sz="2000" dirty="0" smtClean="0">
                <a:latin typeface="LATO"/>
              </a:rPr>
              <a:t>*Quels </a:t>
            </a:r>
            <a:r>
              <a:rPr lang="fr-FR" sz="2000" dirty="0">
                <a:latin typeface="LATO"/>
              </a:rPr>
              <a:t>utilisateurs peuvent déprotéger la </a:t>
            </a:r>
            <a:r>
              <a:rPr lang="fr-FR" sz="2000" dirty="0" smtClean="0">
                <a:latin typeface="LATO"/>
              </a:rPr>
              <a:t>branche</a:t>
            </a:r>
            <a:endParaRPr lang="fr-FR" sz="2000" b="0" i="0" dirty="0">
              <a:effectLst/>
              <a:latin typeface="LATO"/>
            </a:endParaRPr>
          </a:p>
        </p:txBody>
      </p:sp>
    </p:spTree>
    <p:extLst>
      <p:ext uri="{BB962C8B-B14F-4D97-AF65-F5344CB8AC3E}">
        <p14:creationId xmlns:p14="http://schemas.microsoft.com/office/powerpoint/2010/main" val="2869366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5" name="Rectangle 4"/>
          <p:cNvSpPr/>
          <p:nvPr/>
        </p:nvSpPr>
        <p:spPr>
          <a:xfrm>
            <a:off x="2585343" y="1050510"/>
            <a:ext cx="9108673" cy="1323439"/>
          </a:xfrm>
          <a:prstGeom prst="rect">
            <a:avLst/>
          </a:prstGeom>
        </p:spPr>
        <p:txBody>
          <a:bodyPr wrap="square">
            <a:spAutoFit/>
          </a:bodyPr>
          <a:lstStyle/>
          <a:p>
            <a:r>
              <a:rPr lang="fr-FR" sz="2000" b="1" dirty="0" smtClean="0">
                <a:latin typeface="LATO"/>
              </a:rPr>
              <a:t>BRANCHES PROTEGEES:</a:t>
            </a:r>
          </a:p>
          <a:p>
            <a:endParaRPr lang="fr-FR" sz="2000" dirty="0">
              <a:latin typeface="LATO"/>
            </a:endParaRPr>
          </a:p>
          <a:p>
            <a:r>
              <a:rPr lang="fr-FR" sz="2000" dirty="0" smtClean="0">
                <a:latin typeface="LATO"/>
              </a:rPr>
              <a:t>Pour créer une branche protégée dans </a:t>
            </a:r>
            <a:r>
              <a:rPr lang="fr-FR" sz="2000" b="1" dirty="0" smtClean="0">
                <a:latin typeface="LATO"/>
              </a:rPr>
              <a:t>Paramètres&gt;Répertoires </a:t>
            </a:r>
            <a:r>
              <a:rPr lang="fr-FR" sz="2000" dirty="0" smtClean="0">
                <a:latin typeface="LATO"/>
              </a:rPr>
              <a:t>il faut choisir </a:t>
            </a:r>
          </a:p>
          <a:p>
            <a:r>
              <a:rPr lang="fr-FR" sz="2000" dirty="0" smtClean="0">
                <a:latin typeface="LATO"/>
              </a:rPr>
              <a:t>la section branche protégées  </a:t>
            </a:r>
          </a:p>
        </p:txBody>
      </p:sp>
      <p:pic>
        <p:nvPicPr>
          <p:cNvPr id="4" name="Image 3"/>
          <p:cNvPicPr>
            <a:picLocks noChangeAspect="1"/>
          </p:cNvPicPr>
          <p:nvPr/>
        </p:nvPicPr>
        <p:blipFill rotWithShape="1">
          <a:blip r:embed="rId5"/>
          <a:srcRect r="7039"/>
          <a:stretch/>
        </p:blipFill>
        <p:spPr>
          <a:xfrm>
            <a:off x="2722308" y="2596415"/>
            <a:ext cx="2068633" cy="2023771"/>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6"/>
          <a:stretch>
            <a:fillRect/>
          </a:stretch>
        </p:blipFill>
        <p:spPr>
          <a:xfrm>
            <a:off x="5317135" y="2596414"/>
            <a:ext cx="4799220" cy="3678845"/>
          </a:xfrm>
          <a:prstGeom prst="rect">
            <a:avLst/>
          </a:prstGeom>
          <a:ln>
            <a:noFill/>
          </a:ln>
          <a:effectLst>
            <a:outerShdw blurRad="292100" dist="139700" dir="2700000" algn="tl" rotWithShape="0">
              <a:srgbClr val="333333">
                <a:alpha val="65000"/>
              </a:srgbClr>
            </a:outerShdw>
          </a:effectLst>
        </p:spPr>
      </p:pic>
      <p:sp>
        <p:nvSpPr>
          <p:cNvPr id="9" name="Ellipse 8"/>
          <p:cNvSpPr/>
          <p:nvPr/>
        </p:nvSpPr>
        <p:spPr>
          <a:xfrm>
            <a:off x="7881870" y="3147962"/>
            <a:ext cx="315533" cy="334850"/>
          </a:xfrm>
          <a:prstGeom prst="ellipse">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fr-FR" dirty="0" smtClean="0"/>
              <a:t>1</a:t>
            </a:r>
            <a:endParaRPr lang="fr-FR" dirty="0"/>
          </a:p>
        </p:txBody>
      </p:sp>
      <p:sp>
        <p:nvSpPr>
          <p:cNvPr id="18" name="Ellipse 17"/>
          <p:cNvSpPr/>
          <p:nvPr/>
        </p:nvSpPr>
        <p:spPr>
          <a:xfrm>
            <a:off x="8039636" y="4100986"/>
            <a:ext cx="315533" cy="334850"/>
          </a:xfrm>
          <a:prstGeom prst="ellipse">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fr-FR" dirty="0" smtClean="0"/>
              <a:t>2</a:t>
            </a:r>
            <a:endParaRPr lang="fr-FR" dirty="0"/>
          </a:p>
        </p:txBody>
      </p:sp>
      <p:sp>
        <p:nvSpPr>
          <p:cNvPr id="20" name="Ellipse 19"/>
          <p:cNvSpPr/>
          <p:nvPr/>
        </p:nvSpPr>
        <p:spPr>
          <a:xfrm>
            <a:off x="8098664" y="4845909"/>
            <a:ext cx="315533" cy="334850"/>
          </a:xfrm>
          <a:prstGeom prst="ellipse">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fr-FR" dirty="0" smtClean="0"/>
              <a:t>3</a:t>
            </a:r>
            <a:endParaRPr lang="fr-FR" dirty="0"/>
          </a:p>
        </p:txBody>
      </p:sp>
      <p:sp>
        <p:nvSpPr>
          <p:cNvPr id="21" name="Ellipse 20"/>
          <p:cNvSpPr/>
          <p:nvPr/>
        </p:nvSpPr>
        <p:spPr>
          <a:xfrm>
            <a:off x="5938233" y="5277270"/>
            <a:ext cx="315533" cy="334850"/>
          </a:xfrm>
          <a:prstGeom prst="ellipse">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fr-FR" dirty="0" smtClean="0"/>
              <a:t>4</a:t>
            </a:r>
            <a:endParaRPr lang="fr-FR" dirty="0"/>
          </a:p>
        </p:txBody>
      </p:sp>
      <p:sp>
        <p:nvSpPr>
          <p:cNvPr id="10" name="ZoneTexte 9"/>
          <p:cNvSpPr txBox="1"/>
          <p:nvPr/>
        </p:nvSpPr>
        <p:spPr>
          <a:xfrm>
            <a:off x="8414197" y="3090930"/>
            <a:ext cx="2592441" cy="369332"/>
          </a:xfrm>
          <a:prstGeom prst="rect">
            <a:avLst/>
          </a:prstGeom>
          <a:noFill/>
        </p:spPr>
        <p:txBody>
          <a:bodyPr wrap="none" rtlCol="0">
            <a:spAutoFit/>
          </a:bodyPr>
          <a:lstStyle/>
          <a:p>
            <a:r>
              <a:rPr lang="fr-FR" dirty="0" smtClean="0"/>
              <a:t>Sélectionner une branche</a:t>
            </a:r>
            <a:endParaRPr lang="fr-FR" dirty="0"/>
          </a:p>
        </p:txBody>
      </p:sp>
      <p:sp>
        <p:nvSpPr>
          <p:cNvPr id="22" name="ZoneTexte 21"/>
          <p:cNvSpPr txBox="1"/>
          <p:nvPr/>
        </p:nvSpPr>
        <p:spPr>
          <a:xfrm>
            <a:off x="8355169" y="4066504"/>
            <a:ext cx="3839000" cy="646331"/>
          </a:xfrm>
          <a:prstGeom prst="rect">
            <a:avLst/>
          </a:prstGeom>
          <a:noFill/>
        </p:spPr>
        <p:txBody>
          <a:bodyPr wrap="none" rtlCol="0">
            <a:spAutoFit/>
          </a:bodyPr>
          <a:lstStyle/>
          <a:p>
            <a:r>
              <a:rPr lang="fr-FR" dirty="0" smtClean="0"/>
              <a:t>Sélectionner qui a le droit de fusionner</a:t>
            </a:r>
          </a:p>
          <a:p>
            <a:r>
              <a:rPr lang="fr-FR" dirty="0" smtClean="0"/>
              <a:t>Avec la branche </a:t>
            </a:r>
            <a:endParaRPr lang="fr-FR" dirty="0"/>
          </a:p>
        </p:txBody>
      </p:sp>
      <p:sp>
        <p:nvSpPr>
          <p:cNvPr id="23" name="ZoneTexte 22"/>
          <p:cNvSpPr txBox="1"/>
          <p:nvPr/>
        </p:nvSpPr>
        <p:spPr>
          <a:xfrm>
            <a:off x="8414197" y="4810725"/>
            <a:ext cx="3393365" cy="646331"/>
          </a:xfrm>
          <a:prstGeom prst="rect">
            <a:avLst/>
          </a:prstGeom>
          <a:noFill/>
        </p:spPr>
        <p:txBody>
          <a:bodyPr wrap="none" rtlCol="0">
            <a:spAutoFit/>
          </a:bodyPr>
          <a:lstStyle/>
          <a:p>
            <a:r>
              <a:rPr lang="fr-FR" dirty="0" smtClean="0"/>
              <a:t>Sélectionner qui a le droit pousser</a:t>
            </a:r>
          </a:p>
          <a:p>
            <a:r>
              <a:rPr lang="fr-FR" dirty="0" smtClean="0"/>
              <a:t>vers la branche </a:t>
            </a:r>
            <a:endParaRPr lang="fr-FR" dirty="0"/>
          </a:p>
        </p:txBody>
      </p:sp>
      <p:sp>
        <p:nvSpPr>
          <p:cNvPr id="24" name="ZoneTexte 23"/>
          <p:cNvSpPr txBox="1"/>
          <p:nvPr/>
        </p:nvSpPr>
        <p:spPr>
          <a:xfrm>
            <a:off x="6253766" y="5372300"/>
            <a:ext cx="4003853" cy="646331"/>
          </a:xfrm>
          <a:prstGeom prst="rect">
            <a:avLst/>
          </a:prstGeom>
          <a:noFill/>
        </p:spPr>
        <p:txBody>
          <a:bodyPr wrap="none" rtlCol="0">
            <a:spAutoFit/>
          </a:bodyPr>
          <a:lstStyle/>
          <a:p>
            <a:r>
              <a:rPr lang="fr-FR" dirty="0" smtClean="0"/>
              <a:t>Sélectionner qui a le droit forcer pousser</a:t>
            </a:r>
          </a:p>
          <a:p>
            <a:r>
              <a:rPr lang="fr-FR" dirty="0" smtClean="0"/>
              <a:t>vers la branche </a:t>
            </a:r>
            <a:endParaRPr lang="fr-FR" dirty="0"/>
          </a:p>
        </p:txBody>
      </p:sp>
    </p:spTree>
    <p:extLst>
      <p:ext uri="{BB962C8B-B14F-4D97-AF65-F5344CB8AC3E}">
        <p14:creationId xmlns:p14="http://schemas.microsoft.com/office/powerpoint/2010/main" val="1501767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2"/>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2"/>
          <p:cNvSpPr/>
          <p:nvPr/>
        </p:nvSpPr>
        <p:spPr>
          <a:xfrm>
            <a:off x="2585343" y="1050510"/>
            <a:ext cx="9108673" cy="3200876"/>
          </a:xfrm>
          <a:prstGeom prst="rect">
            <a:avLst/>
          </a:prstGeom>
        </p:spPr>
        <p:txBody>
          <a:bodyPr wrap="square">
            <a:spAutoFit/>
          </a:bodyPr>
          <a:lstStyle/>
          <a:p>
            <a:r>
              <a:rPr lang="fr-FR" sz="2000" b="1" dirty="0" smtClean="0">
                <a:latin typeface="LATO"/>
              </a:rPr>
              <a:t>LES TAGS:</a:t>
            </a:r>
          </a:p>
          <a:p>
            <a:endParaRPr lang="fr-FR" sz="2000" dirty="0">
              <a:latin typeface="LATO"/>
            </a:endParaRPr>
          </a:p>
          <a:p>
            <a:r>
              <a:rPr lang="fr-FR" dirty="0" smtClean="0">
                <a:latin typeface="LATO"/>
              </a:rPr>
              <a:t>Dans Git/Gitlab,</a:t>
            </a:r>
            <a:r>
              <a:rPr lang="fr-FR" dirty="0">
                <a:latin typeface="LATO"/>
              </a:rPr>
              <a:t> </a:t>
            </a:r>
            <a:r>
              <a:rPr lang="fr-FR" dirty="0" smtClean="0">
                <a:latin typeface="LATO"/>
              </a:rPr>
              <a:t>les tags représentent des points de restauration dans le temps</a:t>
            </a:r>
          </a:p>
          <a:p>
            <a:endParaRPr lang="fr-FR" b="0" i="0" dirty="0" smtClean="0">
              <a:effectLst/>
              <a:latin typeface="LATO"/>
            </a:endParaRPr>
          </a:p>
          <a:p>
            <a:r>
              <a:rPr lang="fr-FR" b="0" i="0" dirty="0" smtClean="0">
                <a:effectLst/>
                <a:latin typeface="LATO"/>
              </a:rPr>
              <a:t>Il existe deux types de tags</a:t>
            </a:r>
          </a:p>
          <a:p>
            <a:endParaRPr lang="fr-FR" b="0" i="0" dirty="0">
              <a:effectLst/>
              <a:latin typeface="LATO"/>
            </a:endParaRPr>
          </a:p>
          <a:p>
            <a:r>
              <a:rPr lang="fr-FR" b="0" i="0" dirty="0" smtClean="0">
                <a:effectLst/>
                <a:latin typeface="LATO"/>
              </a:rPr>
              <a:t>	</a:t>
            </a:r>
            <a:r>
              <a:rPr lang="fr-FR" b="1" i="0" dirty="0" smtClean="0">
                <a:effectLst/>
                <a:latin typeface="LATO"/>
              </a:rPr>
              <a:t>Les</a:t>
            </a:r>
            <a:r>
              <a:rPr lang="fr-FR" b="0" i="0" dirty="0" smtClean="0">
                <a:effectLst/>
                <a:latin typeface="LATO"/>
              </a:rPr>
              <a:t> </a:t>
            </a:r>
            <a:r>
              <a:rPr lang="fr-FR" b="1" i="0" dirty="0" err="1" smtClean="0">
                <a:effectLst/>
                <a:latin typeface="LATO"/>
              </a:rPr>
              <a:t>Lightweight</a:t>
            </a:r>
            <a:r>
              <a:rPr lang="fr-FR" b="1" i="0" dirty="0" smtClean="0">
                <a:effectLst/>
                <a:latin typeface="LATO"/>
              </a:rPr>
              <a:t>: </a:t>
            </a:r>
            <a:r>
              <a:rPr lang="fr-FR" dirty="0"/>
              <a:t>Ces balises sont généralement créées pour les versions publiques. Les balises annotées contiennent des métadonnées supplémentaires </a:t>
            </a:r>
            <a:endParaRPr lang="fr-FR" dirty="0" smtClean="0"/>
          </a:p>
          <a:p>
            <a:endParaRPr lang="fr-FR" b="1" i="0" dirty="0" smtClean="0">
              <a:effectLst/>
              <a:latin typeface="LATO"/>
            </a:endParaRPr>
          </a:p>
          <a:p>
            <a:r>
              <a:rPr lang="fr-FR" dirty="0">
                <a:latin typeface="LATO"/>
              </a:rPr>
              <a:t>	</a:t>
            </a:r>
            <a:r>
              <a:rPr lang="fr-FR" b="1" dirty="0" smtClean="0">
                <a:latin typeface="LATO"/>
              </a:rPr>
              <a:t>Les </a:t>
            </a:r>
            <a:r>
              <a:rPr lang="fr-FR" b="1" dirty="0" err="1" smtClean="0">
                <a:latin typeface="LATO"/>
              </a:rPr>
              <a:t>Annotated</a:t>
            </a:r>
            <a:r>
              <a:rPr lang="fr-FR" b="1" dirty="0" smtClean="0">
                <a:latin typeface="LATO"/>
              </a:rPr>
              <a:t>: </a:t>
            </a:r>
            <a:r>
              <a:rPr lang="fr-FR" dirty="0"/>
              <a:t>Ces balises sont utilisées à des fins internes. Ils pointent uniquement vers une version de commit</a:t>
            </a:r>
            <a:endParaRPr lang="fr-FR" b="0" i="0" dirty="0">
              <a:effectLst/>
              <a:latin typeface="LATO"/>
            </a:endParaRPr>
          </a:p>
        </p:txBody>
      </p:sp>
    </p:spTree>
    <p:extLst>
      <p:ext uri="{BB962C8B-B14F-4D97-AF65-F5344CB8AC3E}">
        <p14:creationId xmlns:p14="http://schemas.microsoft.com/office/powerpoint/2010/main" val="30708983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2"/>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2"/>
          <p:cNvSpPr/>
          <p:nvPr/>
        </p:nvSpPr>
        <p:spPr>
          <a:xfrm>
            <a:off x="2585343" y="1050510"/>
            <a:ext cx="9108673" cy="5139869"/>
          </a:xfrm>
          <a:prstGeom prst="rect">
            <a:avLst/>
          </a:prstGeom>
        </p:spPr>
        <p:txBody>
          <a:bodyPr wrap="square">
            <a:spAutoFit/>
          </a:bodyPr>
          <a:lstStyle/>
          <a:p>
            <a:r>
              <a:rPr lang="fr-FR" sz="2000" b="1" dirty="0" smtClean="0">
                <a:latin typeface="LATO"/>
              </a:rPr>
              <a:t>LES TAGS:</a:t>
            </a:r>
          </a:p>
          <a:p>
            <a:endParaRPr lang="fr-FR" sz="2000" dirty="0">
              <a:latin typeface="LATO"/>
            </a:endParaRPr>
          </a:p>
          <a:p>
            <a:r>
              <a:rPr lang="fr-FR" dirty="0" smtClean="0">
                <a:latin typeface="LATO"/>
              </a:rPr>
              <a:t>Pour créer une Tag </a:t>
            </a:r>
            <a:r>
              <a:rPr lang="fr-FR" b="1" dirty="0" err="1" smtClean="0">
                <a:latin typeface="LATO"/>
              </a:rPr>
              <a:t>Annotated</a:t>
            </a:r>
            <a:r>
              <a:rPr lang="fr-FR" dirty="0" smtClean="0">
                <a:latin typeface="LATO"/>
              </a:rPr>
              <a:t>:</a:t>
            </a:r>
          </a:p>
          <a:p>
            <a:endParaRPr lang="fr-FR" dirty="0" smtClean="0">
              <a:latin typeface="LATO"/>
            </a:endParaRPr>
          </a:p>
          <a:p>
            <a:endParaRPr lang="fr-FR" dirty="0">
              <a:latin typeface="LATO"/>
            </a:endParaRPr>
          </a:p>
          <a:p>
            <a:endParaRPr lang="fr-FR" dirty="0" smtClean="0">
              <a:latin typeface="LATO"/>
            </a:endParaRPr>
          </a:p>
          <a:p>
            <a:r>
              <a:rPr lang="fr-FR" dirty="0" smtClean="0">
                <a:latin typeface="LATO"/>
              </a:rPr>
              <a:t>Pour créer une Tag </a:t>
            </a:r>
            <a:r>
              <a:rPr lang="fr-FR" b="1" dirty="0" err="1" smtClean="0">
                <a:latin typeface="LATO"/>
              </a:rPr>
              <a:t>Lightweight</a:t>
            </a:r>
            <a:r>
              <a:rPr lang="fr-FR" dirty="0" smtClean="0">
                <a:latin typeface="LATO"/>
              </a:rPr>
              <a:t>:</a:t>
            </a:r>
          </a:p>
          <a:p>
            <a:endParaRPr lang="fr-FR" dirty="0">
              <a:latin typeface="LATO"/>
            </a:endParaRPr>
          </a:p>
          <a:p>
            <a:endParaRPr lang="fr-FR" dirty="0" smtClean="0">
              <a:latin typeface="LATO"/>
            </a:endParaRPr>
          </a:p>
          <a:p>
            <a:endParaRPr lang="fr-FR" dirty="0">
              <a:latin typeface="LATO"/>
            </a:endParaRPr>
          </a:p>
          <a:p>
            <a:r>
              <a:rPr lang="fr-FR" dirty="0" smtClean="0">
                <a:latin typeface="LATO"/>
              </a:rPr>
              <a:t>Pour lister les tags:</a:t>
            </a:r>
          </a:p>
          <a:p>
            <a:endParaRPr lang="fr-FR" dirty="0">
              <a:latin typeface="LATO"/>
            </a:endParaRPr>
          </a:p>
          <a:p>
            <a:endParaRPr lang="fr-FR" dirty="0" smtClean="0">
              <a:latin typeface="LATO"/>
            </a:endParaRPr>
          </a:p>
          <a:p>
            <a:endParaRPr lang="fr-FR" dirty="0" smtClean="0">
              <a:latin typeface="LATO"/>
            </a:endParaRPr>
          </a:p>
          <a:p>
            <a:r>
              <a:rPr lang="fr-FR" dirty="0" smtClean="0">
                <a:latin typeface="LATO"/>
              </a:rPr>
              <a:t>Pour lister les tags distantes:</a:t>
            </a:r>
            <a:endParaRPr lang="fr-FR" dirty="0">
              <a:latin typeface="LATO"/>
            </a:endParaRPr>
          </a:p>
          <a:p>
            <a:r>
              <a:rPr lang="fr-FR" dirty="0" smtClean="0">
                <a:latin typeface="LATO"/>
              </a:rPr>
              <a:t> </a:t>
            </a:r>
          </a:p>
          <a:p>
            <a:endParaRPr lang="fr-FR" dirty="0">
              <a:latin typeface="LATO"/>
            </a:endParaRPr>
          </a:p>
          <a:p>
            <a:endParaRPr lang="fr-FR" dirty="0" smtClean="0">
              <a:latin typeface="LATO"/>
            </a:endParaRPr>
          </a:p>
        </p:txBody>
      </p:sp>
      <p:pic>
        <p:nvPicPr>
          <p:cNvPr id="4" name="Image 3"/>
          <p:cNvPicPr>
            <a:picLocks noChangeAspect="1"/>
          </p:cNvPicPr>
          <p:nvPr/>
        </p:nvPicPr>
        <p:blipFill>
          <a:blip r:embed="rId5"/>
          <a:stretch>
            <a:fillRect/>
          </a:stretch>
        </p:blipFill>
        <p:spPr>
          <a:xfrm>
            <a:off x="3219288" y="2126286"/>
            <a:ext cx="7987265" cy="631852"/>
          </a:xfrm>
          <a:prstGeom prst="rect">
            <a:avLst/>
          </a:prstGeom>
        </p:spPr>
      </p:pic>
      <p:cxnSp>
        <p:nvCxnSpPr>
          <p:cNvPr id="6" name="Connecteur droit avec flèche 5"/>
          <p:cNvCxnSpPr/>
          <p:nvPr/>
        </p:nvCxnSpPr>
        <p:spPr>
          <a:xfrm flipH="1">
            <a:off x="4391378" y="1296897"/>
            <a:ext cx="982133" cy="118704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8" name="Connecteur droit avec flèche 17"/>
          <p:cNvCxnSpPr/>
          <p:nvPr/>
        </p:nvCxnSpPr>
        <p:spPr>
          <a:xfrm flipH="1">
            <a:off x="5074357" y="1283155"/>
            <a:ext cx="1772354" cy="1151849"/>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Connecteur droit avec flèche 19"/>
          <p:cNvCxnSpPr/>
          <p:nvPr/>
        </p:nvCxnSpPr>
        <p:spPr>
          <a:xfrm flipH="1">
            <a:off x="6130130" y="1745274"/>
            <a:ext cx="1350526" cy="738664"/>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Connecteur droit avec flèche 21"/>
          <p:cNvCxnSpPr/>
          <p:nvPr/>
        </p:nvCxnSpPr>
        <p:spPr>
          <a:xfrm>
            <a:off x="9081911" y="1704622"/>
            <a:ext cx="147019" cy="718609"/>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Connecteur droit avec flèche 23"/>
          <p:cNvCxnSpPr/>
          <p:nvPr/>
        </p:nvCxnSpPr>
        <p:spPr>
          <a:xfrm flipH="1">
            <a:off x="10020997" y="1660551"/>
            <a:ext cx="366966" cy="746207"/>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6" name="Rectangle 25"/>
          <p:cNvSpPr/>
          <p:nvPr/>
        </p:nvSpPr>
        <p:spPr>
          <a:xfrm>
            <a:off x="5320605" y="1065731"/>
            <a:ext cx="938077" cy="307777"/>
          </a:xfrm>
          <a:prstGeom prst="rect">
            <a:avLst/>
          </a:prstGeom>
        </p:spPr>
        <p:txBody>
          <a:bodyPr wrap="none">
            <a:spAutoFit/>
          </a:bodyPr>
          <a:lstStyle/>
          <a:p>
            <a:r>
              <a:rPr lang="fr-FR" sz="1400" b="1" dirty="0" smtClean="0">
                <a:latin typeface="LATO"/>
              </a:rPr>
              <a:t>option -a</a:t>
            </a:r>
            <a:endParaRPr lang="fr-FR" sz="1400" b="1" dirty="0"/>
          </a:p>
        </p:txBody>
      </p:sp>
      <p:sp>
        <p:nvSpPr>
          <p:cNvPr id="27" name="Rectangle 26"/>
          <p:cNvSpPr/>
          <p:nvPr/>
        </p:nvSpPr>
        <p:spPr>
          <a:xfrm>
            <a:off x="6350800" y="1023445"/>
            <a:ext cx="583814" cy="307777"/>
          </a:xfrm>
          <a:prstGeom prst="rect">
            <a:avLst/>
          </a:prstGeom>
        </p:spPr>
        <p:txBody>
          <a:bodyPr wrap="none">
            <a:spAutoFit/>
          </a:bodyPr>
          <a:lstStyle/>
          <a:p>
            <a:r>
              <a:rPr lang="fr-FR" sz="1400" b="1" dirty="0" smtClean="0">
                <a:latin typeface="LATO"/>
              </a:rPr>
              <a:t>Nom</a:t>
            </a:r>
            <a:endParaRPr lang="fr-FR" sz="1400" b="1" dirty="0"/>
          </a:p>
        </p:txBody>
      </p:sp>
      <p:sp>
        <p:nvSpPr>
          <p:cNvPr id="28" name="Rectangle 27"/>
          <p:cNvSpPr/>
          <p:nvPr/>
        </p:nvSpPr>
        <p:spPr>
          <a:xfrm>
            <a:off x="7077989" y="1468948"/>
            <a:ext cx="1513299" cy="307777"/>
          </a:xfrm>
          <a:prstGeom prst="rect">
            <a:avLst/>
          </a:prstGeom>
        </p:spPr>
        <p:txBody>
          <a:bodyPr wrap="none">
            <a:spAutoFit/>
          </a:bodyPr>
          <a:lstStyle/>
          <a:p>
            <a:r>
              <a:rPr lang="fr-FR" sz="1400" b="1" dirty="0" smtClean="0">
                <a:latin typeface="LATO"/>
              </a:rPr>
              <a:t>SHA du commit</a:t>
            </a:r>
            <a:endParaRPr lang="fr-FR" sz="1400" b="1" dirty="0"/>
          </a:p>
        </p:txBody>
      </p:sp>
      <p:sp>
        <p:nvSpPr>
          <p:cNvPr id="29" name="Rectangle 28"/>
          <p:cNvSpPr/>
          <p:nvPr/>
        </p:nvSpPr>
        <p:spPr>
          <a:xfrm>
            <a:off x="8513714" y="1341021"/>
            <a:ext cx="1025397" cy="319530"/>
          </a:xfrm>
          <a:prstGeom prst="rect">
            <a:avLst/>
          </a:prstGeom>
        </p:spPr>
        <p:txBody>
          <a:bodyPr wrap="square">
            <a:spAutoFit/>
          </a:bodyPr>
          <a:lstStyle/>
          <a:p>
            <a:r>
              <a:rPr lang="fr-FR" sz="1400" b="1" dirty="0">
                <a:latin typeface="LATO"/>
              </a:rPr>
              <a:t>o</a:t>
            </a:r>
            <a:r>
              <a:rPr lang="fr-FR" sz="1400" b="1" dirty="0" smtClean="0">
                <a:latin typeface="LATO"/>
              </a:rPr>
              <a:t>ption -m</a:t>
            </a:r>
            <a:endParaRPr lang="fr-FR" sz="1400" b="1" dirty="0"/>
          </a:p>
        </p:txBody>
      </p:sp>
      <p:sp>
        <p:nvSpPr>
          <p:cNvPr id="30" name="Rectangle 29"/>
          <p:cNvSpPr/>
          <p:nvPr/>
        </p:nvSpPr>
        <p:spPr>
          <a:xfrm>
            <a:off x="9949439" y="1337294"/>
            <a:ext cx="1466270" cy="307777"/>
          </a:xfrm>
          <a:prstGeom prst="rect">
            <a:avLst/>
          </a:prstGeom>
        </p:spPr>
        <p:txBody>
          <a:bodyPr wrap="square">
            <a:spAutoFit/>
          </a:bodyPr>
          <a:lstStyle/>
          <a:p>
            <a:r>
              <a:rPr lang="fr-FR" sz="1400" b="1" dirty="0" smtClean="0"/>
              <a:t>Label de tag</a:t>
            </a:r>
            <a:endParaRPr lang="fr-FR" sz="1400" b="1" dirty="0"/>
          </a:p>
        </p:txBody>
      </p:sp>
      <p:pic>
        <p:nvPicPr>
          <p:cNvPr id="31" name="Image 30"/>
          <p:cNvPicPr>
            <a:picLocks noChangeAspect="1"/>
          </p:cNvPicPr>
          <p:nvPr/>
        </p:nvPicPr>
        <p:blipFill>
          <a:blip r:embed="rId6"/>
          <a:stretch>
            <a:fillRect/>
          </a:stretch>
        </p:blipFill>
        <p:spPr>
          <a:xfrm>
            <a:off x="3203740" y="3241270"/>
            <a:ext cx="5014571" cy="510984"/>
          </a:xfrm>
          <a:prstGeom prst="rect">
            <a:avLst/>
          </a:prstGeom>
        </p:spPr>
      </p:pic>
      <p:pic>
        <p:nvPicPr>
          <p:cNvPr id="32" name="Image 31"/>
          <p:cNvPicPr>
            <a:picLocks noChangeAspect="1"/>
          </p:cNvPicPr>
          <p:nvPr/>
        </p:nvPicPr>
        <p:blipFill>
          <a:blip r:embed="rId7"/>
          <a:stretch>
            <a:fillRect/>
          </a:stretch>
        </p:blipFill>
        <p:spPr>
          <a:xfrm>
            <a:off x="3271571" y="4314505"/>
            <a:ext cx="4590999" cy="634393"/>
          </a:xfrm>
          <a:prstGeom prst="rect">
            <a:avLst/>
          </a:prstGeom>
        </p:spPr>
      </p:pic>
      <p:pic>
        <p:nvPicPr>
          <p:cNvPr id="33" name="Image 32"/>
          <p:cNvPicPr>
            <a:picLocks noChangeAspect="1"/>
          </p:cNvPicPr>
          <p:nvPr/>
        </p:nvPicPr>
        <p:blipFill>
          <a:blip r:embed="rId8"/>
          <a:stretch>
            <a:fillRect/>
          </a:stretch>
        </p:blipFill>
        <p:spPr>
          <a:xfrm>
            <a:off x="3283564" y="5438743"/>
            <a:ext cx="4509813" cy="751636"/>
          </a:xfrm>
          <a:prstGeom prst="rect">
            <a:avLst/>
          </a:prstGeom>
        </p:spPr>
      </p:pic>
    </p:spTree>
    <p:extLst>
      <p:ext uri="{BB962C8B-B14F-4D97-AF65-F5344CB8AC3E}">
        <p14:creationId xmlns:p14="http://schemas.microsoft.com/office/powerpoint/2010/main" val="6865897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2"/>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2"/>
          <p:cNvSpPr/>
          <p:nvPr/>
        </p:nvSpPr>
        <p:spPr>
          <a:xfrm>
            <a:off x="2585343" y="1050510"/>
            <a:ext cx="9108673" cy="4585871"/>
          </a:xfrm>
          <a:prstGeom prst="rect">
            <a:avLst/>
          </a:prstGeom>
        </p:spPr>
        <p:txBody>
          <a:bodyPr wrap="square">
            <a:spAutoFit/>
          </a:bodyPr>
          <a:lstStyle/>
          <a:p>
            <a:r>
              <a:rPr lang="fr-FR" sz="2000" b="1" dirty="0" smtClean="0">
                <a:latin typeface="LATO"/>
              </a:rPr>
              <a:t>LES TAGS:</a:t>
            </a:r>
          </a:p>
          <a:p>
            <a:endParaRPr lang="fr-FR" sz="2000" dirty="0">
              <a:latin typeface="LATO"/>
            </a:endParaRPr>
          </a:p>
          <a:p>
            <a:r>
              <a:rPr lang="fr-FR" dirty="0" smtClean="0">
                <a:latin typeface="LATO"/>
              </a:rPr>
              <a:t>Pour chercher des tags particulières:</a:t>
            </a:r>
          </a:p>
          <a:p>
            <a:endParaRPr lang="fr-FR" dirty="0" smtClean="0">
              <a:latin typeface="LATO"/>
            </a:endParaRPr>
          </a:p>
          <a:p>
            <a:endParaRPr lang="fr-FR" dirty="0">
              <a:latin typeface="LATO"/>
            </a:endParaRPr>
          </a:p>
          <a:p>
            <a:endParaRPr lang="fr-FR" dirty="0" smtClean="0">
              <a:latin typeface="LATO"/>
            </a:endParaRPr>
          </a:p>
          <a:p>
            <a:r>
              <a:rPr lang="fr-FR" dirty="0" smtClean="0">
                <a:latin typeface="LATO"/>
              </a:rPr>
              <a:t>Pour pousser une tag vers le site distant:</a:t>
            </a:r>
          </a:p>
          <a:p>
            <a:endParaRPr lang="fr-FR" dirty="0">
              <a:latin typeface="LATO"/>
            </a:endParaRPr>
          </a:p>
          <a:p>
            <a:endParaRPr lang="fr-FR" dirty="0" smtClean="0">
              <a:latin typeface="LATO"/>
            </a:endParaRPr>
          </a:p>
          <a:p>
            <a:endParaRPr lang="fr-FR" dirty="0">
              <a:latin typeface="LATO"/>
            </a:endParaRPr>
          </a:p>
          <a:p>
            <a:endParaRPr lang="fr-FR" dirty="0">
              <a:latin typeface="LATO"/>
            </a:endParaRPr>
          </a:p>
          <a:p>
            <a:endParaRPr lang="fr-FR" dirty="0" smtClean="0">
              <a:latin typeface="LATO"/>
            </a:endParaRPr>
          </a:p>
          <a:p>
            <a:endParaRPr lang="fr-FR" dirty="0">
              <a:latin typeface="LATO"/>
            </a:endParaRPr>
          </a:p>
          <a:p>
            <a:r>
              <a:rPr lang="fr-FR" dirty="0" smtClean="0">
                <a:latin typeface="LATO"/>
              </a:rPr>
              <a:t>Pour pousser toutes les tags: </a:t>
            </a:r>
          </a:p>
          <a:p>
            <a:endParaRPr lang="fr-FR" dirty="0">
              <a:latin typeface="LATO"/>
            </a:endParaRPr>
          </a:p>
          <a:p>
            <a:endParaRPr lang="fr-FR" dirty="0" smtClean="0">
              <a:latin typeface="LATO"/>
            </a:endParaRPr>
          </a:p>
        </p:txBody>
      </p:sp>
      <p:pic>
        <p:nvPicPr>
          <p:cNvPr id="5" name="Image 4"/>
          <p:cNvPicPr>
            <a:picLocks noChangeAspect="1"/>
          </p:cNvPicPr>
          <p:nvPr/>
        </p:nvPicPr>
        <p:blipFill>
          <a:blip r:embed="rId5"/>
          <a:stretch>
            <a:fillRect/>
          </a:stretch>
        </p:blipFill>
        <p:spPr>
          <a:xfrm>
            <a:off x="3158682" y="2112376"/>
            <a:ext cx="3704962" cy="583613"/>
          </a:xfrm>
          <a:prstGeom prst="rect">
            <a:avLst/>
          </a:prstGeom>
        </p:spPr>
      </p:pic>
      <p:cxnSp>
        <p:nvCxnSpPr>
          <p:cNvPr id="34" name="Connecteur droit avec flèche 33"/>
          <p:cNvCxnSpPr/>
          <p:nvPr/>
        </p:nvCxnSpPr>
        <p:spPr>
          <a:xfrm flipH="1">
            <a:off x="4447823" y="1193519"/>
            <a:ext cx="982133" cy="118704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5" name="Rectangle 34"/>
          <p:cNvSpPr/>
          <p:nvPr/>
        </p:nvSpPr>
        <p:spPr>
          <a:xfrm>
            <a:off x="5377050" y="962353"/>
            <a:ext cx="2193229" cy="307777"/>
          </a:xfrm>
          <a:prstGeom prst="rect">
            <a:avLst/>
          </a:prstGeom>
        </p:spPr>
        <p:txBody>
          <a:bodyPr wrap="none">
            <a:spAutoFit/>
          </a:bodyPr>
          <a:lstStyle/>
          <a:p>
            <a:r>
              <a:rPr lang="fr-FR" sz="1400" b="1" dirty="0" smtClean="0">
                <a:latin typeface="LATO"/>
              </a:rPr>
              <a:t>* Joue le rôle du </a:t>
            </a:r>
            <a:r>
              <a:rPr lang="fr-FR" sz="1400" b="1" dirty="0" err="1" smtClean="0">
                <a:latin typeface="LATO"/>
              </a:rPr>
              <a:t>Jocker</a:t>
            </a:r>
            <a:endParaRPr lang="fr-FR" sz="1400" b="1" dirty="0"/>
          </a:p>
        </p:txBody>
      </p:sp>
      <p:pic>
        <p:nvPicPr>
          <p:cNvPr id="14" name="Image 13"/>
          <p:cNvPicPr>
            <a:picLocks noChangeAspect="1"/>
          </p:cNvPicPr>
          <p:nvPr/>
        </p:nvPicPr>
        <p:blipFill>
          <a:blip r:embed="rId6"/>
          <a:stretch>
            <a:fillRect/>
          </a:stretch>
        </p:blipFill>
        <p:spPr>
          <a:xfrm>
            <a:off x="3158682" y="3222806"/>
            <a:ext cx="5274118" cy="1441640"/>
          </a:xfrm>
          <a:prstGeom prst="rect">
            <a:avLst/>
          </a:prstGeom>
        </p:spPr>
      </p:pic>
      <p:pic>
        <p:nvPicPr>
          <p:cNvPr id="36" name="Image 35"/>
          <p:cNvPicPr>
            <a:picLocks noChangeAspect="1"/>
          </p:cNvPicPr>
          <p:nvPr/>
        </p:nvPicPr>
        <p:blipFill rotWithShape="1">
          <a:blip r:embed="rId6"/>
          <a:srcRect t="14110" r="56936" b="74145"/>
          <a:stretch/>
        </p:blipFill>
        <p:spPr>
          <a:xfrm>
            <a:off x="5433122" y="3299417"/>
            <a:ext cx="4274314" cy="318668"/>
          </a:xfrm>
          <a:prstGeom prst="rect">
            <a:avLst/>
          </a:prstGeom>
        </p:spPr>
      </p:pic>
      <p:pic>
        <p:nvPicPr>
          <p:cNvPr id="21" name="Image 20"/>
          <p:cNvPicPr>
            <a:picLocks noChangeAspect="1"/>
          </p:cNvPicPr>
          <p:nvPr/>
        </p:nvPicPr>
        <p:blipFill>
          <a:blip r:embed="rId7"/>
          <a:stretch>
            <a:fillRect/>
          </a:stretch>
        </p:blipFill>
        <p:spPr>
          <a:xfrm>
            <a:off x="3158682" y="5130181"/>
            <a:ext cx="4073858" cy="378797"/>
          </a:xfrm>
          <a:prstGeom prst="rect">
            <a:avLst/>
          </a:prstGeom>
        </p:spPr>
      </p:pic>
      <p:pic>
        <p:nvPicPr>
          <p:cNvPr id="25" name="Image 24"/>
          <p:cNvPicPr>
            <a:picLocks noChangeAspect="1"/>
          </p:cNvPicPr>
          <p:nvPr/>
        </p:nvPicPr>
        <p:blipFill>
          <a:blip r:embed="rId8"/>
          <a:stretch>
            <a:fillRect/>
          </a:stretch>
        </p:blipFill>
        <p:spPr>
          <a:xfrm>
            <a:off x="9482377" y="2836481"/>
            <a:ext cx="2362321" cy="28830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5233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2"/>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2"/>
          <p:cNvSpPr/>
          <p:nvPr/>
        </p:nvSpPr>
        <p:spPr>
          <a:xfrm>
            <a:off x="2585343" y="1050510"/>
            <a:ext cx="9108673" cy="3662541"/>
          </a:xfrm>
          <a:prstGeom prst="rect">
            <a:avLst/>
          </a:prstGeom>
        </p:spPr>
        <p:txBody>
          <a:bodyPr wrap="square">
            <a:spAutoFit/>
          </a:bodyPr>
          <a:lstStyle/>
          <a:p>
            <a:r>
              <a:rPr lang="fr-FR" sz="2000" b="1" dirty="0" smtClean="0">
                <a:latin typeface="LATO"/>
              </a:rPr>
              <a:t>LES TAGS:</a:t>
            </a:r>
          </a:p>
          <a:p>
            <a:endParaRPr lang="fr-FR" sz="2000" dirty="0">
              <a:latin typeface="LATO"/>
            </a:endParaRPr>
          </a:p>
          <a:p>
            <a:r>
              <a:rPr lang="fr-FR" sz="1600" dirty="0" smtClean="0">
                <a:latin typeface="LATO"/>
              </a:rPr>
              <a:t>Il est possible d’effectuer des modifications éloignées des branches à fin de décider d’appliquer ou ne pas appliquer ces modifications  </a:t>
            </a:r>
            <a:endParaRPr lang="fr-FR" dirty="0">
              <a:latin typeface="LATO"/>
            </a:endParaRPr>
          </a:p>
          <a:p>
            <a:endParaRPr lang="fr-FR" dirty="0" smtClean="0">
              <a:latin typeface="LATO"/>
            </a:endParaRPr>
          </a:p>
          <a:p>
            <a:endParaRPr lang="fr-FR" dirty="0">
              <a:latin typeface="LATO"/>
            </a:endParaRPr>
          </a:p>
          <a:p>
            <a:endParaRPr lang="fr-FR" dirty="0" smtClean="0">
              <a:latin typeface="LATO"/>
            </a:endParaRPr>
          </a:p>
          <a:p>
            <a:r>
              <a:rPr lang="fr-FR" sz="1600" dirty="0" smtClean="0">
                <a:latin typeface="LATO"/>
              </a:rPr>
              <a:t>Vous êtes actuellement en mode détaché</a:t>
            </a:r>
            <a:endParaRPr lang="fr-FR" sz="1600" dirty="0">
              <a:latin typeface="LATO"/>
            </a:endParaRPr>
          </a:p>
          <a:p>
            <a:endParaRPr lang="fr-FR" dirty="0">
              <a:latin typeface="LATO"/>
            </a:endParaRPr>
          </a:p>
          <a:p>
            <a:endParaRPr lang="fr-FR" dirty="0" smtClean="0">
              <a:latin typeface="LATO"/>
            </a:endParaRPr>
          </a:p>
          <a:p>
            <a:endParaRPr lang="fr-FR" dirty="0">
              <a:latin typeface="LATO"/>
            </a:endParaRPr>
          </a:p>
          <a:p>
            <a:endParaRPr lang="fr-FR" dirty="0">
              <a:latin typeface="LATO"/>
            </a:endParaRPr>
          </a:p>
          <a:p>
            <a:endParaRPr lang="fr-FR" dirty="0" smtClean="0">
              <a:latin typeface="LATO"/>
            </a:endParaRPr>
          </a:p>
        </p:txBody>
      </p:sp>
      <p:pic>
        <p:nvPicPr>
          <p:cNvPr id="4" name="Image 3"/>
          <p:cNvPicPr>
            <a:picLocks noChangeAspect="1"/>
          </p:cNvPicPr>
          <p:nvPr/>
        </p:nvPicPr>
        <p:blipFill>
          <a:blip r:embed="rId5"/>
          <a:stretch>
            <a:fillRect/>
          </a:stretch>
        </p:blipFill>
        <p:spPr>
          <a:xfrm>
            <a:off x="2704769" y="2206939"/>
            <a:ext cx="4730477" cy="719495"/>
          </a:xfrm>
          <a:prstGeom prst="rect">
            <a:avLst/>
          </a:prstGeom>
        </p:spPr>
      </p:pic>
      <p:pic>
        <p:nvPicPr>
          <p:cNvPr id="6" name="Image 5"/>
          <p:cNvPicPr>
            <a:picLocks noChangeAspect="1"/>
          </p:cNvPicPr>
          <p:nvPr/>
        </p:nvPicPr>
        <p:blipFill>
          <a:blip r:embed="rId6"/>
          <a:stretch>
            <a:fillRect/>
          </a:stretch>
        </p:blipFill>
        <p:spPr>
          <a:xfrm>
            <a:off x="2812460" y="3382795"/>
            <a:ext cx="4797959" cy="357208"/>
          </a:xfrm>
          <a:prstGeom prst="rect">
            <a:avLst/>
          </a:prstGeom>
        </p:spPr>
      </p:pic>
      <p:cxnSp>
        <p:nvCxnSpPr>
          <p:cNvPr id="18" name="Connecteur droit avec flèche 17"/>
          <p:cNvCxnSpPr/>
          <p:nvPr/>
        </p:nvCxnSpPr>
        <p:spPr>
          <a:xfrm>
            <a:off x="6970889" y="2459780"/>
            <a:ext cx="16933" cy="1023032"/>
          </a:xfrm>
          <a:prstGeom prst="straightConnector1">
            <a:avLst/>
          </a:prstGeom>
          <a:ln w="28575">
            <a:solidFill>
              <a:srgbClr val="FF0000"/>
            </a:solidFill>
            <a:prstDash val="sysDash"/>
            <a:tailEnd type="triangle"/>
          </a:ln>
        </p:spPr>
        <p:style>
          <a:lnRef idx="3">
            <a:schemeClr val="accent2"/>
          </a:lnRef>
          <a:fillRef idx="0">
            <a:schemeClr val="accent2"/>
          </a:fillRef>
          <a:effectRef idx="2">
            <a:schemeClr val="accent2"/>
          </a:effectRef>
          <a:fontRef idx="minor">
            <a:schemeClr val="tx1"/>
          </a:fontRef>
        </p:style>
      </p:cxnSp>
      <p:pic>
        <p:nvPicPr>
          <p:cNvPr id="24" name="Image 23"/>
          <p:cNvPicPr>
            <a:picLocks noChangeAspect="1"/>
          </p:cNvPicPr>
          <p:nvPr/>
        </p:nvPicPr>
        <p:blipFill>
          <a:blip r:embed="rId7"/>
          <a:stretch>
            <a:fillRect/>
          </a:stretch>
        </p:blipFill>
        <p:spPr>
          <a:xfrm>
            <a:off x="2700585" y="4039253"/>
            <a:ext cx="5847747" cy="2451858"/>
          </a:xfrm>
          <a:prstGeom prst="rect">
            <a:avLst/>
          </a:prstGeom>
          <a:ln>
            <a:noFill/>
          </a:ln>
          <a:effectLst>
            <a:outerShdw blurRad="292100" dist="139700" dir="2700000" algn="tl" rotWithShape="0">
              <a:srgbClr val="333333">
                <a:alpha val="65000"/>
              </a:srgbClr>
            </a:outerShdw>
          </a:effectLst>
        </p:spPr>
      </p:pic>
      <p:pic>
        <p:nvPicPr>
          <p:cNvPr id="26" name="Image 25"/>
          <p:cNvPicPr>
            <a:picLocks noChangeAspect="1"/>
          </p:cNvPicPr>
          <p:nvPr/>
        </p:nvPicPr>
        <p:blipFill>
          <a:blip r:embed="rId8"/>
          <a:stretch>
            <a:fillRect/>
          </a:stretch>
        </p:blipFill>
        <p:spPr>
          <a:xfrm>
            <a:off x="7662136" y="3562113"/>
            <a:ext cx="4332171" cy="1004243"/>
          </a:xfrm>
          <a:prstGeom prst="rect">
            <a:avLst/>
          </a:prstGeom>
          <a:ln>
            <a:noFill/>
          </a:ln>
          <a:effectLst>
            <a:outerShdw blurRad="292100" dist="139700" dir="2700000" algn="tl" rotWithShape="0">
              <a:srgbClr val="333333">
                <a:alpha val="65000"/>
              </a:srgbClr>
            </a:outerShdw>
          </a:effectLst>
        </p:spPr>
      </p:pic>
      <p:cxnSp>
        <p:nvCxnSpPr>
          <p:cNvPr id="28" name="Connecteur droit avec flèche 27"/>
          <p:cNvCxnSpPr>
            <a:stCxn id="29" idx="2"/>
          </p:cNvCxnSpPr>
          <p:nvPr/>
        </p:nvCxnSpPr>
        <p:spPr>
          <a:xfrm flipH="1">
            <a:off x="8754534" y="2571640"/>
            <a:ext cx="1761517" cy="12722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364133" y="2109975"/>
            <a:ext cx="2303836" cy="461665"/>
          </a:xfrm>
          <a:prstGeom prst="rect">
            <a:avLst/>
          </a:prstGeom>
        </p:spPr>
        <p:txBody>
          <a:bodyPr wrap="none">
            <a:spAutoFit/>
          </a:bodyPr>
          <a:lstStyle/>
          <a:p>
            <a:r>
              <a:rPr lang="fr-FR" sz="1200" dirty="0" smtClean="0">
                <a:latin typeface="LATO"/>
              </a:rPr>
              <a:t>Vérification du pointeur</a:t>
            </a:r>
          </a:p>
          <a:p>
            <a:r>
              <a:rPr lang="fr-FR" sz="1200" dirty="0" smtClean="0">
                <a:latin typeface="LATO"/>
              </a:rPr>
              <a:t>avec la commande </a:t>
            </a:r>
            <a:r>
              <a:rPr lang="fr-FR" sz="1200" b="1" dirty="0" smtClean="0">
                <a:latin typeface="LATO"/>
              </a:rPr>
              <a:t>git </a:t>
            </a:r>
            <a:r>
              <a:rPr lang="fr-FR" sz="1200" b="1" dirty="0" err="1" smtClean="0">
                <a:latin typeface="LATO"/>
              </a:rPr>
              <a:t>branch</a:t>
            </a:r>
            <a:r>
              <a:rPr lang="fr-FR" sz="1200" b="1" dirty="0" smtClean="0">
                <a:latin typeface="LATO"/>
              </a:rPr>
              <a:t> </a:t>
            </a:r>
            <a:endParaRPr lang="fr-FR" sz="1200" b="1" dirty="0"/>
          </a:p>
        </p:txBody>
      </p:sp>
      <p:cxnSp>
        <p:nvCxnSpPr>
          <p:cNvPr id="37" name="Connecteur droit avec flèche 36"/>
          <p:cNvCxnSpPr/>
          <p:nvPr/>
        </p:nvCxnSpPr>
        <p:spPr>
          <a:xfrm flipH="1" flipV="1">
            <a:off x="8808046" y="4109531"/>
            <a:ext cx="827246" cy="12190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9524396" y="5364997"/>
            <a:ext cx="2162772" cy="646331"/>
          </a:xfrm>
          <a:prstGeom prst="rect">
            <a:avLst/>
          </a:prstGeom>
        </p:spPr>
        <p:txBody>
          <a:bodyPr wrap="none">
            <a:spAutoFit/>
          </a:bodyPr>
          <a:lstStyle/>
          <a:p>
            <a:r>
              <a:rPr lang="fr-FR" sz="1200" dirty="0" smtClean="0">
                <a:latin typeface="LATO"/>
              </a:rPr>
              <a:t>Le pointeur est en mode </a:t>
            </a:r>
          </a:p>
          <a:p>
            <a:r>
              <a:rPr lang="fr-FR" sz="1200" dirty="0" smtClean="0">
                <a:latin typeface="LATO"/>
              </a:rPr>
              <a:t>détaché les modifications ne </a:t>
            </a:r>
          </a:p>
          <a:p>
            <a:r>
              <a:rPr lang="fr-FR" sz="1200" dirty="0" smtClean="0">
                <a:latin typeface="LATO"/>
              </a:rPr>
              <a:t>sont pas appliquées</a:t>
            </a:r>
            <a:r>
              <a:rPr lang="fr-FR" sz="1200" b="1" dirty="0" smtClean="0">
                <a:latin typeface="LATO"/>
              </a:rPr>
              <a:t> </a:t>
            </a:r>
            <a:endParaRPr lang="fr-FR" sz="1200" b="1" dirty="0"/>
          </a:p>
        </p:txBody>
      </p:sp>
    </p:spTree>
    <p:extLst>
      <p:ext uri="{BB962C8B-B14F-4D97-AF65-F5344CB8AC3E}">
        <p14:creationId xmlns:p14="http://schemas.microsoft.com/office/powerpoint/2010/main" val="39180229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10" name="Rectangle 2"/>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2"/>
          <p:cNvSpPr/>
          <p:nvPr/>
        </p:nvSpPr>
        <p:spPr>
          <a:xfrm>
            <a:off x="2585343" y="1050510"/>
            <a:ext cx="9108673" cy="2062103"/>
          </a:xfrm>
          <a:prstGeom prst="rect">
            <a:avLst/>
          </a:prstGeom>
        </p:spPr>
        <p:txBody>
          <a:bodyPr wrap="square">
            <a:spAutoFit/>
          </a:bodyPr>
          <a:lstStyle/>
          <a:p>
            <a:r>
              <a:rPr lang="fr-FR" sz="2000" b="1" dirty="0" smtClean="0">
                <a:latin typeface="LATO"/>
              </a:rPr>
              <a:t>LES TAGS:</a:t>
            </a:r>
          </a:p>
          <a:p>
            <a:endParaRPr lang="fr-FR" sz="2000" dirty="0">
              <a:latin typeface="LATO"/>
            </a:endParaRPr>
          </a:p>
          <a:p>
            <a:r>
              <a:rPr lang="fr-FR" sz="1600" dirty="0" smtClean="0">
                <a:latin typeface="LATO"/>
              </a:rPr>
              <a:t>Pour supprimer une tag locale</a:t>
            </a:r>
            <a:endParaRPr lang="fr-FR" dirty="0">
              <a:latin typeface="LATO"/>
            </a:endParaRPr>
          </a:p>
          <a:p>
            <a:endParaRPr lang="fr-FR" dirty="0">
              <a:latin typeface="LATO"/>
            </a:endParaRPr>
          </a:p>
          <a:p>
            <a:endParaRPr lang="fr-FR" dirty="0">
              <a:latin typeface="LATO"/>
            </a:endParaRPr>
          </a:p>
          <a:p>
            <a:endParaRPr lang="fr-FR" dirty="0" smtClean="0">
              <a:latin typeface="LATO"/>
            </a:endParaRPr>
          </a:p>
          <a:p>
            <a:r>
              <a:rPr lang="fr-FR" sz="1600" dirty="0" smtClean="0">
                <a:latin typeface="LATO"/>
              </a:rPr>
              <a:t>Pour supprimer une tag distante</a:t>
            </a:r>
          </a:p>
        </p:txBody>
      </p:sp>
      <p:pic>
        <p:nvPicPr>
          <p:cNvPr id="5" name="Image 4"/>
          <p:cNvPicPr>
            <a:picLocks noChangeAspect="1"/>
          </p:cNvPicPr>
          <p:nvPr/>
        </p:nvPicPr>
        <p:blipFill>
          <a:blip r:embed="rId5"/>
          <a:stretch>
            <a:fillRect/>
          </a:stretch>
        </p:blipFill>
        <p:spPr>
          <a:xfrm>
            <a:off x="2700585" y="2069047"/>
            <a:ext cx="5533284" cy="465498"/>
          </a:xfrm>
          <a:prstGeom prst="rect">
            <a:avLst/>
          </a:prstGeom>
        </p:spPr>
      </p:pic>
      <p:pic>
        <p:nvPicPr>
          <p:cNvPr id="9" name="Image 8"/>
          <p:cNvPicPr>
            <a:picLocks noChangeAspect="1"/>
          </p:cNvPicPr>
          <p:nvPr/>
        </p:nvPicPr>
        <p:blipFill>
          <a:blip r:embed="rId6"/>
          <a:stretch>
            <a:fillRect/>
          </a:stretch>
        </p:blipFill>
        <p:spPr>
          <a:xfrm>
            <a:off x="2700585" y="3153802"/>
            <a:ext cx="3829247" cy="381020"/>
          </a:xfrm>
          <a:prstGeom prst="rect">
            <a:avLst/>
          </a:prstGeom>
        </p:spPr>
      </p:pic>
    </p:spTree>
    <p:extLst>
      <p:ext uri="{BB962C8B-B14F-4D97-AF65-F5344CB8AC3E}">
        <p14:creationId xmlns:p14="http://schemas.microsoft.com/office/powerpoint/2010/main" val="4095851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5" name="Rectangle 4"/>
          <p:cNvSpPr/>
          <p:nvPr/>
        </p:nvSpPr>
        <p:spPr>
          <a:xfrm>
            <a:off x="2672211" y="970236"/>
            <a:ext cx="8912207" cy="5355312"/>
          </a:xfrm>
          <a:prstGeom prst="rect">
            <a:avLst/>
          </a:prstGeom>
        </p:spPr>
        <p:txBody>
          <a:bodyPr wrap="square">
            <a:spAutoFit/>
          </a:bodyPr>
          <a:lstStyle/>
          <a:p>
            <a:pPr lvl="0" eaLnBrk="0" fontAlgn="base" hangingPunct="0">
              <a:spcBef>
                <a:spcPct val="0"/>
              </a:spcBef>
              <a:spcAft>
                <a:spcPct val="0"/>
              </a:spcAft>
            </a:pPr>
            <a:r>
              <a:rPr lang="fr-FR" altLang="fr-FR" b="1" dirty="0" smtClean="0">
                <a:latin typeface="-apple-system"/>
              </a:rPr>
              <a:t>LE MODEL GITFLOW</a:t>
            </a:r>
            <a:endParaRPr lang="fr-FR" altLang="fr-FR" b="1" dirty="0">
              <a:latin typeface="Lato"/>
            </a:endParaRPr>
          </a:p>
          <a:p>
            <a:endParaRPr lang="fr-FR" altLang="fr-FR" dirty="0">
              <a:solidFill>
                <a:srgbClr val="0A0A23"/>
              </a:solidFill>
              <a:latin typeface="Lato"/>
            </a:endParaRPr>
          </a:p>
          <a:p>
            <a:r>
              <a:rPr lang="fr-FR" altLang="fr-FR" dirty="0" smtClean="0">
                <a:solidFill>
                  <a:srgbClr val="0A0A23"/>
                </a:solidFill>
                <a:latin typeface="Lato"/>
              </a:rPr>
              <a:t>Le model git flow est un arrangement qui permet d’organiser la création des branches</a:t>
            </a:r>
          </a:p>
          <a:p>
            <a:r>
              <a:rPr lang="fr-FR" altLang="fr-FR" dirty="0" smtClean="0">
                <a:solidFill>
                  <a:srgbClr val="0A0A23"/>
                </a:solidFill>
                <a:latin typeface="Lato"/>
              </a:rPr>
              <a:t>au sein d’un projet pour éviter les conflits pendant les demandes de fusions</a:t>
            </a:r>
          </a:p>
          <a:p>
            <a:endParaRPr lang="fr-FR" altLang="fr-FR" dirty="0">
              <a:solidFill>
                <a:srgbClr val="0A0A23"/>
              </a:solidFill>
              <a:latin typeface="Lato"/>
            </a:endParaRPr>
          </a:p>
          <a:p>
            <a:pPr lvl="0" eaLnBrk="0" fontAlgn="base" hangingPunct="0">
              <a:spcBef>
                <a:spcPct val="0"/>
              </a:spcBef>
              <a:spcAft>
                <a:spcPct val="0"/>
              </a:spcAft>
            </a:pPr>
            <a:r>
              <a:rPr lang="fr-FR" altLang="fr-FR" dirty="0" smtClean="0">
                <a:latin typeface="Lato"/>
              </a:rPr>
              <a:t>Les règles sont claires</a:t>
            </a:r>
            <a:r>
              <a:rPr lang="fr-FR" altLang="fr-FR" dirty="0">
                <a:latin typeface="Lato"/>
              </a:rPr>
              <a:t> </a:t>
            </a:r>
            <a:r>
              <a:rPr lang="fr-FR" altLang="fr-FR" dirty="0" smtClean="0">
                <a:latin typeface="Lato"/>
              </a:rPr>
              <a:t>:</a:t>
            </a:r>
          </a:p>
          <a:p>
            <a:pPr lvl="0" eaLnBrk="0" fontAlgn="base" hangingPunct="0">
              <a:spcBef>
                <a:spcPct val="0"/>
              </a:spcBef>
              <a:spcAft>
                <a:spcPct val="0"/>
              </a:spcAft>
            </a:pPr>
            <a:endParaRPr lang="fr-FR" altLang="fr-FR" dirty="0">
              <a:latin typeface="Lato"/>
            </a:endParaRPr>
          </a:p>
          <a:p>
            <a:pPr lvl="1" eaLnBrk="0" fontAlgn="base" hangingPunct="0">
              <a:spcBef>
                <a:spcPct val="0"/>
              </a:spcBef>
              <a:spcAft>
                <a:spcPct val="0"/>
              </a:spcAft>
              <a:buFontTx/>
              <a:buChar char="•"/>
            </a:pPr>
            <a:r>
              <a:rPr lang="fr-FR" altLang="fr-FR" dirty="0" smtClean="0">
                <a:latin typeface="Lato"/>
              </a:rPr>
              <a:t>La branche main est la branche principale à ne pas toucher qu’a la dernière     minute en phase de production ou lors de correction de Bug sévère niveau production</a:t>
            </a:r>
          </a:p>
          <a:p>
            <a:pPr lvl="1" eaLnBrk="0" fontAlgn="base" hangingPunct="0">
              <a:spcBef>
                <a:spcPct val="0"/>
              </a:spcBef>
              <a:spcAft>
                <a:spcPct val="0"/>
              </a:spcAft>
              <a:buFontTx/>
              <a:buChar char="•"/>
            </a:pPr>
            <a:endParaRPr lang="fr-FR" altLang="fr-FR" dirty="0" smtClean="0">
              <a:latin typeface="Lato"/>
            </a:endParaRPr>
          </a:p>
          <a:p>
            <a:pPr lvl="1" eaLnBrk="0" fontAlgn="base" hangingPunct="0">
              <a:spcBef>
                <a:spcPct val="0"/>
              </a:spcBef>
              <a:spcAft>
                <a:spcPct val="0"/>
              </a:spcAft>
              <a:buFontTx/>
              <a:buChar char="•"/>
            </a:pPr>
            <a:r>
              <a:rPr lang="fr-FR" altLang="fr-FR" dirty="0" smtClean="0">
                <a:latin typeface="Lato"/>
              </a:rPr>
              <a:t>La branche Develop est dérivée de la branche main elle servira comme branche de base pour les branches features temporaires  </a:t>
            </a:r>
          </a:p>
          <a:p>
            <a:pPr lvl="1" eaLnBrk="0" fontAlgn="base" hangingPunct="0">
              <a:spcBef>
                <a:spcPct val="0"/>
              </a:spcBef>
              <a:spcAft>
                <a:spcPct val="0"/>
              </a:spcAft>
              <a:buFontTx/>
              <a:buChar char="•"/>
            </a:pPr>
            <a:endParaRPr lang="fr-FR" altLang="fr-FR" dirty="0" smtClean="0">
              <a:latin typeface="Lato"/>
            </a:endParaRPr>
          </a:p>
          <a:p>
            <a:pPr lvl="1" eaLnBrk="0" fontAlgn="base" hangingPunct="0">
              <a:spcBef>
                <a:spcPct val="0"/>
              </a:spcBef>
              <a:spcAft>
                <a:spcPct val="0"/>
              </a:spcAft>
              <a:buFontTx/>
              <a:buChar char="•"/>
            </a:pPr>
            <a:r>
              <a:rPr lang="fr-FR" altLang="fr-FR" dirty="0" smtClean="0">
                <a:latin typeface="Lato"/>
              </a:rPr>
              <a:t>Vous </a:t>
            </a:r>
            <a:r>
              <a:rPr lang="fr-FR" altLang="fr-FR" dirty="0">
                <a:latin typeface="Lato"/>
              </a:rPr>
              <a:t>ajouterez </a:t>
            </a:r>
            <a:r>
              <a:rPr lang="fr-FR" altLang="fr-FR" dirty="0" smtClean="0">
                <a:latin typeface="Lato"/>
              </a:rPr>
              <a:t>des branches</a:t>
            </a:r>
            <a:r>
              <a:rPr lang="fr-FR" altLang="fr-FR" dirty="0">
                <a:latin typeface="Lato"/>
              </a:rPr>
              <a:t> </a:t>
            </a:r>
            <a:r>
              <a:rPr lang="fr-FR" altLang="fr-FR" dirty="0">
                <a:solidFill>
                  <a:srgbClr val="FF0000"/>
                </a:solidFill>
                <a:latin typeface="Lato"/>
              </a:rPr>
              <a:t>features</a:t>
            </a:r>
            <a:r>
              <a:rPr lang="fr-FR" altLang="fr-FR" dirty="0">
                <a:latin typeface="Lato"/>
              </a:rPr>
              <a:t> pour les versions </a:t>
            </a:r>
            <a:r>
              <a:rPr lang="fr-FR" altLang="fr-FR" i="1" dirty="0">
                <a:latin typeface="Lato"/>
              </a:rPr>
              <a:t>majeures</a:t>
            </a:r>
            <a:r>
              <a:rPr lang="fr-FR" altLang="fr-FR" dirty="0">
                <a:latin typeface="Lato"/>
              </a:rPr>
              <a:t> et </a:t>
            </a:r>
            <a:r>
              <a:rPr lang="fr-FR" altLang="fr-FR" i="1" dirty="0">
                <a:latin typeface="Lato"/>
              </a:rPr>
              <a:t>mineures</a:t>
            </a:r>
            <a:r>
              <a:rPr lang="fr-FR" altLang="fr-FR" dirty="0">
                <a:latin typeface="Lato"/>
              </a:rPr>
              <a:t> </a:t>
            </a:r>
            <a:r>
              <a:rPr lang="fr-FR" altLang="fr-FR" dirty="0" smtClean="0">
                <a:latin typeface="Lato"/>
              </a:rPr>
              <a:t>,</a:t>
            </a:r>
          </a:p>
          <a:p>
            <a:pPr lvl="1" eaLnBrk="0" fontAlgn="base" hangingPunct="0">
              <a:spcBef>
                <a:spcPct val="0"/>
              </a:spcBef>
              <a:spcAft>
                <a:spcPct val="0"/>
              </a:spcAft>
              <a:buFontTx/>
              <a:buChar char="•"/>
            </a:pPr>
            <a:endParaRPr lang="fr-FR" altLang="fr-FR" dirty="0">
              <a:latin typeface="Lato"/>
            </a:endParaRPr>
          </a:p>
          <a:p>
            <a:pPr lvl="1" eaLnBrk="0" fontAlgn="base" hangingPunct="0">
              <a:spcBef>
                <a:spcPct val="0"/>
              </a:spcBef>
              <a:spcAft>
                <a:spcPct val="0"/>
              </a:spcAft>
              <a:buFontTx/>
              <a:buChar char="•"/>
            </a:pPr>
            <a:r>
              <a:rPr lang="fr-FR" altLang="fr-FR" dirty="0" smtClean="0">
                <a:latin typeface="Lato"/>
              </a:rPr>
              <a:t>Vous </a:t>
            </a:r>
            <a:r>
              <a:rPr lang="fr-FR" altLang="fr-FR" dirty="0">
                <a:latin typeface="Lato"/>
              </a:rPr>
              <a:t>créerez des </a:t>
            </a:r>
            <a:r>
              <a:rPr lang="fr-FR" altLang="fr-FR" dirty="0">
                <a:solidFill>
                  <a:srgbClr val="FF0000"/>
                </a:solidFill>
                <a:latin typeface="Lato"/>
              </a:rPr>
              <a:t>release</a:t>
            </a:r>
            <a:r>
              <a:rPr lang="fr-FR" altLang="fr-FR" dirty="0">
                <a:latin typeface="Lato"/>
              </a:rPr>
              <a:t> pour des versions </a:t>
            </a:r>
            <a:r>
              <a:rPr lang="fr-FR" altLang="fr-FR" i="1" dirty="0" smtClean="0">
                <a:latin typeface="Lato"/>
              </a:rPr>
              <a:t>mineures</a:t>
            </a:r>
            <a:r>
              <a:rPr lang="fr-FR" altLang="fr-FR" dirty="0" smtClean="0">
                <a:latin typeface="Lato"/>
              </a:rPr>
              <a:t> uniquement</a:t>
            </a:r>
          </a:p>
          <a:p>
            <a:pPr lvl="1" eaLnBrk="0" fontAlgn="base" hangingPunct="0">
              <a:spcBef>
                <a:spcPct val="0"/>
              </a:spcBef>
              <a:spcAft>
                <a:spcPct val="0"/>
              </a:spcAft>
              <a:buFontTx/>
              <a:buChar char="•"/>
            </a:pPr>
            <a:endParaRPr lang="fr-FR" altLang="fr-FR" dirty="0">
              <a:latin typeface="Lato"/>
            </a:endParaRPr>
          </a:p>
          <a:p>
            <a:pPr lvl="1" eaLnBrk="0" fontAlgn="base" hangingPunct="0">
              <a:spcBef>
                <a:spcPct val="0"/>
              </a:spcBef>
              <a:spcAft>
                <a:spcPct val="0"/>
              </a:spcAft>
              <a:buFontTx/>
              <a:buChar char="•"/>
            </a:pPr>
            <a:r>
              <a:rPr lang="fr-FR" altLang="fr-FR" dirty="0" smtClean="0">
                <a:latin typeface="Lato"/>
              </a:rPr>
              <a:t>Vous </a:t>
            </a:r>
            <a:r>
              <a:rPr lang="fr-FR" altLang="fr-FR" dirty="0">
                <a:latin typeface="Lato"/>
              </a:rPr>
              <a:t>créerez des </a:t>
            </a:r>
            <a:r>
              <a:rPr lang="fr-FR" altLang="fr-FR" dirty="0" err="1">
                <a:solidFill>
                  <a:srgbClr val="FF0000"/>
                </a:solidFill>
                <a:latin typeface="Lato"/>
              </a:rPr>
              <a:t>hotfix</a:t>
            </a:r>
            <a:r>
              <a:rPr lang="fr-FR" altLang="fr-FR" dirty="0">
                <a:latin typeface="Lato"/>
              </a:rPr>
              <a:t> </a:t>
            </a:r>
            <a:r>
              <a:rPr lang="fr-FR" altLang="fr-FR" dirty="0" smtClean="0">
                <a:latin typeface="Lato"/>
              </a:rPr>
              <a:t>des bugs pour </a:t>
            </a:r>
            <a:r>
              <a:rPr lang="fr-FR" altLang="fr-FR" dirty="0">
                <a:latin typeface="Lato"/>
              </a:rPr>
              <a:t>les versions </a:t>
            </a:r>
            <a:r>
              <a:rPr lang="fr-FR" altLang="fr-FR" i="1" dirty="0" smtClean="0">
                <a:latin typeface="Lato"/>
              </a:rPr>
              <a:t>patch </a:t>
            </a:r>
            <a:r>
              <a:rPr lang="fr-FR" altLang="fr-FR" dirty="0" smtClean="0">
                <a:latin typeface="Lato"/>
              </a:rPr>
              <a:t>au niveau production</a:t>
            </a:r>
            <a:r>
              <a:rPr lang="fr-FR" altLang="fr-FR" i="1" dirty="0" smtClean="0">
                <a:latin typeface="Lato"/>
              </a:rPr>
              <a:t> </a:t>
            </a:r>
            <a:endParaRPr lang="fr-FR" altLang="fr-FR" dirty="0">
              <a:latin typeface="Lato"/>
            </a:endParaRPr>
          </a:p>
        </p:txBody>
      </p:sp>
      <p:sp>
        <p:nvSpPr>
          <p:cNvPr id="10" name="Rectangle 2"/>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1675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sp>
        <p:nvSpPr>
          <p:cNvPr id="4" name="Rectangle 1"/>
          <p:cNvSpPr>
            <a:spLocks noChangeArrowheads="1"/>
          </p:cNvSpPr>
          <p:nvPr/>
        </p:nvSpPr>
        <p:spPr bwMode="auto">
          <a:xfrm>
            <a:off x="2672212" y="1050675"/>
            <a:ext cx="8068961"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Comment vérifier votre configuration Git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0A0A23"/>
                </a:solidFill>
                <a:effectLst/>
                <a:latin typeface="Lato"/>
              </a:rPr>
              <a:t>La commande ci-dessous renvoie une liste d'informations sur votre configuration git, y compris le nom d'utilisateur et l'adresse e-mail :</a:t>
            </a:r>
            <a:endParaRPr kumimoji="0" lang="fr-FR" altLang="fr-FR" sz="1000" b="0" i="0" u="none" strike="noStrike" cap="none" normalizeH="0" baseline="0" dirty="0" smtClean="0">
              <a:ln>
                <a:noFill/>
              </a:ln>
              <a:solidFill>
                <a:schemeClr val="tx1"/>
              </a:solidFill>
              <a:effectLst/>
              <a:latin typeface="Roboto Mono"/>
            </a:endParaRPr>
          </a:p>
        </p:txBody>
      </p:sp>
      <p:sp>
        <p:nvSpPr>
          <p:cNvPr id="21" name="Rectangle 2"/>
          <p:cNvSpPr>
            <a:spLocks noChangeArrowheads="1"/>
          </p:cNvSpPr>
          <p:nvPr/>
        </p:nvSpPr>
        <p:spPr bwMode="auto">
          <a:xfrm>
            <a:off x="2672212" y="2206390"/>
            <a:ext cx="790517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Comment configurer votre nom d'utilisateur Git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0A0A23"/>
                </a:solidFill>
                <a:effectLst/>
                <a:latin typeface="Lato"/>
              </a:rPr>
              <a:t>Avec la commande ci-dessous, vous pouvez configurer votre nom d'utilisateur :</a:t>
            </a:r>
            <a:endParaRPr kumimoji="0" lang="fr-FR" altLang="fr-FR" sz="1000" b="0" i="0" u="none" strike="noStrike" cap="none" normalizeH="0" baseline="0" dirty="0" smtClean="0">
              <a:ln>
                <a:noFill/>
              </a:ln>
              <a:solidFill>
                <a:schemeClr val="tx1"/>
              </a:solidFill>
              <a:effectLst/>
              <a:latin typeface="Roboto Mono"/>
            </a:endParaRPr>
          </a:p>
        </p:txBody>
      </p:sp>
      <p:sp>
        <p:nvSpPr>
          <p:cNvPr id="22" name="Rectangle 21"/>
          <p:cNvSpPr/>
          <p:nvPr/>
        </p:nvSpPr>
        <p:spPr>
          <a:xfrm>
            <a:off x="2585344" y="2992609"/>
            <a:ext cx="4366965" cy="369332"/>
          </a:xfrm>
          <a:prstGeom prst="rect">
            <a:avLst/>
          </a:prstGeom>
        </p:spPr>
        <p:txBody>
          <a:bodyPr wrap="none">
            <a:spAutoFit/>
          </a:bodyPr>
          <a:lstStyle/>
          <a:p>
            <a:pPr lvl="0" eaLnBrk="0" fontAlgn="base" hangingPunct="0">
              <a:spcBef>
                <a:spcPct val="0"/>
              </a:spcBef>
              <a:spcAft>
                <a:spcPct val="0"/>
              </a:spcAft>
            </a:pPr>
            <a:r>
              <a:rPr lang="fr-FR" altLang="fr-FR" b="1" dirty="0">
                <a:latin typeface="Roboto Mono"/>
              </a:rPr>
              <a:t>git config --global user.name </a:t>
            </a:r>
            <a:r>
              <a:rPr lang="fr-FR" altLang="fr-FR" b="1" dirty="0" smtClean="0">
                <a:latin typeface="Roboto Mono"/>
              </a:rPr>
              <a:t>"</a:t>
            </a:r>
            <a:r>
              <a:rPr lang="fr-FR" altLang="fr-FR" b="1" dirty="0" err="1" smtClean="0">
                <a:latin typeface="Roboto Mono"/>
              </a:rPr>
              <a:t>Bechir</a:t>
            </a:r>
            <a:r>
              <a:rPr lang="fr-FR" altLang="fr-FR" b="1" dirty="0" smtClean="0">
                <a:latin typeface="Roboto Mono"/>
              </a:rPr>
              <a:t>"</a:t>
            </a:r>
            <a:r>
              <a:rPr lang="fr-FR" altLang="fr-FR" sz="1400" b="1" dirty="0" smtClean="0"/>
              <a:t> </a:t>
            </a:r>
            <a:endParaRPr lang="fr-FR" altLang="fr-FR" sz="4000" b="1" dirty="0">
              <a:latin typeface="Arial" panose="020B0604020202020204" pitchFamily="34" charset="0"/>
            </a:endParaRPr>
          </a:p>
        </p:txBody>
      </p:sp>
      <p:sp>
        <p:nvSpPr>
          <p:cNvPr id="23" name="Rectangle 3"/>
          <p:cNvSpPr>
            <a:spLocks noChangeArrowheads="1"/>
          </p:cNvSpPr>
          <p:nvPr/>
        </p:nvSpPr>
        <p:spPr bwMode="auto">
          <a:xfrm>
            <a:off x="2585344" y="3832732"/>
            <a:ext cx="9054721"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Comment configurer votre adresse e-mail utilisateur Git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0A0A23"/>
                </a:solidFill>
                <a:effectLst/>
                <a:latin typeface="Lato"/>
              </a:rPr>
              <a:t>Cette commande vous permet de configurer l'adresse e-mail utilisateur que vous utiliserez dans vos </a:t>
            </a:r>
            <a:r>
              <a:rPr kumimoji="0" lang="fr-FR" altLang="fr-FR" sz="1600" b="0" i="0" u="none" strike="noStrike" cap="none" normalizeH="0" baseline="0" dirty="0" err="1" smtClean="0">
                <a:ln>
                  <a:noFill/>
                </a:ln>
                <a:solidFill>
                  <a:srgbClr val="0A0A23"/>
                </a:solidFill>
                <a:effectLst/>
                <a:latin typeface="Lato"/>
              </a:rPr>
              <a:t>commits</a:t>
            </a:r>
            <a:r>
              <a:rPr kumimoji="0" lang="fr-FR" altLang="fr-FR" sz="1600" b="0" i="0" u="none" strike="noStrike" cap="none" normalizeH="0" baseline="0" dirty="0" smtClean="0">
                <a:ln>
                  <a:noFill/>
                </a:ln>
                <a:solidFill>
                  <a:srgbClr val="0A0A23"/>
                </a:solidFill>
                <a:effectLst/>
                <a:latin typeface="Lato"/>
              </a:rPr>
              <a:t>.</a:t>
            </a:r>
            <a:endParaRPr kumimoji="0" lang="fr-FR" altLang="fr-FR" sz="1000" b="0" i="0" u="none" strike="noStrike" cap="none" normalizeH="0" baseline="0" dirty="0" smtClean="0">
              <a:ln>
                <a:noFill/>
              </a:ln>
              <a:solidFill>
                <a:schemeClr val="tx1"/>
              </a:solidFill>
              <a:effectLst/>
              <a:latin typeface="Roboto Mono"/>
            </a:endParaRPr>
          </a:p>
        </p:txBody>
      </p:sp>
      <p:sp>
        <p:nvSpPr>
          <p:cNvPr id="24" name="Rectangle 23"/>
          <p:cNvSpPr/>
          <p:nvPr/>
        </p:nvSpPr>
        <p:spPr>
          <a:xfrm>
            <a:off x="2585344" y="4865172"/>
            <a:ext cx="5463419" cy="369332"/>
          </a:xfrm>
          <a:prstGeom prst="rect">
            <a:avLst/>
          </a:prstGeom>
        </p:spPr>
        <p:txBody>
          <a:bodyPr wrap="none">
            <a:spAutoFit/>
          </a:bodyPr>
          <a:lstStyle/>
          <a:p>
            <a:pPr lvl="0" eaLnBrk="0" fontAlgn="base" hangingPunct="0">
              <a:spcBef>
                <a:spcPct val="0"/>
              </a:spcBef>
              <a:spcAft>
                <a:spcPct val="0"/>
              </a:spcAft>
            </a:pPr>
            <a:r>
              <a:rPr lang="fr-FR" altLang="fr-FR" b="1" dirty="0">
                <a:latin typeface="Roboto Mono"/>
              </a:rPr>
              <a:t>git config --global </a:t>
            </a:r>
            <a:r>
              <a:rPr lang="fr-FR" altLang="fr-FR" b="1" dirty="0" err="1">
                <a:latin typeface="Roboto Mono"/>
              </a:rPr>
              <a:t>user.email</a:t>
            </a:r>
            <a:r>
              <a:rPr lang="fr-FR" altLang="fr-FR" b="1" dirty="0">
                <a:latin typeface="Roboto Mono"/>
              </a:rPr>
              <a:t> </a:t>
            </a:r>
            <a:r>
              <a:rPr lang="fr-FR" altLang="fr-FR" b="1" dirty="0" smtClean="0">
                <a:latin typeface="Roboto Mono"/>
              </a:rPr>
              <a:t>"bechir@xyz.com</a:t>
            </a:r>
            <a:r>
              <a:rPr lang="fr-FR" altLang="fr-FR" b="1" dirty="0">
                <a:latin typeface="Roboto Mono"/>
              </a:rPr>
              <a:t>"</a:t>
            </a:r>
            <a:r>
              <a:rPr lang="fr-FR" altLang="fr-FR" sz="1400" b="1" dirty="0"/>
              <a:t> </a:t>
            </a:r>
            <a:endParaRPr lang="fr-FR" altLang="fr-FR" sz="4000" b="1" dirty="0">
              <a:latin typeface="Arial" panose="020B0604020202020204" pitchFamily="34" charset="0"/>
            </a:endParaRPr>
          </a:p>
        </p:txBody>
      </p:sp>
    </p:spTree>
    <p:extLst>
      <p:ext uri="{BB962C8B-B14F-4D97-AF65-F5344CB8AC3E}">
        <p14:creationId xmlns:p14="http://schemas.microsoft.com/office/powerpoint/2010/main" val="26226739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5" name="Rectangle 4"/>
          <p:cNvSpPr/>
          <p:nvPr/>
        </p:nvSpPr>
        <p:spPr>
          <a:xfrm>
            <a:off x="2672211" y="970236"/>
            <a:ext cx="8912207" cy="5355312"/>
          </a:xfrm>
          <a:prstGeom prst="rect">
            <a:avLst/>
          </a:prstGeom>
        </p:spPr>
        <p:txBody>
          <a:bodyPr wrap="square">
            <a:spAutoFit/>
          </a:bodyPr>
          <a:lstStyle/>
          <a:p>
            <a:pPr lvl="0" eaLnBrk="0" fontAlgn="base" hangingPunct="0">
              <a:spcBef>
                <a:spcPct val="0"/>
              </a:spcBef>
              <a:spcAft>
                <a:spcPct val="0"/>
              </a:spcAft>
            </a:pPr>
            <a:r>
              <a:rPr lang="fr-FR" altLang="fr-FR" b="1" dirty="0" smtClean="0">
                <a:latin typeface="-apple-system"/>
              </a:rPr>
              <a:t>LE MODEL GITFLOW</a:t>
            </a:r>
            <a:endParaRPr lang="fr-FR" altLang="fr-FR" b="1" dirty="0">
              <a:latin typeface="Lato"/>
            </a:endParaRPr>
          </a:p>
          <a:p>
            <a:endParaRPr lang="fr-FR" altLang="fr-FR" dirty="0">
              <a:solidFill>
                <a:srgbClr val="0A0A23"/>
              </a:solidFill>
              <a:latin typeface="Lato"/>
            </a:endParaRPr>
          </a:p>
          <a:p>
            <a:r>
              <a:rPr lang="fr-FR" altLang="fr-FR" dirty="0" smtClean="0">
                <a:solidFill>
                  <a:srgbClr val="0A0A23"/>
                </a:solidFill>
                <a:latin typeface="Lato"/>
              </a:rPr>
              <a:t>Le model git flow est un arrangement qui permet d’organiser la création des branches</a:t>
            </a:r>
          </a:p>
          <a:p>
            <a:r>
              <a:rPr lang="fr-FR" altLang="fr-FR" dirty="0" smtClean="0">
                <a:solidFill>
                  <a:srgbClr val="0A0A23"/>
                </a:solidFill>
                <a:latin typeface="Lato"/>
              </a:rPr>
              <a:t>au sein d’un projet pour éviter les conflits pendant les demandes de fusions</a:t>
            </a:r>
          </a:p>
          <a:p>
            <a:endParaRPr lang="fr-FR" altLang="fr-FR" dirty="0">
              <a:solidFill>
                <a:srgbClr val="0A0A23"/>
              </a:solidFill>
              <a:latin typeface="Lato"/>
            </a:endParaRPr>
          </a:p>
          <a:p>
            <a:pPr lvl="0" eaLnBrk="0" fontAlgn="base" hangingPunct="0">
              <a:spcBef>
                <a:spcPct val="0"/>
              </a:spcBef>
              <a:spcAft>
                <a:spcPct val="0"/>
              </a:spcAft>
            </a:pPr>
            <a:r>
              <a:rPr lang="fr-FR" altLang="fr-FR" dirty="0" smtClean="0">
                <a:latin typeface="Lato"/>
              </a:rPr>
              <a:t>Les règles sont claires</a:t>
            </a:r>
            <a:r>
              <a:rPr lang="fr-FR" altLang="fr-FR" dirty="0">
                <a:latin typeface="Lato"/>
              </a:rPr>
              <a:t> </a:t>
            </a:r>
            <a:r>
              <a:rPr lang="fr-FR" altLang="fr-FR" dirty="0" smtClean="0">
                <a:latin typeface="Lato"/>
              </a:rPr>
              <a:t>:</a:t>
            </a:r>
          </a:p>
          <a:p>
            <a:pPr lvl="0" eaLnBrk="0" fontAlgn="base" hangingPunct="0">
              <a:spcBef>
                <a:spcPct val="0"/>
              </a:spcBef>
              <a:spcAft>
                <a:spcPct val="0"/>
              </a:spcAft>
            </a:pPr>
            <a:endParaRPr lang="fr-FR" altLang="fr-FR" dirty="0">
              <a:latin typeface="Lato"/>
            </a:endParaRPr>
          </a:p>
          <a:p>
            <a:pPr lvl="1" eaLnBrk="0" fontAlgn="base" hangingPunct="0">
              <a:spcBef>
                <a:spcPct val="0"/>
              </a:spcBef>
              <a:spcAft>
                <a:spcPct val="0"/>
              </a:spcAft>
              <a:buFontTx/>
              <a:buChar char="•"/>
            </a:pPr>
            <a:r>
              <a:rPr lang="fr-FR" altLang="fr-FR" dirty="0" smtClean="0">
                <a:latin typeface="Lato"/>
              </a:rPr>
              <a:t>La branche main est la branche principale à ne pas toucher qu’a la dernière     minute en phase de production ou lors de correction de Bug sévère niveau production</a:t>
            </a:r>
          </a:p>
          <a:p>
            <a:pPr lvl="1" eaLnBrk="0" fontAlgn="base" hangingPunct="0">
              <a:spcBef>
                <a:spcPct val="0"/>
              </a:spcBef>
              <a:spcAft>
                <a:spcPct val="0"/>
              </a:spcAft>
              <a:buFontTx/>
              <a:buChar char="•"/>
            </a:pPr>
            <a:endParaRPr lang="fr-FR" altLang="fr-FR" dirty="0" smtClean="0">
              <a:latin typeface="Lato"/>
            </a:endParaRPr>
          </a:p>
          <a:p>
            <a:pPr lvl="1" eaLnBrk="0" fontAlgn="base" hangingPunct="0">
              <a:spcBef>
                <a:spcPct val="0"/>
              </a:spcBef>
              <a:spcAft>
                <a:spcPct val="0"/>
              </a:spcAft>
              <a:buFontTx/>
              <a:buChar char="•"/>
            </a:pPr>
            <a:r>
              <a:rPr lang="fr-FR" altLang="fr-FR" dirty="0" smtClean="0">
                <a:latin typeface="Lato"/>
              </a:rPr>
              <a:t>La branche Develop est dérivée de la branche main elle servira comme branche de base pour les branches features temporaires  </a:t>
            </a:r>
          </a:p>
          <a:p>
            <a:pPr lvl="1" eaLnBrk="0" fontAlgn="base" hangingPunct="0">
              <a:spcBef>
                <a:spcPct val="0"/>
              </a:spcBef>
              <a:spcAft>
                <a:spcPct val="0"/>
              </a:spcAft>
              <a:buFontTx/>
              <a:buChar char="•"/>
            </a:pPr>
            <a:endParaRPr lang="fr-FR" altLang="fr-FR" dirty="0" smtClean="0">
              <a:latin typeface="Lato"/>
            </a:endParaRPr>
          </a:p>
          <a:p>
            <a:pPr lvl="1" eaLnBrk="0" fontAlgn="base" hangingPunct="0">
              <a:spcBef>
                <a:spcPct val="0"/>
              </a:spcBef>
              <a:spcAft>
                <a:spcPct val="0"/>
              </a:spcAft>
              <a:buFontTx/>
              <a:buChar char="•"/>
            </a:pPr>
            <a:r>
              <a:rPr lang="fr-FR" altLang="fr-FR" dirty="0" smtClean="0">
                <a:latin typeface="Lato"/>
              </a:rPr>
              <a:t>Vous </a:t>
            </a:r>
            <a:r>
              <a:rPr lang="fr-FR" altLang="fr-FR" dirty="0">
                <a:latin typeface="Lato"/>
              </a:rPr>
              <a:t>ajouterez </a:t>
            </a:r>
            <a:r>
              <a:rPr lang="fr-FR" altLang="fr-FR" dirty="0" smtClean="0">
                <a:latin typeface="Lato"/>
              </a:rPr>
              <a:t>des branches</a:t>
            </a:r>
            <a:r>
              <a:rPr lang="fr-FR" altLang="fr-FR" dirty="0">
                <a:latin typeface="Lato"/>
              </a:rPr>
              <a:t> </a:t>
            </a:r>
            <a:r>
              <a:rPr lang="fr-FR" altLang="fr-FR" dirty="0">
                <a:solidFill>
                  <a:srgbClr val="FF0000"/>
                </a:solidFill>
                <a:latin typeface="Lato"/>
              </a:rPr>
              <a:t>features</a:t>
            </a:r>
            <a:r>
              <a:rPr lang="fr-FR" altLang="fr-FR" dirty="0">
                <a:latin typeface="Lato"/>
              </a:rPr>
              <a:t> pour les versions </a:t>
            </a:r>
            <a:r>
              <a:rPr lang="fr-FR" altLang="fr-FR" i="1" dirty="0">
                <a:latin typeface="Lato"/>
              </a:rPr>
              <a:t>majeures</a:t>
            </a:r>
            <a:r>
              <a:rPr lang="fr-FR" altLang="fr-FR" dirty="0">
                <a:latin typeface="Lato"/>
              </a:rPr>
              <a:t> et </a:t>
            </a:r>
            <a:r>
              <a:rPr lang="fr-FR" altLang="fr-FR" i="1" dirty="0">
                <a:latin typeface="Lato"/>
              </a:rPr>
              <a:t>mineures</a:t>
            </a:r>
            <a:r>
              <a:rPr lang="fr-FR" altLang="fr-FR" dirty="0">
                <a:latin typeface="Lato"/>
              </a:rPr>
              <a:t> </a:t>
            </a:r>
            <a:r>
              <a:rPr lang="fr-FR" altLang="fr-FR" dirty="0" smtClean="0">
                <a:latin typeface="Lato"/>
              </a:rPr>
              <a:t>,</a:t>
            </a:r>
          </a:p>
          <a:p>
            <a:pPr lvl="1" eaLnBrk="0" fontAlgn="base" hangingPunct="0">
              <a:spcBef>
                <a:spcPct val="0"/>
              </a:spcBef>
              <a:spcAft>
                <a:spcPct val="0"/>
              </a:spcAft>
              <a:buFontTx/>
              <a:buChar char="•"/>
            </a:pPr>
            <a:endParaRPr lang="fr-FR" altLang="fr-FR" dirty="0">
              <a:latin typeface="Lato"/>
            </a:endParaRPr>
          </a:p>
          <a:p>
            <a:pPr lvl="1" eaLnBrk="0" fontAlgn="base" hangingPunct="0">
              <a:spcBef>
                <a:spcPct val="0"/>
              </a:spcBef>
              <a:spcAft>
                <a:spcPct val="0"/>
              </a:spcAft>
              <a:buFontTx/>
              <a:buChar char="•"/>
            </a:pPr>
            <a:r>
              <a:rPr lang="fr-FR" altLang="fr-FR" dirty="0" smtClean="0">
                <a:latin typeface="Lato"/>
              </a:rPr>
              <a:t>Vous </a:t>
            </a:r>
            <a:r>
              <a:rPr lang="fr-FR" altLang="fr-FR" dirty="0">
                <a:latin typeface="Lato"/>
              </a:rPr>
              <a:t>créerez des </a:t>
            </a:r>
            <a:r>
              <a:rPr lang="fr-FR" altLang="fr-FR" dirty="0">
                <a:solidFill>
                  <a:srgbClr val="FF0000"/>
                </a:solidFill>
                <a:latin typeface="Lato"/>
              </a:rPr>
              <a:t>release</a:t>
            </a:r>
            <a:r>
              <a:rPr lang="fr-FR" altLang="fr-FR" dirty="0">
                <a:latin typeface="Lato"/>
              </a:rPr>
              <a:t> pour des versions </a:t>
            </a:r>
            <a:r>
              <a:rPr lang="fr-FR" altLang="fr-FR" i="1" dirty="0" smtClean="0">
                <a:latin typeface="Lato"/>
              </a:rPr>
              <a:t>mineures</a:t>
            </a:r>
            <a:r>
              <a:rPr lang="fr-FR" altLang="fr-FR" dirty="0" smtClean="0">
                <a:latin typeface="Lato"/>
              </a:rPr>
              <a:t> uniquement</a:t>
            </a:r>
          </a:p>
          <a:p>
            <a:pPr lvl="1" eaLnBrk="0" fontAlgn="base" hangingPunct="0">
              <a:spcBef>
                <a:spcPct val="0"/>
              </a:spcBef>
              <a:spcAft>
                <a:spcPct val="0"/>
              </a:spcAft>
              <a:buFontTx/>
              <a:buChar char="•"/>
            </a:pPr>
            <a:endParaRPr lang="fr-FR" altLang="fr-FR" dirty="0">
              <a:latin typeface="Lato"/>
            </a:endParaRPr>
          </a:p>
          <a:p>
            <a:pPr lvl="1" eaLnBrk="0" fontAlgn="base" hangingPunct="0">
              <a:spcBef>
                <a:spcPct val="0"/>
              </a:spcBef>
              <a:spcAft>
                <a:spcPct val="0"/>
              </a:spcAft>
              <a:buFontTx/>
              <a:buChar char="•"/>
            </a:pPr>
            <a:r>
              <a:rPr lang="fr-FR" altLang="fr-FR" dirty="0" smtClean="0">
                <a:latin typeface="Lato"/>
              </a:rPr>
              <a:t>Vous </a:t>
            </a:r>
            <a:r>
              <a:rPr lang="fr-FR" altLang="fr-FR" dirty="0">
                <a:latin typeface="Lato"/>
              </a:rPr>
              <a:t>créerez des </a:t>
            </a:r>
            <a:r>
              <a:rPr lang="fr-FR" altLang="fr-FR" dirty="0" err="1">
                <a:solidFill>
                  <a:srgbClr val="FF0000"/>
                </a:solidFill>
                <a:latin typeface="Lato"/>
              </a:rPr>
              <a:t>hotfix</a:t>
            </a:r>
            <a:r>
              <a:rPr lang="fr-FR" altLang="fr-FR" dirty="0">
                <a:latin typeface="Lato"/>
              </a:rPr>
              <a:t> </a:t>
            </a:r>
            <a:r>
              <a:rPr lang="fr-FR" altLang="fr-FR" dirty="0" smtClean="0">
                <a:latin typeface="Lato"/>
              </a:rPr>
              <a:t>des bugs pour </a:t>
            </a:r>
            <a:r>
              <a:rPr lang="fr-FR" altLang="fr-FR" dirty="0">
                <a:latin typeface="Lato"/>
              </a:rPr>
              <a:t>les versions </a:t>
            </a:r>
            <a:r>
              <a:rPr lang="fr-FR" altLang="fr-FR" i="1" dirty="0" smtClean="0">
                <a:latin typeface="Lato"/>
              </a:rPr>
              <a:t>patch </a:t>
            </a:r>
            <a:r>
              <a:rPr lang="fr-FR" altLang="fr-FR" dirty="0" smtClean="0">
                <a:latin typeface="Lato"/>
              </a:rPr>
              <a:t>au niveau production</a:t>
            </a:r>
            <a:r>
              <a:rPr lang="fr-FR" altLang="fr-FR" i="1" dirty="0" smtClean="0">
                <a:latin typeface="Lato"/>
              </a:rPr>
              <a:t> </a:t>
            </a:r>
            <a:endParaRPr lang="fr-FR" altLang="fr-FR" dirty="0">
              <a:latin typeface="Lato"/>
            </a:endParaRPr>
          </a:p>
        </p:txBody>
      </p:sp>
      <p:sp>
        <p:nvSpPr>
          <p:cNvPr id="10" name="Rectangle 2"/>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057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Connecteur droit avec flèche 84"/>
          <p:cNvCxnSpPr/>
          <p:nvPr/>
        </p:nvCxnSpPr>
        <p:spPr>
          <a:xfrm flipH="1">
            <a:off x="10290625" y="2679795"/>
            <a:ext cx="33963" cy="3924205"/>
          </a:xfrm>
          <a:prstGeom prst="straightConnector1">
            <a:avLst/>
          </a:prstGeom>
          <a:ln w="53975">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p:cNvCxnSpPr/>
          <p:nvPr/>
        </p:nvCxnSpPr>
        <p:spPr>
          <a:xfrm flipH="1">
            <a:off x="7074978" y="2744499"/>
            <a:ext cx="24774" cy="3845862"/>
          </a:xfrm>
          <a:prstGeom prst="straightConnector1">
            <a:avLst/>
          </a:prstGeom>
          <a:ln w="53975">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82"/>
          <p:cNvCxnSpPr/>
          <p:nvPr/>
        </p:nvCxnSpPr>
        <p:spPr>
          <a:xfrm flipH="1">
            <a:off x="5379741" y="2758138"/>
            <a:ext cx="41966" cy="3845862"/>
          </a:xfrm>
          <a:prstGeom prst="straightConnector1">
            <a:avLst/>
          </a:prstGeom>
          <a:ln w="53975">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p:cNvCxnSpPr/>
          <p:nvPr/>
        </p:nvCxnSpPr>
        <p:spPr>
          <a:xfrm flipH="1">
            <a:off x="4029859" y="2758138"/>
            <a:ext cx="71356" cy="3845862"/>
          </a:xfrm>
          <a:prstGeom prst="straightConnector1">
            <a:avLst/>
          </a:prstGeom>
          <a:ln w="53975">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80"/>
          <p:cNvCxnSpPr/>
          <p:nvPr/>
        </p:nvCxnSpPr>
        <p:spPr>
          <a:xfrm flipH="1">
            <a:off x="3378242" y="2730861"/>
            <a:ext cx="42017" cy="3873139"/>
          </a:xfrm>
          <a:prstGeom prst="straightConnector1">
            <a:avLst/>
          </a:prstGeom>
          <a:ln w="53975">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5" name="Rectangle 4"/>
          <p:cNvSpPr/>
          <p:nvPr/>
        </p:nvSpPr>
        <p:spPr>
          <a:xfrm>
            <a:off x="2672211" y="970236"/>
            <a:ext cx="8912207" cy="1477328"/>
          </a:xfrm>
          <a:prstGeom prst="rect">
            <a:avLst/>
          </a:prstGeom>
        </p:spPr>
        <p:txBody>
          <a:bodyPr wrap="square">
            <a:spAutoFit/>
          </a:bodyPr>
          <a:lstStyle/>
          <a:p>
            <a:pPr lvl="0" eaLnBrk="0" fontAlgn="base" hangingPunct="0">
              <a:spcBef>
                <a:spcPct val="0"/>
              </a:spcBef>
              <a:spcAft>
                <a:spcPct val="0"/>
              </a:spcAft>
            </a:pPr>
            <a:r>
              <a:rPr lang="fr-FR" altLang="fr-FR" b="1" dirty="0" smtClean="0">
                <a:latin typeface="-apple-system"/>
              </a:rPr>
              <a:t>LE MODEL GITFLOW</a:t>
            </a:r>
            <a:endParaRPr lang="fr-FR" altLang="fr-FR" b="1" dirty="0">
              <a:latin typeface="Lato"/>
            </a:endParaRPr>
          </a:p>
          <a:p>
            <a:endParaRPr lang="fr-FR" altLang="fr-FR" dirty="0">
              <a:solidFill>
                <a:srgbClr val="0A0A23"/>
              </a:solidFill>
              <a:latin typeface="Lato"/>
            </a:endParaRPr>
          </a:p>
          <a:p>
            <a:r>
              <a:rPr lang="fr-FR" altLang="fr-FR" dirty="0" smtClean="0">
                <a:solidFill>
                  <a:srgbClr val="0A0A23"/>
                </a:solidFill>
                <a:latin typeface="Lato"/>
              </a:rPr>
              <a:t>Le git flow peut être </a:t>
            </a:r>
            <a:r>
              <a:rPr lang="fr-FR" altLang="fr-FR" u="sng" dirty="0" smtClean="0">
                <a:solidFill>
                  <a:srgbClr val="0A0A23"/>
                </a:solidFill>
                <a:latin typeface="Lato"/>
              </a:rPr>
              <a:t>implémenté manuellement  </a:t>
            </a:r>
            <a:r>
              <a:rPr lang="fr-FR" altLang="fr-FR" dirty="0" smtClean="0">
                <a:solidFill>
                  <a:srgbClr val="0A0A23"/>
                </a:solidFill>
                <a:latin typeface="Lato"/>
              </a:rPr>
              <a:t>ou via </a:t>
            </a:r>
            <a:r>
              <a:rPr lang="fr-FR" altLang="fr-FR" u="sng" dirty="0" smtClean="0">
                <a:solidFill>
                  <a:srgbClr val="0A0A23"/>
                </a:solidFill>
                <a:latin typeface="Lato"/>
              </a:rPr>
              <a:t>le module </a:t>
            </a:r>
            <a:r>
              <a:rPr lang="fr-FR" altLang="fr-FR" b="1" u="sng" dirty="0" err="1">
                <a:solidFill>
                  <a:srgbClr val="0A0A23"/>
                </a:solidFill>
                <a:latin typeface="Lato"/>
              </a:rPr>
              <a:t>G</a:t>
            </a:r>
            <a:r>
              <a:rPr lang="fr-FR" altLang="fr-FR" b="1" u="sng" dirty="0" err="1" smtClean="0">
                <a:solidFill>
                  <a:srgbClr val="0A0A23"/>
                </a:solidFill>
                <a:latin typeface="Lato"/>
              </a:rPr>
              <a:t>itflow</a:t>
            </a:r>
            <a:r>
              <a:rPr lang="fr-FR" altLang="fr-FR" u="sng" dirty="0" smtClean="0">
                <a:solidFill>
                  <a:srgbClr val="0A0A23"/>
                </a:solidFill>
                <a:latin typeface="Lato"/>
              </a:rPr>
              <a:t> </a:t>
            </a:r>
            <a:r>
              <a:rPr lang="fr-FR" altLang="fr-FR" dirty="0" smtClean="0">
                <a:solidFill>
                  <a:srgbClr val="0A0A23"/>
                </a:solidFill>
                <a:latin typeface="Lato"/>
              </a:rPr>
              <a:t>de git </a:t>
            </a:r>
          </a:p>
          <a:p>
            <a:endParaRPr lang="fr-FR" altLang="fr-FR" dirty="0">
              <a:solidFill>
                <a:srgbClr val="0A0A23"/>
              </a:solidFill>
              <a:latin typeface="Lato"/>
            </a:endParaRPr>
          </a:p>
          <a:p>
            <a:endParaRPr lang="fr-FR" altLang="fr-FR" dirty="0">
              <a:latin typeface="Lato"/>
            </a:endParaRPr>
          </a:p>
        </p:txBody>
      </p:sp>
      <p:sp>
        <p:nvSpPr>
          <p:cNvPr id="10" name="Rectangle 2"/>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4" name="Ellipse 3"/>
          <p:cNvSpPr/>
          <p:nvPr/>
        </p:nvSpPr>
        <p:spPr>
          <a:xfrm>
            <a:off x="9985827" y="2730861"/>
            <a:ext cx="609600" cy="58057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9985827" y="4175207"/>
            <a:ext cx="609600" cy="58057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9985825" y="5750397"/>
            <a:ext cx="609600" cy="58057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9819986" y="2143226"/>
            <a:ext cx="941283" cy="369332"/>
          </a:xfrm>
          <a:prstGeom prst="rect">
            <a:avLst/>
          </a:prstGeom>
        </p:spPr>
        <p:txBody>
          <a:bodyPr wrap="none">
            <a:spAutoFit/>
          </a:bodyPr>
          <a:lstStyle/>
          <a:p>
            <a:r>
              <a:rPr lang="fr-FR" altLang="fr-FR" b="1" dirty="0" smtClean="0">
                <a:solidFill>
                  <a:srgbClr val="0A0A23"/>
                </a:solidFill>
                <a:latin typeface="Lato"/>
              </a:rPr>
              <a:t>master</a:t>
            </a:r>
            <a:endParaRPr lang="fr-FR" b="1" dirty="0"/>
          </a:p>
        </p:txBody>
      </p:sp>
      <p:sp>
        <p:nvSpPr>
          <p:cNvPr id="21" name="Rectangle 20"/>
          <p:cNvSpPr/>
          <p:nvPr/>
        </p:nvSpPr>
        <p:spPr>
          <a:xfrm>
            <a:off x="8237728" y="2160772"/>
            <a:ext cx="813043" cy="369332"/>
          </a:xfrm>
          <a:prstGeom prst="rect">
            <a:avLst/>
          </a:prstGeom>
        </p:spPr>
        <p:txBody>
          <a:bodyPr wrap="none">
            <a:spAutoFit/>
          </a:bodyPr>
          <a:lstStyle/>
          <a:p>
            <a:r>
              <a:rPr lang="fr-FR" altLang="fr-FR" b="1" dirty="0" smtClean="0">
                <a:solidFill>
                  <a:srgbClr val="0A0A23"/>
                </a:solidFill>
                <a:latin typeface="Lato"/>
              </a:rPr>
              <a:t>hotfix</a:t>
            </a:r>
            <a:endParaRPr lang="fr-FR" b="1" dirty="0"/>
          </a:p>
        </p:txBody>
      </p:sp>
      <p:sp>
        <p:nvSpPr>
          <p:cNvPr id="22" name="Rectangle 21"/>
          <p:cNvSpPr/>
          <p:nvPr/>
        </p:nvSpPr>
        <p:spPr>
          <a:xfrm>
            <a:off x="4957916" y="2159860"/>
            <a:ext cx="1056700" cy="369332"/>
          </a:xfrm>
          <a:prstGeom prst="rect">
            <a:avLst/>
          </a:prstGeom>
        </p:spPr>
        <p:txBody>
          <a:bodyPr wrap="none">
            <a:spAutoFit/>
          </a:bodyPr>
          <a:lstStyle/>
          <a:p>
            <a:r>
              <a:rPr lang="fr-FR" altLang="fr-FR" b="1" dirty="0">
                <a:solidFill>
                  <a:srgbClr val="0A0A23"/>
                </a:solidFill>
                <a:latin typeface="Lato"/>
              </a:rPr>
              <a:t>d</a:t>
            </a:r>
            <a:r>
              <a:rPr lang="fr-FR" altLang="fr-FR" b="1" dirty="0" smtClean="0">
                <a:solidFill>
                  <a:srgbClr val="0A0A23"/>
                </a:solidFill>
                <a:latin typeface="Lato"/>
              </a:rPr>
              <a:t>evelop</a:t>
            </a:r>
            <a:endParaRPr lang="fr-FR" b="1" dirty="0"/>
          </a:p>
        </p:txBody>
      </p:sp>
      <p:sp>
        <p:nvSpPr>
          <p:cNvPr id="23" name="Rectangle 22"/>
          <p:cNvSpPr/>
          <p:nvPr/>
        </p:nvSpPr>
        <p:spPr>
          <a:xfrm>
            <a:off x="2943206" y="2147464"/>
            <a:ext cx="954107" cy="369332"/>
          </a:xfrm>
          <a:prstGeom prst="rect">
            <a:avLst/>
          </a:prstGeom>
        </p:spPr>
        <p:txBody>
          <a:bodyPr wrap="none">
            <a:spAutoFit/>
          </a:bodyPr>
          <a:lstStyle/>
          <a:p>
            <a:r>
              <a:rPr lang="fr-FR" altLang="fr-FR" b="1" dirty="0" smtClean="0">
                <a:solidFill>
                  <a:srgbClr val="0A0A23"/>
                </a:solidFill>
                <a:latin typeface="Lato"/>
              </a:rPr>
              <a:t>feature</a:t>
            </a:r>
            <a:endParaRPr lang="fr-FR" b="1" dirty="0"/>
          </a:p>
        </p:txBody>
      </p:sp>
      <p:sp>
        <p:nvSpPr>
          <p:cNvPr id="24" name="Rectangle 23"/>
          <p:cNvSpPr/>
          <p:nvPr/>
        </p:nvSpPr>
        <p:spPr>
          <a:xfrm>
            <a:off x="6759753" y="2160772"/>
            <a:ext cx="979755" cy="369332"/>
          </a:xfrm>
          <a:prstGeom prst="rect">
            <a:avLst/>
          </a:prstGeom>
        </p:spPr>
        <p:txBody>
          <a:bodyPr wrap="none">
            <a:spAutoFit/>
          </a:bodyPr>
          <a:lstStyle/>
          <a:p>
            <a:r>
              <a:rPr lang="fr-FR" altLang="fr-FR" b="1" dirty="0" smtClean="0">
                <a:solidFill>
                  <a:srgbClr val="0A0A23"/>
                </a:solidFill>
                <a:latin typeface="Lato"/>
              </a:rPr>
              <a:t>release</a:t>
            </a:r>
            <a:endParaRPr lang="fr-FR" b="1" dirty="0"/>
          </a:p>
        </p:txBody>
      </p:sp>
      <p:sp>
        <p:nvSpPr>
          <p:cNvPr id="25" name="Ellipse 24"/>
          <p:cNvSpPr/>
          <p:nvPr/>
        </p:nvSpPr>
        <p:spPr>
          <a:xfrm>
            <a:off x="8339449" y="3363202"/>
            <a:ext cx="609600" cy="58057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5142468" y="3039842"/>
            <a:ext cx="539469" cy="49412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5142468" y="3687565"/>
            <a:ext cx="539469" cy="49412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5142468" y="4375754"/>
            <a:ext cx="539469" cy="49412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5142468" y="5063943"/>
            <a:ext cx="539469" cy="49412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3828527" y="3971516"/>
            <a:ext cx="415532" cy="38465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3828527" y="4452138"/>
            <a:ext cx="415532" cy="38465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3828527" y="4973278"/>
            <a:ext cx="415532" cy="38465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6932101" y="4679800"/>
            <a:ext cx="310528" cy="28392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a:stCxn id="4" idx="2"/>
            <a:endCxn id="25" idx="6"/>
          </p:cNvCxnSpPr>
          <p:nvPr/>
        </p:nvCxnSpPr>
        <p:spPr>
          <a:xfrm flipH="1">
            <a:off x="8949049" y="3021147"/>
            <a:ext cx="1036778" cy="6323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stCxn id="25" idx="6"/>
            <a:endCxn id="18" idx="2"/>
          </p:cNvCxnSpPr>
          <p:nvPr/>
        </p:nvCxnSpPr>
        <p:spPr>
          <a:xfrm>
            <a:off x="8949049" y="3653488"/>
            <a:ext cx="1036778" cy="8120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 idx="2"/>
            <a:endCxn id="26" idx="6"/>
          </p:cNvCxnSpPr>
          <p:nvPr/>
        </p:nvCxnSpPr>
        <p:spPr>
          <a:xfrm flipH="1">
            <a:off x="5681937" y="3021147"/>
            <a:ext cx="4303890" cy="265759"/>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Ellipse 53"/>
          <p:cNvSpPr/>
          <p:nvPr/>
        </p:nvSpPr>
        <p:spPr>
          <a:xfrm>
            <a:off x="3147571" y="3304391"/>
            <a:ext cx="415532" cy="38465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p:cNvSpPr/>
          <p:nvPr/>
        </p:nvSpPr>
        <p:spPr>
          <a:xfrm>
            <a:off x="3147571" y="3814527"/>
            <a:ext cx="415532" cy="38465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3147571" y="4295149"/>
            <a:ext cx="415532" cy="38465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3149143" y="5365746"/>
            <a:ext cx="415532" cy="38465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8" name="Connecteur droit avec flèche 57"/>
          <p:cNvCxnSpPr>
            <a:stCxn id="26" idx="2"/>
            <a:endCxn id="54" idx="6"/>
          </p:cNvCxnSpPr>
          <p:nvPr/>
        </p:nvCxnSpPr>
        <p:spPr>
          <a:xfrm flipH="1">
            <a:off x="3563103" y="3286906"/>
            <a:ext cx="1579365" cy="20981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stCxn id="26" idx="2"/>
            <a:endCxn id="31" idx="6"/>
          </p:cNvCxnSpPr>
          <p:nvPr/>
        </p:nvCxnSpPr>
        <p:spPr>
          <a:xfrm flipH="1">
            <a:off x="4244059" y="3286906"/>
            <a:ext cx="898409" cy="87693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28" idx="6"/>
            <a:endCxn id="35" idx="2"/>
          </p:cNvCxnSpPr>
          <p:nvPr/>
        </p:nvCxnSpPr>
        <p:spPr>
          <a:xfrm>
            <a:off x="5681937" y="4622818"/>
            <a:ext cx="1250164" cy="19894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35" idx="2"/>
            <a:endCxn id="29" idx="6"/>
          </p:cNvCxnSpPr>
          <p:nvPr/>
        </p:nvCxnSpPr>
        <p:spPr>
          <a:xfrm flipH="1">
            <a:off x="5681937" y="4821765"/>
            <a:ext cx="1250164" cy="48924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33" idx="6"/>
            <a:endCxn id="29" idx="2"/>
          </p:cNvCxnSpPr>
          <p:nvPr/>
        </p:nvCxnSpPr>
        <p:spPr>
          <a:xfrm>
            <a:off x="4244059" y="5165604"/>
            <a:ext cx="898409" cy="14540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p:cNvCxnSpPr>
            <a:stCxn id="57" idx="6"/>
            <a:endCxn id="29" idx="2"/>
          </p:cNvCxnSpPr>
          <p:nvPr/>
        </p:nvCxnSpPr>
        <p:spPr>
          <a:xfrm flipV="1">
            <a:off x="3564675" y="5311007"/>
            <a:ext cx="1577793" cy="247065"/>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29" idx="6"/>
            <a:endCxn id="20" idx="2"/>
          </p:cNvCxnSpPr>
          <p:nvPr/>
        </p:nvCxnSpPr>
        <p:spPr>
          <a:xfrm>
            <a:off x="5681937" y="5311007"/>
            <a:ext cx="4303888" cy="72967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61539" y="4486278"/>
            <a:ext cx="1595309" cy="369332"/>
          </a:xfrm>
          <a:prstGeom prst="rect">
            <a:avLst/>
          </a:prstGeom>
        </p:spPr>
        <p:txBody>
          <a:bodyPr wrap="none">
            <a:spAutoFit/>
          </a:bodyPr>
          <a:lstStyle/>
          <a:p>
            <a:r>
              <a:rPr lang="fr-FR" altLang="fr-FR" dirty="0" smtClean="0">
                <a:solidFill>
                  <a:srgbClr val="0A0A23"/>
                </a:solidFill>
                <a:latin typeface="Lato"/>
              </a:rPr>
              <a:t>Axe de temps</a:t>
            </a:r>
            <a:endParaRPr lang="fr-FR" dirty="0"/>
          </a:p>
        </p:txBody>
      </p:sp>
      <p:cxnSp>
        <p:nvCxnSpPr>
          <p:cNvPr id="92" name="Connecteur droit avec flèche 91"/>
          <p:cNvCxnSpPr>
            <a:stCxn id="91" idx="3"/>
          </p:cNvCxnSpPr>
          <p:nvPr/>
        </p:nvCxnSpPr>
        <p:spPr>
          <a:xfrm>
            <a:off x="2356848" y="4670944"/>
            <a:ext cx="1034927" cy="239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à coins arrondis 95"/>
          <p:cNvSpPr/>
          <p:nvPr/>
        </p:nvSpPr>
        <p:spPr>
          <a:xfrm>
            <a:off x="10761269" y="2773787"/>
            <a:ext cx="732971" cy="4476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400" b="1" dirty="0" smtClean="0"/>
              <a:t>Tag </a:t>
            </a:r>
            <a:r>
              <a:rPr lang="fr-FR" dirty="0" smtClean="0"/>
              <a:t>0.1</a:t>
            </a:r>
            <a:endParaRPr lang="fr-FR" dirty="0"/>
          </a:p>
        </p:txBody>
      </p:sp>
      <p:sp>
        <p:nvSpPr>
          <p:cNvPr id="97" name="Rectangle à coins arrondis 96"/>
          <p:cNvSpPr/>
          <p:nvPr/>
        </p:nvSpPr>
        <p:spPr>
          <a:xfrm>
            <a:off x="10761269" y="4161997"/>
            <a:ext cx="732971" cy="4476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400" b="1" dirty="0" smtClean="0"/>
              <a:t>Tag </a:t>
            </a:r>
            <a:r>
              <a:rPr lang="fr-FR" dirty="0" smtClean="0"/>
              <a:t>0.2</a:t>
            </a:r>
            <a:endParaRPr lang="fr-FR" dirty="0"/>
          </a:p>
        </p:txBody>
      </p:sp>
      <p:sp>
        <p:nvSpPr>
          <p:cNvPr id="98" name="Rectangle à coins arrondis 97"/>
          <p:cNvSpPr/>
          <p:nvPr/>
        </p:nvSpPr>
        <p:spPr>
          <a:xfrm>
            <a:off x="10761269" y="5816844"/>
            <a:ext cx="732971" cy="4476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400" b="1" dirty="0" smtClean="0"/>
              <a:t>Tag </a:t>
            </a:r>
            <a:endParaRPr lang="fr-FR" dirty="0"/>
          </a:p>
          <a:p>
            <a:pPr algn="ctr"/>
            <a:r>
              <a:rPr lang="fr-FR" dirty="0" smtClean="0"/>
              <a:t>1.0</a:t>
            </a:r>
            <a:endParaRPr lang="fr-FR" dirty="0"/>
          </a:p>
        </p:txBody>
      </p:sp>
      <p:sp>
        <p:nvSpPr>
          <p:cNvPr id="99" name="Rectangle 98"/>
          <p:cNvSpPr/>
          <p:nvPr/>
        </p:nvSpPr>
        <p:spPr>
          <a:xfrm>
            <a:off x="7987672" y="3987372"/>
            <a:ext cx="1186543" cy="307777"/>
          </a:xfrm>
          <a:prstGeom prst="rect">
            <a:avLst/>
          </a:prstGeom>
        </p:spPr>
        <p:txBody>
          <a:bodyPr wrap="none">
            <a:spAutoFit/>
          </a:bodyPr>
          <a:lstStyle/>
          <a:p>
            <a:r>
              <a:rPr lang="fr-FR" altLang="fr-FR" sz="1400" b="1" dirty="0" smtClean="0">
                <a:solidFill>
                  <a:srgbClr val="0A0A23"/>
                </a:solidFill>
                <a:latin typeface="Lato"/>
              </a:rPr>
              <a:t>Fixe un bug</a:t>
            </a:r>
            <a:endParaRPr lang="fr-FR" sz="1400" b="1" dirty="0"/>
          </a:p>
        </p:txBody>
      </p:sp>
      <p:sp>
        <p:nvSpPr>
          <p:cNvPr id="100" name="Rectangle 99"/>
          <p:cNvSpPr/>
          <p:nvPr/>
        </p:nvSpPr>
        <p:spPr>
          <a:xfrm>
            <a:off x="5888435" y="4250710"/>
            <a:ext cx="1579022" cy="307777"/>
          </a:xfrm>
          <a:prstGeom prst="rect">
            <a:avLst/>
          </a:prstGeom>
        </p:spPr>
        <p:txBody>
          <a:bodyPr wrap="none">
            <a:spAutoFit/>
          </a:bodyPr>
          <a:lstStyle/>
          <a:p>
            <a:r>
              <a:rPr lang="fr-FR" altLang="fr-FR" sz="1400" b="1" dirty="0" smtClean="0">
                <a:solidFill>
                  <a:srgbClr val="0A0A23"/>
                </a:solidFill>
                <a:latin typeface="Lato"/>
              </a:rPr>
              <a:t>Version mineure</a:t>
            </a:r>
            <a:endParaRPr lang="fr-FR" sz="1400" b="1" dirty="0"/>
          </a:p>
        </p:txBody>
      </p:sp>
    </p:spTree>
    <p:extLst>
      <p:ext uri="{BB962C8B-B14F-4D97-AF65-F5344CB8AC3E}">
        <p14:creationId xmlns:p14="http://schemas.microsoft.com/office/powerpoint/2010/main" val="20378155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04" y="2758138"/>
            <a:ext cx="2208143" cy="895350"/>
          </a:xfrm>
          <a:prstGeom prst="rect">
            <a:avLst/>
          </a:prstGeom>
        </p:spPr>
      </p:pic>
      <p:sp>
        <p:nvSpPr>
          <p:cNvPr id="16" name="TextBox 15"/>
          <p:cNvSpPr txBox="1"/>
          <p:nvPr/>
        </p:nvSpPr>
        <p:spPr>
          <a:xfrm>
            <a:off x="377201" y="2836481"/>
            <a:ext cx="312906" cy="369332"/>
          </a:xfrm>
          <a:prstGeom prst="rect">
            <a:avLst/>
          </a:prstGeom>
          <a:noFill/>
        </p:spPr>
        <p:txBody>
          <a:bodyPr wrap="none" rtlCol="0">
            <a:spAutoFit/>
          </a:bodyPr>
          <a:lstStyle/>
          <a:p>
            <a:r>
              <a:rPr lang="fr-FR" b="1" dirty="0" smtClean="0">
                <a:latin typeface="Recta"/>
              </a:rPr>
              <a:t>3</a:t>
            </a:r>
            <a:endParaRPr lang="fr-FR" b="1" dirty="0">
              <a:latin typeface="Recta"/>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sp>
        <p:nvSpPr>
          <p:cNvPr id="17" name="TextBox 7"/>
          <p:cNvSpPr txBox="1"/>
          <p:nvPr/>
        </p:nvSpPr>
        <p:spPr>
          <a:xfrm>
            <a:off x="613793" y="3205813"/>
            <a:ext cx="1792478" cy="276999"/>
          </a:xfrm>
          <a:prstGeom prst="rect">
            <a:avLst/>
          </a:prstGeom>
          <a:noFill/>
        </p:spPr>
        <p:txBody>
          <a:bodyPr wrap="none" rtlCol="0">
            <a:spAutoFit/>
          </a:bodyPr>
          <a:lstStyle/>
          <a:p>
            <a:r>
              <a:rPr lang="fr-FR" sz="1200" b="1" dirty="0" smtClean="0">
                <a:latin typeface="Recta"/>
              </a:rPr>
              <a:t>Gestion des branches</a:t>
            </a:r>
            <a:endParaRPr lang="fr-FR" sz="1200" b="1" dirty="0">
              <a:latin typeface="Recta"/>
            </a:endParaRPr>
          </a:p>
        </p:txBody>
      </p:sp>
      <p:sp>
        <p:nvSpPr>
          <p:cNvPr id="5" name="Rectangle 4"/>
          <p:cNvSpPr/>
          <p:nvPr/>
        </p:nvSpPr>
        <p:spPr>
          <a:xfrm>
            <a:off x="2672211" y="970236"/>
            <a:ext cx="8912207" cy="1477328"/>
          </a:xfrm>
          <a:prstGeom prst="rect">
            <a:avLst/>
          </a:prstGeom>
        </p:spPr>
        <p:txBody>
          <a:bodyPr wrap="square">
            <a:spAutoFit/>
          </a:bodyPr>
          <a:lstStyle/>
          <a:p>
            <a:pPr lvl="0" eaLnBrk="0" fontAlgn="base" hangingPunct="0">
              <a:spcBef>
                <a:spcPct val="0"/>
              </a:spcBef>
              <a:spcAft>
                <a:spcPct val="0"/>
              </a:spcAft>
            </a:pPr>
            <a:r>
              <a:rPr lang="fr-FR" altLang="fr-FR" b="1" dirty="0" smtClean="0">
                <a:latin typeface="-apple-system"/>
              </a:rPr>
              <a:t>LE MODEL GITFLOW</a:t>
            </a:r>
            <a:endParaRPr lang="fr-FR" altLang="fr-FR" b="1" dirty="0">
              <a:latin typeface="Lato"/>
            </a:endParaRPr>
          </a:p>
          <a:p>
            <a:endParaRPr lang="fr-FR" altLang="fr-FR" dirty="0">
              <a:solidFill>
                <a:srgbClr val="0A0A23"/>
              </a:solidFill>
              <a:latin typeface="Lato"/>
            </a:endParaRPr>
          </a:p>
          <a:p>
            <a:r>
              <a:rPr lang="fr-FR" altLang="fr-FR" dirty="0" smtClean="0">
                <a:solidFill>
                  <a:srgbClr val="0A0A23"/>
                </a:solidFill>
                <a:latin typeface="Lato"/>
              </a:rPr>
              <a:t>Le git flow peut être </a:t>
            </a:r>
            <a:r>
              <a:rPr lang="fr-FR" altLang="fr-FR" u="sng" dirty="0" smtClean="0">
                <a:solidFill>
                  <a:srgbClr val="0A0A23"/>
                </a:solidFill>
                <a:latin typeface="Lato"/>
              </a:rPr>
              <a:t>implémenté manuellement  </a:t>
            </a:r>
            <a:r>
              <a:rPr lang="fr-FR" altLang="fr-FR" dirty="0" smtClean="0">
                <a:solidFill>
                  <a:srgbClr val="0A0A23"/>
                </a:solidFill>
                <a:latin typeface="Lato"/>
              </a:rPr>
              <a:t>ou via </a:t>
            </a:r>
            <a:r>
              <a:rPr lang="fr-FR" altLang="fr-FR" u="sng" dirty="0" smtClean="0">
                <a:solidFill>
                  <a:srgbClr val="0A0A23"/>
                </a:solidFill>
                <a:latin typeface="Lato"/>
              </a:rPr>
              <a:t>le module </a:t>
            </a:r>
            <a:r>
              <a:rPr lang="fr-FR" altLang="fr-FR" b="1" u="sng" dirty="0" err="1">
                <a:solidFill>
                  <a:srgbClr val="0A0A23"/>
                </a:solidFill>
                <a:latin typeface="Lato"/>
              </a:rPr>
              <a:t>G</a:t>
            </a:r>
            <a:r>
              <a:rPr lang="fr-FR" altLang="fr-FR" b="1" u="sng" dirty="0" err="1" smtClean="0">
                <a:solidFill>
                  <a:srgbClr val="0A0A23"/>
                </a:solidFill>
                <a:latin typeface="Lato"/>
              </a:rPr>
              <a:t>itflow</a:t>
            </a:r>
            <a:r>
              <a:rPr lang="fr-FR" altLang="fr-FR" u="sng" dirty="0" smtClean="0">
                <a:solidFill>
                  <a:srgbClr val="0A0A23"/>
                </a:solidFill>
                <a:latin typeface="Lato"/>
              </a:rPr>
              <a:t> </a:t>
            </a:r>
            <a:r>
              <a:rPr lang="fr-FR" altLang="fr-FR" dirty="0" smtClean="0">
                <a:solidFill>
                  <a:srgbClr val="0A0A23"/>
                </a:solidFill>
                <a:latin typeface="Lato"/>
              </a:rPr>
              <a:t>de git </a:t>
            </a:r>
          </a:p>
          <a:p>
            <a:endParaRPr lang="fr-FR" altLang="fr-FR" dirty="0">
              <a:solidFill>
                <a:srgbClr val="0A0A23"/>
              </a:solidFill>
              <a:latin typeface="Lato"/>
            </a:endParaRPr>
          </a:p>
          <a:p>
            <a:endParaRPr lang="fr-FR" altLang="fr-FR" dirty="0">
              <a:latin typeface="Lato"/>
            </a:endParaRPr>
          </a:p>
        </p:txBody>
      </p:sp>
      <p:sp>
        <p:nvSpPr>
          <p:cNvPr id="10" name="Rectangle 2"/>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9" name="Image 8"/>
          <p:cNvPicPr>
            <a:picLocks noChangeAspect="1"/>
          </p:cNvPicPr>
          <p:nvPr/>
        </p:nvPicPr>
        <p:blipFill>
          <a:blip r:embed="rId5"/>
          <a:stretch>
            <a:fillRect/>
          </a:stretch>
        </p:blipFill>
        <p:spPr>
          <a:xfrm>
            <a:off x="4588877" y="2047454"/>
            <a:ext cx="3829193" cy="4509673"/>
          </a:xfrm>
          <a:prstGeom prst="rect">
            <a:avLst/>
          </a:prstGeom>
        </p:spPr>
      </p:pic>
      <p:cxnSp>
        <p:nvCxnSpPr>
          <p:cNvPr id="34" name="Connecteur droit avec flèche 33"/>
          <p:cNvCxnSpPr/>
          <p:nvPr/>
        </p:nvCxnSpPr>
        <p:spPr>
          <a:xfrm>
            <a:off x="5262880" y="310388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5034280" y="3653488"/>
            <a:ext cx="1346200" cy="9286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p:nvPr/>
        </p:nvCxnSpPr>
        <p:spPr>
          <a:xfrm flipH="1">
            <a:off x="6503473" y="3723640"/>
            <a:ext cx="1228287" cy="85852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p:nvPr/>
        </p:nvCxnSpPr>
        <p:spPr>
          <a:xfrm flipH="1">
            <a:off x="5034280" y="3066605"/>
            <a:ext cx="172720" cy="482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p:nvPr/>
        </p:nvCxnSpPr>
        <p:spPr>
          <a:xfrm flipH="1">
            <a:off x="7823200" y="3157539"/>
            <a:ext cx="172720" cy="482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p:cNvCxnSpPr/>
          <p:nvPr/>
        </p:nvCxnSpPr>
        <p:spPr>
          <a:xfrm flipH="1" flipV="1">
            <a:off x="6503473" y="4663440"/>
            <a:ext cx="1761687" cy="5384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054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sp>
        <p:nvSpPr>
          <p:cNvPr id="4" name="Rectangle 1"/>
          <p:cNvSpPr>
            <a:spLocks noChangeArrowheads="1"/>
          </p:cNvSpPr>
          <p:nvPr/>
        </p:nvSpPr>
        <p:spPr bwMode="auto">
          <a:xfrm>
            <a:off x="2672212" y="1050675"/>
            <a:ext cx="8068961"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Comment vérifier votre configuration Git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0A0A23"/>
                </a:solidFill>
                <a:effectLst/>
                <a:latin typeface="Lato"/>
              </a:rPr>
              <a:t>La commande ci-dessous renvoie une liste d'informations sur votre configuration git, y compris le nom d'utilisateur et l'adresse e-mail :</a:t>
            </a:r>
            <a:endParaRPr kumimoji="0" lang="fr-FR" altLang="fr-FR" sz="1000" b="0" i="0" u="none" strike="noStrike" cap="none" normalizeH="0" baseline="0" dirty="0" smtClean="0">
              <a:ln>
                <a:noFill/>
              </a:ln>
              <a:solidFill>
                <a:schemeClr val="tx1"/>
              </a:solidFill>
              <a:effectLst/>
              <a:latin typeface="Roboto Mono"/>
            </a:endParaRPr>
          </a:p>
        </p:txBody>
      </p:sp>
      <p:sp>
        <p:nvSpPr>
          <p:cNvPr id="20" name="Rectangle 19"/>
          <p:cNvSpPr/>
          <p:nvPr/>
        </p:nvSpPr>
        <p:spPr>
          <a:xfrm>
            <a:off x="2585344" y="2222033"/>
            <a:ext cx="3302507" cy="369332"/>
          </a:xfrm>
          <a:prstGeom prst="rect">
            <a:avLst/>
          </a:prstGeom>
        </p:spPr>
        <p:txBody>
          <a:bodyPr wrap="none">
            <a:spAutoFit/>
          </a:bodyPr>
          <a:lstStyle/>
          <a:p>
            <a:pPr lvl="0" eaLnBrk="0" fontAlgn="base" hangingPunct="0">
              <a:spcBef>
                <a:spcPct val="0"/>
              </a:spcBef>
              <a:spcAft>
                <a:spcPct val="0"/>
              </a:spcAft>
            </a:pPr>
            <a:r>
              <a:rPr lang="fr-FR" altLang="fr-FR" b="1" dirty="0">
                <a:latin typeface="Roboto Mono"/>
              </a:rPr>
              <a:t>git config </a:t>
            </a:r>
            <a:r>
              <a:rPr lang="fr-FR" altLang="fr-FR" b="1" dirty="0" smtClean="0">
                <a:latin typeface="Roboto Mono"/>
              </a:rPr>
              <a:t>–l / git config --</a:t>
            </a:r>
            <a:r>
              <a:rPr lang="fr-FR" altLang="fr-FR" b="1" dirty="0" err="1" smtClean="0">
                <a:latin typeface="Roboto Mono"/>
              </a:rPr>
              <a:t>list</a:t>
            </a:r>
            <a:r>
              <a:rPr lang="fr-FR" altLang="fr-FR" sz="1400" b="1" dirty="0" smtClean="0"/>
              <a:t> </a:t>
            </a:r>
            <a:endParaRPr lang="fr-FR" altLang="fr-FR" sz="4000" b="1" dirty="0">
              <a:latin typeface="Arial" panose="020B0604020202020204" pitchFamily="34" charset="0"/>
            </a:endParaRPr>
          </a:p>
        </p:txBody>
      </p:sp>
      <p:pic>
        <p:nvPicPr>
          <p:cNvPr id="5" name="Image 4"/>
          <p:cNvPicPr>
            <a:picLocks noChangeAspect="1"/>
          </p:cNvPicPr>
          <p:nvPr/>
        </p:nvPicPr>
        <p:blipFill>
          <a:blip r:embed="rId3"/>
          <a:stretch>
            <a:fillRect/>
          </a:stretch>
        </p:blipFill>
        <p:spPr>
          <a:xfrm>
            <a:off x="4155966" y="2841541"/>
            <a:ext cx="4235668" cy="3245017"/>
          </a:xfrm>
          <a:prstGeom prst="rect">
            <a:avLst/>
          </a:prstGeom>
        </p:spPr>
      </p:pic>
    </p:spTree>
    <p:extLst>
      <p:ext uri="{BB962C8B-B14F-4D97-AF65-F5344CB8AC3E}">
        <p14:creationId xmlns:p14="http://schemas.microsoft.com/office/powerpoint/2010/main" val="3255589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sp>
        <p:nvSpPr>
          <p:cNvPr id="5" name="Rectangle 1"/>
          <p:cNvSpPr>
            <a:spLocks noChangeArrowheads="1"/>
          </p:cNvSpPr>
          <p:nvPr/>
        </p:nvSpPr>
        <p:spPr bwMode="auto">
          <a:xfrm>
            <a:off x="2565470" y="1012954"/>
            <a:ext cx="9220831" cy="5201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Comment mettre en cache vos identifiants de connexion dans Git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A0A23"/>
                </a:solidFill>
                <a:effectLst/>
                <a:latin typeface="Lato"/>
              </a:rPr>
              <a:t>Vous pouvez stocker les informations de connexion dans le cache afin de ne pas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A0A23"/>
                </a:solidFill>
                <a:effectLst/>
                <a:latin typeface="Lato"/>
              </a:rPr>
              <a:t>avoir à les saisir à chaque fois. Utilisez simplement cette commande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A0A23"/>
                </a:solidFill>
                <a:effectLst/>
                <a:latin typeface="Lato"/>
              </a:rPr>
              <a:t>Pour éditer</a:t>
            </a:r>
            <a:r>
              <a:rPr kumimoji="0" lang="fr-FR" altLang="fr-FR" b="0" i="0" u="none" strike="noStrike" cap="none" normalizeH="0" dirty="0" smtClean="0">
                <a:ln>
                  <a:noFill/>
                </a:ln>
                <a:solidFill>
                  <a:srgbClr val="0A0A23"/>
                </a:solidFill>
                <a:effectLst/>
                <a:latin typeface="Lato"/>
              </a:rPr>
              <a:t> les éléments de la configuration globale tapez</a:t>
            </a:r>
            <a:endParaRPr kumimoji="0" lang="fr-FR" altLang="fr-FR"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smtClean="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A0A23"/>
                </a:solidFill>
                <a:effectLst/>
                <a:latin typeface="Lato"/>
              </a:rPr>
              <a:t>Ou consultez</a:t>
            </a:r>
            <a:r>
              <a:rPr kumimoji="0" lang="fr-FR" altLang="fr-FR" b="0" i="0" u="none" strike="noStrike" cap="none" normalizeH="0" dirty="0" smtClean="0">
                <a:ln>
                  <a:noFill/>
                </a:ln>
                <a:solidFill>
                  <a:srgbClr val="0A0A23"/>
                </a:solidFill>
                <a:effectLst/>
                <a:latin typeface="Lato"/>
              </a:rPr>
              <a:t> le fichier .</a:t>
            </a:r>
            <a:r>
              <a:rPr kumimoji="0" lang="fr-FR" altLang="fr-FR" b="0" i="0" u="none" strike="noStrike" cap="none" normalizeH="0" dirty="0" err="1" smtClean="0">
                <a:ln>
                  <a:noFill/>
                </a:ln>
                <a:solidFill>
                  <a:srgbClr val="0A0A23"/>
                </a:solidFill>
                <a:effectLst/>
                <a:latin typeface="Lato"/>
              </a:rPr>
              <a:t>gitconfig</a:t>
            </a:r>
            <a:r>
              <a:rPr kumimoji="0" lang="fr-FR" altLang="fr-FR" b="0" i="0" u="none" strike="noStrike" cap="none" normalizeH="0" dirty="0" smtClean="0">
                <a:ln>
                  <a:noFill/>
                </a:ln>
                <a:solidFill>
                  <a:srgbClr val="0A0A23"/>
                </a:solidFill>
                <a:effectLst/>
                <a:latin typeface="Lato"/>
              </a:rPr>
              <a:t> sous le dossier d ’utilisateur Windows</a:t>
            </a:r>
            <a:endParaRPr kumimoji="0" lang="fr-FR" altLang="fr-FR"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rgbClr val="0A0A23"/>
                </a:solidFill>
                <a:effectLst/>
                <a:latin typeface="Lato"/>
              </a:rPr>
              <a:t>Ou /</a:t>
            </a:r>
            <a:r>
              <a:rPr kumimoji="0" lang="fr-FR" altLang="fr-FR" sz="1600" b="0" i="0" u="none" strike="noStrike" cap="none" normalizeH="0" baseline="0" dirty="0" err="1" smtClean="0">
                <a:ln>
                  <a:noFill/>
                </a:ln>
                <a:solidFill>
                  <a:srgbClr val="0A0A23"/>
                </a:solidFill>
                <a:effectLst/>
                <a:latin typeface="Lato"/>
              </a:rPr>
              <a:t>etc</a:t>
            </a:r>
            <a:r>
              <a:rPr kumimoji="0" lang="fr-FR" altLang="fr-FR" sz="1600" b="0" i="0" u="none" strike="noStrike" cap="none" normalizeH="0" baseline="0" dirty="0" smtClean="0">
                <a:ln>
                  <a:noFill/>
                </a:ln>
                <a:solidFill>
                  <a:srgbClr val="0A0A23"/>
                </a:solidFill>
                <a:effectLst/>
                <a:latin typeface="Lato"/>
              </a:rPr>
              <a:t>/</a:t>
            </a:r>
            <a:r>
              <a:rPr kumimoji="0" lang="fr-FR" altLang="fr-FR" sz="1600" b="0" i="0" u="none" strike="noStrike" cap="none" normalizeH="0" baseline="0" dirty="0" err="1" smtClean="0">
                <a:ln>
                  <a:noFill/>
                </a:ln>
                <a:solidFill>
                  <a:srgbClr val="0A0A23"/>
                </a:solidFill>
                <a:effectLst/>
                <a:latin typeface="Lato"/>
              </a:rPr>
              <a:t>gitconfig</a:t>
            </a:r>
            <a:r>
              <a:rPr kumimoji="0" lang="fr-FR" altLang="fr-FR" sz="1600" b="0" i="0" u="none" strike="noStrike" cap="none" normalizeH="0" baseline="0" dirty="0" smtClean="0">
                <a:ln>
                  <a:noFill/>
                </a:ln>
                <a:solidFill>
                  <a:srgbClr val="0A0A23"/>
                </a:solidFill>
                <a:effectLst/>
                <a:latin typeface="Lato"/>
              </a:rPr>
              <a:t> sous linux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00" b="0" i="0" u="none" strike="noStrike" cap="none" normalizeH="0" baseline="0" dirty="0" smtClean="0">
              <a:ln>
                <a:noFill/>
              </a:ln>
              <a:solidFill>
                <a:schemeClr val="tx1"/>
              </a:solidFill>
              <a:effectLst/>
              <a:latin typeface="Roboto Mono"/>
            </a:endParaRPr>
          </a:p>
        </p:txBody>
      </p:sp>
      <p:sp>
        <p:nvSpPr>
          <p:cNvPr id="6" name="Rectangle 5"/>
          <p:cNvSpPr/>
          <p:nvPr/>
        </p:nvSpPr>
        <p:spPr>
          <a:xfrm>
            <a:off x="2503364" y="2573472"/>
            <a:ext cx="4814138" cy="369332"/>
          </a:xfrm>
          <a:prstGeom prst="rect">
            <a:avLst/>
          </a:prstGeom>
        </p:spPr>
        <p:txBody>
          <a:bodyPr wrap="none">
            <a:spAutoFit/>
          </a:bodyPr>
          <a:lstStyle/>
          <a:p>
            <a:pPr lvl="0" eaLnBrk="0" fontAlgn="base" hangingPunct="0">
              <a:spcBef>
                <a:spcPct val="0"/>
              </a:spcBef>
              <a:spcAft>
                <a:spcPct val="0"/>
              </a:spcAft>
            </a:pPr>
            <a:r>
              <a:rPr lang="fr-FR" altLang="fr-FR" b="1" dirty="0">
                <a:latin typeface="Roboto Mono"/>
              </a:rPr>
              <a:t>git config --global </a:t>
            </a:r>
            <a:r>
              <a:rPr lang="fr-FR" altLang="fr-FR" b="1" dirty="0" err="1">
                <a:latin typeface="Roboto Mono"/>
              </a:rPr>
              <a:t>credential.helper</a:t>
            </a:r>
            <a:r>
              <a:rPr lang="fr-FR" altLang="fr-FR" b="1" dirty="0">
                <a:latin typeface="Roboto Mono"/>
              </a:rPr>
              <a:t> </a:t>
            </a:r>
            <a:r>
              <a:rPr lang="fr-FR" altLang="fr-FR" b="1" dirty="0" smtClean="0">
                <a:latin typeface="Roboto Mono"/>
              </a:rPr>
              <a:t>cache </a:t>
            </a:r>
          </a:p>
        </p:txBody>
      </p:sp>
      <p:sp>
        <p:nvSpPr>
          <p:cNvPr id="10" name="Rectangle 9"/>
          <p:cNvSpPr/>
          <p:nvPr/>
        </p:nvSpPr>
        <p:spPr>
          <a:xfrm>
            <a:off x="2565470" y="4067992"/>
            <a:ext cx="2789546" cy="369332"/>
          </a:xfrm>
          <a:prstGeom prst="rect">
            <a:avLst/>
          </a:prstGeom>
        </p:spPr>
        <p:txBody>
          <a:bodyPr wrap="none">
            <a:spAutoFit/>
          </a:bodyPr>
          <a:lstStyle/>
          <a:p>
            <a:r>
              <a:rPr lang="fr-FR" altLang="fr-FR" b="1" dirty="0">
                <a:latin typeface="inherit"/>
              </a:rPr>
              <a:t>git config --global --</a:t>
            </a:r>
            <a:r>
              <a:rPr lang="fr-FR" altLang="fr-FR" b="1" dirty="0" err="1">
                <a:latin typeface="inherit"/>
              </a:rPr>
              <a:t>edit</a:t>
            </a:r>
            <a:r>
              <a:rPr lang="fr-FR" altLang="fr-FR" sz="1400" b="1" dirty="0"/>
              <a:t> </a:t>
            </a:r>
            <a:endParaRPr lang="fr-FR" altLang="fr-FR" sz="4000" b="1" dirty="0"/>
          </a:p>
        </p:txBody>
      </p:sp>
    </p:spTree>
    <p:extLst>
      <p:ext uri="{BB962C8B-B14F-4D97-AF65-F5344CB8AC3E}">
        <p14:creationId xmlns:p14="http://schemas.microsoft.com/office/powerpoint/2010/main" val="84687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5" name="Rectangle 1"/>
          <p:cNvSpPr>
            <a:spLocks noChangeArrowheads="1"/>
          </p:cNvSpPr>
          <p:nvPr/>
        </p:nvSpPr>
        <p:spPr bwMode="auto">
          <a:xfrm>
            <a:off x="2565470" y="1082958"/>
            <a:ext cx="8892157"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b="1" i="0" u="none" strike="noStrike" cap="none" normalizeH="0" baseline="0" dirty="0" smtClean="0">
                <a:ln>
                  <a:noFill/>
                </a:ln>
                <a:solidFill>
                  <a:schemeClr val="tx1"/>
                </a:solidFill>
                <a:effectLst/>
                <a:latin typeface="-apple-system"/>
              </a:rPr>
              <a:t>(Clonage</a:t>
            </a:r>
            <a:r>
              <a:rPr kumimoji="0" lang="fr-FR" altLang="fr-FR" b="1" i="0" u="none" strike="noStrike" cap="none" normalizeH="0" dirty="0" smtClean="0">
                <a:ln>
                  <a:noFill/>
                </a:ln>
                <a:solidFill>
                  <a:schemeClr val="tx1"/>
                </a:solidFill>
                <a:effectLst/>
                <a:latin typeface="-apple-system"/>
              </a:rPr>
              <a:t> d’un projet)</a:t>
            </a:r>
            <a:endParaRPr kumimoji="0" lang="fr-FR" altLang="fr-FR"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Créez un projet Gitlab et puis clonez le dans un répertoire vide là où vous souhaitez placer votre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projet avec la commande clone voici un exemple</a:t>
            </a:r>
            <a:r>
              <a:rPr kumimoji="0" lang="fr-FR" altLang="fr-FR" sz="1600" b="0" i="0" u="none" strike="noStrike" cap="none" normalizeH="0" baseline="0" dirty="0" smtClean="0">
                <a:ln>
                  <a:noFill/>
                </a:ln>
                <a:solidFill>
                  <a:srgbClr val="0A0A2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0A0A23"/>
              </a:solidFill>
              <a:latin typeface="Lato"/>
            </a:endParaRPr>
          </a:p>
          <a:p>
            <a:r>
              <a:rPr kumimoji="0" lang="fr-FR" altLang="fr-FR" sz="1600" b="1" i="0" u="none" strike="noStrike" cap="none" normalizeH="0" baseline="0" dirty="0" smtClean="0">
                <a:ln>
                  <a:noFill/>
                </a:ln>
                <a:solidFill>
                  <a:srgbClr val="0A0A23"/>
                </a:solidFill>
                <a:effectLst/>
                <a:latin typeface="Lato"/>
              </a:rPr>
              <a:t>Git</a:t>
            </a:r>
            <a:r>
              <a:rPr kumimoji="0" lang="fr-FR" altLang="fr-FR" sz="1600" b="1" i="0" u="none" strike="noStrike" cap="none" normalizeH="0" dirty="0" smtClean="0">
                <a:ln>
                  <a:noFill/>
                </a:ln>
                <a:solidFill>
                  <a:srgbClr val="0A0A23"/>
                </a:solidFill>
                <a:effectLst/>
                <a:latin typeface="Lato"/>
              </a:rPr>
              <a:t> clone </a:t>
            </a:r>
            <a:r>
              <a:rPr lang="fr-FR" altLang="fr-FR" sz="1600" b="1" dirty="0">
                <a:latin typeface="Arial Unicode MS"/>
              </a:rPr>
              <a:t>https://gitlab.com/bechir-test-group/test001.git</a:t>
            </a:r>
            <a:r>
              <a:rPr lang="fr-FR" altLang="fr-FR" sz="1200" b="1" dirty="0"/>
              <a:t> </a:t>
            </a:r>
            <a:endParaRPr lang="fr-FR" altLang="fr-FR" sz="1200" b="1" dirty="0" smtClean="0"/>
          </a:p>
          <a:p>
            <a:endParaRPr lang="fr-FR" altLang="fr-FR" sz="1200" b="1" dirty="0"/>
          </a:p>
          <a:p>
            <a:endParaRPr lang="fr-FR" altLang="fr-FR" sz="1200" b="1" dirty="0" smtClean="0"/>
          </a:p>
          <a:p>
            <a:r>
              <a:rPr lang="fr-FR" altLang="fr-FR" sz="1600" dirty="0" smtClean="0">
                <a:latin typeface="Lato"/>
              </a:rPr>
              <a:t>Si le projet contient déjà du code ou du contenu il var être téléchargé, il faut vérifier le dossier  </a:t>
            </a: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pic>
        <p:nvPicPr>
          <p:cNvPr id="14" name="Image 13"/>
          <p:cNvPicPr>
            <a:picLocks noChangeAspect="1"/>
          </p:cNvPicPr>
          <p:nvPr/>
        </p:nvPicPr>
        <p:blipFill>
          <a:blip r:embed="rId4"/>
          <a:stretch>
            <a:fillRect/>
          </a:stretch>
        </p:blipFill>
        <p:spPr>
          <a:xfrm>
            <a:off x="2658168" y="3582792"/>
            <a:ext cx="9061818" cy="2111425"/>
          </a:xfrm>
          <a:prstGeom prst="rect">
            <a:avLst/>
          </a:prstGeom>
        </p:spPr>
      </p:pic>
    </p:spTree>
    <p:extLst>
      <p:ext uri="{BB962C8B-B14F-4D97-AF65-F5344CB8AC3E}">
        <p14:creationId xmlns:p14="http://schemas.microsoft.com/office/powerpoint/2010/main" val="601816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8477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 name="ZoneTexte 1"/>
          <p:cNvSpPr txBox="1"/>
          <p:nvPr/>
        </p:nvSpPr>
        <p:spPr>
          <a:xfrm>
            <a:off x="0" y="0"/>
            <a:ext cx="2977097" cy="584775"/>
          </a:xfrm>
          <a:prstGeom prst="rect">
            <a:avLst/>
          </a:prstGeom>
          <a:noFill/>
        </p:spPr>
        <p:txBody>
          <a:bodyPr wrap="none" rtlCol="0">
            <a:spAutoFit/>
          </a:bodyPr>
          <a:lstStyle/>
          <a:p>
            <a:r>
              <a:rPr lang="fr-FR" sz="3200" b="1" i="1" dirty="0" smtClean="0">
                <a:solidFill>
                  <a:schemeClr val="bg1"/>
                </a:solidFill>
              </a:rPr>
              <a:t>Rappel sur le Git</a:t>
            </a:r>
            <a:endParaRPr lang="fr-FR" sz="3200" b="1" i="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5" y="830874"/>
            <a:ext cx="2208142" cy="914400"/>
          </a:xfrm>
          <a:prstGeom prst="rect">
            <a:avLst/>
          </a:prstGeom>
        </p:spPr>
      </p:pic>
      <p:sp>
        <p:nvSpPr>
          <p:cNvPr id="8" name="TextBox 7"/>
          <p:cNvSpPr txBox="1"/>
          <p:nvPr/>
        </p:nvSpPr>
        <p:spPr>
          <a:xfrm>
            <a:off x="613793" y="1296897"/>
            <a:ext cx="1653017" cy="276999"/>
          </a:xfrm>
          <a:prstGeom prst="rect">
            <a:avLst/>
          </a:prstGeom>
          <a:noFill/>
        </p:spPr>
        <p:txBody>
          <a:bodyPr wrap="none" rtlCol="0">
            <a:spAutoFit/>
          </a:bodyPr>
          <a:lstStyle/>
          <a:p>
            <a:r>
              <a:rPr lang="fr-FR" sz="1200" b="1" dirty="0" smtClean="0">
                <a:latin typeface="Recta"/>
              </a:rPr>
              <a:t>Paramètres globaux</a:t>
            </a:r>
            <a:endParaRPr lang="fr-FR" sz="1200" b="1" dirty="0">
              <a:latin typeface="Recta"/>
            </a:endParaRPr>
          </a:p>
        </p:txBody>
      </p:sp>
      <p:sp>
        <p:nvSpPr>
          <p:cNvPr id="11" name="TextBox 10"/>
          <p:cNvSpPr txBox="1"/>
          <p:nvPr/>
        </p:nvSpPr>
        <p:spPr>
          <a:xfrm>
            <a:off x="357328" y="927565"/>
            <a:ext cx="312906" cy="369332"/>
          </a:xfrm>
          <a:prstGeom prst="rect">
            <a:avLst/>
          </a:prstGeom>
          <a:noFill/>
        </p:spPr>
        <p:txBody>
          <a:bodyPr wrap="none" rtlCol="0">
            <a:spAutoFit/>
          </a:bodyPr>
          <a:lstStyle/>
          <a:p>
            <a:r>
              <a:rPr lang="fr-FR" b="1" dirty="0">
                <a:latin typeface="Recta"/>
              </a:rPr>
              <a:t>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 y="1784445"/>
            <a:ext cx="2208143" cy="895350"/>
          </a:xfrm>
          <a:prstGeom prst="rect">
            <a:avLst/>
          </a:prstGeom>
        </p:spPr>
      </p:pic>
      <p:sp>
        <p:nvSpPr>
          <p:cNvPr id="13" name="TextBox 12"/>
          <p:cNvSpPr txBox="1"/>
          <p:nvPr/>
        </p:nvSpPr>
        <p:spPr>
          <a:xfrm>
            <a:off x="377201" y="1862788"/>
            <a:ext cx="312906" cy="369332"/>
          </a:xfrm>
          <a:prstGeom prst="rect">
            <a:avLst/>
          </a:prstGeom>
          <a:noFill/>
        </p:spPr>
        <p:txBody>
          <a:bodyPr wrap="none" rtlCol="0">
            <a:spAutoFit/>
          </a:bodyPr>
          <a:lstStyle/>
          <a:p>
            <a:r>
              <a:rPr lang="fr-FR" b="1" dirty="0" smtClean="0">
                <a:latin typeface="Recta"/>
              </a:rPr>
              <a:t>2</a:t>
            </a:r>
            <a:endParaRPr lang="fr-FR" b="1" dirty="0">
              <a:latin typeface="Recta"/>
            </a:endParaRPr>
          </a:p>
        </p:txBody>
      </p:sp>
      <p:sp>
        <p:nvSpPr>
          <p:cNvPr id="5" name="Rectangle 1"/>
          <p:cNvSpPr>
            <a:spLocks noChangeArrowheads="1"/>
          </p:cNvSpPr>
          <p:nvPr/>
        </p:nvSpPr>
        <p:spPr bwMode="auto">
          <a:xfrm>
            <a:off x="2565470" y="1047547"/>
            <a:ext cx="8892157"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smtClean="0">
                <a:ln>
                  <a:noFill/>
                </a:ln>
                <a:solidFill>
                  <a:schemeClr val="tx1"/>
                </a:solidFill>
                <a:effectLst/>
                <a:latin typeface="-apple-system"/>
              </a:rPr>
              <a:t>Création de projet Gitlab </a:t>
            </a:r>
            <a:r>
              <a:rPr kumimoji="0" lang="fr-FR" altLang="fr-FR" sz="1600" b="1" i="0" u="none" strike="noStrike" cap="none" normalizeH="0" baseline="0" dirty="0" smtClean="0">
                <a:ln>
                  <a:noFill/>
                </a:ln>
                <a:solidFill>
                  <a:schemeClr val="tx1"/>
                </a:solidFill>
                <a:effectLst/>
                <a:latin typeface="Lato"/>
              </a:rPr>
              <a:t>(Une</a:t>
            </a:r>
            <a:r>
              <a:rPr kumimoji="0" lang="fr-FR" altLang="fr-FR" sz="1600" b="1" i="0" u="none" strike="noStrike" cap="none" normalizeH="0" dirty="0" smtClean="0">
                <a:ln>
                  <a:noFill/>
                </a:ln>
                <a:solidFill>
                  <a:schemeClr val="tx1"/>
                </a:solidFill>
                <a:effectLst/>
                <a:latin typeface="Lato"/>
              </a:rPr>
              <a:t> première version)</a:t>
            </a:r>
            <a:endParaRPr kumimoji="0" lang="fr-FR" altLang="fr-FR" sz="1600" b="1" i="0" u="none" strike="noStrike" cap="none" normalizeH="0" baseline="0" dirty="0" smtClean="0">
              <a:ln>
                <a:noFill/>
              </a:ln>
              <a:solidFill>
                <a:schemeClr val="tx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smtClean="0">
              <a:ln>
                <a:noFill/>
              </a:ln>
              <a:solidFill>
                <a:srgbClr val="0A0A2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Pour un premier test, ajoutez un fichier en local </a:t>
            </a:r>
            <a:endParaRPr lang="fr-FR" altLang="fr-FR" sz="1600" dirty="0" smtClean="0">
              <a:latin typeface="Lato"/>
            </a:endParaRPr>
          </a:p>
        </p:txBody>
      </p:sp>
      <p:sp>
        <p:nvSpPr>
          <p:cNvPr id="19" name="TextBox 7"/>
          <p:cNvSpPr txBox="1"/>
          <p:nvPr/>
        </p:nvSpPr>
        <p:spPr>
          <a:xfrm>
            <a:off x="662039" y="2206939"/>
            <a:ext cx="1511952" cy="276999"/>
          </a:xfrm>
          <a:prstGeom prst="rect">
            <a:avLst/>
          </a:prstGeom>
          <a:noFill/>
        </p:spPr>
        <p:txBody>
          <a:bodyPr wrap="none" rtlCol="0">
            <a:spAutoFit/>
          </a:bodyPr>
          <a:lstStyle/>
          <a:p>
            <a:r>
              <a:rPr lang="fr-FR" sz="1200" b="1" dirty="0" smtClean="0">
                <a:latin typeface="Recta"/>
              </a:rPr>
              <a:t>Création du projet</a:t>
            </a:r>
            <a:endParaRPr lang="fr-FR" sz="1200" b="1" dirty="0">
              <a:latin typeface="Recta"/>
            </a:endParaRPr>
          </a:p>
        </p:txBody>
      </p:sp>
      <p:pic>
        <p:nvPicPr>
          <p:cNvPr id="4" name="Image 3"/>
          <p:cNvPicPr>
            <a:picLocks noChangeAspect="1"/>
          </p:cNvPicPr>
          <p:nvPr/>
        </p:nvPicPr>
        <p:blipFill>
          <a:blip r:embed="rId4"/>
          <a:stretch>
            <a:fillRect/>
          </a:stretch>
        </p:blipFill>
        <p:spPr>
          <a:xfrm>
            <a:off x="2585344" y="2089458"/>
            <a:ext cx="4261069" cy="234962"/>
          </a:xfrm>
          <a:prstGeom prst="rect">
            <a:avLst/>
          </a:prstGeom>
        </p:spPr>
      </p:pic>
      <p:pic>
        <p:nvPicPr>
          <p:cNvPr id="6" name="Image 5"/>
          <p:cNvPicPr>
            <a:picLocks noChangeAspect="1"/>
          </p:cNvPicPr>
          <p:nvPr/>
        </p:nvPicPr>
        <p:blipFill>
          <a:blip r:embed="rId5"/>
          <a:stretch>
            <a:fillRect/>
          </a:stretch>
        </p:blipFill>
        <p:spPr>
          <a:xfrm>
            <a:off x="2585344" y="2457287"/>
            <a:ext cx="5542969" cy="445015"/>
          </a:xfrm>
          <a:prstGeom prst="rect">
            <a:avLst/>
          </a:prstGeom>
        </p:spPr>
      </p:pic>
      <p:sp>
        <p:nvSpPr>
          <p:cNvPr id="17" name="Rectangle 1"/>
          <p:cNvSpPr>
            <a:spLocks noChangeArrowheads="1"/>
          </p:cNvSpPr>
          <p:nvPr/>
        </p:nvSpPr>
        <p:spPr bwMode="auto">
          <a:xfrm>
            <a:off x="2565469" y="3082702"/>
            <a:ext cx="889215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Lancez la commande </a:t>
            </a:r>
            <a:r>
              <a:rPr lang="fr-FR" altLang="fr-FR" sz="1600" b="1" dirty="0" smtClean="0">
                <a:solidFill>
                  <a:srgbClr val="0A0A23"/>
                </a:solidFill>
                <a:latin typeface="Lato"/>
              </a:rPr>
              <a:t>git </a:t>
            </a:r>
            <a:r>
              <a:rPr lang="fr-FR" altLang="fr-FR" sz="1600" b="1" dirty="0" err="1" smtClean="0">
                <a:solidFill>
                  <a:srgbClr val="0A0A23"/>
                </a:solidFill>
                <a:latin typeface="Lato"/>
              </a:rPr>
              <a:t>add</a:t>
            </a:r>
            <a:r>
              <a:rPr lang="fr-FR" altLang="fr-FR" sz="1600" b="1" dirty="0" smtClean="0">
                <a:solidFill>
                  <a:srgbClr val="0A0A23"/>
                </a:solidFill>
                <a:latin typeface="Lato"/>
              </a:rPr>
              <a:t> main.py </a:t>
            </a:r>
            <a:endParaRPr lang="fr-FR" altLang="fr-FR" sz="1600" b="1" dirty="0" smtClean="0">
              <a:latin typeface="Lato"/>
            </a:endParaRPr>
          </a:p>
        </p:txBody>
      </p:sp>
      <p:pic>
        <p:nvPicPr>
          <p:cNvPr id="9" name="Image 8"/>
          <p:cNvPicPr>
            <a:picLocks noChangeAspect="1"/>
          </p:cNvPicPr>
          <p:nvPr/>
        </p:nvPicPr>
        <p:blipFill>
          <a:blip r:embed="rId6"/>
          <a:stretch>
            <a:fillRect/>
          </a:stretch>
        </p:blipFill>
        <p:spPr>
          <a:xfrm>
            <a:off x="2565469" y="3450268"/>
            <a:ext cx="4095961" cy="266714"/>
          </a:xfrm>
          <a:prstGeom prst="rect">
            <a:avLst/>
          </a:prstGeom>
        </p:spPr>
      </p:pic>
      <p:sp>
        <p:nvSpPr>
          <p:cNvPr id="18" name="Rectangle 1"/>
          <p:cNvSpPr>
            <a:spLocks noChangeArrowheads="1"/>
          </p:cNvSpPr>
          <p:nvPr/>
        </p:nvSpPr>
        <p:spPr bwMode="auto">
          <a:xfrm>
            <a:off x="2565468" y="3940584"/>
            <a:ext cx="8892157"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smtClean="0">
                <a:solidFill>
                  <a:srgbClr val="0A0A23"/>
                </a:solidFill>
                <a:latin typeface="Lato"/>
              </a:rPr>
              <a:t>Lancez la commande </a:t>
            </a:r>
            <a:r>
              <a:rPr lang="fr-FR" altLang="fr-FR" sz="1600" b="1" dirty="0" smtClean="0">
                <a:solidFill>
                  <a:srgbClr val="0A0A23"/>
                </a:solidFill>
                <a:latin typeface="Lato"/>
              </a:rPr>
              <a:t>git </a:t>
            </a:r>
            <a:r>
              <a:rPr lang="fr-FR" altLang="fr-FR" sz="1600" b="1" dirty="0" err="1" smtClean="0">
                <a:solidFill>
                  <a:srgbClr val="0A0A23"/>
                </a:solidFill>
                <a:latin typeface="Lato"/>
              </a:rPr>
              <a:t>status</a:t>
            </a:r>
            <a:r>
              <a:rPr lang="fr-FR" altLang="fr-FR" sz="1600" b="1" dirty="0" smtClean="0">
                <a:solidFill>
                  <a:srgbClr val="0A0A23"/>
                </a:solidFill>
                <a:latin typeface="Lato"/>
              </a:rPr>
              <a:t> </a:t>
            </a:r>
            <a:r>
              <a:rPr lang="fr-FR" altLang="fr-FR" sz="1600" dirty="0" smtClean="0">
                <a:solidFill>
                  <a:srgbClr val="0A0A23"/>
                </a:solidFill>
                <a:latin typeface="Lato"/>
              </a:rPr>
              <a:t>et remarquer qu’un fichier est bien ajouté mais il n’est pas encore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solidFill>
                  <a:srgbClr val="0A0A23"/>
                </a:solidFill>
                <a:latin typeface="Lato"/>
              </a:rPr>
              <a:t>c</a:t>
            </a:r>
            <a:r>
              <a:rPr lang="fr-FR" altLang="fr-FR" sz="1600" dirty="0" smtClean="0">
                <a:solidFill>
                  <a:srgbClr val="0A0A23"/>
                </a:solidFill>
                <a:latin typeface="Lato"/>
              </a:rPr>
              <a:t>onfirmé</a:t>
            </a:r>
            <a:r>
              <a:rPr lang="fr-FR" altLang="fr-FR" sz="1600" b="1" dirty="0" smtClean="0">
                <a:solidFill>
                  <a:srgbClr val="0A0A23"/>
                </a:solidFill>
                <a:latin typeface="Lato"/>
              </a:rPr>
              <a:t>  </a:t>
            </a:r>
            <a:r>
              <a:rPr lang="fr-FR" altLang="fr-FR" sz="1600" dirty="0" smtClean="0">
                <a:solidFill>
                  <a:srgbClr val="0A0A23"/>
                </a:solidFill>
                <a:latin typeface="Lato"/>
              </a:rPr>
              <a:t>avec la commande commit </a:t>
            </a:r>
            <a:endParaRPr lang="fr-FR" altLang="fr-FR" sz="1600" dirty="0" smtClean="0">
              <a:latin typeface="Lato"/>
            </a:endParaRPr>
          </a:p>
        </p:txBody>
      </p:sp>
      <p:pic>
        <p:nvPicPr>
          <p:cNvPr id="10" name="Image 9"/>
          <p:cNvPicPr>
            <a:picLocks noChangeAspect="1"/>
          </p:cNvPicPr>
          <p:nvPr/>
        </p:nvPicPr>
        <p:blipFill>
          <a:blip r:embed="rId7"/>
          <a:stretch>
            <a:fillRect/>
          </a:stretch>
        </p:blipFill>
        <p:spPr>
          <a:xfrm>
            <a:off x="2565468" y="4621634"/>
            <a:ext cx="4991357" cy="1251014"/>
          </a:xfrm>
          <a:prstGeom prst="rect">
            <a:avLst/>
          </a:prstGeom>
        </p:spPr>
      </p:pic>
    </p:spTree>
    <p:extLst>
      <p:ext uri="{BB962C8B-B14F-4D97-AF65-F5344CB8AC3E}">
        <p14:creationId xmlns:p14="http://schemas.microsoft.com/office/powerpoint/2010/main" val="2266080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6221</TotalTime>
  <Words>3196</Words>
  <Application>Microsoft Office PowerPoint</Application>
  <PresentationFormat>Grand écran</PresentationFormat>
  <Paragraphs>1027</Paragraphs>
  <Slides>52</Slides>
  <Notes>32</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52</vt:i4>
      </vt:variant>
    </vt:vector>
  </HeadingPairs>
  <TitlesOfParts>
    <vt:vector size="65" baseType="lpstr">
      <vt:lpstr>-apple-system</vt:lpstr>
      <vt:lpstr>Arial</vt:lpstr>
      <vt:lpstr>Arial Unicode MS</vt:lpstr>
      <vt:lpstr>Calibri</vt:lpstr>
      <vt:lpstr>Calibri Light</vt:lpstr>
      <vt:lpstr>Comic Sans MS</vt:lpstr>
      <vt:lpstr>inherit</vt:lpstr>
      <vt:lpstr>Lato</vt:lpstr>
      <vt:lpstr>Lato</vt:lpstr>
      <vt:lpstr>Menlo</vt:lpstr>
      <vt:lpstr>Recta</vt:lpstr>
      <vt:lpstr>Roboto Mono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Alphorm</dc:creator>
  <cp:lastModifiedBy>DELL</cp:lastModifiedBy>
  <cp:revision>196</cp:revision>
  <dcterms:created xsi:type="dcterms:W3CDTF">2017-02-10T20:50:27Z</dcterms:created>
  <dcterms:modified xsi:type="dcterms:W3CDTF">2023-11-26T17:01:44Z</dcterms:modified>
</cp:coreProperties>
</file>