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61" r:id="rId6"/>
    <p:sldId id="283" r:id="rId7"/>
    <p:sldId id="284"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5" r:id="rId29"/>
    <p:sldId id="286" r:id="rId30"/>
    <p:sldId id="287" r:id="rId31"/>
    <p:sldId id="288" r:id="rId32"/>
    <p:sldId id="289" r:id="rId33"/>
    <p:sldId id="282" r:id="rId34"/>
    <p:sldId id="290"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05D0F-2923-4CFD-85E0-E50C6C838516}" type="datetimeFigureOut">
              <a:rPr lang="fr-FR" smtClean="0"/>
              <a:t>25/11/2023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D274D-C96E-42A8-977E-F2AAE584217B}" type="slidenum">
              <a:rPr lang="fr-FR" smtClean="0"/>
              <a:t>‹N°›</a:t>
            </a:fld>
            <a:endParaRPr lang="fr-FR"/>
          </a:p>
        </p:txBody>
      </p:sp>
    </p:spTree>
    <p:extLst>
      <p:ext uri="{BB962C8B-B14F-4D97-AF65-F5344CB8AC3E}">
        <p14:creationId xmlns:p14="http://schemas.microsoft.com/office/powerpoint/2010/main" val="173734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4462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10</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67936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11</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15364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0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00A05D1-374C-4350-8040-6E2731D4688E}" type="slidenum">
              <a:rPr lang="en-US" altLang="en-US" sz="1400" smtClean="0">
                <a:ea typeface="DejaVu Sans"/>
                <a:cs typeface="DejaVu Sans"/>
              </a:rPr>
              <a:pPr>
                <a:spcBef>
                  <a:spcPct val="0"/>
                </a:spcBef>
              </a:pPr>
              <a:t>12</a:t>
            </a:fld>
            <a:endParaRPr lang="en-US" altLang="en-US" sz="1400" smtClean="0">
              <a:ea typeface="DejaVu Sans"/>
              <a:cs typeface="DejaVu Sans"/>
            </a:endParaRPr>
          </a:p>
        </p:txBody>
      </p:sp>
      <p:sp>
        <p:nvSpPr>
          <p:cNvPr id="35840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0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7829C9D4-8A78-4343-9982-93288EBA644E}"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989221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45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ABBDECA-0928-42B4-A689-3713D08F21A1}" type="slidenum">
              <a:rPr lang="en-US" altLang="en-US" sz="1400" smtClean="0">
                <a:ea typeface="DejaVu Sans"/>
                <a:cs typeface="DejaVu Sans"/>
              </a:rPr>
              <a:pPr>
                <a:spcBef>
                  <a:spcPct val="0"/>
                </a:spcBef>
              </a:pPr>
              <a:t>13</a:t>
            </a:fld>
            <a:endParaRPr lang="en-US" altLang="en-US" sz="1400" smtClean="0">
              <a:ea typeface="DejaVu Sans"/>
              <a:cs typeface="DejaVu Sans"/>
            </a:endParaRPr>
          </a:p>
        </p:txBody>
      </p:sp>
      <p:sp>
        <p:nvSpPr>
          <p:cNvPr id="36045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045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6C4C83A-F48E-4CC5-83A1-A254EFBED368}"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93615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24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076EDEB-B615-4541-B410-643948436AEA}" type="slidenum">
              <a:rPr lang="en-US" altLang="en-US" sz="1400" smtClean="0">
                <a:ea typeface="DejaVu Sans"/>
                <a:cs typeface="DejaVu Sans"/>
              </a:rPr>
              <a:pPr>
                <a:spcBef>
                  <a:spcPct val="0"/>
                </a:spcBef>
              </a:pPr>
              <a:t>14</a:t>
            </a:fld>
            <a:endParaRPr lang="en-US" altLang="en-US" sz="1400" smtClean="0">
              <a:ea typeface="DejaVu Sans"/>
              <a:cs typeface="DejaVu Sans"/>
            </a:endParaRPr>
          </a:p>
        </p:txBody>
      </p:sp>
      <p:sp>
        <p:nvSpPr>
          <p:cNvPr id="36249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250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4C0AADE-A9C9-4E4F-AC70-58182FA63D28}"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449993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454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3FC327E-E19B-4F1C-AD64-A142B0F847F6}" type="slidenum">
              <a:rPr lang="en-US" altLang="en-US" sz="1400" smtClean="0">
                <a:ea typeface="DejaVu Sans"/>
                <a:cs typeface="DejaVu Sans"/>
              </a:rPr>
              <a:pPr>
                <a:spcBef>
                  <a:spcPct val="0"/>
                </a:spcBef>
              </a:pPr>
              <a:t>15</a:t>
            </a:fld>
            <a:endParaRPr lang="en-US" altLang="en-US" sz="1400" smtClean="0">
              <a:ea typeface="DejaVu Sans"/>
              <a:cs typeface="DejaVu Sans"/>
            </a:endParaRPr>
          </a:p>
        </p:txBody>
      </p:sp>
      <p:sp>
        <p:nvSpPr>
          <p:cNvPr id="36454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454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C19908B-B6B4-4826-8AC0-51CBDA0090F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70020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5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220FE39-661F-4592-BE07-85CD4C43E25A}" type="slidenum">
              <a:rPr lang="en-US" altLang="en-US" sz="1400" smtClean="0">
                <a:ea typeface="DejaVu Sans"/>
                <a:cs typeface="DejaVu Sans"/>
              </a:rPr>
              <a:pPr>
                <a:spcBef>
                  <a:spcPct val="0"/>
                </a:spcBef>
              </a:pPr>
              <a:t>16</a:t>
            </a:fld>
            <a:endParaRPr lang="en-US" altLang="en-US" sz="1400" smtClean="0">
              <a:ea typeface="DejaVu Sans"/>
              <a:cs typeface="DejaVu Sans"/>
            </a:endParaRPr>
          </a:p>
        </p:txBody>
      </p:sp>
      <p:sp>
        <p:nvSpPr>
          <p:cNvPr id="36659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659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46078EAD-5AC3-4E55-9D02-E43C7099BC75}"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75365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4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A4E8166C-89D1-4081-9A15-B4BBEA0E6152}" type="slidenum">
              <a:rPr lang="en-US" altLang="en-US" sz="1400" smtClean="0">
                <a:ea typeface="DejaVu Sans"/>
                <a:cs typeface="DejaVu Sans"/>
              </a:rPr>
              <a:pPr>
                <a:spcBef>
                  <a:spcPct val="0"/>
                </a:spcBef>
              </a:pPr>
              <a:t>17</a:t>
            </a:fld>
            <a:endParaRPr lang="en-US" altLang="en-US" sz="1400" smtClean="0">
              <a:ea typeface="DejaVu Sans"/>
              <a:cs typeface="DejaVu Sans"/>
            </a:endParaRPr>
          </a:p>
        </p:txBody>
      </p:sp>
      <p:sp>
        <p:nvSpPr>
          <p:cNvPr id="36864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4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B1893F9-4E95-444E-8301-939C797A7DD0}"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94625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069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3911EF1-2057-4C3D-9005-7DB5D99E2613}" type="slidenum">
              <a:rPr lang="en-US" altLang="en-US" sz="1400" smtClean="0">
                <a:ea typeface="DejaVu Sans"/>
                <a:cs typeface="DejaVu Sans"/>
              </a:rPr>
              <a:pPr>
                <a:spcBef>
                  <a:spcPct val="0"/>
                </a:spcBef>
              </a:pPr>
              <a:t>18</a:t>
            </a:fld>
            <a:endParaRPr lang="en-US" altLang="en-US" sz="1400" smtClean="0">
              <a:ea typeface="DejaVu Sans"/>
              <a:cs typeface="DejaVu Sans"/>
            </a:endParaRPr>
          </a:p>
        </p:txBody>
      </p:sp>
      <p:sp>
        <p:nvSpPr>
          <p:cNvPr id="37069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069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B9E89221-16D5-4F44-901B-9023F1784EB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2924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7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ACE3863-065E-4B5B-B22B-409E7B4C413E}" type="slidenum">
              <a:rPr lang="en-US" altLang="en-US" sz="1400" smtClean="0">
                <a:ea typeface="DejaVu Sans"/>
                <a:cs typeface="DejaVu Sans"/>
              </a:rPr>
              <a:pPr>
                <a:spcBef>
                  <a:spcPct val="0"/>
                </a:spcBef>
              </a:pPr>
              <a:t>19</a:t>
            </a:fld>
            <a:endParaRPr lang="en-US" altLang="en-US" sz="1400" smtClean="0">
              <a:ea typeface="DejaVu Sans"/>
              <a:cs typeface="DejaVu Sans"/>
            </a:endParaRPr>
          </a:p>
        </p:txBody>
      </p:sp>
      <p:sp>
        <p:nvSpPr>
          <p:cNvPr id="37273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274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7C8F9D52-2478-4E66-ACEF-D5B3C1827CE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81221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01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E774B510-9BC0-4AB4-AE7A-D4EB3DC965CB}" type="slidenum">
              <a:rPr lang="en-US" altLang="en-US" sz="1400" smtClean="0">
                <a:ea typeface="DejaVu Sans"/>
                <a:cs typeface="DejaVu Sans"/>
              </a:rPr>
              <a:pPr>
                <a:spcBef>
                  <a:spcPct val="0"/>
                </a:spcBef>
              </a:pPr>
              <a:t>2</a:t>
            </a:fld>
            <a:endParaRPr lang="en-US" altLang="en-US" sz="1400" smtClean="0">
              <a:ea typeface="DejaVu Sans"/>
              <a:cs typeface="DejaVu Sans"/>
            </a:endParaRPr>
          </a:p>
        </p:txBody>
      </p:sp>
      <p:sp>
        <p:nvSpPr>
          <p:cNvPr id="34201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202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009BD0FD-2531-44DC-B665-EB824C938A42}"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713228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478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72FBCEA-7381-4FB9-B57E-9EB1B1B09DA9}" type="slidenum">
              <a:rPr lang="en-US" altLang="en-US" sz="1400" smtClean="0">
                <a:ea typeface="DejaVu Sans"/>
                <a:cs typeface="DejaVu Sans"/>
              </a:rPr>
              <a:pPr>
                <a:spcBef>
                  <a:spcPct val="0"/>
                </a:spcBef>
              </a:pPr>
              <a:t>20</a:t>
            </a:fld>
            <a:endParaRPr lang="en-US" altLang="en-US" sz="1400" smtClean="0">
              <a:ea typeface="DejaVu Sans"/>
              <a:cs typeface="DejaVu Sans"/>
            </a:endParaRPr>
          </a:p>
        </p:txBody>
      </p:sp>
      <p:sp>
        <p:nvSpPr>
          <p:cNvPr id="37478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478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B1D49D9A-D420-489A-A1B7-594161737C1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806075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83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A6BCACC-3487-415E-BB1C-E16E9997FFE1}" type="slidenum">
              <a:rPr lang="en-US" altLang="en-US" sz="1400" smtClean="0">
                <a:ea typeface="DejaVu Sans"/>
                <a:cs typeface="DejaVu Sans"/>
              </a:rPr>
              <a:pPr>
                <a:spcBef>
                  <a:spcPct val="0"/>
                </a:spcBef>
              </a:pPr>
              <a:t>21</a:t>
            </a:fld>
            <a:endParaRPr lang="en-US" altLang="en-US" sz="1400" smtClean="0">
              <a:ea typeface="DejaVu Sans"/>
              <a:cs typeface="DejaVu Sans"/>
            </a:endParaRPr>
          </a:p>
        </p:txBody>
      </p:sp>
      <p:sp>
        <p:nvSpPr>
          <p:cNvPr id="37683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683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1C84346F-8BE3-4731-AD98-CAE9FBE922B8}"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99683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0EF0193-E822-4452-BBFE-50B2EFCF6EA4}" type="slidenum">
              <a:rPr lang="en-US" altLang="en-US" sz="1400" smtClean="0">
                <a:ea typeface="DejaVu Sans"/>
                <a:cs typeface="DejaVu Sans"/>
              </a:rPr>
              <a:pPr>
                <a:spcBef>
                  <a:spcPct val="0"/>
                </a:spcBef>
              </a:pPr>
              <a:t>22</a:t>
            </a:fld>
            <a:endParaRPr lang="en-US" altLang="en-US" sz="1400" smtClean="0">
              <a:ea typeface="DejaVu Sans"/>
              <a:cs typeface="DejaVu Sans"/>
            </a:endParaRPr>
          </a:p>
        </p:txBody>
      </p:sp>
      <p:sp>
        <p:nvSpPr>
          <p:cNvPr id="37888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88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DE40D27-D743-42F1-9670-290C6850BEB7}"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385250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23</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504328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297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7BB7313-AA1E-4205-B465-C3920627F9F5}" type="slidenum">
              <a:rPr lang="en-US" altLang="en-US" sz="1400" smtClean="0">
                <a:ea typeface="DejaVu Sans"/>
                <a:cs typeface="DejaVu Sans"/>
              </a:rPr>
              <a:pPr>
                <a:spcBef>
                  <a:spcPct val="0"/>
                </a:spcBef>
              </a:pPr>
              <a:t>24</a:t>
            </a:fld>
            <a:endParaRPr lang="en-US" altLang="en-US" sz="1400" smtClean="0">
              <a:ea typeface="DejaVu Sans"/>
              <a:cs typeface="DejaVu Sans"/>
            </a:endParaRPr>
          </a:p>
        </p:txBody>
      </p:sp>
      <p:sp>
        <p:nvSpPr>
          <p:cNvPr id="38297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298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F9974FA-51AF-4A93-A4BA-CD699E9DDAD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808265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502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9FAFA55-F669-4DD4-9F20-2337EC7EEA08}" type="slidenum">
              <a:rPr lang="en-US" altLang="en-US" sz="1400" smtClean="0">
                <a:ea typeface="DejaVu Sans"/>
                <a:cs typeface="DejaVu Sans"/>
              </a:rPr>
              <a:pPr>
                <a:spcBef>
                  <a:spcPct val="0"/>
                </a:spcBef>
              </a:pPr>
              <a:t>25</a:t>
            </a:fld>
            <a:endParaRPr lang="en-US" altLang="en-US" sz="1400" smtClean="0">
              <a:ea typeface="DejaVu Sans"/>
              <a:cs typeface="DejaVu Sans"/>
            </a:endParaRPr>
          </a:p>
        </p:txBody>
      </p:sp>
      <p:sp>
        <p:nvSpPr>
          <p:cNvPr id="38502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502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73F51C1-1B59-41FD-ABE7-A7F9267DF81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94610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707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2EEBFF4-FF15-46F1-B5CA-1F0BBF3B30B1}" type="slidenum">
              <a:rPr lang="en-US" altLang="en-US" sz="1400" smtClean="0">
                <a:ea typeface="DejaVu Sans"/>
                <a:cs typeface="DejaVu Sans"/>
              </a:rPr>
              <a:pPr>
                <a:spcBef>
                  <a:spcPct val="0"/>
                </a:spcBef>
              </a:pPr>
              <a:t>26</a:t>
            </a:fld>
            <a:endParaRPr lang="en-US" altLang="en-US" sz="1400" smtClean="0">
              <a:ea typeface="DejaVu Sans"/>
              <a:cs typeface="DejaVu Sans"/>
            </a:endParaRPr>
          </a:p>
        </p:txBody>
      </p:sp>
      <p:sp>
        <p:nvSpPr>
          <p:cNvPr id="38707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707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155A1F24-E8F4-4B25-A99B-A2F6F8EC10E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577378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2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090409ED-1402-4892-A92B-074837C08576}" type="slidenum">
              <a:rPr lang="en-US" altLang="en-US" sz="1400" smtClean="0">
                <a:ea typeface="DejaVu Sans"/>
                <a:cs typeface="DejaVu Sans"/>
              </a:rPr>
              <a:pPr>
                <a:spcBef>
                  <a:spcPct val="0"/>
                </a:spcBef>
              </a:pPr>
              <a:t>27</a:t>
            </a:fld>
            <a:endParaRPr lang="en-US" altLang="en-US" sz="1400" smtClean="0">
              <a:ea typeface="DejaVu Sans"/>
              <a:cs typeface="DejaVu Sans"/>
            </a:endParaRPr>
          </a:p>
        </p:txBody>
      </p:sp>
      <p:sp>
        <p:nvSpPr>
          <p:cNvPr id="38912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2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5E1FA3D6-86CC-4499-B6D9-7A38922017C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04691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28</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212752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29</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53012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3</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204644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30</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25366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31</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265883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32</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22995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33</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75957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34</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35877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4</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smtClean="0">
                <a:latin typeface="Arial" panose="020B0604020202020204" pitchFamily="34" charset="0"/>
                <a:ea typeface="DejaVu Sans"/>
                <a:cs typeface="DejaVu Sans"/>
              </a:rPr>
              <a:t>ansible all -m ping</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smtClean="0">
                <a:latin typeface="Arial" panose="020B0604020202020204" pitchFamily="34" charset="0"/>
                <a:ea typeface="DejaVu Sans"/>
                <a:cs typeface="DejaVu Sans"/>
              </a:rPr>
              <a:t>Ansible 192.168.1.14 –m ping</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smtClean="0">
                <a:latin typeface="Arial" panose="020B0604020202020204" pitchFamily="34" charset="0"/>
                <a:ea typeface="DejaVu Sans"/>
                <a:cs typeface="DejaVu Sans"/>
              </a:rPr>
              <a:t>ansible  192.168.1.14 -a '/home/ansuser/script.py'</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21433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5</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183154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6</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smtClean="0">
                <a:latin typeface="Arial" panose="020B0604020202020204" pitchFamily="34" charset="0"/>
                <a:ea typeface="DejaVu Sans"/>
                <a:cs typeface="DejaVu Sans"/>
              </a:rPr>
              <a:t>ansible all -m ping</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smtClean="0">
                <a:latin typeface="Arial" panose="020B0604020202020204" pitchFamily="34" charset="0"/>
                <a:ea typeface="DejaVu Sans"/>
                <a:cs typeface="DejaVu Sans"/>
              </a:rPr>
              <a:t>Ansible 192.168.1.14 –m ping</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smtClean="0">
                <a:latin typeface="Arial" panose="020B0604020202020204" pitchFamily="34" charset="0"/>
                <a:ea typeface="DejaVu Sans"/>
                <a:cs typeface="DejaVu Sans"/>
              </a:rPr>
              <a:t>ansible  192.168.1.14 -a '/home/ansuser/script.py'</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24974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7</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1103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8</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865947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2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66DF061-15EB-4374-9032-A96EEBEF0032}" type="slidenum">
              <a:rPr lang="en-US" altLang="en-US" sz="1400" smtClean="0">
                <a:ea typeface="DejaVu Sans"/>
                <a:cs typeface="DejaVu Sans"/>
              </a:rPr>
              <a:pPr>
                <a:spcBef>
                  <a:spcPct val="0"/>
                </a:spcBef>
              </a:pPr>
              <a:t>9</a:t>
            </a:fld>
            <a:endParaRPr lang="en-US" altLang="en-US" sz="1400" smtClean="0">
              <a:ea typeface="DejaVu Sans"/>
              <a:cs typeface="DejaVu Sans"/>
            </a:endParaRPr>
          </a:p>
        </p:txBody>
      </p:sp>
      <p:sp>
        <p:nvSpPr>
          <p:cNvPr id="35225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226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B56067C-7F45-45ED-9DFD-2A67D16F66F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5504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25/11/2023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261888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25/11/2023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884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25/11/2023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363109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25/11/2023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311209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BE181F9-055C-4D3D-9A07-549DA7B93FF4}" type="datetimeFigureOut">
              <a:rPr lang="fr-FR" smtClean="0"/>
              <a:t>25/11/2023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291132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E181F9-055C-4D3D-9A07-549DA7B93FF4}" type="datetimeFigureOut">
              <a:rPr lang="fr-FR" smtClean="0"/>
              <a:t>25/11/2023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173432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BE181F9-055C-4D3D-9A07-549DA7B93FF4}" type="datetimeFigureOut">
              <a:rPr lang="fr-FR" smtClean="0"/>
              <a:t>25/11/2023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129578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BE181F9-055C-4D3D-9A07-549DA7B93FF4}" type="datetimeFigureOut">
              <a:rPr lang="fr-FR" smtClean="0"/>
              <a:t>25/11/2023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232292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E181F9-055C-4D3D-9A07-549DA7B93FF4}" type="datetimeFigureOut">
              <a:rPr lang="fr-FR" smtClean="0"/>
              <a:t>25/11/2023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23264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BE181F9-055C-4D3D-9A07-549DA7B93FF4}" type="datetimeFigureOut">
              <a:rPr lang="fr-FR" smtClean="0"/>
              <a:t>25/11/2023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313071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BE181F9-055C-4D3D-9A07-549DA7B93FF4}" type="datetimeFigureOut">
              <a:rPr lang="fr-FR" smtClean="0"/>
              <a:t>25/11/2023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‹N°›</a:t>
            </a:fld>
            <a:endParaRPr lang="fr-FR"/>
          </a:p>
        </p:txBody>
      </p:sp>
    </p:spTree>
    <p:extLst>
      <p:ext uri="{BB962C8B-B14F-4D97-AF65-F5344CB8AC3E}">
        <p14:creationId xmlns:p14="http://schemas.microsoft.com/office/powerpoint/2010/main" val="21713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81F9-055C-4D3D-9A07-549DA7B93FF4}" type="datetimeFigureOut">
              <a:rPr lang="fr-FR" smtClean="0"/>
              <a:t>25/11/2023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DEEE5-E7B7-4A06-B77E-9458154B8442}" type="slidenum">
              <a:rPr lang="fr-FR" smtClean="0"/>
              <a:t>‹N°›</a:t>
            </a:fld>
            <a:endParaRPr lang="fr-FR"/>
          </a:p>
        </p:txBody>
      </p:sp>
    </p:spTree>
    <p:extLst>
      <p:ext uri="{BB962C8B-B14F-4D97-AF65-F5344CB8AC3E}">
        <p14:creationId xmlns:p14="http://schemas.microsoft.com/office/powerpoint/2010/main" val="3203652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galaxy.ansible.com/"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609600" y="2514600"/>
            <a:ext cx="8596313"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Ansible</a:t>
            </a:r>
          </a:p>
        </p:txBody>
      </p:sp>
    </p:spTree>
    <p:extLst>
      <p:ext uri="{BB962C8B-B14F-4D97-AF65-F5344CB8AC3E}">
        <p14:creationId xmlns:p14="http://schemas.microsoft.com/office/powerpoint/2010/main" val="110161200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variables de ansible </a:t>
            </a:r>
            <a:endParaRPr lang="fr-FR" altLang="en-US" b="1">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3284"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Les </a:t>
            </a:r>
            <a:r>
              <a:rPr lang="fr-FR" altLang="fr-FR" b="1">
                <a:latin typeface="Times New Roman" panose="02020603050405020304" pitchFamily="18" charset="0"/>
                <a:cs typeface="Times New Roman" panose="02020603050405020304" pitchFamily="18" charset="0"/>
              </a:rPr>
              <a:t>Variables</a:t>
            </a:r>
            <a:r>
              <a:rPr lang="fr-FR" altLang="fr-FR">
                <a:latin typeface="Times New Roman" panose="02020603050405020304" pitchFamily="18" charset="0"/>
                <a:cs typeface="Times New Roman" panose="02020603050405020304" pitchFamily="18" charset="0"/>
              </a:rPr>
              <a:t> assurent la réutilisabilité du playbook </a:t>
            </a:r>
            <a:endParaRPr lang="fr-FR" altLang="fr-FR" sz="1600" b="1">
              <a:latin typeface="Times New Roman" panose="02020603050405020304" pitchFamily="18" charset="0"/>
              <a:cs typeface="Times New Roman" panose="02020603050405020304" pitchFamily="18" charset="0"/>
            </a:endParaRPr>
          </a:p>
        </p:txBody>
      </p:sp>
      <p:sp>
        <p:nvSpPr>
          <p:cNvPr id="5" name="Rectangle 4"/>
          <p:cNvSpPr/>
          <p:nvPr/>
        </p:nvSpPr>
        <p:spPr>
          <a:xfrm>
            <a:off x="1066800" y="1581150"/>
            <a:ext cx="6934200" cy="3138488"/>
          </a:xfrm>
          <a:prstGeom prst="rect">
            <a:avLst/>
          </a:prstGeom>
        </p:spPr>
        <p:txBody>
          <a:bodyPr>
            <a:spAutoFit/>
          </a:bodyPr>
          <a:lstStyle/>
          <a:p>
            <a:pPr>
              <a:defRPr/>
            </a:pPr>
            <a:r>
              <a:rPr lang="fr-FR" dirty="0"/>
              <a:t>---</a:t>
            </a:r>
          </a:p>
          <a:p>
            <a:pPr>
              <a:defRPr/>
            </a:pPr>
            <a:r>
              <a:rPr lang="fr-FR" dirty="0"/>
              <a:t>- </a:t>
            </a:r>
            <a:r>
              <a:rPr lang="fr-FR" dirty="0" err="1"/>
              <a:t>name</a:t>
            </a:r>
            <a:r>
              <a:rPr lang="fr-FR" dirty="0"/>
              <a:t>: exemple de </a:t>
            </a:r>
            <a:r>
              <a:rPr lang="fr-FR" dirty="0" err="1"/>
              <a:t>varaibles</a:t>
            </a:r>
            <a:endParaRPr lang="fr-FR" dirty="0"/>
          </a:p>
          <a:p>
            <a:pPr>
              <a:defRPr/>
            </a:pPr>
            <a:r>
              <a:rPr lang="fr-FR" dirty="0"/>
              <a:t>  hosts: </a:t>
            </a:r>
            <a:r>
              <a:rPr lang="fr-FR" dirty="0" err="1"/>
              <a:t>ubuntu</a:t>
            </a:r>
            <a:endParaRPr lang="fr-FR" dirty="0"/>
          </a:p>
          <a:p>
            <a:pPr>
              <a:defRPr/>
            </a:pPr>
            <a:r>
              <a:rPr lang="fr-FR" dirty="0"/>
              <a:t>  </a:t>
            </a:r>
            <a:r>
              <a:rPr lang="fr-FR" dirty="0" err="1"/>
              <a:t>become</a:t>
            </a:r>
            <a:r>
              <a:rPr lang="fr-FR" dirty="0"/>
              <a:t>: </a:t>
            </a:r>
            <a:r>
              <a:rPr lang="fr-FR" dirty="0" err="1"/>
              <a:t>true</a:t>
            </a:r>
            <a:endParaRPr lang="fr-FR" dirty="0"/>
          </a:p>
          <a:p>
            <a:pPr>
              <a:defRPr/>
            </a:pPr>
            <a:r>
              <a:rPr lang="fr-FR" dirty="0"/>
              <a:t>  </a:t>
            </a:r>
            <a:r>
              <a:rPr lang="fr-FR" dirty="0">
                <a:solidFill>
                  <a:srgbClr val="FF0000"/>
                </a:solidFill>
                <a:effectLst>
                  <a:outerShdw blurRad="38100" dist="38100" dir="2700000" algn="tl">
                    <a:srgbClr val="000000">
                      <a:alpha val="43137"/>
                    </a:srgbClr>
                  </a:outerShdw>
                </a:effectLst>
              </a:rPr>
              <a:t>vars:</a:t>
            </a:r>
          </a:p>
          <a:p>
            <a:pPr>
              <a:defRPr/>
            </a:pPr>
            <a:r>
              <a:rPr lang="fr-FR" dirty="0">
                <a:solidFill>
                  <a:srgbClr val="FF0000"/>
                </a:solidFill>
                <a:effectLst>
                  <a:outerShdw blurRad="38100" dist="38100" dir="2700000" algn="tl">
                    <a:srgbClr val="000000">
                      <a:alpha val="43137"/>
                    </a:srgbClr>
                  </a:outerShdw>
                </a:effectLst>
              </a:rPr>
              <a:t>    - var1: Hello</a:t>
            </a:r>
          </a:p>
          <a:p>
            <a:pPr>
              <a:defRPr/>
            </a:pPr>
            <a:r>
              <a:rPr lang="fr-FR" dirty="0">
                <a:solidFill>
                  <a:srgbClr val="FF0000"/>
                </a:solidFill>
                <a:effectLst>
                  <a:outerShdw blurRad="38100" dist="38100" dir="2700000" algn="tl">
                    <a:srgbClr val="000000">
                      <a:alpha val="43137"/>
                    </a:srgbClr>
                  </a:outerShdw>
                </a:effectLst>
              </a:rPr>
              <a:t>    - var2: World</a:t>
            </a:r>
          </a:p>
          <a:p>
            <a:pPr>
              <a:defRPr/>
            </a:pPr>
            <a:endParaRPr lang="fr-FR" dirty="0"/>
          </a:p>
          <a:p>
            <a:pPr>
              <a:defRPr/>
            </a:pPr>
            <a:r>
              <a:rPr lang="fr-FR" dirty="0"/>
              <a:t>  </a:t>
            </a:r>
            <a:r>
              <a:rPr lang="fr-FR" dirty="0" err="1"/>
              <a:t>tasks</a:t>
            </a:r>
            <a:r>
              <a:rPr lang="fr-FR" dirty="0"/>
              <a:t>:</a:t>
            </a:r>
          </a:p>
          <a:p>
            <a:pPr>
              <a:defRPr/>
            </a:pPr>
            <a:r>
              <a:rPr lang="fr-FR" dirty="0"/>
              <a:t>    - </a:t>
            </a:r>
            <a:r>
              <a:rPr lang="fr-FR" dirty="0" err="1"/>
              <a:t>name</a:t>
            </a:r>
            <a:r>
              <a:rPr lang="fr-FR" dirty="0"/>
              <a:t>: </a:t>
            </a:r>
            <a:r>
              <a:rPr lang="fr-FR" dirty="0" err="1"/>
              <a:t>echo</a:t>
            </a:r>
            <a:r>
              <a:rPr lang="fr-FR" dirty="0"/>
              <a:t> </a:t>
            </a:r>
            <a:r>
              <a:rPr lang="fr-FR" dirty="0" err="1"/>
              <a:t>text</a:t>
            </a:r>
            <a:endParaRPr lang="fr-FR" dirty="0"/>
          </a:p>
          <a:p>
            <a:pPr>
              <a:defRPr/>
            </a:pPr>
            <a:r>
              <a:rPr lang="fr-FR" dirty="0"/>
              <a:t>      </a:t>
            </a:r>
            <a:r>
              <a:rPr lang="fr-FR" dirty="0" err="1"/>
              <a:t>shell</a:t>
            </a:r>
            <a:r>
              <a:rPr lang="fr-FR" dirty="0"/>
              <a:t>: </a:t>
            </a:r>
            <a:r>
              <a:rPr lang="fr-FR" dirty="0" err="1"/>
              <a:t>echo</a:t>
            </a:r>
            <a:r>
              <a:rPr lang="fr-FR" dirty="0"/>
              <a:t> </a:t>
            </a:r>
            <a:r>
              <a:rPr lang="fr-FR" dirty="0">
                <a:solidFill>
                  <a:srgbClr val="FF0000"/>
                </a:solidFill>
                <a:effectLst>
                  <a:outerShdw blurRad="38100" dist="38100" dir="2700000" algn="tl">
                    <a:srgbClr val="000000">
                      <a:alpha val="43137"/>
                    </a:srgbClr>
                  </a:outerShdw>
                </a:effectLst>
              </a:rPr>
              <a:t>"{{var1}} {{var2}}</a:t>
            </a:r>
            <a:r>
              <a:rPr lang="fr-FR" dirty="0"/>
              <a:t>" &gt; content.txt</a:t>
            </a:r>
          </a:p>
        </p:txBody>
      </p:sp>
    </p:spTree>
    <p:extLst>
      <p:ext uri="{BB962C8B-B14F-4D97-AF65-F5344CB8AC3E}">
        <p14:creationId xmlns:p14="http://schemas.microsoft.com/office/powerpoint/2010/main" val="3354943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 modue setup de ansible </a:t>
            </a:r>
            <a:endParaRPr lang="fr-FR" altLang="en-US" b="1">
              <a:latin typeface="Times New Roman" panose="02020603050405020304" pitchFamily="18" charset="0"/>
              <a:cs typeface="Times New Roman" panose="02020603050405020304" pitchFamily="18" charset="0"/>
            </a:endParaRPr>
          </a:p>
        </p:txBody>
      </p:sp>
      <p:pic>
        <p:nvPicPr>
          <p:cNvPr id="35533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1083925" cy="3416300"/>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Le module </a:t>
            </a:r>
            <a:r>
              <a:rPr lang="fr-FR" b="1" dirty="0">
                <a:latin typeface="Times New Roman" panose="02020603050405020304" pitchFamily="18" charset="0"/>
                <a:cs typeface="Times New Roman" panose="02020603050405020304" pitchFamily="18" charset="0"/>
              </a:rPr>
              <a:t>Setup </a:t>
            </a:r>
            <a:r>
              <a:rPr lang="fr-FR" dirty="0">
                <a:latin typeface="Times New Roman" panose="02020603050405020304" pitchFamily="18" charset="0"/>
                <a:cs typeface="Times New Roman" panose="02020603050405020304" pitchFamily="18" charset="0"/>
              </a:rPr>
              <a:t>permet de collecter des informations sur les machines cibles</a:t>
            </a:r>
          </a:p>
          <a:p>
            <a:pPr lvl="1" indent="0">
              <a:defRPr/>
            </a:pPr>
            <a:r>
              <a:rPr lang="fr-FR" dirty="0" err="1">
                <a:latin typeface="Times New Roman" panose="02020603050405020304" pitchFamily="18" charset="0"/>
                <a:cs typeface="Times New Roman" panose="02020603050405020304" pitchFamily="18" charset="0"/>
              </a:rPr>
              <a:t>ansible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ubutnu</a:t>
            </a:r>
            <a:r>
              <a:rPr lang="fr-FR" dirty="0">
                <a:latin typeface="Times New Roman" panose="02020603050405020304" pitchFamily="18" charset="0"/>
                <a:cs typeface="Times New Roman" panose="02020603050405020304" pitchFamily="18" charset="0"/>
              </a:rPr>
              <a:t> –m setup </a:t>
            </a: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Avec le setup module peut connaître le type de l’os de la machine distante</a:t>
            </a:r>
          </a:p>
          <a:p>
            <a:pPr marL="0" lvl="1" indent="0">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ansible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ubuntu</a:t>
            </a:r>
            <a:r>
              <a:rPr lang="fr-FR" dirty="0">
                <a:latin typeface="Times New Roman" panose="02020603050405020304" pitchFamily="18" charset="0"/>
                <a:cs typeface="Times New Roman" panose="02020603050405020304" pitchFamily="18" charset="0"/>
              </a:rPr>
              <a:t> –m setup  -a "</a:t>
            </a:r>
            <a:r>
              <a:rPr lang="fr-FR" dirty="0" err="1">
                <a:latin typeface="Times New Roman" panose="02020603050405020304" pitchFamily="18" charset="0"/>
                <a:cs typeface="Times New Roman" panose="02020603050405020304" pitchFamily="18" charset="0"/>
              </a:rPr>
              <a:t>filter</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family</a:t>
            </a:r>
            <a:r>
              <a:rPr lang="fr-FR" dirty="0">
                <a:latin typeface="Times New Roman" panose="02020603050405020304" pitchFamily="18" charset="0"/>
                <a:cs typeface="Times New Roman" panose="02020603050405020304" pitchFamily="18" charset="0"/>
              </a:rPr>
              <a:t>*"</a:t>
            </a:r>
          </a:p>
        </p:txBody>
      </p:sp>
      <p:pic>
        <p:nvPicPr>
          <p:cNvPr id="355333" name="Imag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57375"/>
            <a:ext cx="38862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334" name="Imag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4594225"/>
            <a:ext cx="52197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avec flèche 6"/>
          <p:cNvCxnSpPr/>
          <p:nvPr/>
        </p:nvCxnSpPr>
        <p:spPr bwMode="auto">
          <a:xfrm flipH="1">
            <a:off x="2971800" y="4724400"/>
            <a:ext cx="3698875" cy="298450"/>
          </a:xfrm>
          <a:prstGeom prst="straightConnector1">
            <a:avLst/>
          </a:prstGeom>
          <a:ln w="38100">
            <a:solidFill>
              <a:srgbClr val="FF0000"/>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sp>
        <p:nvSpPr>
          <p:cNvPr id="355336" name="Rectangle 9"/>
          <p:cNvSpPr>
            <a:spLocks noChangeArrowheads="1"/>
          </p:cNvSpPr>
          <p:nvPr/>
        </p:nvSpPr>
        <p:spPr bwMode="auto">
          <a:xfrm>
            <a:off x="6670675" y="4540250"/>
            <a:ext cx="1384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a:latin typeface="Times New Roman" panose="02020603050405020304" pitchFamily="18" charset="0"/>
                <a:cs typeface="Times New Roman" panose="02020603050405020304" pitchFamily="18" charset="0"/>
              </a:rPr>
              <a:t>Fact variable</a:t>
            </a:r>
            <a:endParaRPr lang="fr-FR" altLang="fr-FR"/>
          </a:p>
        </p:txBody>
      </p:sp>
    </p:spTree>
    <p:extLst>
      <p:ext uri="{BB962C8B-B14F-4D97-AF65-F5344CB8AC3E}">
        <p14:creationId xmlns:p14="http://schemas.microsoft.com/office/powerpoint/2010/main" val="1279066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 modue setup de ansible </a:t>
            </a:r>
            <a:endParaRPr lang="fr-FR" altLang="en-US" b="1">
              <a:latin typeface="Times New Roman" panose="02020603050405020304" pitchFamily="18" charset="0"/>
              <a:cs typeface="Times New Roman" panose="02020603050405020304" pitchFamily="18" charset="0"/>
            </a:endParaRPr>
          </a:p>
        </p:txBody>
      </p:sp>
      <p:pic>
        <p:nvPicPr>
          <p:cNvPr id="35737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80"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Il est possible d'utiliser les Fact variables directement dans le Playbook</a:t>
            </a:r>
          </a:p>
        </p:txBody>
      </p:sp>
      <p:pic>
        <p:nvPicPr>
          <p:cNvPr id="357381" name="Image 4"/>
          <p:cNvPicPr>
            <a:picLocks noChangeAspect="1"/>
          </p:cNvPicPr>
          <p:nvPr/>
        </p:nvPicPr>
        <p:blipFill>
          <a:blip r:embed="rId5">
            <a:extLst>
              <a:ext uri="{28A0092B-C50C-407E-A947-70E740481C1C}">
                <a14:useLocalDpi xmlns:a14="http://schemas.microsoft.com/office/drawing/2010/main" val="0"/>
              </a:ext>
            </a:extLst>
          </a:blip>
          <a:srcRect t="1212"/>
          <a:stretch>
            <a:fillRect/>
          </a:stretch>
        </p:blipFill>
        <p:spPr bwMode="auto">
          <a:xfrm>
            <a:off x="1143000" y="1600200"/>
            <a:ext cx="7416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0"/>
          <p:cNvPicPr>
            <a:picLocks noChangeAspect="1"/>
          </p:cNvPicPr>
          <p:nvPr/>
        </p:nvPicPr>
        <p:blipFill rotWithShape="1">
          <a:blip r:embed="rId5"/>
          <a:srcRect l="58886" t="87696"/>
          <a:stretch/>
        </p:blipFill>
        <p:spPr>
          <a:xfrm>
            <a:off x="5562600" y="2055813"/>
            <a:ext cx="5268913" cy="3444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452028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facts variables</a:t>
            </a:r>
            <a:endParaRPr lang="fr-FR" altLang="en-US" b="1">
              <a:latin typeface="Times New Roman" panose="02020603050405020304" pitchFamily="18" charset="0"/>
              <a:cs typeface="Times New Roman" panose="02020603050405020304" pitchFamily="18" charset="0"/>
            </a:endParaRPr>
          </a:p>
        </p:txBody>
      </p:sp>
      <p:pic>
        <p:nvPicPr>
          <p:cNvPr id="35942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28"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Il est possible d'utiliser les Fact variables directement dans le Playbook</a:t>
            </a:r>
          </a:p>
        </p:txBody>
      </p:sp>
      <p:pic>
        <p:nvPicPr>
          <p:cNvPr id="359429" name="Image 4"/>
          <p:cNvPicPr>
            <a:picLocks noChangeAspect="1"/>
          </p:cNvPicPr>
          <p:nvPr/>
        </p:nvPicPr>
        <p:blipFill>
          <a:blip r:embed="rId5">
            <a:extLst>
              <a:ext uri="{28A0092B-C50C-407E-A947-70E740481C1C}">
                <a14:useLocalDpi xmlns:a14="http://schemas.microsoft.com/office/drawing/2010/main" val="0"/>
              </a:ext>
            </a:extLst>
          </a:blip>
          <a:srcRect t="1212"/>
          <a:stretch>
            <a:fillRect/>
          </a:stretch>
        </p:blipFill>
        <p:spPr bwMode="auto">
          <a:xfrm>
            <a:off x="1143000" y="1600200"/>
            <a:ext cx="7416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0"/>
          <p:cNvPicPr>
            <a:picLocks noChangeAspect="1"/>
          </p:cNvPicPr>
          <p:nvPr/>
        </p:nvPicPr>
        <p:blipFill rotWithShape="1">
          <a:blip r:embed="rId5"/>
          <a:srcRect l="58886" t="87696"/>
          <a:stretch/>
        </p:blipFill>
        <p:spPr>
          <a:xfrm>
            <a:off x="5562600" y="2055813"/>
            <a:ext cx="5268913" cy="3444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7175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La flxibilité des Playbooks avec jinja2</a:t>
            </a:r>
            <a:endParaRPr lang="fr-FR" altLang="en-US" b="1">
              <a:latin typeface="Times New Roman" panose="02020603050405020304" pitchFamily="18" charset="0"/>
              <a:cs typeface="Times New Roman" panose="02020603050405020304" pitchFamily="18" charset="0"/>
            </a:endParaRPr>
          </a:p>
        </p:txBody>
      </p:sp>
      <p:pic>
        <p:nvPicPr>
          <p:cNvPr id="36147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1083925" cy="3970338"/>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La création de fichiers statiques pour chacune de ces configurations n'est pas une solution efficace. Jinja2 est un moteur de création de modèles utilisé par Ansible pour générer dynamiquement des configurations basées sur des variables et des expressions au niveau des </a:t>
            </a:r>
            <a:r>
              <a:rPr lang="fr-FR" dirty="0" err="1">
                <a:latin typeface="Times New Roman" panose="02020603050405020304" pitchFamily="18" charset="0"/>
                <a:cs typeface="Times New Roman" panose="02020603050405020304" pitchFamily="18" charset="0"/>
              </a:rPr>
              <a:t>PlayBooks</a:t>
            </a: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Voici quelques notes </a:t>
            </a:r>
          </a:p>
          <a:p>
            <a:pPr marL="285750" indent="-285750">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doubles accolades sont les balises largement utilisées dans un fichier modèle et elles sont utilisées pour intégrer des variables et finalement imprimer leur valeur lors de l'exécution du code</a:t>
            </a: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accolades sont principalement utilisés pour les instructions de contrôle telles que les boucles et les instructions if-</a:t>
            </a:r>
            <a:r>
              <a:rPr lang="fr-FR" dirty="0" err="1">
                <a:latin typeface="Times New Roman" panose="02020603050405020304" pitchFamily="18" charset="0"/>
                <a:cs typeface="Times New Roman" panose="02020603050405020304" pitchFamily="18" charset="0"/>
              </a:rPr>
              <a:t>else</a:t>
            </a: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accolades désignent des commentaires qui décrivent une tâche.</a:t>
            </a:r>
          </a:p>
          <a:p>
            <a:pPr marL="1028700" lvl="1">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0" lvl="1" indent="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Les fichiers modèles portent l' extension </a:t>
            </a:r>
            <a:r>
              <a:rPr lang="fr-FR" b="1" dirty="0">
                <a:latin typeface="Times New Roman" panose="02020603050405020304" pitchFamily="18" charset="0"/>
                <a:cs typeface="Times New Roman" panose="02020603050405020304" pitchFamily="18" charset="0"/>
              </a:rPr>
              <a:t>.j2</a:t>
            </a:r>
            <a:r>
              <a:rPr lang="fr-FR" dirty="0">
                <a:latin typeface="Times New Roman" panose="02020603050405020304" pitchFamily="18" charset="0"/>
                <a:cs typeface="Times New Roman" panose="02020603050405020304" pitchFamily="18" charset="0"/>
              </a:rPr>
              <a:t> , ce qui implique que le modèle Jinja2 est utilisé</a:t>
            </a:r>
          </a:p>
        </p:txBody>
      </p:sp>
    </p:spTree>
    <p:extLst>
      <p:ext uri="{BB962C8B-B14F-4D97-AF65-F5344CB8AC3E}">
        <p14:creationId xmlns:p14="http://schemas.microsoft.com/office/powerpoint/2010/main" val="35178602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fichiers templating à l'aide des varaibles de Playbooks avec jinja2</a:t>
            </a:r>
            <a:endParaRPr lang="fr-FR" altLang="en-US" b="1">
              <a:latin typeface="Times New Roman" panose="02020603050405020304" pitchFamily="18" charset="0"/>
              <a:cs typeface="Times New Roman" panose="02020603050405020304" pitchFamily="18" charset="0"/>
            </a:endParaRPr>
          </a:p>
        </p:txBody>
      </p:sp>
      <p:pic>
        <p:nvPicPr>
          <p:cNvPr id="36352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4"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Pour comprendre voici un exemple</a:t>
            </a:r>
          </a:p>
        </p:txBody>
      </p:sp>
      <p:sp>
        <p:nvSpPr>
          <p:cNvPr id="3" name="Rectangle 2"/>
          <p:cNvSpPr/>
          <p:nvPr/>
        </p:nvSpPr>
        <p:spPr>
          <a:xfrm>
            <a:off x="762000" y="1905000"/>
            <a:ext cx="9906000" cy="646113"/>
          </a:xfrm>
          <a:prstGeom prst="rect">
            <a:avLst/>
          </a:prstGeom>
        </p:spPr>
        <p:txBody>
          <a:bodyPr>
            <a:spAutoFit/>
          </a:bodyPr>
          <a:lstStyle/>
          <a:p>
            <a:pPr>
              <a:defRPr/>
            </a:pPr>
            <a:r>
              <a:rPr lang="fr-FR" dirty="0">
                <a:latin typeface="Times New Roman" panose="02020603050405020304" pitchFamily="18" charset="0"/>
                <a:cs typeface="Times New Roman" panose="02020603050405020304" pitchFamily="18" charset="0"/>
              </a:rPr>
              <a:t>Ce ci est un fichier </a:t>
            </a:r>
            <a:r>
              <a:rPr lang="fr-FR" dirty="0" err="1">
                <a:latin typeface="Times New Roman" panose="02020603050405020304" pitchFamily="18" charset="0"/>
                <a:cs typeface="Times New Roman" panose="02020603050405020304" pitchFamily="18" charset="0"/>
              </a:rPr>
              <a:t>template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version_number</a:t>
            </a:r>
            <a:r>
              <a:rPr lang="fr-FR" dirty="0">
                <a:latin typeface="Times New Roman" panose="02020603050405020304" pitchFamily="18" charset="0"/>
                <a:cs typeface="Times New Roman" panose="02020603050405020304" pitchFamily="18" charset="0"/>
              </a:rPr>
              <a:t> et  server changent à partir du </a:t>
            </a:r>
            <a:r>
              <a:rPr lang="fr-FR" dirty="0" err="1">
                <a:latin typeface="Times New Roman" panose="02020603050405020304" pitchFamily="18" charset="0"/>
                <a:cs typeface="Times New Roman" panose="02020603050405020304" pitchFamily="18" charset="0"/>
              </a:rPr>
              <a:t>Playbook</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La </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version_number</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est </a:t>
            </a:r>
            <a:r>
              <a:rPr lang="fr-FR" dirty="0" err="1">
                <a:latin typeface="Times New Roman" panose="02020603050405020304" pitchFamily="18" charset="0"/>
                <a:cs typeface="Times New Roman" panose="02020603050405020304" pitchFamily="18" charset="0"/>
              </a:rPr>
              <a:t>executée</a:t>
            </a:r>
            <a:r>
              <a:rPr lang="fr-FR" dirty="0">
                <a:latin typeface="Times New Roman" panose="02020603050405020304" pitchFamily="18" charset="0"/>
                <a:cs typeface="Times New Roman" panose="02020603050405020304" pitchFamily="18" charset="0"/>
              </a:rPr>
              <a:t> sur le serveur </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server }}</a:t>
            </a:r>
            <a:r>
              <a:rPr lang="fr-FR" dirty="0">
                <a:latin typeface="Times New Roman" panose="02020603050405020304" pitchFamily="18" charset="0"/>
                <a:cs typeface="Times New Roman" panose="02020603050405020304" pitchFamily="18" charset="0"/>
              </a:rPr>
              <a:t>!!!</a:t>
            </a:r>
          </a:p>
        </p:txBody>
      </p:sp>
      <p:sp>
        <p:nvSpPr>
          <p:cNvPr id="363526" name="Rectangle 5"/>
          <p:cNvSpPr>
            <a:spLocks noChangeArrowheads="1"/>
          </p:cNvSpPr>
          <p:nvPr/>
        </p:nvSpPr>
        <p:spPr bwMode="auto">
          <a:xfrm>
            <a:off x="650875" y="1535113"/>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Commencer par enregistrer ce contenu sous un fichier </a:t>
            </a:r>
            <a:r>
              <a:rPr lang="fr-FR" altLang="fr-FR" b="1">
                <a:latin typeface="Times New Roman" panose="02020603050405020304" pitchFamily="18" charset="0"/>
                <a:cs typeface="Times New Roman" panose="02020603050405020304" pitchFamily="18" charset="0"/>
              </a:rPr>
              <a:t>test.j2</a:t>
            </a:r>
          </a:p>
        </p:txBody>
      </p:sp>
      <p:sp>
        <p:nvSpPr>
          <p:cNvPr id="363527" name="Rectangle 6"/>
          <p:cNvSpPr>
            <a:spLocks noChangeArrowheads="1"/>
          </p:cNvSpPr>
          <p:nvPr/>
        </p:nvSpPr>
        <p:spPr bwMode="auto">
          <a:xfrm>
            <a:off x="685800" y="2901950"/>
            <a:ext cx="11083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Exécuter ce Playbook</a:t>
            </a:r>
            <a:endParaRPr lang="fr-FR" altLang="fr-FR" b="1">
              <a:latin typeface="Times New Roman" panose="02020603050405020304" pitchFamily="18" charset="0"/>
              <a:cs typeface="Times New Roman" panose="02020603050405020304" pitchFamily="18" charset="0"/>
            </a:endParaRPr>
          </a:p>
        </p:txBody>
      </p:sp>
      <p:sp>
        <p:nvSpPr>
          <p:cNvPr id="4" name="Rectangle 3"/>
          <p:cNvSpPr/>
          <p:nvPr/>
        </p:nvSpPr>
        <p:spPr>
          <a:xfrm>
            <a:off x="990600" y="3270250"/>
            <a:ext cx="6096000" cy="2862263"/>
          </a:xfrm>
          <a:prstGeom prst="rect">
            <a:avLst/>
          </a:prstGeom>
        </p:spPr>
        <p:txBody>
          <a:bodyPr>
            <a:spAutoFit/>
          </a:bodyPr>
          <a:lstStyle/>
          <a:p>
            <a:pPr>
              <a:defRPr/>
            </a:pPr>
            <a:r>
              <a:rPr lang="fr-FR" dirty="0"/>
              <a:t>---</a:t>
            </a:r>
          </a:p>
          <a:p>
            <a:pPr>
              <a:defRPr/>
            </a:pPr>
            <a:r>
              <a:rPr lang="fr-FR" dirty="0"/>
              <a:t>- hosts: </a:t>
            </a:r>
            <a:r>
              <a:rPr lang="fr-FR" dirty="0" err="1"/>
              <a:t>ubuntu</a:t>
            </a:r>
            <a:endParaRPr lang="fr-FR" dirty="0"/>
          </a:p>
          <a:p>
            <a:pPr>
              <a:defRPr/>
            </a:pPr>
            <a:r>
              <a:rPr lang="fr-FR" dirty="0"/>
              <a:t>  </a:t>
            </a:r>
            <a:r>
              <a:rPr lang="fr-FR" dirty="0">
                <a:solidFill>
                  <a:srgbClr val="FF0000"/>
                </a:solidFill>
                <a:effectLst>
                  <a:outerShdw blurRad="38100" dist="38100" dir="2700000" algn="tl">
                    <a:srgbClr val="000000">
                      <a:alpha val="43137"/>
                    </a:srgbClr>
                  </a:outerShdw>
                </a:effectLst>
              </a:rPr>
              <a:t>vars:</a:t>
            </a:r>
          </a:p>
          <a:p>
            <a:pPr>
              <a:defRPr/>
            </a:pPr>
            <a:r>
              <a:rPr lang="fr-FR" dirty="0">
                <a:solidFill>
                  <a:srgbClr val="FF0000"/>
                </a:solidFill>
                <a:effectLst>
                  <a:outerShdw blurRad="38100" dist="38100" dir="2700000" algn="tl">
                    <a:srgbClr val="000000">
                      <a:alpha val="43137"/>
                    </a:srgbClr>
                  </a:outerShdw>
                </a:effectLst>
              </a:rPr>
              <a:t>    </a:t>
            </a:r>
            <a:r>
              <a:rPr lang="fr-FR" dirty="0" err="1">
                <a:solidFill>
                  <a:srgbClr val="FF0000"/>
                </a:solidFill>
                <a:effectLst>
                  <a:outerShdw blurRad="38100" dist="38100" dir="2700000" algn="tl">
                    <a:srgbClr val="000000">
                      <a:alpha val="43137"/>
                    </a:srgbClr>
                  </a:outerShdw>
                </a:effectLst>
              </a:rPr>
              <a:t>version_number</a:t>
            </a:r>
            <a:r>
              <a:rPr lang="fr-FR" dirty="0">
                <a:solidFill>
                  <a:srgbClr val="FF0000"/>
                </a:solidFill>
                <a:effectLst>
                  <a:outerShdw blurRad="38100" dist="38100" dir="2700000" algn="tl">
                    <a:srgbClr val="000000">
                      <a:alpha val="43137"/>
                    </a:srgbClr>
                  </a:outerShdw>
                </a:effectLst>
              </a:rPr>
              <a:t>: 'v1.0.0'</a:t>
            </a:r>
          </a:p>
          <a:p>
            <a:pPr>
              <a:defRPr/>
            </a:pPr>
            <a:r>
              <a:rPr lang="fr-FR" dirty="0">
                <a:solidFill>
                  <a:srgbClr val="FF0000"/>
                </a:solidFill>
                <a:effectLst>
                  <a:outerShdw blurRad="38100" dist="38100" dir="2700000" algn="tl">
                    <a:srgbClr val="000000">
                      <a:alpha val="43137"/>
                    </a:srgbClr>
                  </a:outerShdw>
                </a:effectLst>
              </a:rPr>
              <a:t>    server: 'Ubuntu'</a:t>
            </a:r>
          </a:p>
          <a:p>
            <a:pPr>
              <a:defRPr/>
            </a:pPr>
            <a:r>
              <a:rPr lang="fr-FR" dirty="0"/>
              <a:t>  </a:t>
            </a:r>
            <a:r>
              <a:rPr lang="fr-FR" dirty="0" err="1"/>
              <a:t>tasks</a:t>
            </a:r>
            <a:r>
              <a:rPr lang="fr-FR" dirty="0"/>
              <a:t>:</a:t>
            </a:r>
          </a:p>
          <a:p>
            <a:pPr>
              <a:defRPr/>
            </a:pPr>
            <a:r>
              <a:rPr lang="fr-FR" dirty="0"/>
              <a:t>    - </a:t>
            </a:r>
            <a:r>
              <a:rPr lang="fr-FR" dirty="0" err="1"/>
              <a:t>name</a:t>
            </a:r>
            <a:r>
              <a:rPr lang="fr-FR" dirty="0"/>
              <a:t>: tester </a:t>
            </a:r>
            <a:r>
              <a:rPr lang="fr-FR" dirty="0" err="1"/>
              <a:t>jinja</a:t>
            </a:r>
            <a:r>
              <a:rPr lang="fr-FR" dirty="0"/>
              <a:t> 2</a:t>
            </a:r>
          </a:p>
          <a:p>
            <a:pPr>
              <a:defRPr/>
            </a:pPr>
            <a:r>
              <a:rPr lang="fr-FR" dirty="0"/>
              <a:t>      </a:t>
            </a:r>
            <a:r>
              <a:rPr lang="fr-FR" dirty="0" err="1">
                <a:solidFill>
                  <a:srgbClr val="7030A0"/>
                </a:solidFill>
                <a:effectLst>
                  <a:outerShdw blurRad="38100" dist="38100" dir="2700000" algn="tl">
                    <a:srgbClr val="000000">
                      <a:alpha val="43137"/>
                    </a:srgbClr>
                  </a:outerShdw>
                </a:effectLst>
              </a:rPr>
              <a:t>template</a:t>
            </a:r>
            <a:r>
              <a:rPr lang="fr-FR" dirty="0">
                <a:solidFill>
                  <a:srgbClr val="7030A0"/>
                </a:solidFill>
                <a:effectLst>
                  <a:outerShdw blurRad="38100" dist="38100" dir="2700000" algn="tl">
                    <a:srgbClr val="000000">
                      <a:alpha val="43137"/>
                    </a:srgbClr>
                  </a:outerShdw>
                </a:effectLst>
              </a:rPr>
              <a:t>:</a:t>
            </a:r>
          </a:p>
          <a:p>
            <a:pPr>
              <a:defRPr/>
            </a:pPr>
            <a:r>
              <a:rPr lang="fr-FR" dirty="0"/>
              <a:t>        </a:t>
            </a:r>
            <a:r>
              <a:rPr lang="fr-FR" dirty="0" err="1">
                <a:solidFill>
                  <a:srgbClr val="00B050"/>
                </a:solidFill>
                <a:effectLst>
                  <a:outerShdw blurRad="38100" dist="38100" dir="2700000" algn="tl">
                    <a:srgbClr val="000000">
                      <a:alpha val="43137"/>
                    </a:srgbClr>
                  </a:outerShdw>
                </a:effectLst>
              </a:rPr>
              <a:t>src</a:t>
            </a:r>
            <a:r>
              <a:rPr lang="fr-FR" dirty="0">
                <a:solidFill>
                  <a:srgbClr val="00B050"/>
                </a:solidFill>
                <a:effectLst>
                  <a:outerShdw blurRad="38100" dist="38100" dir="2700000" algn="tl">
                    <a:srgbClr val="000000">
                      <a:alpha val="43137"/>
                    </a:srgbClr>
                  </a:outerShdw>
                </a:effectLst>
              </a:rPr>
              <a:t>: test.j2</a:t>
            </a:r>
          </a:p>
          <a:p>
            <a:pPr>
              <a:defRPr/>
            </a:pPr>
            <a:r>
              <a:rPr lang="fr-FR" dirty="0"/>
              <a:t>        </a:t>
            </a:r>
            <a:r>
              <a:rPr lang="fr-FR" dirty="0" err="1">
                <a:solidFill>
                  <a:schemeClr val="accent2">
                    <a:lumMod val="75000"/>
                  </a:schemeClr>
                </a:solidFill>
                <a:effectLst>
                  <a:outerShdw blurRad="38100" dist="38100" dir="2700000" algn="tl">
                    <a:srgbClr val="000000">
                      <a:alpha val="43137"/>
                    </a:srgbClr>
                  </a:outerShdw>
                </a:effectLst>
              </a:rPr>
              <a:t>dest</a:t>
            </a:r>
            <a:r>
              <a:rPr lang="fr-FR" dirty="0">
                <a:solidFill>
                  <a:schemeClr val="accent2">
                    <a:lumMod val="75000"/>
                  </a:schemeClr>
                </a:solidFill>
                <a:effectLst>
                  <a:outerShdw blurRad="38100" dist="38100" dir="2700000" algn="tl">
                    <a:srgbClr val="000000">
                      <a:alpha val="43137"/>
                    </a:srgbClr>
                  </a:outerShdw>
                </a:effectLst>
              </a:rPr>
              <a:t>: /home/</a:t>
            </a:r>
            <a:r>
              <a:rPr lang="fr-FR" dirty="0" err="1">
                <a:solidFill>
                  <a:schemeClr val="accent2">
                    <a:lumMod val="75000"/>
                  </a:schemeClr>
                </a:solidFill>
                <a:effectLst>
                  <a:outerShdw blurRad="38100" dist="38100" dir="2700000" algn="tl">
                    <a:srgbClr val="000000">
                      <a:alpha val="43137"/>
                    </a:srgbClr>
                  </a:outerShdw>
                </a:effectLst>
              </a:rPr>
              <a:t>ansuser</a:t>
            </a:r>
            <a:r>
              <a:rPr lang="fr-FR" dirty="0">
                <a:solidFill>
                  <a:schemeClr val="accent2">
                    <a:lumMod val="75000"/>
                  </a:schemeClr>
                </a:solidFill>
                <a:effectLst>
                  <a:outerShdw blurRad="38100" dist="38100" dir="2700000" algn="tl">
                    <a:srgbClr val="000000">
                      <a:alpha val="43137"/>
                    </a:srgbClr>
                  </a:outerShdw>
                </a:effectLst>
              </a:rPr>
              <a:t>/resultat.txt</a:t>
            </a:r>
          </a:p>
        </p:txBody>
      </p:sp>
      <p:cxnSp>
        <p:nvCxnSpPr>
          <p:cNvPr id="9" name="Connecteur droit avec flèche 8"/>
          <p:cNvCxnSpPr/>
          <p:nvPr/>
        </p:nvCxnSpPr>
        <p:spPr bwMode="auto">
          <a:xfrm flipH="1">
            <a:off x="1828800" y="2551113"/>
            <a:ext cx="990600" cy="1639887"/>
          </a:xfrm>
          <a:prstGeom prst="straightConnector1">
            <a:avLst/>
          </a:prstGeom>
          <a:ln w="38100">
            <a:solidFill>
              <a:schemeClr val="tx1"/>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cxnSp>
        <p:nvCxnSpPr>
          <p:cNvPr id="12" name="Connecteur droit avec flèche 11"/>
          <p:cNvCxnSpPr/>
          <p:nvPr/>
        </p:nvCxnSpPr>
        <p:spPr bwMode="auto">
          <a:xfrm flipH="1">
            <a:off x="2057400" y="2551113"/>
            <a:ext cx="4191000" cy="1944687"/>
          </a:xfrm>
          <a:prstGeom prst="straightConnector1">
            <a:avLst/>
          </a:prstGeom>
          <a:ln w="38100">
            <a:solidFill>
              <a:schemeClr val="tx2"/>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124485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fichiers templating à l'aide des varaibles de Playbooks avec jinja2</a:t>
            </a:r>
            <a:endParaRPr lang="fr-FR" altLang="en-US" b="1">
              <a:latin typeface="Times New Roman" panose="02020603050405020304" pitchFamily="18" charset="0"/>
              <a:cs typeface="Times New Roman" panose="02020603050405020304" pitchFamily="18" charset="0"/>
            </a:endParaRPr>
          </a:p>
        </p:txBody>
      </p:sp>
      <p:pic>
        <p:nvPicPr>
          <p:cNvPr id="36557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5572"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Voici un deuxième exemple </a:t>
            </a:r>
            <a:r>
              <a:rPr lang="fr-FR" altLang="fr-FR" b="1">
                <a:latin typeface="Times New Roman" panose="02020603050405020304" pitchFamily="18" charset="0"/>
                <a:cs typeface="Times New Roman" panose="02020603050405020304" pitchFamily="18" charset="0"/>
              </a:rPr>
              <a:t>exemple2.j2</a:t>
            </a:r>
          </a:p>
        </p:txBody>
      </p:sp>
      <p:sp>
        <p:nvSpPr>
          <p:cNvPr id="365573" name="Rectangle 7"/>
          <p:cNvSpPr>
            <a:spLocks noChangeArrowheads="1"/>
          </p:cNvSpPr>
          <p:nvPr/>
        </p:nvSpPr>
        <p:spPr bwMode="auto">
          <a:xfrm>
            <a:off x="914400" y="3333750"/>
            <a:ext cx="6096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a:t>---</a:t>
            </a:r>
          </a:p>
          <a:p>
            <a:r>
              <a:rPr lang="fr-FR" altLang="fr-FR"/>
              <a:t>- hosts: ubuntu</a:t>
            </a:r>
          </a:p>
          <a:p>
            <a:r>
              <a:rPr lang="fr-FR" altLang="fr-FR"/>
              <a:t>  vars:</a:t>
            </a:r>
          </a:p>
          <a:p>
            <a:r>
              <a:rPr lang="fr-FR" altLang="fr-FR"/>
              <a:t>    legumes: ['Piments','Tomates','Onions']</a:t>
            </a:r>
          </a:p>
          <a:p>
            <a:endParaRPr lang="fr-FR" altLang="fr-FR"/>
          </a:p>
          <a:p>
            <a:r>
              <a:rPr lang="fr-FR" altLang="fr-FR"/>
              <a:t>  tasks:</a:t>
            </a:r>
          </a:p>
          <a:p>
            <a:r>
              <a:rPr lang="fr-FR" altLang="fr-FR"/>
              <a:t>    - name: test de l'exemple 2 jija</a:t>
            </a:r>
          </a:p>
          <a:p>
            <a:r>
              <a:rPr lang="fr-FR" altLang="fr-FR"/>
              <a:t>      template:</a:t>
            </a:r>
          </a:p>
          <a:p>
            <a:r>
              <a:rPr lang="fr-FR" altLang="fr-FR"/>
              <a:t>        src: exemple2.j2</a:t>
            </a:r>
          </a:p>
          <a:p>
            <a:r>
              <a:rPr lang="fr-FR" altLang="fr-FR"/>
              <a:t>        dest: /home/ansuser/légumes.txt</a:t>
            </a:r>
          </a:p>
        </p:txBody>
      </p:sp>
      <p:sp>
        <p:nvSpPr>
          <p:cNvPr id="365574" name="Rectangle 12"/>
          <p:cNvSpPr>
            <a:spLocks noChangeArrowheads="1"/>
          </p:cNvSpPr>
          <p:nvPr/>
        </p:nvSpPr>
        <p:spPr bwMode="auto">
          <a:xfrm>
            <a:off x="650875" y="2963863"/>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Exécuter ce Playbook</a:t>
            </a:r>
            <a:endParaRPr lang="fr-FR" altLang="fr-FR" b="1">
              <a:latin typeface="Times New Roman" panose="02020603050405020304" pitchFamily="18" charset="0"/>
              <a:cs typeface="Times New Roman" panose="02020603050405020304" pitchFamily="18" charset="0"/>
            </a:endParaRPr>
          </a:p>
        </p:txBody>
      </p:sp>
      <p:sp>
        <p:nvSpPr>
          <p:cNvPr id="365575" name="Rectangle 9"/>
          <p:cNvSpPr>
            <a:spLocks noChangeArrowheads="1"/>
          </p:cNvSpPr>
          <p:nvPr/>
        </p:nvSpPr>
        <p:spPr bwMode="auto">
          <a:xfrm>
            <a:off x="1066800" y="1581150"/>
            <a:ext cx="609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a:t>La liste des légumes</a:t>
            </a:r>
          </a:p>
          <a:p>
            <a:r>
              <a:rPr lang="fr-FR" altLang="fr-FR"/>
              <a:t>{% for item in legumes %}</a:t>
            </a:r>
          </a:p>
          <a:p>
            <a:r>
              <a:rPr lang="fr-FR" altLang="fr-FR"/>
              <a:t>        {{ item }}</a:t>
            </a:r>
          </a:p>
          <a:p>
            <a:r>
              <a:rPr lang="fr-FR" altLang="fr-FR"/>
              <a:t>{% endfor %}</a:t>
            </a:r>
          </a:p>
        </p:txBody>
      </p:sp>
    </p:spTree>
    <p:extLst>
      <p:ext uri="{BB962C8B-B14F-4D97-AF65-F5344CB8AC3E}">
        <p14:creationId xmlns:p14="http://schemas.microsoft.com/office/powerpoint/2010/main" val="37582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filtres de jinja2</a:t>
            </a:r>
            <a:endParaRPr lang="fr-FR" altLang="en-US" b="1">
              <a:latin typeface="Times New Roman" panose="02020603050405020304" pitchFamily="18" charset="0"/>
              <a:cs typeface="Times New Roman" panose="02020603050405020304" pitchFamily="18" charset="0"/>
            </a:endParaRPr>
          </a:p>
        </p:txBody>
      </p:sp>
      <p:pic>
        <p:nvPicPr>
          <p:cNvPr id="36761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7620"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Les filtres sont utilisés pour modifier l’apparence des données de sortie ou de formatage</a:t>
            </a:r>
            <a:endParaRPr lang="fr-FR" altLang="fr-FR" b="1">
              <a:latin typeface="Times New Roman" panose="02020603050405020304" pitchFamily="18" charset="0"/>
              <a:cs typeface="Times New Roman" panose="02020603050405020304" pitchFamily="18" charset="0"/>
            </a:endParaRPr>
          </a:p>
        </p:txBody>
      </p:sp>
      <p:sp>
        <p:nvSpPr>
          <p:cNvPr id="367621" name="Rectangle 2"/>
          <p:cNvSpPr>
            <a:spLocks noChangeArrowheads="1"/>
          </p:cNvSpPr>
          <p:nvPr/>
        </p:nvSpPr>
        <p:spPr bwMode="auto">
          <a:xfrm>
            <a:off x="650875" y="1676400"/>
            <a:ext cx="1051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solidFill>
                  <a:srgbClr val="000000"/>
                </a:solidFill>
                <a:latin typeface="Times New Roman" panose="02020603050405020304" pitchFamily="18" charset="0"/>
                <a:cs typeface="Times New Roman" panose="02020603050405020304" pitchFamily="18" charset="0"/>
              </a:rPr>
              <a:t>Par exemple, pour imprimer les valeurs de la liste précédente en majuscules à l'aide du modèle, dirigez l'élément variable vers l'argument ' </a:t>
            </a:r>
            <a:r>
              <a:rPr lang="fr-FR" altLang="fr-FR">
                <a:solidFill>
                  <a:srgbClr val="0000FF"/>
                </a:solidFill>
                <a:latin typeface="Times New Roman" panose="02020603050405020304" pitchFamily="18" charset="0"/>
                <a:cs typeface="Times New Roman" panose="02020603050405020304" pitchFamily="18" charset="0"/>
              </a:rPr>
              <a:t>upper</a:t>
            </a:r>
            <a:r>
              <a:rPr lang="fr-FR" altLang="fr-FR">
                <a:solidFill>
                  <a:srgbClr val="000000"/>
                </a:solidFill>
                <a:latin typeface="Times New Roman" panose="02020603050405020304" pitchFamily="18" charset="0"/>
                <a:cs typeface="Times New Roman" panose="02020603050405020304" pitchFamily="18" charset="0"/>
              </a:rPr>
              <a:t> ' comme indiqué : </a:t>
            </a:r>
            <a:r>
              <a:rPr lang="fr-FR" altLang="fr-FR">
                <a:solidFill>
                  <a:srgbClr val="0000FF"/>
                </a:solidFill>
                <a:latin typeface="Times New Roman" panose="02020603050405020304" pitchFamily="18" charset="0"/>
                <a:cs typeface="Times New Roman" panose="02020603050405020304" pitchFamily="18" charset="0"/>
              </a:rPr>
              <a:t>{{ item | upper }}</a:t>
            </a:r>
            <a:endParaRPr lang="fr-FR" altLang="fr-FR">
              <a:latin typeface="Times New Roman" panose="02020603050405020304" pitchFamily="18" charset="0"/>
              <a:cs typeface="Times New Roman" panose="02020603050405020304" pitchFamily="18" charset="0"/>
            </a:endParaRPr>
          </a:p>
        </p:txBody>
      </p:sp>
      <p:sp>
        <p:nvSpPr>
          <p:cNvPr id="367622" name="Rectangle 8"/>
          <p:cNvSpPr>
            <a:spLocks noChangeArrowheads="1"/>
          </p:cNvSpPr>
          <p:nvPr/>
        </p:nvSpPr>
        <p:spPr bwMode="auto">
          <a:xfrm>
            <a:off x="650875" y="2409825"/>
            <a:ext cx="1051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solidFill>
                  <a:srgbClr val="000000"/>
                </a:solidFill>
                <a:latin typeface="Times New Roman" panose="02020603050405020304" pitchFamily="18" charset="0"/>
                <a:cs typeface="Times New Roman" panose="02020603050405020304" pitchFamily="18" charset="0"/>
              </a:rPr>
              <a:t>Pour imprimer les valeurs de la liste précédente en miniscule à l'aide du modèle, dirigez l'élément variable vers l'argument ' </a:t>
            </a:r>
            <a:r>
              <a:rPr lang="fr-FR" altLang="fr-FR">
                <a:solidFill>
                  <a:srgbClr val="0000FF"/>
                </a:solidFill>
                <a:latin typeface="Times New Roman" panose="02020603050405020304" pitchFamily="18" charset="0"/>
                <a:cs typeface="Times New Roman" panose="02020603050405020304" pitchFamily="18" charset="0"/>
              </a:rPr>
              <a:t>lower</a:t>
            </a:r>
            <a:r>
              <a:rPr lang="fr-FR" altLang="fr-FR">
                <a:solidFill>
                  <a:srgbClr val="000000"/>
                </a:solidFill>
                <a:latin typeface="Times New Roman" panose="02020603050405020304" pitchFamily="18" charset="0"/>
                <a:cs typeface="Times New Roman" panose="02020603050405020304" pitchFamily="18" charset="0"/>
              </a:rPr>
              <a:t> ' comme indiqué : </a:t>
            </a:r>
            <a:r>
              <a:rPr lang="fr-FR" altLang="fr-FR">
                <a:solidFill>
                  <a:srgbClr val="0000FF"/>
                </a:solidFill>
                <a:latin typeface="Times New Roman" panose="02020603050405020304" pitchFamily="18" charset="0"/>
                <a:cs typeface="Times New Roman" panose="02020603050405020304" pitchFamily="18" charset="0"/>
              </a:rPr>
              <a:t>{{ item | lower }}</a:t>
            </a:r>
            <a:endParaRPr lang="fr-FR" altLang="fr-FR">
              <a:latin typeface="Times New Roman" panose="02020603050405020304" pitchFamily="18" charset="0"/>
              <a:cs typeface="Times New Roman" panose="02020603050405020304" pitchFamily="18" charset="0"/>
            </a:endParaRPr>
          </a:p>
        </p:txBody>
      </p:sp>
      <p:sp>
        <p:nvSpPr>
          <p:cNvPr id="367623" name="Rectangle 3"/>
          <p:cNvSpPr>
            <a:spLocks noChangeArrowheads="1"/>
          </p:cNvSpPr>
          <p:nvPr/>
        </p:nvSpPr>
        <p:spPr bwMode="auto">
          <a:xfrm>
            <a:off x="650875" y="3151188"/>
            <a:ext cx="1007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solidFill>
                  <a:srgbClr val="000000"/>
                </a:solidFill>
                <a:latin typeface="Times New Roman" panose="02020603050405020304" pitchFamily="18" charset="0"/>
                <a:cs typeface="Times New Roman" panose="02020603050405020304" pitchFamily="18" charset="0"/>
              </a:rPr>
              <a:t>Par exemple, pour imprimer la valeur minimale d'une liste, transmettez la liste entière au filtre ' </a:t>
            </a:r>
            <a:r>
              <a:rPr lang="fr-FR" altLang="fr-FR">
                <a:solidFill>
                  <a:srgbClr val="0000FF"/>
                </a:solidFill>
                <a:latin typeface="Times New Roman" panose="02020603050405020304" pitchFamily="18" charset="0"/>
                <a:cs typeface="Times New Roman" panose="02020603050405020304" pitchFamily="18" charset="0"/>
              </a:rPr>
              <a:t>min</a:t>
            </a:r>
            <a:r>
              <a:rPr lang="fr-FR" altLang="fr-FR">
                <a:solidFill>
                  <a:srgbClr val="000000"/>
                </a:solidFill>
                <a:latin typeface="Times New Roman" panose="02020603050405020304" pitchFamily="18" charset="0"/>
                <a:cs typeface="Times New Roman" panose="02020603050405020304" pitchFamily="18" charset="0"/>
              </a:rPr>
              <a:t> ' comme indiqué </a:t>
            </a:r>
            <a:r>
              <a:rPr lang="fr-FR" altLang="fr-FR">
                <a:solidFill>
                  <a:srgbClr val="0000FF"/>
                </a:solidFill>
                <a:latin typeface="Times New Roman" panose="02020603050405020304" pitchFamily="18" charset="0"/>
                <a:cs typeface="Times New Roman" panose="02020603050405020304" pitchFamily="18" charset="0"/>
              </a:rPr>
              <a:t>{{ 100,33,45,65,60,78 | min }} =&gt; 38</a:t>
            </a:r>
            <a:endParaRPr lang="fr-FR" altLang="fr-FR">
              <a:latin typeface="Times New Roman" panose="02020603050405020304" pitchFamily="18" charset="0"/>
              <a:cs typeface="Times New Roman" panose="02020603050405020304" pitchFamily="18" charset="0"/>
            </a:endParaRPr>
          </a:p>
        </p:txBody>
      </p:sp>
      <p:sp>
        <p:nvSpPr>
          <p:cNvPr id="367624" name="Rectangle 10"/>
          <p:cNvSpPr>
            <a:spLocks noChangeArrowheads="1"/>
          </p:cNvSpPr>
          <p:nvPr/>
        </p:nvSpPr>
        <p:spPr bwMode="auto">
          <a:xfrm>
            <a:off x="650875" y="3922713"/>
            <a:ext cx="1007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solidFill>
                  <a:srgbClr val="000000"/>
                </a:solidFill>
                <a:latin typeface="Times New Roman" panose="02020603050405020304" pitchFamily="18" charset="0"/>
                <a:cs typeface="Times New Roman" panose="02020603050405020304" pitchFamily="18" charset="0"/>
              </a:rPr>
              <a:t>Par exemple, pour imprimer la valeur maximale d'une liste, transmettez la liste entière au filtre ' </a:t>
            </a:r>
            <a:r>
              <a:rPr lang="fr-FR" altLang="fr-FR">
                <a:solidFill>
                  <a:srgbClr val="0000FF"/>
                </a:solidFill>
                <a:latin typeface="Times New Roman" panose="02020603050405020304" pitchFamily="18" charset="0"/>
                <a:cs typeface="Times New Roman" panose="02020603050405020304" pitchFamily="18" charset="0"/>
              </a:rPr>
              <a:t>max</a:t>
            </a:r>
            <a:r>
              <a:rPr lang="fr-FR" altLang="fr-FR">
                <a:solidFill>
                  <a:srgbClr val="000000"/>
                </a:solidFill>
                <a:latin typeface="Times New Roman" panose="02020603050405020304" pitchFamily="18" charset="0"/>
                <a:cs typeface="Times New Roman" panose="02020603050405020304" pitchFamily="18" charset="0"/>
              </a:rPr>
              <a:t> ' comme indiqué </a:t>
            </a:r>
            <a:r>
              <a:rPr lang="fr-FR" altLang="fr-FR">
                <a:solidFill>
                  <a:srgbClr val="0000FF"/>
                </a:solidFill>
                <a:latin typeface="Times New Roman" panose="02020603050405020304" pitchFamily="18" charset="0"/>
                <a:cs typeface="Times New Roman" panose="02020603050405020304" pitchFamily="18" charset="0"/>
              </a:rPr>
              <a:t>{{ 888,37,45,65,60,78 | max }} =&gt; 888</a:t>
            </a:r>
            <a:endParaRPr lang="fr-FR" altLang="fr-FR">
              <a:latin typeface="Times New Roman" panose="02020603050405020304" pitchFamily="18" charset="0"/>
              <a:cs typeface="Times New Roman" panose="02020603050405020304" pitchFamily="18" charset="0"/>
            </a:endParaRPr>
          </a:p>
        </p:txBody>
      </p:sp>
      <p:sp>
        <p:nvSpPr>
          <p:cNvPr id="12" name="Rectangle 11"/>
          <p:cNvSpPr/>
          <p:nvPr/>
        </p:nvSpPr>
        <p:spPr>
          <a:xfrm>
            <a:off x="609600" y="4648200"/>
            <a:ext cx="10074275" cy="646113"/>
          </a:xfrm>
          <a:prstGeom prst="rect">
            <a:avLst/>
          </a:prstGeom>
        </p:spPr>
        <p:txBody>
          <a:bodyPr>
            <a:spAutoFit/>
          </a:bodyPr>
          <a:lstStyle/>
          <a:p>
            <a:pPr marL="285750" indent="-285750">
              <a:buFont typeface="Wingdings" panose="05000000000000000000" pitchFamily="2" charset="2"/>
              <a:buChar char="Ø"/>
              <a:defRPr/>
            </a:pPr>
            <a:r>
              <a:rPr lang="fr-FR" dirty="0">
                <a:solidFill>
                  <a:srgbClr val="000000"/>
                </a:solidFill>
                <a:latin typeface="Times New Roman" panose="02020603050405020304" pitchFamily="18" charset="0"/>
                <a:cs typeface="Times New Roman" panose="02020603050405020304" pitchFamily="18" charset="0"/>
              </a:rPr>
              <a:t>Pour </a:t>
            </a:r>
            <a:r>
              <a:rPr lang="fr-FR" dirty="0">
                <a:latin typeface="Times New Roman" panose="02020603050405020304" pitchFamily="18" charset="0"/>
                <a:cs typeface="Times New Roman" panose="02020603050405020304" pitchFamily="18" charset="0"/>
              </a:rPr>
              <a:t>remplacer une chaîne par une nouvelle</a:t>
            </a:r>
          </a:p>
          <a:p>
            <a:pPr>
              <a:defRPr/>
            </a:pPr>
            <a:r>
              <a:rPr lang="fr-FR" dirty="0">
                <a:latin typeface="Times New Roman" panose="02020603050405020304" pitchFamily="18" charset="0"/>
                <a:cs typeface="Times New Roman" panose="02020603050405020304" pitchFamily="18" charset="0"/>
              </a:rPr>
              <a:t>      </a:t>
            </a:r>
            <a:r>
              <a:rPr lang="fr-FR" dirty="0">
                <a:solidFill>
                  <a:srgbClr val="0000FF"/>
                </a:solidFill>
                <a:latin typeface="Times New Roman" panose="02020603050405020304" pitchFamily="18" charset="0"/>
                <a:cs typeface="Times New Roman" panose="02020603050405020304" pitchFamily="18" charset="0"/>
              </a:rPr>
              <a:t>{{ 888,37,45,65,60,78 | replace("37","38") }} =&gt; 888,38,45,65,60,78</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650875" y="5461000"/>
            <a:ext cx="9712325" cy="646113"/>
          </a:xfrm>
          <a:prstGeom prst="rect">
            <a:avLst/>
          </a:prstGeom>
        </p:spPr>
        <p:txBody>
          <a:bodyPr>
            <a:spAutoFit/>
          </a:bodyPr>
          <a:lstStyle/>
          <a:p>
            <a:pPr marL="285750" indent="-285750">
              <a:buFont typeface="Wingdings" panose="05000000000000000000" pitchFamily="2" charset="2"/>
              <a:buChar char="Ø"/>
              <a:defRPr/>
            </a:pPr>
            <a:r>
              <a:rPr lang="fr-FR" dirty="0">
                <a:solidFill>
                  <a:srgbClr val="000000"/>
                </a:solidFill>
                <a:latin typeface="Times New Roman" panose="02020603050405020304" pitchFamily="18" charset="0"/>
                <a:cs typeface="Times New Roman" panose="02020603050405020304" pitchFamily="18" charset="0"/>
              </a:rPr>
              <a:t>Pour obtenir des valeurs uniques à partir d'une liste de valeurs en double dans un tableau</a:t>
            </a:r>
          </a:p>
          <a:p>
            <a:pPr>
              <a:defRPr/>
            </a:pPr>
            <a:r>
              <a:rPr lang="fr-FR" dirty="0">
                <a:solidFill>
                  <a:srgbClr val="000000"/>
                </a:solidFill>
                <a:latin typeface="Times New Roman" panose="02020603050405020304" pitchFamily="18" charset="0"/>
                <a:cs typeface="Times New Roman" panose="02020603050405020304" pitchFamily="18" charset="0"/>
              </a:rPr>
              <a:t>     </a:t>
            </a:r>
            <a:r>
              <a:rPr lang="fr-FR" dirty="0">
                <a:solidFill>
                  <a:srgbClr val="0000FF"/>
                </a:solidFill>
                <a:latin typeface="Times New Roman" panose="02020603050405020304" pitchFamily="18" charset="0"/>
                <a:cs typeface="Times New Roman" panose="02020603050405020304" pitchFamily="18" charset="0"/>
              </a:rPr>
              <a:t>{{ 1,1,1,2,2,3,3,4,4,5,5 | unique}} =&gt; 1,2,3,4,5</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4475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 débogage des Playbooks ansible</a:t>
            </a:r>
            <a:endParaRPr lang="fr-FR" altLang="en-US" b="1">
              <a:latin typeface="Times New Roman" panose="02020603050405020304" pitchFamily="18" charset="0"/>
              <a:cs typeface="Times New Roman" panose="02020603050405020304" pitchFamily="18" charset="0"/>
            </a:endParaRPr>
          </a:p>
        </p:txBody>
      </p:sp>
      <p:pic>
        <p:nvPicPr>
          <p:cNvPr id="36966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668"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Il est possible de déboguer les Playbook ansible avec le mot clé debug</a:t>
            </a:r>
          </a:p>
        </p:txBody>
      </p:sp>
      <p:pic>
        <p:nvPicPr>
          <p:cNvPr id="369669" name="Image 2"/>
          <p:cNvPicPr>
            <a:picLocks noChangeAspect="1"/>
          </p:cNvPicPr>
          <p:nvPr/>
        </p:nvPicPr>
        <p:blipFill>
          <a:blip r:embed="rId5">
            <a:extLst>
              <a:ext uri="{28A0092B-C50C-407E-A947-70E740481C1C}">
                <a14:useLocalDpi xmlns:a14="http://schemas.microsoft.com/office/drawing/2010/main" val="0"/>
              </a:ext>
            </a:extLst>
          </a:blip>
          <a:srcRect t="4672"/>
          <a:stretch>
            <a:fillRect/>
          </a:stretch>
        </p:blipFill>
        <p:spPr bwMode="auto">
          <a:xfrm>
            <a:off x="820738" y="1782763"/>
            <a:ext cx="45783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p:cNvPicPr>
            <a:picLocks noChangeAspect="1"/>
          </p:cNvPicPr>
          <p:nvPr/>
        </p:nvPicPr>
        <p:blipFill rotWithShape="1">
          <a:blip r:embed="rId5"/>
          <a:srcRect l="6622" t="82189" r="40086"/>
          <a:stretch/>
        </p:blipFill>
        <p:spPr>
          <a:xfrm>
            <a:off x="3124200" y="2317750"/>
            <a:ext cx="3398838" cy="609600"/>
          </a:xfrm>
          <a:prstGeom prst="rect">
            <a:avLst/>
          </a:prstGeom>
          <a:ln>
            <a:noFill/>
          </a:ln>
          <a:effectLst>
            <a:outerShdw blurRad="292100" dist="139700" dir="2700000" algn="tl" rotWithShape="0">
              <a:srgbClr val="333333">
                <a:alpha val="65000"/>
              </a:srgbClr>
            </a:outerShdw>
          </a:effectLst>
        </p:spPr>
      </p:pic>
      <p:pic>
        <p:nvPicPr>
          <p:cNvPr id="369671" name="Imag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1657350"/>
            <a:ext cx="38925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avec flèche 9"/>
          <p:cNvCxnSpPr>
            <a:stCxn id="8" idx="3"/>
          </p:cNvCxnSpPr>
          <p:nvPr/>
        </p:nvCxnSpPr>
        <p:spPr bwMode="auto">
          <a:xfrm>
            <a:off x="6523038" y="2622550"/>
            <a:ext cx="1020762" cy="838200"/>
          </a:xfrm>
          <a:prstGeom prst="straightConnector1">
            <a:avLst/>
          </a:prstGeom>
          <a:ln w="38100">
            <a:solidFill>
              <a:srgbClr val="FF0000"/>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pic>
        <p:nvPicPr>
          <p:cNvPr id="369673" name="Imag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6138" y="4556125"/>
            <a:ext cx="37973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74" name="Image 14"/>
          <p:cNvPicPr>
            <a:picLocks noChangeAspect="1"/>
          </p:cNvPicPr>
          <p:nvPr/>
        </p:nvPicPr>
        <p:blipFill>
          <a:blip r:embed="rId7">
            <a:extLst>
              <a:ext uri="{28A0092B-C50C-407E-A947-70E740481C1C}">
                <a14:useLocalDpi xmlns:a14="http://schemas.microsoft.com/office/drawing/2010/main" val="0"/>
              </a:ext>
            </a:extLst>
          </a:blip>
          <a:srcRect l="5795" t="80283" r="14165"/>
          <a:stretch>
            <a:fillRect/>
          </a:stretch>
        </p:blipFill>
        <p:spPr bwMode="auto">
          <a:xfrm>
            <a:off x="2895600" y="5006975"/>
            <a:ext cx="36687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675" name="Rectangle 12"/>
          <p:cNvSpPr>
            <a:spLocks noChangeArrowheads="1"/>
          </p:cNvSpPr>
          <p:nvPr/>
        </p:nvSpPr>
        <p:spPr bwMode="auto">
          <a:xfrm>
            <a:off x="846138" y="1395413"/>
            <a:ext cx="1127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b="1">
                <a:latin typeface="Times New Roman" panose="02020603050405020304" pitchFamily="18" charset="0"/>
                <a:cs typeface="Times New Roman" panose="02020603050405020304" pitchFamily="18" charset="0"/>
              </a:rPr>
              <a:t>Option1 :</a:t>
            </a:r>
            <a:endParaRPr lang="fr-FR" altLang="fr-FR" b="1"/>
          </a:p>
        </p:txBody>
      </p:sp>
      <p:sp>
        <p:nvSpPr>
          <p:cNvPr id="369676" name="Rectangle 16"/>
          <p:cNvSpPr>
            <a:spLocks noChangeArrowheads="1"/>
          </p:cNvSpPr>
          <p:nvPr/>
        </p:nvSpPr>
        <p:spPr bwMode="auto">
          <a:xfrm>
            <a:off x="762000" y="4173538"/>
            <a:ext cx="1127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b="1">
                <a:latin typeface="Times New Roman" panose="02020603050405020304" pitchFamily="18" charset="0"/>
                <a:cs typeface="Times New Roman" panose="02020603050405020304" pitchFamily="18" charset="0"/>
              </a:rPr>
              <a:t>Option2 :</a:t>
            </a:r>
            <a:endParaRPr lang="fr-FR" altLang="fr-FR" b="1"/>
          </a:p>
        </p:txBody>
      </p:sp>
    </p:spTree>
    <p:extLst>
      <p:ext uri="{BB962C8B-B14F-4D97-AF65-F5344CB8AC3E}">
        <p14:creationId xmlns:p14="http://schemas.microsoft.com/office/powerpoint/2010/main" val="34195296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 clause when ansible</a:t>
            </a:r>
            <a:endParaRPr lang="fr-FR" altLang="en-US" b="1">
              <a:latin typeface="Times New Roman" panose="02020603050405020304" pitchFamily="18" charset="0"/>
              <a:cs typeface="Times New Roman" panose="02020603050405020304" pitchFamily="18" charset="0"/>
            </a:endParaRPr>
          </a:p>
        </p:txBody>
      </p:sp>
      <p:pic>
        <p:nvPicPr>
          <p:cNvPr id="37171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16"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Parfois des commandes échouent, il est préférable de fournir une alternative avec la commande </a:t>
            </a:r>
            <a:r>
              <a:rPr lang="fr-FR" altLang="fr-FR" b="1">
                <a:latin typeface="Times New Roman" panose="02020603050405020304" pitchFamily="18" charset="0"/>
                <a:cs typeface="Times New Roman" panose="02020603050405020304" pitchFamily="18" charset="0"/>
              </a:rPr>
              <a:t>when</a:t>
            </a:r>
          </a:p>
        </p:txBody>
      </p:sp>
      <p:pic>
        <p:nvPicPr>
          <p:cNvPr id="371717" name="Image 4"/>
          <p:cNvPicPr>
            <a:picLocks noChangeAspect="1"/>
          </p:cNvPicPr>
          <p:nvPr/>
        </p:nvPicPr>
        <p:blipFill>
          <a:blip r:embed="rId5">
            <a:extLst>
              <a:ext uri="{28A0092B-C50C-407E-A947-70E740481C1C}">
                <a14:useLocalDpi xmlns:a14="http://schemas.microsoft.com/office/drawing/2010/main" val="0"/>
              </a:ext>
            </a:extLst>
          </a:blip>
          <a:srcRect t="3053" b="-2"/>
          <a:stretch>
            <a:fillRect/>
          </a:stretch>
        </p:blipFill>
        <p:spPr bwMode="auto">
          <a:xfrm>
            <a:off x="990600" y="1676400"/>
            <a:ext cx="37782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1718" name="Image 5"/>
          <p:cNvPicPr>
            <a:picLocks noChangeAspect="1"/>
          </p:cNvPicPr>
          <p:nvPr/>
        </p:nvPicPr>
        <p:blipFill>
          <a:blip r:embed="rId6">
            <a:extLst>
              <a:ext uri="{28A0092B-C50C-407E-A947-70E740481C1C}">
                <a14:useLocalDpi xmlns:a14="http://schemas.microsoft.com/office/drawing/2010/main" val="0"/>
              </a:ext>
            </a:extLst>
          </a:blip>
          <a:srcRect t="1878"/>
          <a:stretch>
            <a:fillRect/>
          </a:stretch>
        </p:blipFill>
        <p:spPr bwMode="auto">
          <a:xfrm>
            <a:off x="5105400" y="1682750"/>
            <a:ext cx="55499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15"/>
          <p:cNvPicPr>
            <a:picLocks noChangeAspect="1"/>
          </p:cNvPicPr>
          <p:nvPr/>
        </p:nvPicPr>
        <p:blipFill rotWithShape="1">
          <a:blip r:embed="rId5"/>
          <a:srcRect l="14117" t="88546" r="21349" b="2294"/>
          <a:stretch/>
        </p:blipFill>
        <p:spPr>
          <a:xfrm>
            <a:off x="1981200" y="4059238"/>
            <a:ext cx="3735388" cy="350837"/>
          </a:xfrm>
          <a:prstGeom prst="rect">
            <a:avLst/>
          </a:prstGeom>
          <a:ln>
            <a:noFill/>
          </a:ln>
          <a:effectLst>
            <a:outerShdw blurRad="292100" dist="139700" dir="2700000" algn="tl" rotWithShape="0">
              <a:srgbClr val="333333">
                <a:alpha val="65000"/>
              </a:srgbClr>
            </a:outerShdw>
          </a:effectLst>
        </p:spPr>
      </p:pic>
      <p:sp>
        <p:nvSpPr>
          <p:cNvPr id="371720" name="Rectangle 17"/>
          <p:cNvSpPr>
            <a:spLocks noChangeArrowheads="1"/>
          </p:cNvSpPr>
          <p:nvPr/>
        </p:nvSpPr>
        <p:spPr bwMode="auto">
          <a:xfrm>
            <a:off x="619125" y="4572000"/>
            <a:ext cx="11083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Le comportement par défaut de </a:t>
            </a:r>
            <a:r>
              <a:rPr lang="fr-FR" altLang="fr-FR" b="1">
                <a:latin typeface="Times New Roman" panose="02020603050405020304" pitchFamily="18" charset="0"/>
                <a:cs typeface="Times New Roman" panose="02020603050405020304" pitchFamily="18" charset="0"/>
              </a:rPr>
              <a:t>Ansible</a:t>
            </a:r>
            <a:r>
              <a:rPr lang="fr-FR" altLang="fr-FR">
                <a:latin typeface="Times New Roman" panose="02020603050405020304" pitchFamily="18" charset="0"/>
                <a:cs typeface="Times New Roman" panose="02020603050405020304" pitchFamily="18" charset="0"/>
              </a:rPr>
              <a:t> lorsqu'il rencontre une erreur est ne pas continuer l'exécution du reste des tâches sauf si </a:t>
            </a:r>
            <a:r>
              <a:rPr lang="fr-FR" altLang="fr-FR" b="1">
                <a:latin typeface="Times New Roman" panose="02020603050405020304" pitchFamily="18" charset="0"/>
                <a:cs typeface="Times New Roman" panose="02020603050405020304" pitchFamily="18" charset="0"/>
              </a:rPr>
              <a:t>gnore_errors: yes </a:t>
            </a:r>
            <a:r>
              <a:rPr lang="fr-FR" altLang="fr-FR">
                <a:latin typeface="Times New Roman" panose="02020603050405020304" pitchFamily="18" charset="0"/>
                <a:cs typeface="Times New Roman" panose="02020603050405020304" pitchFamily="18" charset="0"/>
              </a:rPr>
              <a:t>est ajoutée à la fin de la tâche douteuse</a:t>
            </a:r>
            <a:endParaRPr lang="fr-FR" altLang="fr-FR"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37718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PourquoiAnsible ?</a:t>
            </a:r>
            <a:endParaRPr lang="fr-FR" altLang="en-US" b="1">
              <a:latin typeface="Times New Roman" panose="02020603050405020304" pitchFamily="18" charset="0"/>
              <a:cs typeface="Times New Roman" panose="02020603050405020304" pitchFamily="18" charset="0"/>
            </a:endParaRPr>
          </a:p>
        </p:txBody>
      </p:sp>
      <p:sp>
        <p:nvSpPr>
          <p:cNvPr id="49155" name="Rectangle 1"/>
          <p:cNvSpPr>
            <a:spLocks noChangeArrowheads="1"/>
          </p:cNvSpPr>
          <p:nvPr/>
        </p:nvSpPr>
        <p:spPr bwMode="auto">
          <a:xfrm>
            <a:off x="650875" y="1143000"/>
            <a:ext cx="11229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defRPr/>
            </a:pPr>
            <a:r>
              <a:rPr lang="fr" dirty="0"/>
              <a:t>C'est une application open source gratuite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Sans agent – Pas besoin d’installation et de gestion d’agent</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Basé sur Python / Yaml</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Gestion très flexible et de la configuration des systèmes</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Grand nombre de modules prêts à l'emploi pour la gestion du système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Des modules personnalisés peuvent être ajoutés si nécessaire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Restauration de la configuration en cas d'erreur</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Simple et lisible par l'homme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Auto-documentation</a:t>
            </a:r>
          </a:p>
          <a:p>
            <a:pPr marL="285750" indent="-285750">
              <a:buFont typeface="Wingdings" panose="05000000000000000000" pitchFamily="2" charset="2"/>
              <a:buChar char="Ø"/>
              <a:defRPr/>
            </a:pPr>
            <a:endParaRPr lang="fr-FR" dirty="0">
              <a:ea typeface="+mn-ea"/>
              <a:cs typeface="DejaVu Sans" charset="0"/>
            </a:endParaRPr>
          </a:p>
        </p:txBody>
      </p:sp>
      <p:pic>
        <p:nvPicPr>
          <p:cNvPr id="340996"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275559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 clause ignore_errors</a:t>
            </a:r>
            <a:endParaRPr lang="fr-FR" altLang="en-US" b="1">
              <a:latin typeface="Times New Roman" panose="02020603050405020304" pitchFamily="18" charset="0"/>
              <a:cs typeface="Times New Roman" panose="02020603050405020304" pitchFamily="18" charset="0"/>
            </a:endParaRPr>
          </a:p>
        </p:txBody>
      </p:sp>
      <p:pic>
        <p:nvPicPr>
          <p:cNvPr id="37376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4" name="Rectangle 17"/>
          <p:cNvSpPr>
            <a:spLocks noChangeArrowheads="1"/>
          </p:cNvSpPr>
          <p:nvPr/>
        </p:nvSpPr>
        <p:spPr bwMode="auto">
          <a:xfrm>
            <a:off x="609600" y="990600"/>
            <a:ext cx="11083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Le comportement par défaut de </a:t>
            </a:r>
            <a:r>
              <a:rPr lang="fr-FR" altLang="fr-FR" b="1">
                <a:latin typeface="Times New Roman" panose="02020603050405020304" pitchFamily="18" charset="0"/>
                <a:cs typeface="Times New Roman" panose="02020603050405020304" pitchFamily="18" charset="0"/>
              </a:rPr>
              <a:t>Ansible</a:t>
            </a:r>
            <a:r>
              <a:rPr lang="fr-FR" altLang="fr-FR">
                <a:latin typeface="Times New Roman" panose="02020603050405020304" pitchFamily="18" charset="0"/>
                <a:cs typeface="Times New Roman" panose="02020603050405020304" pitchFamily="18" charset="0"/>
              </a:rPr>
              <a:t> lorsqu'il rencontre une erreur est ne pas continuer l'exécution du reste des tâches sauf si </a:t>
            </a:r>
            <a:r>
              <a:rPr lang="fr-FR" altLang="fr-FR" b="1">
                <a:latin typeface="Times New Roman" panose="02020603050405020304" pitchFamily="18" charset="0"/>
                <a:cs typeface="Times New Roman" panose="02020603050405020304" pitchFamily="18" charset="0"/>
              </a:rPr>
              <a:t>gnore_errors: yes </a:t>
            </a:r>
            <a:r>
              <a:rPr lang="fr-FR" altLang="fr-FR">
                <a:latin typeface="Times New Roman" panose="02020603050405020304" pitchFamily="18" charset="0"/>
                <a:cs typeface="Times New Roman" panose="02020603050405020304" pitchFamily="18" charset="0"/>
              </a:rPr>
              <a:t>est ajoutée à la fin de la tâche douteuse</a:t>
            </a:r>
            <a:endParaRPr lang="fr-FR" altLang="fr-FR" b="1">
              <a:latin typeface="Times New Roman" panose="02020603050405020304" pitchFamily="18" charset="0"/>
              <a:cs typeface="Times New Roman" panose="02020603050405020304" pitchFamily="18" charset="0"/>
            </a:endParaRPr>
          </a:p>
        </p:txBody>
      </p:sp>
      <p:pic>
        <p:nvPicPr>
          <p:cNvPr id="373765" name="Imag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05000"/>
            <a:ext cx="3619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3766" name="Imag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64150" y="1905000"/>
            <a:ext cx="56070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9232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boucles dans ansible</a:t>
            </a:r>
            <a:endParaRPr lang="fr-FR" altLang="en-US" b="1">
              <a:latin typeface="Times New Roman" panose="02020603050405020304" pitchFamily="18" charset="0"/>
              <a:cs typeface="Times New Roman" panose="02020603050405020304" pitchFamily="18" charset="0"/>
            </a:endParaRPr>
          </a:p>
        </p:txBody>
      </p:sp>
      <p:pic>
        <p:nvPicPr>
          <p:cNvPr id="37581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12" name="Rectangle 17"/>
          <p:cNvSpPr>
            <a:spLocks noChangeArrowheads="1"/>
          </p:cNvSpPr>
          <p:nvPr/>
        </p:nvSpPr>
        <p:spPr bwMode="auto">
          <a:xfrm>
            <a:off x="609600" y="9906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Il est possible de lancer une boucle dans Ansible avecla clause  </a:t>
            </a:r>
            <a:r>
              <a:rPr lang="fr-FR" altLang="fr-FR" b="1">
                <a:latin typeface="Times New Roman" panose="02020603050405020304" pitchFamily="18" charset="0"/>
                <a:cs typeface="Times New Roman" panose="02020603050405020304" pitchFamily="18" charset="0"/>
              </a:rPr>
              <a:t>with_items </a:t>
            </a:r>
            <a:r>
              <a:rPr lang="fr-FR" altLang="fr-FR">
                <a:latin typeface="Times New Roman" panose="02020603050405020304" pitchFamily="18" charset="0"/>
                <a:cs typeface="Times New Roman" panose="02020603050405020304" pitchFamily="18" charset="0"/>
              </a:rPr>
              <a:t> et </a:t>
            </a:r>
            <a:r>
              <a:rPr lang="fr-FR" altLang="fr-FR" b="1">
                <a:latin typeface="Times New Roman" panose="02020603050405020304" pitchFamily="18" charset="0"/>
                <a:cs typeface="Times New Roman" panose="02020603050405020304" pitchFamily="18" charset="0"/>
              </a:rPr>
              <a:t>with_sequence</a:t>
            </a:r>
          </a:p>
        </p:txBody>
      </p:sp>
      <p:pic>
        <p:nvPicPr>
          <p:cNvPr id="375813" name="Imag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460500"/>
            <a:ext cx="4692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5814" name="Imag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60500"/>
            <a:ext cx="36766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30816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Proteger les Playbook ansible en les cryptan en utilsant ansible-vault</a:t>
            </a:r>
            <a:endParaRPr lang="fr-FR" altLang="en-US" b="1">
              <a:latin typeface="Times New Roman" panose="02020603050405020304" pitchFamily="18" charset="0"/>
              <a:cs typeface="Times New Roman" panose="02020603050405020304" pitchFamily="18" charset="0"/>
            </a:endParaRPr>
          </a:p>
        </p:txBody>
      </p:sp>
      <p:pic>
        <p:nvPicPr>
          <p:cNvPr id="37785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4524375"/>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La commande </a:t>
            </a:r>
            <a:r>
              <a:rPr lang="fr-FR" b="1" dirty="0" err="1">
                <a:latin typeface="Times New Roman" panose="02020603050405020304" pitchFamily="18" charset="0"/>
                <a:cs typeface="Times New Roman" panose="02020603050405020304" pitchFamily="18" charset="0"/>
              </a:rPr>
              <a:t>ansible-vault</a:t>
            </a:r>
            <a:r>
              <a:rPr lang="fr-FR" dirty="0">
                <a:latin typeface="Times New Roman" panose="02020603050405020304" pitchFamily="18" charset="0"/>
                <a:cs typeface="Times New Roman" panose="02020603050405020304" pitchFamily="18" charset="0"/>
              </a:rPr>
              <a:t> permet de crypter le contenu d'un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pour la protection</a:t>
            </a:r>
          </a:p>
          <a:p>
            <a:pPr lvl="1"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encrypt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éditer le fichier convenablement</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edit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latin typeface="Times New Roman" panose="02020603050405020304" pitchFamily="18" charset="0"/>
              <a:cs typeface="Times New Roman" panose="02020603050405020304" pitchFamily="18" charset="0"/>
            </a:endParaRPr>
          </a:p>
          <a:p>
            <a:pPr marL="685800" lvl="2">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0"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marL="0" lvl="1" indent="0">
              <a:defRPr/>
            </a:pPr>
            <a:endParaRPr lang="fr-FR" dirty="0">
              <a:latin typeface="Times New Roman" panose="02020603050405020304" pitchFamily="18" charset="0"/>
              <a:cs typeface="Times New Roman" panose="02020603050405020304" pitchFamily="18" charset="0"/>
            </a:endParaRPr>
          </a:p>
        </p:txBody>
      </p:sp>
      <p:pic>
        <p:nvPicPr>
          <p:cNvPr id="377861"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752600"/>
            <a:ext cx="42529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7862" name="Imag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495800"/>
            <a:ext cx="31051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81408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Proteger les Playbook ansible en les cryptan en utilsant ansible-vault</a:t>
            </a:r>
            <a:endParaRPr lang="fr-FR" altLang="en-US" b="1">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edit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r>
              <a:rPr lang="fr-FR" b="1" dirty="0">
                <a:latin typeface="Times New Roman" panose="02020603050405020304" pitchFamily="18" charset="0"/>
                <a:cs typeface="Times New Roman" panose="02020603050405020304" pitchFamily="18" charset="0"/>
              </a:rPr>
              <a:t>  </a:t>
            </a:r>
            <a:r>
              <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fr-FR"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ask-vault-pass</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609600" y="18288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il est également possible de décrypter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avant de l'utiliser</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decypt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9354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a:latin typeface="Times New Roman" panose="02020603050405020304" pitchFamily="18" charset="0"/>
                <a:cs typeface="Times New Roman" panose="02020603050405020304" pitchFamily="18" charset="0"/>
              </a:rPr>
              <a:t>Appler un playbook  à partir d'un autre playbook</a:t>
            </a:r>
          </a:p>
        </p:txBody>
      </p:sp>
      <p:pic>
        <p:nvPicPr>
          <p:cNvPr id="38195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56" name="Rectangle 1"/>
          <p:cNvSpPr>
            <a:spLocks noChangeArrowheads="1"/>
          </p:cNvSpPr>
          <p:nvPr/>
        </p:nvSpPr>
        <p:spPr bwMode="auto">
          <a:xfrm>
            <a:off x="762000" y="1752600"/>
            <a:ext cx="2667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sz="1400"/>
              <a:t>---</a:t>
            </a:r>
          </a:p>
          <a:p>
            <a:r>
              <a:rPr lang="fr-FR" altLang="fr-FR" sz="1400"/>
              <a:t>- import_playbook: first.yml</a:t>
            </a:r>
          </a:p>
          <a:p>
            <a:r>
              <a:rPr lang="fr-FR" altLang="fr-FR" sz="1400"/>
              <a:t>- import_playbook: second.yml</a:t>
            </a:r>
          </a:p>
        </p:txBody>
      </p:sp>
      <p:sp>
        <p:nvSpPr>
          <p:cNvPr id="381957" name="Rectangle 2"/>
          <p:cNvSpPr>
            <a:spLocks noChangeArrowheads="1"/>
          </p:cNvSpPr>
          <p:nvPr/>
        </p:nvSpPr>
        <p:spPr bwMode="auto">
          <a:xfrm>
            <a:off x="1447800" y="2590800"/>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main.yml</a:t>
            </a:r>
          </a:p>
        </p:txBody>
      </p:sp>
      <p:sp>
        <p:nvSpPr>
          <p:cNvPr id="381958" name="Rectangle 3"/>
          <p:cNvSpPr>
            <a:spLocks noChangeArrowheads="1"/>
          </p:cNvSpPr>
          <p:nvPr/>
        </p:nvSpPr>
        <p:spPr bwMode="auto">
          <a:xfrm>
            <a:off x="3581400" y="1828800"/>
            <a:ext cx="2667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200"/>
              <a:t>---</a:t>
            </a:r>
          </a:p>
          <a:p>
            <a:r>
              <a:rPr lang="en-US" altLang="fr-FR" sz="1200"/>
              <a:t>- name: first playbook</a:t>
            </a:r>
          </a:p>
          <a:p>
            <a:r>
              <a:rPr lang="en-US" altLang="fr-FR" sz="1200"/>
              <a:t>  hosts: all</a:t>
            </a:r>
          </a:p>
          <a:p>
            <a:r>
              <a:rPr lang="en-US" altLang="fr-FR" sz="1200"/>
              <a:t>  become: true</a:t>
            </a:r>
          </a:p>
          <a:p>
            <a:endParaRPr lang="en-US" altLang="fr-FR" sz="1200"/>
          </a:p>
          <a:p>
            <a:endParaRPr lang="en-US" altLang="fr-FR" sz="1200"/>
          </a:p>
          <a:p>
            <a:r>
              <a:rPr lang="en-US" altLang="fr-FR" sz="1200"/>
              <a:t>  tasks:</a:t>
            </a:r>
          </a:p>
          <a:p>
            <a:r>
              <a:rPr lang="en-US" altLang="fr-FR" sz="1200"/>
              <a:t>    - name: First task</a:t>
            </a:r>
          </a:p>
          <a:p>
            <a:r>
              <a:rPr lang="en-US" altLang="fr-FR" sz="1200"/>
              <a:t>      file:</a:t>
            </a:r>
          </a:p>
          <a:p>
            <a:r>
              <a:rPr lang="en-US" altLang="fr-FR" sz="1200"/>
              <a:t>        path: "first_file"</a:t>
            </a:r>
          </a:p>
          <a:p>
            <a:r>
              <a:rPr lang="en-US" altLang="fr-FR" sz="1200"/>
              <a:t>        state: touch</a:t>
            </a:r>
          </a:p>
        </p:txBody>
      </p:sp>
      <p:sp>
        <p:nvSpPr>
          <p:cNvPr id="381959" name="Rectangle 8"/>
          <p:cNvSpPr>
            <a:spLocks noChangeArrowheads="1"/>
          </p:cNvSpPr>
          <p:nvPr/>
        </p:nvSpPr>
        <p:spPr bwMode="auto">
          <a:xfrm>
            <a:off x="4267200" y="4114800"/>
            <a:ext cx="882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first.yml</a:t>
            </a:r>
          </a:p>
        </p:txBody>
      </p:sp>
      <p:sp>
        <p:nvSpPr>
          <p:cNvPr id="381960" name="Rectangle 9"/>
          <p:cNvSpPr>
            <a:spLocks noChangeArrowheads="1"/>
          </p:cNvSpPr>
          <p:nvPr/>
        </p:nvSpPr>
        <p:spPr bwMode="auto">
          <a:xfrm>
            <a:off x="6705600" y="1905000"/>
            <a:ext cx="2667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200"/>
              <a:t>---</a:t>
            </a:r>
          </a:p>
          <a:p>
            <a:r>
              <a:rPr lang="en-US" altLang="fr-FR" sz="1200"/>
              <a:t>- name: second playbook</a:t>
            </a:r>
          </a:p>
          <a:p>
            <a:r>
              <a:rPr lang="en-US" altLang="fr-FR" sz="1200"/>
              <a:t>  hosts: all</a:t>
            </a:r>
          </a:p>
          <a:p>
            <a:r>
              <a:rPr lang="en-US" altLang="fr-FR" sz="1200"/>
              <a:t>  become: true</a:t>
            </a:r>
          </a:p>
          <a:p>
            <a:endParaRPr lang="en-US" altLang="fr-FR" sz="1200"/>
          </a:p>
          <a:p>
            <a:endParaRPr lang="en-US" altLang="fr-FR" sz="1200"/>
          </a:p>
          <a:p>
            <a:r>
              <a:rPr lang="en-US" altLang="fr-FR" sz="1200"/>
              <a:t>  tasks:</a:t>
            </a:r>
          </a:p>
          <a:p>
            <a:r>
              <a:rPr lang="en-US" altLang="fr-FR" sz="1200"/>
              <a:t>    - name: First task</a:t>
            </a:r>
          </a:p>
          <a:p>
            <a:r>
              <a:rPr lang="en-US" altLang="fr-FR" sz="1200"/>
              <a:t>      file:</a:t>
            </a:r>
          </a:p>
          <a:p>
            <a:r>
              <a:rPr lang="en-US" altLang="fr-FR" sz="1200"/>
              <a:t>        path: "second_file"</a:t>
            </a:r>
          </a:p>
          <a:p>
            <a:r>
              <a:rPr lang="en-US" altLang="fr-FR" sz="1200"/>
              <a:t>        state: touch</a:t>
            </a:r>
          </a:p>
        </p:txBody>
      </p:sp>
      <p:sp>
        <p:nvSpPr>
          <p:cNvPr id="381961" name="Rectangle 10"/>
          <p:cNvSpPr>
            <a:spLocks noChangeArrowheads="1"/>
          </p:cNvSpPr>
          <p:nvPr/>
        </p:nvSpPr>
        <p:spPr bwMode="auto">
          <a:xfrm>
            <a:off x="7162800" y="4141788"/>
            <a:ext cx="1168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second.yml</a:t>
            </a:r>
          </a:p>
        </p:txBody>
      </p:sp>
      <p:sp>
        <p:nvSpPr>
          <p:cNvPr id="381962" name="Rectangle 11"/>
          <p:cNvSpPr>
            <a:spLocks noChangeArrowheads="1"/>
          </p:cNvSpPr>
          <p:nvPr/>
        </p:nvSpPr>
        <p:spPr bwMode="auto">
          <a:xfrm>
            <a:off x="706438" y="1049338"/>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Importer playbook first et playbook second dans playbook main</a:t>
            </a:r>
          </a:p>
        </p:txBody>
      </p:sp>
    </p:spTree>
    <p:extLst>
      <p:ext uri="{BB962C8B-B14F-4D97-AF65-F5344CB8AC3E}">
        <p14:creationId xmlns:p14="http://schemas.microsoft.com/office/powerpoint/2010/main" val="25820490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a:latin typeface="Times New Roman" panose="02020603050405020304" pitchFamily="18" charset="0"/>
                <a:cs typeface="Times New Roman" panose="02020603050405020304" pitchFamily="18" charset="0"/>
              </a:rPr>
              <a:t>Appler un playbook  à partir d'un autre playbook</a:t>
            </a:r>
          </a:p>
        </p:txBody>
      </p:sp>
      <p:pic>
        <p:nvPicPr>
          <p:cNvPr id="38400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4004" name="Rectangle 2"/>
          <p:cNvSpPr>
            <a:spLocks noChangeArrowheads="1"/>
          </p:cNvSpPr>
          <p:nvPr/>
        </p:nvSpPr>
        <p:spPr bwMode="auto">
          <a:xfrm>
            <a:off x="1238250" y="4090988"/>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main.yml</a:t>
            </a:r>
          </a:p>
        </p:txBody>
      </p:sp>
      <p:sp>
        <p:nvSpPr>
          <p:cNvPr id="384005" name="Rectangle 10"/>
          <p:cNvSpPr>
            <a:spLocks noChangeArrowheads="1"/>
          </p:cNvSpPr>
          <p:nvPr/>
        </p:nvSpPr>
        <p:spPr bwMode="auto">
          <a:xfrm>
            <a:off x="7162800" y="3992563"/>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task2.yml</a:t>
            </a:r>
          </a:p>
        </p:txBody>
      </p:sp>
      <p:sp>
        <p:nvSpPr>
          <p:cNvPr id="384006" name="Rectangle 11"/>
          <p:cNvSpPr>
            <a:spLocks noChangeArrowheads="1"/>
          </p:cNvSpPr>
          <p:nvPr/>
        </p:nvSpPr>
        <p:spPr bwMode="auto">
          <a:xfrm>
            <a:off x="706438" y="1049338"/>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Importer  la tâche task1 et la tâche task2 second dans le playbook main</a:t>
            </a:r>
          </a:p>
        </p:txBody>
      </p:sp>
      <p:sp>
        <p:nvSpPr>
          <p:cNvPr id="384007" name="Rectangle 12"/>
          <p:cNvSpPr>
            <a:spLocks noChangeArrowheads="1"/>
          </p:cNvSpPr>
          <p:nvPr/>
        </p:nvSpPr>
        <p:spPr bwMode="auto">
          <a:xfrm>
            <a:off x="3886200" y="4029075"/>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task1.yml</a:t>
            </a:r>
          </a:p>
        </p:txBody>
      </p:sp>
      <p:sp>
        <p:nvSpPr>
          <p:cNvPr id="384008" name="Rectangle 4"/>
          <p:cNvSpPr>
            <a:spLocks noChangeArrowheads="1"/>
          </p:cNvSpPr>
          <p:nvPr/>
        </p:nvSpPr>
        <p:spPr bwMode="auto">
          <a:xfrm>
            <a:off x="650875" y="1752600"/>
            <a:ext cx="2667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400"/>
              <a:t>---</a:t>
            </a:r>
          </a:p>
          <a:p>
            <a:r>
              <a:rPr lang="en-US" altLang="fr-FR" sz="1400"/>
              <a:t>- name: main task</a:t>
            </a:r>
          </a:p>
          <a:p>
            <a:r>
              <a:rPr lang="en-US" altLang="fr-FR" sz="1400"/>
              <a:t>  hosts: all</a:t>
            </a:r>
          </a:p>
          <a:p>
            <a:r>
              <a:rPr lang="en-US" altLang="fr-FR" sz="1400"/>
              <a:t>  become: true</a:t>
            </a:r>
          </a:p>
          <a:p>
            <a:endParaRPr lang="en-US" altLang="fr-FR" sz="1400"/>
          </a:p>
          <a:p>
            <a:r>
              <a:rPr lang="en-US" altLang="fr-FR" sz="1400"/>
              <a:t>  tasks:</a:t>
            </a:r>
          </a:p>
          <a:p>
            <a:r>
              <a:rPr lang="en-US" altLang="fr-FR" sz="1400"/>
              <a:t>    - include: task1.yml</a:t>
            </a:r>
          </a:p>
          <a:p>
            <a:r>
              <a:rPr lang="en-US" altLang="fr-FR" sz="1400"/>
              <a:t>    - include: task2.yml</a:t>
            </a:r>
          </a:p>
        </p:txBody>
      </p:sp>
      <p:sp>
        <p:nvSpPr>
          <p:cNvPr id="384009" name="Rectangle 5"/>
          <p:cNvSpPr>
            <a:spLocks noChangeArrowheads="1"/>
          </p:cNvSpPr>
          <p:nvPr/>
        </p:nvSpPr>
        <p:spPr bwMode="auto">
          <a:xfrm>
            <a:off x="3733800" y="1824038"/>
            <a:ext cx="19812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400"/>
              <a:t>---</a:t>
            </a:r>
          </a:p>
          <a:p>
            <a:r>
              <a:rPr lang="en-US" altLang="fr-FR" sz="1400"/>
              <a:t>- name: First task</a:t>
            </a:r>
          </a:p>
          <a:p>
            <a:r>
              <a:rPr lang="en-US" altLang="fr-FR" sz="1400"/>
              <a:t>  file:</a:t>
            </a:r>
          </a:p>
          <a:p>
            <a:r>
              <a:rPr lang="en-US" altLang="fr-FR" sz="1400"/>
              <a:t>    path: "first_file"</a:t>
            </a:r>
          </a:p>
          <a:p>
            <a:r>
              <a:rPr lang="en-US" altLang="fr-FR" sz="1400"/>
              <a:t>    state: touch</a:t>
            </a:r>
          </a:p>
        </p:txBody>
      </p:sp>
      <p:sp>
        <p:nvSpPr>
          <p:cNvPr id="384010" name="Rectangle 13"/>
          <p:cNvSpPr>
            <a:spLocks noChangeArrowheads="1"/>
          </p:cNvSpPr>
          <p:nvPr/>
        </p:nvSpPr>
        <p:spPr bwMode="auto">
          <a:xfrm>
            <a:off x="6934200" y="1905000"/>
            <a:ext cx="1981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400"/>
              <a:t>---</a:t>
            </a:r>
          </a:p>
          <a:p>
            <a:r>
              <a:rPr lang="en-US" altLang="fr-FR" sz="1400"/>
              <a:t>- name: Second task</a:t>
            </a:r>
          </a:p>
          <a:p>
            <a:r>
              <a:rPr lang="en-US" altLang="fr-FR" sz="1400"/>
              <a:t>  file:</a:t>
            </a:r>
          </a:p>
          <a:p>
            <a:r>
              <a:rPr lang="en-US" altLang="fr-FR" sz="1400"/>
              <a:t>    path: "second_file"</a:t>
            </a:r>
          </a:p>
          <a:p>
            <a:r>
              <a:rPr lang="en-US" altLang="fr-FR" sz="1400"/>
              <a:t>    state: touch</a:t>
            </a:r>
          </a:p>
        </p:txBody>
      </p:sp>
    </p:spTree>
    <p:extLst>
      <p:ext uri="{BB962C8B-B14F-4D97-AF65-F5344CB8AC3E}">
        <p14:creationId xmlns:p14="http://schemas.microsoft.com/office/powerpoint/2010/main" val="316218680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a:latin typeface="Times New Roman" panose="02020603050405020304" pitchFamily="18" charset="0"/>
                <a:cs typeface="Times New Roman" panose="02020603050405020304" pitchFamily="18" charset="0"/>
              </a:rPr>
              <a:t>Appler un playbook  à partir d'un autre playbook</a:t>
            </a:r>
          </a:p>
        </p:txBody>
      </p:sp>
      <p:pic>
        <p:nvPicPr>
          <p:cNvPr id="38605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052" name="Rectangle 11"/>
          <p:cNvSpPr>
            <a:spLocks noChangeArrowheads="1"/>
          </p:cNvSpPr>
          <p:nvPr/>
        </p:nvSpPr>
        <p:spPr bwMode="auto">
          <a:xfrm>
            <a:off x="706438" y="1049338"/>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Un rôle Ansible est une unité logique de code qui encapsule un ensemble d'actions et de tâches spécifiques</a:t>
            </a:r>
          </a:p>
        </p:txBody>
      </p:sp>
      <p:sp>
        <p:nvSpPr>
          <p:cNvPr id="386053" name="Rectangle 1"/>
          <p:cNvSpPr>
            <a:spLocks noChangeArrowheads="1"/>
          </p:cNvSpPr>
          <p:nvPr/>
        </p:nvSpPr>
        <p:spPr bwMode="auto">
          <a:xfrm>
            <a:off x="706438" y="1566863"/>
            <a:ext cx="1000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L'utilisation des rôles Ansible facilite la gestion, Ils permettent également de séparer les responsabilités</a:t>
            </a:r>
          </a:p>
        </p:txBody>
      </p:sp>
      <p:pic>
        <p:nvPicPr>
          <p:cNvPr id="386054"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114800"/>
            <a:ext cx="3373438"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055" name="Rectangle 14"/>
          <p:cNvSpPr>
            <a:spLocks noChangeArrowheads="1"/>
          </p:cNvSpPr>
          <p:nvPr/>
        </p:nvSpPr>
        <p:spPr bwMode="auto">
          <a:xfrm>
            <a:off x="706438" y="2162175"/>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Commencer par créer un dossier roles </a:t>
            </a:r>
          </a:p>
        </p:txBody>
      </p:sp>
      <p:sp>
        <p:nvSpPr>
          <p:cNvPr id="386056" name="Rectangle 15"/>
          <p:cNvSpPr>
            <a:spLocks noChangeArrowheads="1"/>
          </p:cNvSpPr>
          <p:nvPr/>
        </p:nvSpPr>
        <p:spPr bwMode="auto">
          <a:xfrm>
            <a:off x="706438" y="2573338"/>
            <a:ext cx="7161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Ensuite un dossier dans roles qui porte le nom du </a:t>
            </a:r>
            <a:r>
              <a:rPr lang="fr-FR" altLang="fr-FR" dirty="0" err="1">
                <a:latin typeface="Times New Roman" panose="02020603050405020304" pitchFamily="18" charset="0"/>
                <a:cs typeface="Times New Roman" panose="02020603050405020304" pitchFamily="18" charset="0"/>
              </a:rPr>
              <a:t>role</a:t>
            </a:r>
            <a:r>
              <a:rPr lang="fr-FR" altLang="fr-FR" dirty="0">
                <a:latin typeface="Times New Roman" panose="02020603050405020304" pitchFamily="18" charset="0"/>
                <a:cs typeface="Times New Roman" panose="02020603050405020304" pitchFamily="18" charset="0"/>
              </a:rPr>
              <a:t> exemple </a:t>
            </a:r>
            <a:r>
              <a:rPr lang="fr-FR" altLang="fr-FR" dirty="0" err="1">
                <a:latin typeface="Times New Roman" panose="02020603050405020304" pitchFamily="18" charset="0"/>
                <a:cs typeface="Times New Roman" panose="02020603050405020304" pitchFamily="18" charset="0"/>
              </a:rPr>
              <a:t>monrole</a:t>
            </a:r>
            <a:r>
              <a:rPr lang="fr-FR" altLang="fr-FR" dirty="0">
                <a:latin typeface="Times New Roman" panose="02020603050405020304" pitchFamily="18" charset="0"/>
                <a:cs typeface="Times New Roman" panose="02020603050405020304" pitchFamily="18" charset="0"/>
              </a:rPr>
              <a:t> </a:t>
            </a:r>
          </a:p>
        </p:txBody>
      </p:sp>
      <p:sp>
        <p:nvSpPr>
          <p:cNvPr id="17" name="Rectangle 16"/>
          <p:cNvSpPr/>
          <p:nvPr/>
        </p:nvSpPr>
        <p:spPr>
          <a:xfrm>
            <a:off x="731838" y="2986088"/>
            <a:ext cx="11085512" cy="646112"/>
          </a:xfrm>
          <a:prstGeom prst="rect">
            <a:avLst/>
          </a:prstGeom>
        </p:spPr>
        <p:txBody>
          <a:bodyPr wrap="none">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Ensuite un dossier </a:t>
            </a:r>
            <a:r>
              <a:rPr lang="fr-FR" dirty="0" err="1">
                <a:latin typeface="Times New Roman" panose="02020603050405020304" pitchFamily="18" charset="0"/>
                <a:cs typeface="Times New Roman" panose="02020603050405020304" pitchFamily="18" charset="0"/>
              </a:rPr>
              <a:t>tasks</a:t>
            </a:r>
            <a:r>
              <a:rPr lang="fr-FR" dirty="0">
                <a:latin typeface="Times New Roman" panose="02020603050405020304" pitchFamily="18" charset="0"/>
                <a:cs typeface="Times New Roman" panose="02020603050405020304" pitchFamily="18" charset="0"/>
              </a:rPr>
              <a:t> dans </a:t>
            </a:r>
            <a:r>
              <a:rPr lang="fr-FR" dirty="0" err="1">
                <a:latin typeface="Times New Roman" panose="02020603050405020304" pitchFamily="18" charset="0"/>
                <a:cs typeface="Times New Roman" panose="02020603050405020304" pitchFamily="18" charset="0"/>
              </a:rPr>
              <a:t>monrole</a:t>
            </a:r>
            <a:r>
              <a:rPr lang="fr-FR" dirty="0">
                <a:latin typeface="Times New Roman" panose="02020603050405020304" pitchFamily="18" charset="0"/>
                <a:cs typeface="Times New Roman" panose="02020603050405020304" pitchFamily="18" charset="0"/>
              </a:rPr>
              <a:t> ainsi que </a:t>
            </a:r>
            <a:r>
              <a:rPr lang="fr-FR" dirty="0" err="1">
                <a:latin typeface="Times New Roman" panose="02020603050405020304" pitchFamily="18" charset="0"/>
                <a:cs typeface="Times New Roman" panose="02020603050405020304" pitchFamily="18" charset="0"/>
              </a:rPr>
              <a:t>handlers</a:t>
            </a:r>
            <a:r>
              <a:rPr lang="fr-FR" dirty="0">
                <a:latin typeface="Times New Roman" panose="02020603050405020304" pitchFamily="18" charset="0"/>
                <a:cs typeface="Times New Roman" panose="02020603050405020304" pitchFamily="18" charset="0"/>
              </a:rPr>
              <a:t>, créer des fichiers </a:t>
            </a:r>
            <a:r>
              <a:rPr lang="fr-FR" dirty="0" err="1">
                <a:latin typeface="Times New Roman" panose="02020603050405020304" pitchFamily="18" charset="0"/>
                <a:cs typeface="Times New Roman" panose="02020603050405020304" pitchFamily="18" charset="0"/>
              </a:rPr>
              <a:t>main.yml</a:t>
            </a:r>
            <a:r>
              <a:rPr lang="fr-FR" dirty="0">
                <a:latin typeface="Times New Roman" panose="02020603050405020304" pitchFamily="18" charset="0"/>
                <a:cs typeface="Times New Roman" panose="02020603050405020304" pitchFamily="18" charset="0"/>
              </a:rPr>
              <a:t> respectivement au niveau de </a:t>
            </a:r>
          </a:p>
          <a:p>
            <a:pPr>
              <a:defRPr/>
            </a:pPr>
            <a:r>
              <a:rPr lang="fr-FR" dirty="0">
                <a:latin typeface="Times New Roman" panose="02020603050405020304" pitchFamily="18" charset="0"/>
                <a:cs typeface="Times New Roman" panose="02020603050405020304" pitchFamily="18" charset="0"/>
              </a:rPr>
              <a:t>     ces deux fichiers</a:t>
            </a:r>
          </a:p>
        </p:txBody>
      </p:sp>
    </p:spTree>
    <p:extLst>
      <p:ext uri="{BB962C8B-B14F-4D97-AF65-F5344CB8AC3E}">
        <p14:creationId xmlns:p14="http://schemas.microsoft.com/office/powerpoint/2010/main" val="266994414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a:latin typeface="Times New Roman" panose="02020603050405020304" pitchFamily="18" charset="0"/>
                <a:cs typeface="Times New Roman" panose="02020603050405020304" pitchFamily="18" charset="0"/>
              </a:rPr>
              <a:t>Appler un playbook  à partir d'un autre playbook</a:t>
            </a:r>
          </a:p>
        </p:txBody>
      </p:sp>
      <p:pic>
        <p:nvPicPr>
          <p:cNvPr id="38809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100" name="Rectangle 11"/>
          <p:cNvSpPr>
            <a:spLocks noChangeArrowheads="1"/>
          </p:cNvSpPr>
          <p:nvPr/>
        </p:nvSpPr>
        <p:spPr bwMode="auto">
          <a:xfrm>
            <a:off x="685800"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Ajouter du script dans le fichier main.yml au niveau du dossier tasks</a:t>
            </a:r>
          </a:p>
        </p:txBody>
      </p:sp>
      <p:sp>
        <p:nvSpPr>
          <p:cNvPr id="388101" name="Rectangle 2"/>
          <p:cNvSpPr>
            <a:spLocks noChangeArrowheads="1"/>
          </p:cNvSpPr>
          <p:nvPr/>
        </p:nvSpPr>
        <p:spPr bwMode="auto">
          <a:xfrm>
            <a:off x="990600" y="1554163"/>
            <a:ext cx="1905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400"/>
              <a:t>- name: first task</a:t>
            </a:r>
          </a:p>
          <a:p>
            <a:r>
              <a:rPr lang="en-US" altLang="fr-FR" sz="1400"/>
              <a:t>  file:</a:t>
            </a:r>
          </a:p>
          <a:p>
            <a:r>
              <a:rPr lang="en-US" altLang="fr-FR" sz="1400"/>
              <a:t>    path: "monfichier"</a:t>
            </a:r>
          </a:p>
          <a:p>
            <a:r>
              <a:rPr lang="en-US" altLang="fr-FR" sz="1400"/>
              <a:t>    state: touch</a:t>
            </a:r>
          </a:p>
        </p:txBody>
      </p:sp>
      <p:sp>
        <p:nvSpPr>
          <p:cNvPr id="388102" name="Rectangle 10"/>
          <p:cNvSpPr>
            <a:spLocks noChangeArrowheads="1"/>
          </p:cNvSpPr>
          <p:nvPr/>
        </p:nvSpPr>
        <p:spPr bwMode="auto">
          <a:xfrm>
            <a:off x="685800" y="2627313"/>
            <a:ext cx="11083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Créer un playbook qui fait appel au rôle monrole</a:t>
            </a:r>
          </a:p>
        </p:txBody>
      </p:sp>
      <p:sp>
        <p:nvSpPr>
          <p:cNvPr id="388103" name="Rectangle 4"/>
          <p:cNvSpPr>
            <a:spLocks noChangeArrowheads="1"/>
          </p:cNvSpPr>
          <p:nvPr/>
        </p:nvSpPr>
        <p:spPr bwMode="auto">
          <a:xfrm>
            <a:off x="1143000" y="2995613"/>
            <a:ext cx="6096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400"/>
              <a:t>---</a:t>
            </a:r>
          </a:p>
          <a:p>
            <a:r>
              <a:rPr lang="en-US" altLang="fr-FR" sz="1400"/>
              <a:t>- name: main task</a:t>
            </a:r>
          </a:p>
          <a:p>
            <a:r>
              <a:rPr lang="en-US" altLang="fr-FR" sz="1400"/>
              <a:t>  hosts: all</a:t>
            </a:r>
          </a:p>
          <a:p>
            <a:r>
              <a:rPr lang="en-US" altLang="fr-FR" sz="1400"/>
              <a:t>  become: true</a:t>
            </a:r>
          </a:p>
          <a:p>
            <a:endParaRPr lang="en-US" altLang="fr-FR" sz="1400"/>
          </a:p>
          <a:p>
            <a:r>
              <a:rPr lang="en-US" altLang="fr-FR" sz="1400"/>
              <a:t>  roles:</a:t>
            </a:r>
          </a:p>
          <a:p>
            <a:r>
              <a:rPr lang="en-US" altLang="fr-FR" sz="1400"/>
              <a:t>    - monrole</a:t>
            </a:r>
          </a:p>
        </p:txBody>
      </p:sp>
    </p:spTree>
    <p:extLst>
      <p:ext uri="{BB962C8B-B14F-4D97-AF65-F5344CB8AC3E}">
        <p14:creationId xmlns:p14="http://schemas.microsoft.com/office/powerpoint/2010/main" val="24336742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095174"/>
            <a:ext cx="10964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Les rôles </a:t>
            </a:r>
            <a:r>
              <a:rPr lang="fr-FR" dirty="0" smtClean="0">
                <a:latin typeface="Times New Roman" panose="02020603050405020304" pitchFamily="18" charset="0"/>
                <a:cs typeface="Times New Roman" panose="02020603050405020304" pitchFamily="18" charset="0"/>
              </a:rPr>
              <a:t>représentent </a:t>
            </a:r>
            <a:r>
              <a:rPr lang="fr-FR" dirty="0">
                <a:latin typeface="Times New Roman" panose="02020603050405020304" pitchFamily="18" charset="0"/>
                <a:cs typeface="Times New Roman" panose="02020603050405020304" pitchFamily="18" charset="0"/>
              </a:rPr>
              <a:t>un moyen de regrouper les tâches, les </a:t>
            </a:r>
            <a:r>
              <a:rPr lang="fr-FR" dirty="0" smtClean="0">
                <a:latin typeface="Times New Roman" panose="02020603050405020304" pitchFamily="18" charset="0"/>
                <a:cs typeface="Times New Roman" panose="02020603050405020304" pitchFamily="18" charset="0"/>
              </a:rPr>
              <a:t>gestionnaires les variables et bien d'autres composants </a:t>
            </a:r>
            <a:r>
              <a:rPr lang="fr-FR" dirty="0">
                <a:latin typeface="Times New Roman" panose="02020603050405020304" pitchFamily="18" charset="0"/>
                <a:cs typeface="Times New Roman" panose="02020603050405020304" pitchFamily="18" charset="0"/>
              </a:rPr>
              <a:t>dans des unités réutilisables</a:t>
            </a:r>
            <a:endParaRPr lang="fr-FR" alt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1106385" y="1733550"/>
            <a:ext cx="6096000" cy="4524315"/>
          </a:xfrm>
          <a:prstGeom prst="rect">
            <a:avLst/>
          </a:prstGeom>
        </p:spPr>
        <p:txBody>
          <a:bodyPr>
            <a:spAutoFit/>
          </a:bodyPr>
          <a:lstStyle/>
          <a:p>
            <a:r>
              <a:rPr lang="en-US" sz="1200" dirty="0" smtClean="0"/>
              <a:t>roles/</a:t>
            </a:r>
          </a:p>
          <a:p>
            <a:r>
              <a:rPr lang="en-US" sz="1200" dirty="0" smtClean="0"/>
              <a:t>    common/               # this hierarchy represents a "role"</a:t>
            </a:r>
          </a:p>
          <a:p>
            <a:r>
              <a:rPr lang="en-US" sz="1200" dirty="0" smtClean="0"/>
              <a:t>        tasks/            #</a:t>
            </a:r>
          </a:p>
          <a:p>
            <a:r>
              <a:rPr lang="en-US" sz="1200" dirty="0" smtClean="0"/>
              <a:t>            </a:t>
            </a:r>
            <a:r>
              <a:rPr lang="en-US" sz="1200" dirty="0" err="1" smtClean="0"/>
              <a:t>main.yml</a:t>
            </a:r>
            <a:r>
              <a:rPr lang="en-US" sz="1200" dirty="0" smtClean="0"/>
              <a:t>      #  &lt;-- tasks file can include smaller files if warranted</a:t>
            </a:r>
          </a:p>
          <a:p>
            <a:r>
              <a:rPr lang="en-US" sz="1200" dirty="0" smtClean="0"/>
              <a:t>        handlers/         #</a:t>
            </a:r>
          </a:p>
          <a:p>
            <a:r>
              <a:rPr lang="en-US" sz="1200" dirty="0" smtClean="0"/>
              <a:t>            </a:t>
            </a:r>
            <a:r>
              <a:rPr lang="en-US" sz="1200" dirty="0" err="1" smtClean="0"/>
              <a:t>main.yml</a:t>
            </a:r>
            <a:r>
              <a:rPr lang="en-US" sz="1200" dirty="0" smtClean="0"/>
              <a:t>      #  &lt;-- handlers file</a:t>
            </a:r>
          </a:p>
          <a:p>
            <a:r>
              <a:rPr lang="en-US" sz="1200" dirty="0" smtClean="0"/>
              <a:t>        templates/        #  &lt;-- files for use with the template resource</a:t>
            </a:r>
          </a:p>
          <a:p>
            <a:r>
              <a:rPr lang="en-US" sz="1200" dirty="0" smtClean="0"/>
              <a:t>            ntp.conf.j2   #  &lt;------- templates end in .j2</a:t>
            </a:r>
          </a:p>
          <a:p>
            <a:r>
              <a:rPr lang="en-US" sz="1200" dirty="0" smtClean="0"/>
              <a:t>        files/            #</a:t>
            </a:r>
          </a:p>
          <a:p>
            <a:r>
              <a:rPr lang="en-US" sz="1200" dirty="0" smtClean="0"/>
              <a:t>            bar.txt       #  &lt;-- files for use with the copy resource</a:t>
            </a:r>
          </a:p>
          <a:p>
            <a:r>
              <a:rPr lang="en-US" sz="1200" dirty="0" smtClean="0"/>
              <a:t>            foo.sh        #  &lt;-- script files for use with the script resource</a:t>
            </a:r>
          </a:p>
          <a:p>
            <a:r>
              <a:rPr lang="en-US" sz="1200" dirty="0" smtClean="0"/>
              <a:t>        </a:t>
            </a:r>
            <a:r>
              <a:rPr lang="en-US" sz="1200" dirty="0" err="1" smtClean="0"/>
              <a:t>vars</a:t>
            </a:r>
            <a:r>
              <a:rPr lang="en-US" sz="1200" dirty="0" smtClean="0"/>
              <a:t>/             #</a:t>
            </a:r>
          </a:p>
          <a:p>
            <a:r>
              <a:rPr lang="en-US" sz="1200" dirty="0" smtClean="0"/>
              <a:t>            </a:t>
            </a:r>
            <a:r>
              <a:rPr lang="en-US" sz="1200" dirty="0" err="1" smtClean="0"/>
              <a:t>main.yml</a:t>
            </a:r>
            <a:r>
              <a:rPr lang="en-US" sz="1200" dirty="0" smtClean="0"/>
              <a:t>      #  &lt;-- variables associated with this role</a:t>
            </a:r>
          </a:p>
          <a:p>
            <a:r>
              <a:rPr lang="en-US" sz="1200" dirty="0" smtClean="0"/>
              <a:t>        defaults/         #</a:t>
            </a:r>
          </a:p>
          <a:p>
            <a:r>
              <a:rPr lang="en-US" sz="1200" dirty="0" smtClean="0"/>
              <a:t>            </a:t>
            </a:r>
            <a:r>
              <a:rPr lang="en-US" sz="1200" dirty="0" err="1" smtClean="0"/>
              <a:t>main.yml</a:t>
            </a:r>
            <a:r>
              <a:rPr lang="en-US" sz="1200" dirty="0" smtClean="0"/>
              <a:t>      #  &lt;-- default lower priority variables for this role</a:t>
            </a:r>
          </a:p>
          <a:p>
            <a:r>
              <a:rPr lang="en-US" sz="1200" dirty="0" smtClean="0"/>
              <a:t>        meta/             #</a:t>
            </a:r>
          </a:p>
          <a:p>
            <a:r>
              <a:rPr lang="en-US" sz="1200" dirty="0" smtClean="0"/>
              <a:t>            </a:t>
            </a:r>
            <a:r>
              <a:rPr lang="en-US" sz="1200" dirty="0" err="1" smtClean="0"/>
              <a:t>main.yml</a:t>
            </a:r>
            <a:r>
              <a:rPr lang="en-US" sz="1200" dirty="0" smtClean="0"/>
              <a:t>      #  &lt;-- role dependencies</a:t>
            </a:r>
          </a:p>
          <a:p>
            <a:r>
              <a:rPr lang="en-US" sz="1200" dirty="0" smtClean="0"/>
              <a:t>        library/          # roles can also include custom modules</a:t>
            </a:r>
          </a:p>
          <a:p>
            <a:r>
              <a:rPr lang="en-US" sz="1200" dirty="0" smtClean="0"/>
              <a:t>        </a:t>
            </a:r>
            <a:r>
              <a:rPr lang="en-US" sz="1200" dirty="0" err="1" smtClean="0"/>
              <a:t>module_utils</a:t>
            </a:r>
            <a:r>
              <a:rPr lang="en-US" sz="1200" dirty="0" smtClean="0"/>
              <a:t>/     # roles can also include custom </a:t>
            </a:r>
            <a:r>
              <a:rPr lang="en-US" sz="1200" dirty="0" err="1" smtClean="0"/>
              <a:t>module_utils</a:t>
            </a:r>
            <a:endParaRPr lang="en-US" sz="1200" dirty="0" smtClean="0"/>
          </a:p>
          <a:p>
            <a:r>
              <a:rPr lang="en-US" sz="1200" dirty="0" smtClean="0"/>
              <a:t>        </a:t>
            </a:r>
            <a:r>
              <a:rPr lang="en-US" sz="1200" dirty="0" err="1" smtClean="0"/>
              <a:t>lookup_plugins</a:t>
            </a:r>
            <a:r>
              <a:rPr lang="en-US" sz="1200" dirty="0" smtClean="0"/>
              <a:t>/   # or other types of plugins, like lookup in this case</a:t>
            </a:r>
          </a:p>
          <a:p>
            <a:endParaRPr lang="en-US" sz="1200" dirty="0" smtClean="0"/>
          </a:p>
          <a:p>
            <a:r>
              <a:rPr lang="en-US" sz="1200" dirty="0" smtClean="0"/>
              <a:t>    </a:t>
            </a:r>
            <a:r>
              <a:rPr lang="en-US" sz="1200" dirty="0" err="1" smtClean="0"/>
              <a:t>webtier</a:t>
            </a:r>
            <a:r>
              <a:rPr lang="en-US" sz="1200" dirty="0" smtClean="0"/>
              <a:t>/              # same kind of structure as "common" was above, done for the </a:t>
            </a:r>
            <a:r>
              <a:rPr lang="en-US" sz="1200" dirty="0" err="1" smtClean="0"/>
              <a:t>webtier</a:t>
            </a:r>
            <a:r>
              <a:rPr lang="en-US" sz="1200" dirty="0" smtClean="0"/>
              <a:t> role</a:t>
            </a:r>
          </a:p>
          <a:p>
            <a:r>
              <a:rPr lang="en-US" sz="1200" dirty="0" smtClean="0"/>
              <a:t>    monitoring/           # ""</a:t>
            </a:r>
          </a:p>
          <a:p>
            <a:r>
              <a:rPr lang="en-US" sz="1200" dirty="0" smtClean="0"/>
              <a:t>    </a:t>
            </a:r>
            <a:r>
              <a:rPr lang="en-US" sz="1200" dirty="0" err="1" smtClean="0"/>
              <a:t>fooapp</a:t>
            </a:r>
            <a:r>
              <a:rPr lang="en-US" sz="1200" dirty="0" smtClean="0"/>
              <a:t>/               # ""</a:t>
            </a:r>
            <a:endParaRPr lang="fr-FR" sz="1200" dirty="0"/>
          </a:p>
        </p:txBody>
      </p:sp>
      <p:sp>
        <p:nvSpPr>
          <p:cNvPr id="3" name="Rectangle 2"/>
          <p:cNvSpPr/>
          <p:nvPr/>
        </p:nvSpPr>
        <p:spPr>
          <a:xfrm>
            <a:off x="8071974" y="1786253"/>
            <a:ext cx="2735995" cy="1384995"/>
          </a:xfrm>
          <a:prstGeom prst="rect">
            <a:avLst/>
          </a:prstGeom>
        </p:spPr>
        <p:txBody>
          <a:bodyPr wrap="square">
            <a:spAutoFit/>
          </a:bodyPr>
          <a:lstStyle/>
          <a:p>
            <a:r>
              <a:rPr lang="sv-SE" sz="1200" dirty="0" smtClean="0"/>
              <a:t>roles/</a:t>
            </a:r>
          </a:p>
          <a:p>
            <a:r>
              <a:rPr lang="sv-SE" sz="1200" dirty="0" smtClean="0"/>
              <a:t>    webserver/</a:t>
            </a:r>
          </a:p>
          <a:p>
            <a:r>
              <a:rPr lang="sv-SE" sz="1200" dirty="0" smtClean="0"/>
              <a:t>        tasks/</a:t>
            </a:r>
          </a:p>
          <a:p>
            <a:r>
              <a:rPr lang="sv-SE" sz="1200" dirty="0" smtClean="0"/>
              <a:t>        handlers/</a:t>
            </a:r>
          </a:p>
          <a:p>
            <a:r>
              <a:rPr lang="sv-SE" sz="1200" dirty="0" smtClean="0"/>
              <a:t>        vars/</a:t>
            </a:r>
          </a:p>
          <a:p>
            <a:r>
              <a:rPr lang="sv-SE" sz="1200" dirty="0" smtClean="0"/>
              <a:t>        defaults/</a:t>
            </a:r>
          </a:p>
          <a:p>
            <a:r>
              <a:rPr lang="sv-SE" sz="1200" dirty="0" smtClean="0"/>
              <a:t>        meta/</a:t>
            </a:r>
            <a:endParaRPr lang="sv-SE" sz="1200" dirty="0"/>
          </a:p>
        </p:txBody>
      </p:sp>
      <p:sp>
        <p:nvSpPr>
          <p:cNvPr id="4" name="Rectangle 3"/>
          <p:cNvSpPr/>
          <p:nvPr/>
        </p:nvSpPr>
        <p:spPr>
          <a:xfrm>
            <a:off x="3003775" y="6340027"/>
            <a:ext cx="1313501" cy="276999"/>
          </a:xfrm>
          <a:prstGeom prst="rect">
            <a:avLst/>
          </a:prstGeom>
        </p:spPr>
        <p:txBody>
          <a:bodyPr wrap="none">
            <a:spAutoFit/>
          </a:bodyPr>
          <a:lstStyle/>
          <a:p>
            <a:r>
              <a:rPr lang="fr-FR" altLang="fr-FR" sz="1200" b="1" dirty="0" smtClean="0">
                <a:latin typeface="Times New Roman" panose="02020603050405020304" pitchFamily="18" charset="0"/>
                <a:cs typeface="Times New Roman" panose="02020603050405020304" pitchFamily="18" charset="0"/>
              </a:rPr>
              <a:t>Version complète</a:t>
            </a:r>
            <a:endParaRPr lang="fr-FR" sz="1200" b="1" dirty="0"/>
          </a:p>
        </p:txBody>
      </p:sp>
      <p:sp>
        <p:nvSpPr>
          <p:cNvPr id="10" name="Rectangle 9"/>
          <p:cNvSpPr/>
          <p:nvPr/>
        </p:nvSpPr>
        <p:spPr>
          <a:xfrm>
            <a:off x="8559448" y="3260744"/>
            <a:ext cx="1356782" cy="276999"/>
          </a:xfrm>
          <a:prstGeom prst="rect">
            <a:avLst/>
          </a:prstGeom>
        </p:spPr>
        <p:txBody>
          <a:bodyPr wrap="none">
            <a:spAutoFit/>
          </a:bodyPr>
          <a:lstStyle/>
          <a:p>
            <a:r>
              <a:rPr lang="fr-FR" altLang="fr-FR" sz="1200" b="1" dirty="0" smtClean="0">
                <a:latin typeface="Times New Roman" panose="02020603050405020304" pitchFamily="18" charset="0"/>
                <a:cs typeface="Times New Roman" panose="02020603050405020304" pitchFamily="18" charset="0"/>
              </a:rPr>
              <a:t>Version simplifiée</a:t>
            </a:r>
            <a:endParaRPr lang="fr-FR" sz="1200" b="1" dirty="0"/>
          </a:p>
        </p:txBody>
      </p:sp>
    </p:spTree>
    <p:extLst>
      <p:ext uri="{BB962C8B-B14F-4D97-AF65-F5344CB8AC3E}">
        <p14:creationId xmlns:p14="http://schemas.microsoft.com/office/powerpoint/2010/main" val="219037948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09517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t>Créer </a:t>
            </a:r>
            <a:r>
              <a:rPr lang="fr-FR" dirty="0" smtClean="0"/>
              <a:t>un répertoire </a:t>
            </a:r>
            <a:r>
              <a:rPr lang="fr-FR" b="1" dirty="0" smtClean="0"/>
              <a:t>roles</a:t>
            </a:r>
            <a:r>
              <a:rPr lang="fr-FR" dirty="0" smtClean="0"/>
              <a:t> Dans </a:t>
            </a:r>
            <a:r>
              <a:rPr lang="fr-FR" dirty="0"/>
              <a:t>le répertoire de votre projet Ansible</a:t>
            </a:r>
            <a:endParaRPr lang="fr-FR" alt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1035133" y="1546440"/>
            <a:ext cx="6096000" cy="2031325"/>
          </a:xfrm>
          <a:prstGeom prst="rect">
            <a:avLst/>
          </a:prstGeom>
        </p:spPr>
        <p:txBody>
          <a:bodyPr>
            <a:spAutoFit/>
          </a:bodyPr>
          <a:lstStyle/>
          <a:p>
            <a:r>
              <a:rPr lang="sv-SE" dirty="0" smtClean="0"/>
              <a:t>roles/</a:t>
            </a:r>
          </a:p>
          <a:p>
            <a:r>
              <a:rPr lang="sv-SE" dirty="0" smtClean="0"/>
              <a:t>    webserver/</a:t>
            </a:r>
          </a:p>
          <a:p>
            <a:r>
              <a:rPr lang="sv-SE" dirty="0" smtClean="0"/>
              <a:t>        tasks/</a:t>
            </a:r>
          </a:p>
          <a:p>
            <a:r>
              <a:rPr lang="sv-SE" dirty="0" smtClean="0"/>
              <a:t>        handlers/</a:t>
            </a:r>
          </a:p>
          <a:p>
            <a:r>
              <a:rPr lang="sv-SE" dirty="0" smtClean="0"/>
              <a:t>        vars/</a:t>
            </a:r>
          </a:p>
          <a:p>
            <a:r>
              <a:rPr lang="sv-SE" dirty="0" smtClean="0"/>
              <a:t>        defaults/</a:t>
            </a:r>
          </a:p>
          <a:p>
            <a:r>
              <a:rPr lang="sv-SE" dirty="0" smtClean="0"/>
              <a:t>        meta/</a:t>
            </a:r>
            <a:endParaRPr lang="sv-SE" dirty="0"/>
          </a:p>
        </p:txBody>
      </p:sp>
    </p:spTree>
    <p:extLst>
      <p:ext uri="{BB962C8B-B14F-4D97-AF65-F5344CB8AC3E}">
        <p14:creationId xmlns:p14="http://schemas.microsoft.com/office/powerpoint/2010/main" val="393962743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Architecture de Ansible </a:t>
            </a:r>
            <a:endParaRPr lang="fr-FR" altLang="en-US" b="1">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3044" name="Picture 2" descr="Ansible architecture and setup :_devops_weixin_0010034-CI/C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1295400"/>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42212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Créer </a:t>
            </a:r>
            <a:r>
              <a:rPr lang="fr-FR" dirty="0" smtClean="0">
                <a:latin typeface="Times New Roman" panose="02020603050405020304" pitchFamily="18" charset="0"/>
                <a:cs typeface="Times New Roman" panose="02020603050405020304" pitchFamily="18" charset="0"/>
              </a:rPr>
              <a:t>un fichier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dans le dossier </a:t>
            </a:r>
            <a:r>
              <a:rPr lang="fr-FR" b="1" dirty="0" err="1" smtClean="0">
                <a:latin typeface="Times New Roman" panose="02020603050405020304" pitchFamily="18" charset="0"/>
                <a:cs typeface="Times New Roman" panose="02020603050405020304" pitchFamily="18" charset="0"/>
              </a:rPr>
              <a:t>tasks</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1005444" y="1452086"/>
            <a:ext cx="6096000" cy="4247317"/>
          </a:xfrm>
          <a:prstGeom prst="rect">
            <a:avLst/>
          </a:prstGeom>
        </p:spPr>
        <p:txBody>
          <a:bodyPr>
            <a:spAutoFit/>
          </a:bodyPr>
          <a:lstStyle/>
          <a:p>
            <a:r>
              <a:rPr lang="fr-FR" dirty="0" smtClean="0"/>
              <a:t>---</a:t>
            </a:r>
          </a:p>
          <a:p>
            <a:r>
              <a:rPr lang="fr-FR" dirty="0" smtClean="0"/>
              <a:t>- </a:t>
            </a:r>
            <a:r>
              <a:rPr lang="fr-FR" dirty="0" err="1" smtClean="0"/>
              <a:t>name</a:t>
            </a:r>
            <a:r>
              <a:rPr lang="fr-FR" dirty="0" smtClean="0"/>
              <a:t>: Install web server packages</a:t>
            </a:r>
          </a:p>
          <a:p>
            <a:r>
              <a:rPr lang="fr-FR" dirty="0" smtClean="0"/>
              <a:t>  </a:t>
            </a:r>
            <a:r>
              <a:rPr lang="fr-FR" dirty="0" err="1" smtClean="0"/>
              <a:t>apt</a:t>
            </a:r>
            <a:r>
              <a:rPr lang="fr-FR" dirty="0" smtClean="0"/>
              <a:t>:</a:t>
            </a:r>
          </a:p>
          <a:p>
            <a:r>
              <a:rPr lang="fr-FR" dirty="0" smtClean="0"/>
              <a:t>    </a:t>
            </a:r>
            <a:r>
              <a:rPr lang="fr-FR" dirty="0" err="1" smtClean="0"/>
              <a:t>name</a:t>
            </a:r>
            <a:r>
              <a:rPr lang="fr-FR" dirty="0" smtClean="0"/>
              <a:t>: apache2</a:t>
            </a:r>
          </a:p>
          <a:p>
            <a:r>
              <a:rPr lang="fr-FR" dirty="0" smtClean="0"/>
              <a:t>    state: </a:t>
            </a:r>
            <a:r>
              <a:rPr lang="fr-FR" dirty="0" err="1" smtClean="0"/>
              <a:t>present</a:t>
            </a:r>
            <a:endParaRPr lang="fr-FR" dirty="0" smtClean="0"/>
          </a:p>
          <a:p>
            <a:endParaRPr lang="fr-FR" dirty="0" smtClean="0"/>
          </a:p>
          <a:p>
            <a:r>
              <a:rPr lang="fr-FR" dirty="0" smtClean="0"/>
              <a:t>- </a:t>
            </a:r>
            <a:r>
              <a:rPr lang="fr-FR" dirty="0" err="1" smtClean="0"/>
              <a:t>name</a:t>
            </a:r>
            <a:r>
              <a:rPr lang="fr-FR" dirty="0" smtClean="0"/>
              <a:t>: Copy configuration file</a:t>
            </a:r>
          </a:p>
          <a:p>
            <a:r>
              <a:rPr lang="fr-FR" dirty="0" smtClean="0"/>
              <a:t>  </a:t>
            </a:r>
            <a:r>
              <a:rPr lang="fr-FR" dirty="0" err="1" smtClean="0"/>
              <a:t>template</a:t>
            </a:r>
            <a:r>
              <a:rPr lang="fr-FR" dirty="0" smtClean="0"/>
              <a:t>:</a:t>
            </a:r>
          </a:p>
          <a:p>
            <a:r>
              <a:rPr lang="fr-FR" dirty="0" smtClean="0"/>
              <a:t>    </a:t>
            </a:r>
            <a:r>
              <a:rPr lang="fr-FR" dirty="0" err="1" smtClean="0"/>
              <a:t>src</a:t>
            </a:r>
            <a:r>
              <a:rPr lang="fr-FR" dirty="0" smtClean="0"/>
              <a:t>: </a:t>
            </a:r>
            <a:r>
              <a:rPr lang="fr-FR" dirty="0" err="1" smtClean="0"/>
              <a:t>templates</a:t>
            </a:r>
            <a:r>
              <a:rPr lang="fr-FR" dirty="0" smtClean="0"/>
              <a:t>/httpd.conf.j2</a:t>
            </a:r>
          </a:p>
          <a:p>
            <a:r>
              <a:rPr lang="fr-FR" dirty="0" smtClean="0"/>
              <a:t>    </a:t>
            </a:r>
            <a:r>
              <a:rPr lang="fr-FR" dirty="0" err="1" smtClean="0"/>
              <a:t>dest</a:t>
            </a:r>
            <a:r>
              <a:rPr lang="fr-FR" dirty="0" smtClean="0"/>
              <a:t>: /</a:t>
            </a:r>
            <a:r>
              <a:rPr lang="fr-FR" dirty="0" err="1" smtClean="0"/>
              <a:t>etc</a:t>
            </a:r>
            <a:r>
              <a:rPr lang="fr-FR" dirty="0" smtClean="0"/>
              <a:t>/apache2/</a:t>
            </a:r>
            <a:r>
              <a:rPr lang="fr-FR" dirty="0" err="1" smtClean="0"/>
              <a:t>httpd.conf</a:t>
            </a:r>
            <a:endParaRPr lang="fr-FR" dirty="0" smtClean="0"/>
          </a:p>
          <a:p>
            <a:endParaRPr lang="fr-FR" dirty="0" smtClean="0"/>
          </a:p>
          <a:p>
            <a:r>
              <a:rPr lang="fr-FR" dirty="0" smtClean="0"/>
              <a:t>- </a:t>
            </a:r>
            <a:r>
              <a:rPr lang="fr-FR" dirty="0" err="1" smtClean="0"/>
              <a:t>name</a:t>
            </a:r>
            <a:r>
              <a:rPr lang="fr-FR" dirty="0" smtClean="0"/>
              <a:t>: Restart web server</a:t>
            </a:r>
          </a:p>
          <a:p>
            <a:r>
              <a:rPr lang="fr-FR" dirty="0" smtClean="0"/>
              <a:t>  service:</a:t>
            </a:r>
          </a:p>
          <a:p>
            <a:r>
              <a:rPr lang="fr-FR" dirty="0" smtClean="0"/>
              <a:t>    </a:t>
            </a:r>
            <a:r>
              <a:rPr lang="fr-FR" dirty="0" err="1" smtClean="0"/>
              <a:t>name</a:t>
            </a:r>
            <a:r>
              <a:rPr lang="fr-FR" dirty="0" smtClean="0"/>
              <a:t>: apache2</a:t>
            </a:r>
          </a:p>
          <a:p>
            <a:r>
              <a:rPr lang="fr-FR" dirty="0" smtClean="0"/>
              <a:t>    state: </a:t>
            </a:r>
            <a:r>
              <a:rPr lang="fr-FR" dirty="0" err="1" smtClean="0"/>
              <a:t>restarted</a:t>
            </a:r>
            <a:endParaRPr lang="fr-FR" dirty="0"/>
          </a:p>
        </p:txBody>
      </p:sp>
    </p:spTree>
    <p:extLst>
      <p:ext uri="{BB962C8B-B14F-4D97-AF65-F5344CB8AC3E}">
        <p14:creationId xmlns:p14="http://schemas.microsoft.com/office/powerpoint/2010/main" val="368158659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Créer </a:t>
            </a:r>
            <a:r>
              <a:rPr lang="fr-FR" dirty="0" smtClean="0">
                <a:latin typeface="Times New Roman" panose="02020603050405020304" pitchFamily="18" charset="0"/>
                <a:cs typeface="Times New Roman" panose="02020603050405020304" pitchFamily="18" charset="0"/>
              </a:rPr>
              <a:t>un fichier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dans le dossier </a:t>
            </a:r>
            <a:r>
              <a:rPr lang="fr-FR" b="1" dirty="0" err="1" smtClean="0">
                <a:latin typeface="Times New Roman" panose="02020603050405020304" pitchFamily="18" charset="0"/>
                <a:cs typeface="Times New Roman" panose="02020603050405020304" pitchFamily="18" charset="0"/>
              </a:rPr>
              <a:t>handlers</a:t>
            </a:r>
            <a:endParaRPr lang="fr-FR" altLang="fr-FR" b="1" dirty="0">
              <a:latin typeface="Times New Roman" panose="02020603050405020304" pitchFamily="18" charset="0"/>
              <a:cs typeface="Times New Roman" panose="02020603050405020304" pitchFamily="18" charset="0"/>
            </a:endParaRPr>
          </a:p>
        </p:txBody>
      </p:sp>
      <p:sp>
        <p:nvSpPr>
          <p:cNvPr id="3" name="Rectangle 2"/>
          <p:cNvSpPr/>
          <p:nvPr/>
        </p:nvSpPr>
        <p:spPr>
          <a:xfrm>
            <a:off x="952006" y="1452086"/>
            <a:ext cx="6096000" cy="1477328"/>
          </a:xfrm>
          <a:prstGeom prst="rect">
            <a:avLst/>
          </a:prstGeom>
        </p:spPr>
        <p:txBody>
          <a:bodyPr>
            <a:spAutoFit/>
          </a:bodyPr>
          <a:lstStyle/>
          <a:p>
            <a:r>
              <a:rPr lang="en-US" dirty="0" smtClean="0"/>
              <a:t>---</a:t>
            </a:r>
          </a:p>
          <a:p>
            <a:r>
              <a:rPr lang="en-US" dirty="0" smtClean="0"/>
              <a:t>- name: Restart web server</a:t>
            </a:r>
          </a:p>
          <a:p>
            <a:r>
              <a:rPr lang="en-US" dirty="0" smtClean="0"/>
              <a:t>  service:</a:t>
            </a:r>
          </a:p>
          <a:p>
            <a:r>
              <a:rPr lang="en-US" dirty="0" smtClean="0"/>
              <a:t>    name: apache2</a:t>
            </a:r>
          </a:p>
          <a:p>
            <a:r>
              <a:rPr lang="en-US" dirty="0" smtClean="0"/>
              <a:t>    state: restarted</a:t>
            </a:r>
            <a:endParaRPr lang="en-US" dirty="0"/>
          </a:p>
        </p:txBody>
      </p:sp>
      <p:sp>
        <p:nvSpPr>
          <p:cNvPr id="7" name="Rectangle 1"/>
          <p:cNvSpPr>
            <a:spLocks noChangeArrowheads="1"/>
          </p:cNvSpPr>
          <p:nvPr/>
        </p:nvSpPr>
        <p:spPr bwMode="auto">
          <a:xfrm>
            <a:off x="493279" y="292093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Créer </a:t>
            </a:r>
            <a:r>
              <a:rPr lang="fr-FR" dirty="0" smtClean="0">
                <a:latin typeface="Times New Roman" panose="02020603050405020304" pitchFamily="18" charset="0"/>
                <a:cs typeface="Times New Roman" panose="02020603050405020304" pitchFamily="18" charset="0"/>
              </a:rPr>
              <a:t>un fichier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dans le dossier </a:t>
            </a:r>
            <a:r>
              <a:rPr lang="fr-FR" b="1" dirty="0" smtClean="0">
                <a:latin typeface="Times New Roman" panose="02020603050405020304" pitchFamily="18" charset="0"/>
                <a:cs typeface="Times New Roman" panose="02020603050405020304" pitchFamily="18" charset="0"/>
              </a:rPr>
              <a:t>vars</a:t>
            </a:r>
            <a:endParaRPr lang="fr-FR" altLang="fr-FR" b="1" dirty="0">
              <a:latin typeface="Times New Roman" panose="02020603050405020304" pitchFamily="18" charset="0"/>
              <a:cs typeface="Times New Roman" panose="02020603050405020304" pitchFamily="18" charset="0"/>
            </a:endParaRPr>
          </a:p>
        </p:txBody>
      </p:sp>
      <p:sp>
        <p:nvSpPr>
          <p:cNvPr id="4" name="Rectangle 3"/>
          <p:cNvSpPr/>
          <p:nvPr/>
        </p:nvSpPr>
        <p:spPr>
          <a:xfrm>
            <a:off x="999507" y="3192967"/>
            <a:ext cx="6096000" cy="923330"/>
          </a:xfrm>
          <a:prstGeom prst="rect">
            <a:avLst/>
          </a:prstGeom>
        </p:spPr>
        <p:txBody>
          <a:bodyPr>
            <a:spAutoFit/>
          </a:bodyPr>
          <a:lstStyle/>
          <a:p>
            <a:r>
              <a:rPr lang="fr-FR" dirty="0" smtClean="0"/>
              <a:t>---</a:t>
            </a:r>
          </a:p>
          <a:p>
            <a:r>
              <a:rPr lang="fr-FR" dirty="0" err="1" smtClean="0"/>
              <a:t>http_port</a:t>
            </a:r>
            <a:r>
              <a:rPr lang="fr-FR" dirty="0" smtClean="0"/>
              <a:t>: 80</a:t>
            </a:r>
          </a:p>
          <a:p>
            <a:r>
              <a:rPr lang="fr-FR" dirty="0" err="1" smtClean="0"/>
              <a:t>http_conf_file</a:t>
            </a:r>
            <a:r>
              <a:rPr lang="fr-FR" dirty="0" smtClean="0"/>
              <a:t>: /</a:t>
            </a:r>
            <a:r>
              <a:rPr lang="fr-FR" dirty="0" err="1" smtClean="0"/>
              <a:t>etc</a:t>
            </a:r>
            <a:r>
              <a:rPr lang="fr-FR" dirty="0" smtClean="0"/>
              <a:t>/apache2/</a:t>
            </a:r>
            <a:r>
              <a:rPr lang="fr-FR" dirty="0" err="1" smtClean="0"/>
              <a:t>httpd.conf</a:t>
            </a:r>
            <a:endParaRPr lang="fr-FR" dirty="0"/>
          </a:p>
        </p:txBody>
      </p:sp>
      <p:sp>
        <p:nvSpPr>
          <p:cNvPr id="9" name="Rectangle 1"/>
          <p:cNvSpPr>
            <a:spLocks noChangeArrowheads="1"/>
          </p:cNvSpPr>
          <p:nvPr/>
        </p:nvSpPr>
        <p:spPr bwMode="auto">
          <a:xfrm>
            <a:off x="443798" y="4116297"/>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Créer </a:t>
            </a:r>
            <a:r>
              <a:rPr lang="fr-FR" dirty="0" smtClean="0">
                <a:latin typeface="Times New Roman" panose="02020603050405020304" pitchFamily="18" charset="0"/>
                <a:cs typeface="Times New Roman" panose="02020603050405020304" pitchFamily="18" charset="0"/>
              </a:rPr>
              <a:t>un fichier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dans le dossier </a:t>
            </a:r>
            <a:r>
              <a:rPr lang="fr-FR" b="1" dirty="0" smtClean="0">
                <a:latin typeface="Times New Roman" panose="02020603050405020304" pitchFamily="18" charset="0"/>
                <a:cs typeface="Times New Roman" panose="02020603050405020304" pitchFamily="18" charset="0"/>
              </a:rPr>
              <a:t>defaults</a:t>
            </a:r>
            <a:endParaRPr lang="fr-FR" altLang="fr-FR" b="1" dirty="0">
              <a:latin typeface="Times New Roman" panose="02020603050405020304" pitchFamily="18" charset="0"/>
              <a:cs typeface="Times New Roman" panose="02020603050405020304" pitchFamily="18" charset="0"/>
            </a:endParaRPr>
          </a:p>
        </p:txBody>
      </p:sp>
      <p:sp>
        <p:nvSpPr>
          <p:cNvPr id="10" name="Rectangle 9"/>
          <p:cNvSpPr/>
          <p:nvPr/>
        </p:nvSpPr>
        <p:spPr>
          <a:xfrm>
            <a:off x="952006" y="4388330"/>
            <a:ext cx="6096000" cy="923330"/>
          </a:xfrm>
          <a:prstGeom prst="rect">
            <a:avLst/>
          </a:prstGeom>
        </p:spPr>
        <p:txBody>
          <a:bodyPr>
            <a:spAutoFit/>
          </a:bodyPr>
          <a:lstStyle/>
          <a:p>
            <a:r>
              <a:rPr lang="fr-FR" dirty="0" smtClean="0"/>
              <a:t>---</a:t>
            </a:r>
          </a:p>
          <a:p>
            <a:r>
              <a:rPr lang="fr-FR" dirty="0" err="1" smtClean="0"/>
              <a:t>http_port</a:t>
            </a:r>
            <a:r>
              <a:rPr lang="fr-FR" dirty="0" smtClean="0"/>
              <a:t>: 80</a:t>
            </a:r>
          </a:p>
          <a:p>
            <a:r>
              <a:rPr lang="fr-FR" dirty="0" err="1" smtClean="0"/>
              <a:t>http_conf_file</a:t>
            </a:r>
            <a:r>
              <a:rPr lang="fr-FR" dirty="0" smtClean="0"/>
              <a:t>: /</a:t>
            </a:r>
            <a:r>
              <a:rPr lang="fr-FR" dirty="0" err="1" smtClean="0"/>
              <a:t>etc</a:t>
            </a:r>
            <a:r>
              <a:rPr lang="fr-FR" dirty="0" smtClean="0"/>
              <a:t>/apache2/</a:t>
            </a:r>
            <a:r>
              <a:rPr lang="fr-FR" dirty="0" err="1" smtClean="0"/>
              <a:t>httpd.conf</a:t>
            </a:r>
            <a:endParaRPr lang="fr-FR" dirty="0"/>
          </a:p>
        </p:txBody>
      </p:sp>
    </p:spTree>
    <p:extLst>
      <p:ext uri="{BB962C8B-B14F-4D97-AF65-F5344CB8AC3E}">
        <p14:creationId xmlns:p14="http://schemas.microsoft.com/office/powerpoint/2010/main" val="7174188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Pour appeler le rôle, il faut l'inclure tout simplement dans l'élément roles</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963880" y="1452086"/>
            <a:ext cx="6096000" cy="1754326"/>
          </a:xfrm>
          <a:prstGeom prst="rect">
            <a:avLst/>
          </a:prstGeom>
        </p:spPr>
        <p:txBody>
          <a:bodyPr>
            <a:spAutoFit/>
          </a:bodyPr>
          <a:lstStyle/>
          <a:p>
            <a:r>
              <a:rPr lang="en-US" dirty="0" smtClean="0"/>
              <a:t>---</a:t>
            </a:r>
          </a:p>
          <a:p>
            <a:r>
              <a:rPr lang="en-US" dirty="0" smtClean="0"/>
              <a:t>- name: Configure web server</a:t>
            </a:r>
          </a:p>
          <a:p>
            <a:r>
              <a:rPr lang="en-US" dirty="0" smtClean="0"/>
              <a:t>  hosts: web-servers</a:t>
            </a:r>
          </a:p>
          <a:p>
            <a:r>
              <a:rPr lang="en-US" dirty="0" smtClean="0"/>
              <a:t>  become: true</a:t>
            </a:r>
          </a:p>
          <a:p>
            <a:r>
              <a:rPr lang="en-US" dirty="0" smtClean="0"/>
              <a:t>  roles:</a:t>
            </a:r>
          </a:p>
          <a:p>
            <a:r>
              <a:rPr lang="en-US" dirty="0" smtClean="0"/>
              <a:t>    - webserver</a:t>
            </a:r>
            <a:endParaRPr lang="en-US" dirty="0"/>
          </a:p>
        </p:txBody>
      </p:sp>
    </p:spTree>
    <p:extLst>
      <p:ext uri="{BB962C8B-B14F-4D97-AF65-F5344CB8AC3E}">
        <p14:creationId xmlns:p14="http://schemas.microsoft.com/office/powerpoint/2010/main" val="232119775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a:latin typeface="Times New Roman" panose="02020603050405020304" pitchFamily="18" charset="0"/>
                <a:cs typeface="Times New Roman" panose="02020603050405020304" pitchFamily="18" charset="0"/>
              </a:rPr>
              <a:t>Chercher </a:t>
            </a:r>
            <a:r>
              <a:rPr lang="fr-FR" altLang="en-US" b="1" dirty="0" smtClean="0">
                <a:latin typeface="Times New Roman" panose="02020603050405020304" pitchFamily="18" charset="0"/>
                <a:cs typeface="Times New Roman" panose="02020603050405020304" pitchFamily="18" charset="0"/>
              </a:rPr>
              <a:t>un </a:t>
            </a:r>
            <a:r>
              <a:rPr lang="fr-FR" altLang="en-US" b="1" smtClean="0">
                <a:latin typeface="Times New Roman" panose="02020603050405020304" pitchFamily="18" charset="0"/>
                <a:cs typeface="Times New Roman" panose="02020603050405020304" pitchFamily="18" charset="0"/>
              </a:rPr>
              <a:t>rôle dans Ansible </a:t>
            </a:r>
            <a:r>
              <a:rPr lang="fr-FR" altLang="en-US" b="1" dirty="0" err="1">
                <a:latin typeface="Times New Roman" panose="02020603050405020304" pitchFamily="18" charset="0"/>
                <a:cs typeface="Times New Roman" panose="02020603050405020304" pitchFamily="18" charset="0"/>
              </a:rPr>
              <a:t>Galaxy</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143000"/>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Ansible </a:t>
            </a:r>
            <a:r>
              <a:rPr lang="fr-FR" altLang="fr-FR" dirty="0" err="1">
                <a:latin typeface="Times New Roman" panose="02020603050405020304" pitchFamily="18" charset="0"/>
                <a:cs typeface="Times New Roman" panose="02020603050405020304" pitchFamily="18" charset="0"/>
              </a:rPr>
              <a:t>Galaxy</a:t>
            </a:r>
            <a:r>
              <a:rPr lang="fr-FR" altLang="fr-FR" dirty="0">
                <a:latin typeface="Times New Roman" panose="02020603050405020304" pitchFamily="18" charset="0"/>
                <a:cs typeface="Times New Roman" panose="02020603050405020304" pitchFamily="18" charset="0"/>
              </a:rPr>
              <a:t> est une plateforme communautaire permettant de partager et de trouver des rôles Ansible</a:t>
            </a:r>
          </a:p>
        </p:txBody>
      </p:sp>
      <p:pic>
        <p:nvPicPr>
          <p:cNvPr id="390149"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33550"/>
            <a:ext cx="676275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6"/>
          <a:stretch>
            <a:fillRect/>
          </a:stretch>
        </p:blipFill>
        <p:spPr>
          <a:xfrm>
            <a:off x="5715000" y="2590800"/>
            <a:ext cx="5676900" cy="2749550"/>
          </a:xfrm>
          <a:prstGeom prst="rect">
            <a:avLst/>
          </a:prstGeom>
          <a:ln>
            <a:noFill/>
          </a:ln>
          <a:effectLst>
            <a:outerShdw blurRad="292100" dist="139700" dir="2700000" algn="tl" rotWithShape="0">
              <a:srgbClr val="333333">
                <a:alpha val="65000"/>
              </a:srgbClr>
            </a:outerShdw>
          </a:effectLst>
        </p:spPr>
      </p:pic>
      <p:sp>
        <p:nvSpPr>
          <p:cNvPr id="7" name="Rectangle 1"/>
          <p:cNvSpPr>
            <a:spLocks noChangeArrowheads="1"/>
          </p:cNvSpPr>
          <p:nvPr/>
        </p:nvSpPr>
        <p:spPr bwMode="auto">
          <a:xfrm>
            <a:off x="588282" y="5885213"/>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Pour installer un rôle, il faut le télécharger </a:t>
            </a: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83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Publier un rôle vers </a:t>
            </a:r>
            <a:r>
              <a:rPr lang="fr-FR" altLang="en-US" b="1" dirty="0">
                <a:latin typeface="Times New Roman" panose="02020603050405020304" pitchFamily="18" charset="0"/>
                <a:cs typeface="Times New Roman" panose="02020603050405020304" pitchFamily="18" charset="0"/>
              </a:rPr>
              <a:t>Ansible </a:t>
            </a:r>
            <a:r>
              <a:rPr lang="fr-FR" altLang="en-US" b="1" dirty="0" err="1">
                <a:latin typeface="Times New Roman" panose="02020603050405020304" pitchFamily="18" charset="0"/>
                <a:cs typeface="Times New Roman" panose="02020603050405020304" pitchFamily="18" charset="0"/>
              </a:rPr>
              <a:t>Galaxy</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143000"/>
            <a:ext cx="10964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Ansible </a:t>
            </a:r>
            <a:r>
              <a:rPr lang="fr-FR" altLang="fr-FR" dirty="0" err="1" smtClean="0">
                <a:latin typeface="Times New Roman" panose="02020603050405020304" pitchFamily="18" charset="0"/>
                <a:cs typeface="Times New Roman" panose="02020603050405020304" pitchFamily="18" charset="0"/>
              </a:rPr>
              <a:t>Galaxy</a:t>
            </a:r>
            <a:r>
              <a:rPr lang="fr-FR" altLang="fr-FR" dirty="0" smtClean="0">
                <a:latin typeface="Times New Roman" panose="02020603050405020304" pitchFamily="18" charset="0"/>
                <a:cs typeface="Times New Roman" panose="02020603050405020304" pitchFamily="18" charset="0"/>
              </a:rPr>
              <a:t> permet de partager des rôles Ansible pour publier un rôle il faut avoir un compte </a:t>
            </a:r>
          </a:p>
          <a:p>
            <a:pPr marL="0" indent="0"/>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r>
              <a:rPr lang="fr-FR" u="sng" dirty="0">
                <a:latin typeface="Times New Roman" panose="02020603050405020304" pitchFamily="18" charset="0"/>
                <a:cs typeface="Times New Roman" panose="02020603050405020304" pitchFamily="18" charset="0"/>
                <a:hlinkClick r:id="rId5"/>
              </a:rPr>
              <a:t>https://galaxy.ansible.com/</a:t>
            </a:r>
            <a:r>
              <a:rPr 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650875" y="2009993"/>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Après la création du rôle, il faut ajouter dans le dossier </a:t>
            </a:r>
            <a:r>
              <a:rPr lang="fr-FR" altLang="fr-FR" dirty="0" err="1" smtClean="0">
                <a:latin typeface="Times New Roman" panose="02020603050405020304" pitchFamily="18" charset="0"/>
                <a:cs typeface="Times New Roman" panose="02020603050405020304" pitchFamily="18" charset="0"/>
              </a:rPr>
              <a:t>meta</a:t>
            </a:r>
            <a:r>
              <a:rPr lang="fr-FR" altLang="fr-FR" dirty="0" smtClean="0">
                <a:latin typeface="Times New Roman" panose="02020603050405020304" pitchFamily="18" charset="0"/>
                <a:cs typeface="Times New Roman" panose="02020603050405020304" pitchFamily="18" charset="0"/>
              </a:rPr>
              <a:t> les informations nécessaires qui décrient le rôle</a:t>
            </a:r>
            <a:endParaRPr lang="fr-FR" alt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803564" y="2600543"/>
            <a:ext cx="6096000" cy="1754326"/>
          </a:xfrm>
          <a:prstGeom prst="rect">
            <a:avLst/>
          </a:prstGeom>
        </p:spPr>
        <p:txBody>
          <a:bodyPr>
            <a:spAutoFit/>
          </a:bodyPr>
          <a:lstStyle/>
          <a:p>
            <a:r>
              <a:rPr lang="fr-FR" b="1" i="0" dirty="0" err="1" smtClean="0">
                <a:effectLst/>
                <a:latin typeface="Times New Roman" panose="02020603050405020304" pitchFamily="18" charset="0"/>
                <a:cs typeface="Times New Roman" panose="02020603050405020304" pitchFamily="18" charset="0"/>
              </a:rPr>
              <a:t>galaxy_info</a:t>
            </a:r>
            <a:r>
              <a:rPr lang="fr-FR" b="0" i="0" dirty="0" smtClean="0">
                <a:effectLst/>
                <a:latin typeface="Times New Roman" panose="02020603050405020304" pitchFamily="18" charset="0"/>
                <a:cs typeface="Times New Roman" panose="02020603050405020304" pitchFamily="18" charset="0"/>
              </a:rPr>
              <a:t>: </a:t>
            </a:r>
          </a:p>
          <a:p>
            <a:r>
              <a:rPr lang="fr-FR" b="0" i="0" dirty="0" smtClean="0">
                <a:effectLst/>
                <a:latin typeface="Times New Roman" panose="02020603050405020304" pitchFamily="18" charset="0"/>
                <a:cs typeface="Times New Roman" panose="02020603050405020304" pitchFamily="18" charset="0"/>
              </a:rPr>
              <a:t>    </a:t>
            </a:r>
            <a:r>
              <a:rPr lang="fr-FR" b="1" i="0" dirty="0" err="1" smtClean="0">
                <a:effectLst/>
                <a:latin typeface="Times New Roman" panose="02020603050405020304" pitchFamily="18" charset="0"/>
                <a:cs typeface="Times New Roman" panose="02020603050405020304" pitchFamily="18" charset="0"/>
              </a:rPr>
              <a:t>author</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Bechir</a:t>
            </a:r>
            <a:r>
              <a:rPr lang="fr-FR" b="0" i="0" dirty="0" smtClean="0">
                <a:effectLst/>
                <a:latin typeface="Times New Roman" panose="02020603050405020304" pitchFamily="18" charset="0"/>
                <a:cs typeface="Times New Roman" panose="02020603050405020304" pitchFamily="18" charset="0"/>
              </a:rPr>
              <a:t> </a:t>
            </a:r>
          </a:p>
          <a:p>
            <a:r>
              <a:rPr lang="fr-FR" b="0" i="0" dirty="0" smtClean="0">
                <a:effectLst/>
                <a:latin typeface="Times New Roman" panose="02020603050405020304" pitchFamily="18" charset="0"/>
                <a:cs typeface="Times New Roman" panose="02020603050405020304" pitchFamily="18" charset="0"/>
              </a:rPr>
              <a:t>    </a:t>
            </a:r>
            <a:r>
              <a:rPr lang="fr-FR" b="1" i="0" dirty="0" smtClean="0">
                <a:effectLst/>
                <a:latin typeface="Times New Roman" panose="02020603050405020304" pitchFamily="18" charset="0"/>
                <a:cs typeface="Times New Roman" panose="02020603050405020304" pitchFamily="18" charset="0"/>
              </a:rPr>
              <a:t>description</a:t>
            </a:r>
            <a:r>
              <a:rPr lang="fr-FR" b="0" i="0" dirty="0" smtClean="0">
                <a:effectLst/>
                <a:latin typeface="Times New Roman" panose="02020603050405020304" pitchFamily="18" charset="0"/>
                <a:cs typeface="Times New Roman" panose="02020603050405020304" pitchFamily="18" charset="0"/>
              </a:rPr>
              <a:t>: Test de publication de rôle </a:t>
            </a:r>
          </a:p>
          <a:p>
            <a:r>
              <a:rPr lang="fr-FR" b="0" i="0" dirty="0" smtClean="0">
                <a:effectLst/>
                <a:latin typeface="Times New Roman" panose="02020603050405020304" pitchFamily="18" charset="0"/>
                <a:cs typeface="Times New Roman" panose="02020603050405020304" pitchFamily="18" charset="0"/>
              </a:rPr>
              <a:t>    </a:t>
            </a:r>
            <a:r>
              <a:rPr lang="fr-FR" b="1" i="0" dirty="0" err="1" smtClean="0">
                <a:effectLst/>
                <a:latin typeface="Times New Roman" panose="02020603050405020304" pitchFamily="18" charset="0"/>
                <a:cs typeface="Times New Roman" panose="02020603050405020304" pitchFamily="18" charset="0"/>
              </a:rPr>
              <a:t>company</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emraude</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it</a:t>
            </a:r>
            <a:endParaRPr lang="fr-FR" b="0" i="0" dirty="0" smtClean="0">
              <a:effectLst/>
              <a:latin typeface="Times New Roman" panose="02020603050405020304" pitchFamily="18" charset="0"/>
              <a:cs typeface="Times New Roman" panose="02020603050405020304" pitchFamily="18" charset="0"/>
            </a:endParaRPr>
          </a:p>
          <a:p>
            <a:r>
              <a:rPr lang="fr-FR" dirty="0" smtClean="0"/>
              <a:t>    </a:t>
            </a:r>
            <a:r>
              <a:rPr lang="fr-FR" b="1" dirty="0" err="1" smtClean="0"/>
              <a:t>license</a:t>
            </a:r>
            <a:r>
              <a:rPr lang="fr-FR" dirty="0"/>
              <a:t>: </a:t>
            </a:r>
            <a:r>
              <a:rPr lang="fr-FR" dirty="0" err="1"/>
              <a:t>license</a:t>
            </a:r>
            <a:r>
              <a:rPr lang="fr-FR" dirty="0"/>
              <a:t> (GPLv2, CC-BY, </a:t>
            </a:r>
            <a:r>
              <a:rPr lang="fr-FR" dirty="0" err="1"/>
              <a:t>etc</a:t>
            </a:r>
            <a:r>
              <a:rPr lang="fr-FR" dirty="0"/>
              <a:t>) </a:t>
            </a:r>
            <a:endParaRPr lang="fr-FR" dirty="0" smtClean="0"/>
          </a:p>
          <a:p>
            <a:r>
              <a:rPr lang="fr-FR" dirty="0" smtClean="0"/>
              <a:t>    </a:t>
            </a:r>
            <a:r>
              <a:rPr lang="fr-FR" b="1" dirty="0" err="1" smtClean="0"/>
              <a:t>min_ansible_version</a:t>
            </a:r>
            <a:r>
              <a:rPr lang="fr-FR" dirty="0"/>
              <a:t>: 1.2</a:t>
            </a:r>
            <a:endParaRPr lang="fr-FR"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650875" y="4575531"/>
            <a:ext cx="109648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Packager le rôle  tar –</a:t>
            </a:r>
            <a:r>
              <a:rPr lang="fr-FR" altLang="fr-FR" dirty="0" err="1" smtClean="0">
                <a:latin typeface="Times New Roman" panose="02020603050405020304" pitchFamily="18" charset="0"/>
                <a:cs typeface="Times New Roman" panose="02020603050405020304" pitchFamily="18" charset="0"/>
              </a:rPr>
              <a:t>czf</a:t>
            </a:r>
            <a:r>
              <a:rPr lang="fr-FR" altLang="fr-FR" dirty="0" smtClean="0">
                <a:latin typeface="Times New Roman" panose="02020603050405020304" pitchFamily="18" charset="0"/>
                <a:cs typeface="Times New Roman" panose="02020603050405020304" pitchFamily="18" charset="0"/>
              </a:rPr>
              <a:t> &lt;nom du rôle&gt;.tar.gz &lt;nom du rôle&gt;</a:t>
            </a:r>
          </a:p>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Cliquer </a:t>
            </a:r>
            <a:r>
              <a:rPr lang="fr-FR" dirty="0">
                <a:latin typeface="Times New Roman" panose="02020603050405020304" pitchFamily="18" charset="0"/>
                <a:cs typeface="Times New Roman" panose="02020603050405020304" pitchFamily="18" charset="0"/>
              </a:rPr>
              <a:t>sur le bouton "Publier" dans le coin supérieur </a:t>
            </a:r>
            <a:r>
              <a:rPr lang="fr-FR" dirty="0" smtClean="0">
                <a:latin typeface="Times New Roman" panose="02020603050405020304" pitchFamily="18" charset="0"/>
                <a:cs typeface="Times New Roman" panose="02020603050405020304" pitchFamily="18" charset="0"/>
              </a:rPr>
              <a:t>droit</a:t>
            </a:r>
          </a:p>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Remplir </a:t>
            </a:r>
            <a:r>
              <a:rPr lang="fr-FR" dirty="0">
                <a:latin typeface="Times New Roman" panose="02020603050405020304" pitchFamily="18" charset="0"/>
                <a:cs typeface="Times New Roman" panose="02020603050405020304" pitchFamily="18" charset="0"/>
              </a:rPr>
              <a:t>les informations requises dans le formulaire de </a:t>
            </a:r>
            <a:r>
              <a:rPr lang="fr-FR" dirty="0" smtClean="0">
                <a:latin typeface="Times New Roman" panose="02020603050405020304" pitchFamily="18" charset="0"/>
                <a:cs typeface="Times New Roman" panose="02020603050405020304" pitchFamily="18" charset="0"/>
              </a:rPr>
              <a:t>publication et publier</a:t>
            </a: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Vérifier l'installation du rôle</a:t>
            </a: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6889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Installation de Ansible </a:t>
            </a:r>
            <a:endParaRPr lang="fr-FR" altLang="en-US" b="1">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0626725" cy="5632450"/>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Pré installation côté serveur</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adduser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ansadmin</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ssh-keygen</a:t>
            </a:r>
            <a:r>
              <a:rPr lang="fr-FR" dirty="0">
                <a:latin typeface="Times New Roman" panose="02020603050405020304" pitchFamily="18" charset="0"/>
                <a:cs typeface="Times New Roman" panose="02020603050405020304" pitchFamily="18" charset="0"/>
              </a:rPr>
              <a:t> -t </a:t>
            </a:r>
            <a:r>
              <a:rPr lang="fr-FR" dirty="0" err="1">
                <a:latin typeface="Times New Roman" panose="02020603050405020304" pitchFamily="18" charset="0"/>
                <a:cs typeface="Times New Roman" panose="02020603050405020304" pitchFamily="18" charset="0"/>
              </a:rPr>
              <a:t>rsa</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ssh</a:t>
            </a:r>
            <a:r>
              <a:rPr lang="en-US" dirty="0">
                <a:latin typeface="Times New Roman" panose="02020603050405020304" pitchFamily="18" charset="0"/>
                <a:cs typeface="Times New Roman" panose="02020603050405020304" pitchFamily="18" charset="0"/>
              </a:rPr>
              <a:t>-copy-id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/home/</a:t>
            </a:r>
            <a:r>
              <a:rPr lang="en-US" dirty="0" err="1">
                <a:latin typeface="Times New Roman" panose="02020603050405020304" pitchFamily="18" charset="0"/>
                <a:cs typeface="Times New Roman" panose="02020603050405020304" pitchFamily="18" charset="0"/>
              </a:rPr>
              <a:t>ansadmin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ssh</a:t>
            </a:r>
            <a:r>
              <a:rPr lang="en-US" dirty="0">
                <a:latin typeface="Times New Roman" panose="02020603050405020304" pitchFamily="18" charset="0"/>
                <a:cs typeface="Times New Roman" panose="02020603050405020304" pitchFamily="18" charset="0"/>
              </a:rPr>
              <a:t>/id_rsa.pub </a:t>
            </a:r>
            <a:r>
              <a:rPr lang="fr-FR" dirty="0" err="1">
                <a:latin typeface="Times New Roman" panose="02020603050405020304" pitchFamily="18" charset="0"/>
                <a:cs typeface="Times New Roman" panose="02020603050405020304" pitchFamily="18" charset="0"/>
              </a:rPr>
              <a:t>ansadmin</a:t>
            </a:r>
            <a:r>
              <a:rPr lang="en-US" dirty="0">
                <a:latin typeface="Times New Roman" panose="02020603050405020304" pitchFamily="18" charset="0"/>
                <a:cs typeface="Times New Roman" panose="02020603050405020304" pitchFamily="18" charset="0"/>
              </a:rPr>
              <a:t>@IP</a:t>
            </a:r>
          </a:p>
          <a:p>
            <a:pPr>
              <a:defRP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Pré installation côté client</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adduser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ansadmin</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etc</a:t>
            </a:r>
            <a:r>
              <a:rPr lang="fr-FR" dirty="0">
                <a:latin typeface="Times New Roman" panose="02020603050405020304" pitchFamily="18" charset="0"/>
                <a:cs typeface="Times New Roman" panose="02020603050405020304" pitchFamily="18" charset="0"/>
              </a:rPr>
              <a:t>/sudoers &lt;= </a:t>
            </a:r>
            <a:r>
              <a:rPr lang="fr-FR" dirty="0" err="1">
                <a:latin typeface="Times New Roman" panose="02020603050405020304" pitchFamily="18" charset="0"/>
                <a:cs typeface="Times New Roman" panose="02020603050405020304" pitchFamily="18" charset="0"/>
              </a:rPr>
              <a:t>ansadmin</a:t>
            </a:r>
            <a:r>
              <a:rPr lang="fr-FR" dirty="0">
                <a:latin typeface="Times New Roman" panose="02020603050405020304" pitchFamily="18" charset="0"/>
                <a:cs typeface="Times New Roman" panose="02020603050405020304" pitchFamily="18" charset="0"/>
              </a:rPr>
              <a:t> ALL=(ALL) NOPASSWD:ALL</a:t>
            </a:r>
          </a:p>
          <a:p>
            <a:pPr>
              <a:defRPr/>
            </a:pPr>
            <a:endParaRPr lang="fr-FR" dirty="0">
              <a:latin typeface="Times New Roman" panose="02020603050405020304" pitchFamily="18" charset="0"/>
              <a:cs typeface="Times New Roman" panose="02020603050405020304" pitchFamily="18" charset="0"/>
            </a:endParaRPr>
          </a:p>
          <a:p>
            <a:pPr>
              <a:defRPr/>
            </a:pPr>
            <a:r>
              <a:rPr lang="fr-FR" b="1" dirty="0">
                <a:solidFill>
                  <a:srgbClr val="FF0000"/>
                </a:solidFill>
                <a:latin typeface="Times New Roman" panose="02020603050405020304" pitchFamily="18" charset="0"/>
                <a:cs typeface="Times New Roman" panose="02020603050405020304" pitchFamily="18" charset="0"/>
              </a:rPr>
              <a:t>Note: </a:t>
            </a:r>
            <a:r>
              <a:rPr lang="fr-FR" dirty="0">
                <a:latin typeface="Times New Roman" panose="02020603050405020304" pitchFamily="18" charset="0"/>
                <a:cs typeface="Times New Roman" panose="02020603050405020304" pitchFamily="18" charset="0"/>
              </a:rPr>
              <a:t>Vérifier  le paramètres </a:t>
            </a:r>
            <a:r>
              <a:rPr lang="fr-FR" sz="1600" b="1" dirty="0" err="1">
                <a:latin typeface="Times New Roman" panose="02020603050405020304" pitchFamily="18" charset="0"/>
                <a:cs typeface="Times New Roman" panose="02020603050405020304" pitchFamily="18" charset="0"/>
              </a:rPr>
              <a:t>PasswordAuthentication</a:t>
            </a:r>
            <a:r>
              <a:rPr lang="fr-FR" dirty="0">
                <a:latin typeface="Times New Roman" panose="02020603050405020304" pitchFamily="18" charset="0"/>
                <a:cs typeface="Times New Roman" panose="02020603050405020304" pitchFamily="18" charset="0"/>
              </a:rPr>
              <a:t>  à </a:t>
            </a:r>
            <a:r>
              <a:rPr lang="fr-FR" b="1" dirty="0" err="1">
                <a:latin typeface="Times New Roman" panose="02020603050405020304" pitchFamily="18" charset="0"/>
                <a:cs typeface="Times New Roman" panose="02020603050405020304" pitchFamily="18" charset="0"/>
              </a:rPr>
              <a:t>yes</a:t>
            </a:r>
            <a:r>
              <a:rPr lang="fr-FR" dirty="0">
                <a:latin typeface="Times New Roman" panose="02020603050405020304" pitchFamily="18" charset="0"/>
                <a:cs typeface="Times New Roman" panose="02020603050405020304" pitchFamily="18" charset="0"/>
              </a:rPr>
              <a:t> au niveau de </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etc</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ssh</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sshd_config</a:t>
            </a:r>
            <a:r>
              <a:rPr lang="fr-FR" sz="1600"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au niveau du client, si non il faut le reconfigurer à </a:t>
            </a:r>
            <a:r>
              <a:rPr lang="fr-FR" b="1" dirty="0" err="1">
                <a:latin typeface="Times New Roman" panose="02020603050405020304" pitchFamily="18" charset="0"/>
                <a:cs typeface="Times New Roman" panose="02020603050405020304" pitchFamily="18" charset="0"/>
              </a:rPr>
              <a:t>yes</a:t>
            </a:r>
            <a:r>
              <a:rPr lang="fr-FR" dirty="0">
                <a:latin typeface="Times New Roman" panose="02020603050405020304" pitchFamily="18" charset="0"/>
                <a:cs typeface="Times New Roman" panose="02020603050405020304" pitchFamily="18" charset="0"/>
              </a:rPr>
              <a:t> et appliquer les changements via la commande </a:t>
            </a:r>
            <a:r>
              <a:rPr lang="fr-FR" b="1" dirty="0" err="1">
                <a:latin typeface="Times New Roman" panose="02020603050405020304" pitchFamily="18" charset="0"/>
                <a:cs typeface="Times New Roman" panose="02020603050405020304" pitchFamily="18" charset="0"/>
              </a:rPr>
              <a:t>systemctl</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reload</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sshd</a:t>
            </a:r>
            <a:endParaRPr lang="fr-FR" b="1" dirty="0">
              <a:latin typeface="Times New Roman" panose="02020603050405020304" pitchFamily="18" charset="0"/>
              <a:cs typeface="Times New Roman" panose="02020603050405020304" pitchFamily="18" charset="0"/>
            </a:endParaRPr>
          </a:p>
          <a:p>
            <a:pPr>
              <a:defRPr/>
            </a:pPr>
            <a:endParaRPr lang="fr-FR" dirty="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Installation Ansible</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apt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install</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ansible</a:t>
            </a:r>
            <a:r>
              <a:rPr lang="fr-FR" dirty="0">
                <a:latin typeface="Times New Roman" panose="02020603050405020304" pitchFamily="18" charset="0"/>
                <a:cs typeface="Times New Roman" panose="02020603050405020304" pitchFamily="18" charset="0"/>
              </a:rPr>
              <a:t> –y </a:t>
            </a:r>
          </a:p>
          <a:p>
            <a:pPr>
              <a:defRPr/>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Post installation côté serveur</a:t>
            </a:r>
          </a:p>
          <a:p>
            <a:pPr>
              <a:defRPr/>
            </a:pPr>
            <a:r>
              <a:rPr lang="fr-FR" dirty="0">
                <a:latin typeface="Times New Roman" panose="02020603050405020304" pitchFamily="18" charset="0"/>
                <a:cs typeface="Times New Roman" panose="02020603050405020304" pitchFamily="18" charset="0"/>
              </a:rPr>
              <a:t>	Editer le fichier inventaire /</a:t>
            </a:r>
            <a:r>
              <a:rPr lang="fr-FR" dirty="0" err="1">
                <a:latin typeface="Times New Roman" panose="02020603050405020304" pitchFamily="18" charset="0"/>
                <a:cs typeface="Times New Roman" panose="02020603050405020304" pitchFamily="18" charset="0"/>
              </a:rPr>
              <a:t>etc</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ansible</a:t>
            </a:r>
            <a:r>
              <a:rPr lang="fr-FR" dirty="0">
                <a:latin typeface="Times New Roman" panose="02020603050405020304" pitchFamily="18" charset="0"/>
                <a:cs typeface="Times New Roman" panose="02020603050405020304" pitchFamily="18" charset="0"/>
              </a:rPr>
              <a:t>/hosts et ajouter les clients exemple</a:t>
            </a:r>
          </a:p>
          <a:p>
            <a:pPr>
              <a:defRPr/>
            </a:pPr>
            <a:endParaRPr lang="fr-FR" dirty="0"/>
          </a:p>
          <a:p>
            <a:pPr>
              <a:defRPr/>
            </a:pPr>
            <a:r>
              <a:rPr lang="fr-FR" sz="1600" dirty="0">
                <a:latin typeface="Times New Roman" panose="02020603050405020304" pitchFamily="18" charset="0"/>
                <a:cs typeface="Times New Roman" panose="02020603050405020304" pitchFamily="18" charset="0"/>
              </a:rPr>
              <a:t>        [clients]</a:t>
            </a:r>
          </a:p>
          <a:p>
            <a:pPr>
              <a:defRPr/>
            </a:pPr>
            <a:r>
              <a:rPr lang="fr-FR" sz="1600" dirty="0">
                <a:latin typeface="Times New Roman" panose="02020603050405020304" pitchFamily="18" charset="0"/>
                <a:cs typeface="Times New Roman" panose="02020603050405020304" pitchFamily="18" charset="0"/>
              </a:rPr>
              <a:t>	172.31.4.210</a:t>
            </a:r>
          </a:p>
        </p:txBody>
      </p:sp>
    </p:spTree>
    <p:extLst>
      <p:ext uri="{BB962C8B-B14F-4D97-AF65-F5344CB8AC3E}">
        <p14:creationId xmlns:p14="http://schemas.microsoft.com/office/powerpoint/2010/main" val="148938408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playbooks de ansible </a:t>
            </a:r>
            <a:endParaRPr lang="fr-FR" altLang="en-US" b="1">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40" name="Rectangle 1"/>
          <p:cNvSpPr>
            <a:spLocks noChangeArrowheads="1"/>
          </p:cNvSpPr>
          <p:nvPr/>
        </p:nvSpPr>
        <p:spPr bwMode="auto">
          <a:xfrm>
            <a:off x="650875" y="1066800"/>
            <a:ext cx="106267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Un Playbook Ansible est un fichier yml qui encapsule un ensemble de commandes à exécuter sur la machine cible 	</a:t>
            </a:r>
            <a:endParaRPr lang="fr-FR" altLang="fr-FR" sz="1600">
              <a:latin typeface="Times New Roman" panose="02020603050405020304" pitchFamily="18" charset="0"/>
              <a:cs typeface="Times New Roman" panose="02020603050405020304" pitchFamily="18" charset="0"/>
            </a:endParaRPr>
          </a:p>
        </p:txBody>
      </p:sp>
      <p:sp>
        <p:nvSpPr>
          <p:cNvPr id="347141" name="Rectangle 2"/>
          <p:cNvSpPr>
            <a:spLocks noChangeArrowheads="1"/>
          </p:cNvSpPr>
          <p:nvPr/>
        </p:nvSpPr>
        <p:spPr bwMode="auto">
          <a:xfrm>
            <a:off x="914400" y="1600200"/>
            <a:ext cx="6096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a:t>---</a:t>
            </a:r>
          </a:p>
          <a:p>
            <a:r>
              <a:rPr lang="fr-FR" altLang="fr-FR"/>
              <a:t>- name: Setup web servers</a:t>
            </a:r>
          </a:p>
          <a:p>
            <a:r>
              <a:rPr lang="fr-FR" altLang="fr-FR"/>
              <a:t>  hosts: ubuntu</a:t>
            </a:r>
          </a:p>
          <a:p>
            <a:r>
              <a:rPr lang="fr-FR" altLang="fr-FR"/>
              <a:t>  tasks:</a:t>
            </a:r>
          </a:p>
          <a:p>
            <a:r>
              <a:rPr lang="fr-FR" altLang="fr-FR"/>
              <a:t>    - name: Ensure Nginx is installed</a:t>
            </a:r>
          </a:p>
          <a:p>
            <a:r>
              <a:rPr lang="fr-FR" altLang="fr-FR"/>
              <a:t>      apt:</a:t>
            </a:r>
          </a:p>
          <a:p>
            <a:r>
              <a:rPr lang="fr-FR" altLang="fr-FR"/>
              <a:t>        name: nginx</a:t>
            </a:r>
          </a:p>
          <a:p>
            <a:r>
              <a:rPr lang="fr-FR" altLang="fr-FR"/>
              <a:t>        state: present</a:t>
            </a:r>
          </a:p>
          <a:p>
            <a:endParaRPr lang="fr-FR" altLang="fr-FR"/>
          </a:p>
          <a:p>
            <a:r>
              <a:rPr lang="fr-FR" altLang="fr-FR"/>
              <a:t>    - name: Ensure Nginx is running</a:t>
            </a:r>
          </a:p>
          <a:p>
            <a:r>
              <a:rPr lang="fr-FR" altLang="fr-FR"/>
              <a:t>      service:</a:t>
            </a:r>
          </a:p>
          <a:p>
            <a:r>
              <a:rPr lang="fr-FR" altLang="fr-FR"/>
              <a:t>        name: nginx</a:t>
            </a:r>
          </a:p>
          <a:p>
            <a:r>
              <a:rPr lang="fr-FR" altLang="fr-FR"/>
              <a:t>        state: started</a:t>
            </a:r>
          </a:p>
          <a:p>
            <a:endParaRPr lang="fr-FR" altLang="fr-FR"/>
          </a:p>
          <a:p>
            <a:r>
              <a:rPr lang="fr-FR" altLang="fr-FR"/>
              <a:t>    - name: Copy index.html</a:t>
            </a:r>
          </a:p>
          <a:p>
            <a:r>
              <a:rPr lang="fr-FR" altLang="fr-FR"/>
              <a:t>      copy:</a:t>
            </a:r>
          </a:p>
          <a:p>
            <a:r>
              <a:rPr lang="fr-FR" altLang="fr-FR"/>
              <a:t>        src: index.html</a:t>
            </a:r>
          </a:p>
          <a:p>
            <a:r>
              <a:rPr lang="fr-FR" altLang="fr-FR"/>
              <a:t>        dest: /var/www/html/</a:t>
            </a:r>
          </a:p>
        </p:txBody>
      </p:sp>
      <p:pic>
        <p:nvPicPr>
          <p:cNvPr id="347142"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876425"/>
            <a:ext cx="44196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43" name="Rectangle 4"/>
          <p:cNvSpPr>
            <a:spLocks noChangeArrowheads="1"/>
          </p:cNvSpPr>
          <p:nvPr/>
        </p:nvSpPr>
        <p:spPr bwMode="auto">
          <a:xfrm>
            <a:off x="7772400" y="5576888"/>
            <a:ext cx="186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a:latin typeface="Times New Roman" panose="02020603050405020304" pitchFamily="18" charset="0"/>
                <a:cs typeface="Times New Roman" panose="02020603050405020304" pitchFamily="18" charset="0"/>
              </a:rPr>
              <a:t>Le résultat attendu</a:t>
            </a:r>
            <a:endParaRPr lang="fr-FR" altLang="fr-FR" sz="1600" b="1"/>
          </a:p>
        </p:txBody>
      </p:sp>
    </p:spTree>
    <p:extLst>
      <p:ext uri="{BB962C8B-B14F-4D97-AF65-F5344CB8AC3E}">
        <p14:creationId xmlns:p14="http://schemas.microsoft.com/office/powerpoint/2010/main" val="200647965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commandes Ad hoc de Ansible</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85800" y="990600"/>
            <a:ext cx="10287000" cy="646331"/>
          </a:xfrm>
          <a:prstGeom prst="rect">
            <a:avLst/>
          </a:prstGeom>
        </p:spPr>
        <p:txBody>
          <a:bodyPr wrap="square">
            <a:spAutoFit/>
          </a:bodyPr>
          <a:lstStyle/>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t>
            </a:r>
            <a:r>
              <a:rPr lang="fr-FR" i="0" dirty="0" smtClean="0">
                <a:effectLst/>
                <a:latin typeface="Times New Roman" panose="02020603050405020304" pitchFamily="18" charset="0"/>
                <a:cs typeface="Times New Roman" panose="02020603050405020304" pitchFamily="18" charset="0"/>
              </a:rPr>
              <a:t>es commandes ad hoc Ansible sont des commandes sur une seule ligne qui peuvent être utilisées pour exécuter des tâches simples sur des systèmes distants</a:t>
            </a:r>
            <a:endParaRPr lang="fr-FR" dirty="0">
              <a:latin typeface="Times New Roman" panose="02020603050405020304" pitchFamily="18" charset="0"/>
              <a:cs typeface="Times New Roman" panose="02020603050405020304" pitchFamily="18" charset="0"/>
            </a:endParaRPr>
          </a:p>
        </p:txBody>
      </p:sp>
      <p:sp>
        <p:nvSpPr>
          <p:cNvPr id="4" name="Rectangle 3"/>
          <p:cNvSpPr/>
          <p:nvPr/>
        </p:nvSpPr>
        <p:spPr>
          <a:xfrm>
            <a:off x="685800" y="1752600"/>
            <a:ext cx="6096000" cy="646331"/>
          </a:xfrm>
          <a:prstGeom prst="rect">
            <a:avLst/>
          </a:prstGeom>
        </p:spPr>
        <p:txBody>
          <a:bodyPr>
            <a:spAutoFit/>
          </a:bodyPr>
          <a:lstStyle/>
          <a:p>
            <a:pPr marL="285750" indent="-285750">
              <a:buFont typeface="Wingdings" panose="05000000000000000000" pitchFamily="2" charset="2"/>
              <a:buChar char="Ø"/>
            </a:pPr>
            <a:r>
              <a:rPr lang="fr-FR" i="0" dirty="0" smtClean="0">
                <a:effectLst/>
                <a:latin typeface="Times New Roman" panose="02020603050405020304" pitchFamily="18" charset="0"/>
                <a:cs typeface="Times New Roman" panose="02020603050405020304" pitchFamily="18" charset="0"/>
              </a:rPr>
              <a:t>Les commandes Ad hoc sont idéale pour les tâches rapides ou les opérations ponctuelles</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706034" y="2590800"/>
            <a:ext cx="5708679" cy="369332"/>
          </a:xfrm>
          <a:prstGeom prst="rect">
            <a:avLst/>
          </a:prstGeom>
        </p:spPr>
        <p:txBody>
          <a:bodyPr wrap="none">
            <a:spAutoFit/>
          </a:bodyPr>
          <a:lstStyle/>
          <a:p>
            <a:pPr marL="285750" indent="-285750">
              <a:buFont typeface="Wingdings" panose="05000000000000000000" pitchFamily="2" charset="2"/>
              <a:buChar char="Ø"/>
            </a:pPr>
            <a:r>
              <a:rPr lang="fr-FR" i="0" dirty="0" smtClean="0">
                <a:effectLst/>
                <a:latin typeface="Times New Roman" panose="02020603050405020304" pitchFamily="18" charset="0"/>
                <a:cs typeface="Times New Roman" panose="02020603050405020304" pitchFamily="18" charset="0"/>
              </a:rPr>
              <a:t>La syntaxe de base d'une commande ad hoc Ansible est :</a:t>
            </a:r>
            <a:endParaRPr lang="fr-FR" dirty="0">
              <a:latin typeface="Times New Roman" panose="02020603050405020304" pitchFamily="18" charset="0"/>
              <a:cs typeface="Times New Roman" panose="02020603050405020304" pitchFamily="18" charset="0"/>
            </a:endParaRPr>
          </a:p>
        </p:txBody>
      </p:sp>
      <p:sp>
        <p:nvSpPr>
          <p:cNvPr id="6" name="Rectangle 5"/>
          <p:cNvSpPr/>
          <p:nvPr/>
        </p:nvSpPr>
        <p:spPr>
          <a:xfrm>
            <a:off x="1143000" y="3122013"/>
            <a:ext cx="9601200" cy="369332"/>
          </a:xfrm>
          <a:prstGeom prst="rect">
            <a:avLst/>
          </a:prstGeom>
        </p:spPr>
        <p:txBody>
          <a:bodyPr wrap="squar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&lt;</a:t>
            </a:r>
            <a:r>
              <a:rPr lang="en-US" dirty="0" err="1" smtClean="0">
                <a:latin typeface="Times New Roman" panose="02020603050405020304" pitchFamily="18" charset="0"/>
                <a:cs typeface="Times New Roman" panose="02020603050405020304" pitchFamily="18" charset="0"/>
              </a:rPr>
              <a:t>Inventaire</a:t>
            </a:r>
            <a:r>
              <a:rPr lang="en-US" dirty="0" smtClean="0">
                <a:latin typeface="Times New Roman" panose="02020603050405020304" pitchFamily="18" charset="0"/>
                <a:cs typeface="Times New Roman" panose="02020603050405020304" pitchFamily="18" charset="0"/>
              </a:rPr>
              <a:t>&gt; -m &lt;module&gt; -a &lt;arguments&gt; -u &lt;</a:t>
            </a:r>
            <a:r>
              <a:rPr lang="en-US" dirty="0" err="1" smtClean="0">
                <a:latin typeface="Times New Roman" panose="02020603050405020304" pitchFamily="18" charset="0"/>
                <a:cs typeface="Times New Roman" panose="02020603050405020304" pitchFamily="18" charset="0"/>
              </a:rPr>
              <a:t>utilisateur</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721376" y="3683214"/>
            <a:ext cx="2999539" cy="369332"/>
          </a:xfrm>
          <a:prstGeom prst="rect">
            <a:avLst/>
          </a:prstGeom>
        </p:spPr>
        <p:txBody>
          <a:bodyPr wrap="none">
            <a:spAutoFit/>
          </a:bodyPr>
          <a:lstStyle/>
          <a:p>
            <a:pPr marL="285750" indent="-285750">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Pour tester la connectivité</a:t>
            </a:r>
            <a:r>
              <a:rPr lang="fr-FR" i="0" dirty="0" smtClean="0">
                <a:effectLst/>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7" name="Rectangle 6"/>
          <p:cNvSpPr/>
          <p:nvPr/>
        </p:nvSpPr>
        <p:spPr>
          <a:xfrm>
            <a:off x="1118452" y="4191000"/>
            <a:ext cx="1909497" cy="369332"/>
          </a:xfrm>
          <a:prstGeom prst="rect">
            <a:avLst/>
          </a:prstGeom>
        </p:spPr>
        <p:txBody>
          <a:bodyPr wrap="none">
            <a:spAutoFit/>
          </a:bodyPr>
          <a:lstStyle/>
          <a:p>
            <a:r>
              <a:rPr lang="fr-FR" dirty="0" err="1" smtClean="0">
                <a:latin typeface="Times New Roman" panose="02020603050405020304" pitchFamily="18" charset="0"/>
                <a:cs typeface="Times New Roman" panose="02020603050405020304" pitchFamily="18" charset="0"/>
              </a:rPr>
              <a:t>ansible</a:t>
            </a:r>
            <a:r>
              <a:rPr lang="fr-FR" dirty="0" smtClean="0">
                <a:latin typeface="Times New Roman" panose="02020603050405020304" pitchFamily="18" charset="0"/>
                <a:cs typeface="Times New Roman" panose="02020603050405020304" pitchFamily="18" charset="0"/>
              </a:rPr>
              <a:t> all -m </a:t>
            </a:r>
            <a:r>
              <a:rPr lang="fr-FR" dirty="0" err="1" smtClean="0">
                <a:latin typeface="Times New Roman" panose="02020603050405020304" pitchFamily="18" charset="0"/>
                <a:cs typeface="Times New Roman" panose="02020603050405020304" pitchFamily="18" charset="0"/>
              </a:rPr>
              <a:t>ping</a:t>
            </a:r>
            <a:endParaRPr lang="fr-FR" dirty="0">
              <a:latin typeface="Times New Roman" panose="02020603050405020304" pitchFamily="18" charset="0"/>
              <a:cs typeface="Times New Roman" panose="02020603050405020304" pitchFamily="18" charset="0"/>
            </a:endParaRPr>
          </a:p>
        </p:txBody>
      </p:sp>
      <p:sp>
        <p:nvSpPr>
          <p:cNvPr id="11" name="Rectangle 10"/>
          <p:cNvSpPr/>
          <p:nvPr/>
        </p:nvSpPr>
        <p:spPr>
          <a:xfrm>
            <a:off x="709836" y="4697154"/>
            <a:ext cx="3509294" cy="369332"/>
          </a:xfrm>
          <a:prstGeom prst="rect">
            <a:avLst/>
          </a:prstGeom>
        </p:spPr>
        <p:txBody>
          <a:bodyPr wrap="none">
            <a:spAutoFit/>
          </a:bodyPr>
          <a:lstStyle/>
          <a:p>
            <a:pPr marL="285750" indent="-285750">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Pour tester l'espace de stockage</a:t>
            </a:r>
            <a:r>
              <a:rPr lang="fr-FR" i="0" dirty="0" smtClean="0">
                <a:effectLst/>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8" name="Rectangle 7"/>
          <p:cNvSpPr/>
          <p:nvPr/>
        </p:nvSpPr>
        <p:spPr>
          <a:xfrm>
            <a:off x="1090559" y="5105400"/>
            <a:ext cx="286168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shell -a "</a:t>
            </a:r>
            <a:r>
              <a:rPr lang="en-US" dirty="0" err="1" smtClean="0">
                <a:latin typeface="Times New Roman" panose="02020603050405020304" pitchFamily="18" charset="0"/>
                <a:cs typeface="Times New Roman" panose="02020603050405020304" pitchFamily="18" charset="0"/>
              </a:rPr>
              <a:t>df</a:t>
            </a:r>
            <a:r>
              <a:rPr lang="en-US" dirty="0" smtClean="0">
                <a:latin typeface="Times New Roman" panose="02020603050405020304" pitchFamily="18" charset="0"/>
                <a:cs typeface="Times New Roman" panose="02020603050405020304" pitchFamily="18" charset="0"/>
              </a:rPr>
              <a:t> -h"</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090559" y="5474732"/>
            <a:ext cx="426591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webserver -m shell -a "ls -l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/log"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05094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commandes Ad hoc de Ansible</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85800" y="990600"/>
            <a:ext cx="10287000" cy="369332"/>
          </a:xfrm>
          <a:prstGeom prst="rect">
            <a:avLst/>
          </a:prstGeom>
        </p:spPr>
        <p:txBody>
          <a:bodyPr wrap="square">
            <a:spAutoFit/>
          </a:bodyPr>
          <a:lstStyle/>
          <a:p>
            <a:pPr marL="285750" indent="-285750">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Voici quelques exemples de commandes ad-hoc</a:t>
            </a:r>
            <a:endParaRPr lang="fr-FR" dirty="0">
              <a:latin typeface="Times New Roman" panose="02020603050405020304" pitchFamily="18" charset="0"/>
              <a:cs typeface="Times New Roman" panose="02020603050405020304" pitchFamily="18" charset="0"/>
            </a:endParaRPr>
          </a:p>
        </p:txBody>
      </p:sp>
      <p:sp>
        <p:nvSpPr>
          <p:cNvPr id="8" name="Rectangle 7"/>
          <p:cNvSpPr/>
          <p:nvPr/>
        </p:nvSpPr>
        <p:spPr>
          <a:xfrm>
            <a:off x="1090559" y="1428194"/>
            <a:ext cx="286168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shell -a "</a:t>
            </a:r>
            <a:r>
              <a:rPr lang="en-US" dirty="0" err="1" smtClean="0">
                <a:latin typeface="Times New Roman" panose="02020603050405020304" pitchFamily="18" charset="0"/>
                <a:cs typeface="Times New Roman" panose="02020603050405020304" pitchFamily="18" charset="0"/>
              </a:rPr>
              <a:t>df</a:t>
            </a:r>
            <a:r>
              <a:rPr lang="en-US" dirty="0" smtClean="0">
                <a:latin typeface="Times New Roman" panose="02020603050405020304" pitchFamily="18" charset="0"/>
                <a:cs typeface="Times New Roman" panose="02020603050405020304" pitchFamily="18" charset="0"/>
              </a:rPr>
              <a:t> -h"</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092093" y="1797526"/>
            <a:ext cx="426591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webserver -m shell -a "ls -l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/log"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090559" y="2235120"/>
            <a:ext cx="4419800"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command -a "reboot" --limit all</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1090559" y="2631557"/>
            <a:ext cx="6962227"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copy -a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=/home/Ubuntu/fichier.txt </a:t>
            </a:r>
            <a:r>
              <a:rPr lang="en-US" dirty="0" err="1" smtClean="0">
                <a:latin typeface="Times New Roman" panose="02020603050405020304" pitchFamily="18" charset="0"/>
                <a:cs typeface="Times New Roman" panose="02020603050405020304" pitchFamily="18" charset="0"/>
              </a:rPr>
              <a:t>dest</a:t>
            </a:r>
            <a:r>
              <a:rPr lang="en-US" dirty="0" smtClean="0">
                <a:latin typeface="Times New Roman" panose="02020603050405020304" pitchFamily="18" charset="0"/>
                <a:cs typeface="Times New Roman" panose="02020603050405020304" pitchFamily="18" charset="0"/>
              </a:rPr>
              <a:t>=/home/</a:t>
            </a:r>
            <a:r>
              <a:rPr lang="en-US" dirty="0" err="1" smtClean="0">
                <a:latin typeface="Times New Roman" panose="02020603050405020304" pitchFamily="18" charset="0"/>
                <a:cs typeface="Times New Roman" panose="02020603050405020304" pitchFamily="18" charset="0"/>
              </a:rPr>
              <a:t>ubuntu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5" name="Rectangle 14"/>
          <p:cNvSpPr/>
          <p:nvPr/>
        </p:nvSpPr>
        <p:spPr>
          <a:xfrm>
            <a:off x="1090558" y="3069151"/>
            <a:ext cx="5019323"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user -a "user=ubuntu2 password=test"</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1090557" y="3479640"/>
            <a:ext cx="4596130"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yum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state=latest"</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1090557" y="3874031"/>
            <a:ext cx="4968027"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service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state=started"</a:t>
            </a:r>
            <a:endParaRPr lang="en-US" dirty="0">
              <a:latin typeface="Times New Roman" panose="02020603050405020304" pitchFamily="18" charset="0"/>
              <a:cs typeface="Times New Roman" panose="02020603050405020304" pitchFamily="18" charset="0"/>
            </a:endParaRPr>
          </a:p>
        </p:txBody>
      </p:sp>
      <p:sp>
        <p:nvSpPr>
          <p:cNvPr id="18" name="Rectangle 17"/>
          <p:cNvSpPr/>
          <p:nvPr/>
        </p:nvSpPr>
        <p:spPr>
          <a:xfrm>
            <a:off x="1116205" y="4285543"/>
            <a:ext cx="5070619"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service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state=stopped"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4818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playbooks de ansible </a:t>
            </a:r>
            <a:endParaRPr lang="fr-FR" altLang="en-US" b="1">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Exécuter la même commande avec l'option –b pour que l'utilisateur infère le root </a:t>
            </a:r>
            <a:r>
              <a:rPr lang="fr-FR" altLang="fr-FR" b="1">
                <a:latin typeface="Times New Roman" panose="02020603050405020304" pitchFamily="18" charset="0"/>
                <a:cs typeface="Times New Roman" panose="02020603050405020304" pitchFamily="18" charset="0"/>
              </a:rPr>
              <a:t>ansible-playbook -b web.yml  </a:t>
            </a:r>
            <a:endParaRPr lang="fr-FR" altLang="fr-FR" sz="1600" b="1">
              <a:latin typeface="Times New Roman" panose="02020603050405020304" pitchFamily="18" charset="0"/>
              <a:cs typeface="Times New Roman" panose="02020603050405020304" pitchFamily="18" charset="0"/>
            </a:endParaRPr>
          </a:p>
        </p:txBody>
      </p:sp>
      <p:pic>
        <p:nvPicPr>
          <p:cNvPr id="349189" name="Imag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581150"/>
            <a:ext cx="6186488"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90" name="Rectangle 9"/>
          <p:cNvSpPr>
            <a:spLocks noChangeArrowheads="1"/>
          </p:cNvSpPr>
          <p:nvPr/>
        </p:nvSpPr>
        <p:spPr bwMode="auto">
          <a:xfrm>
            <a:off x="544513" y="3351213"/>
            <a:ext cx="11083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Il faut installer dans ce cas sshpass sur le serveur ansible </a:t>
            </a:r>
            <a:r>
              <a:rPr lang="fr-FR" altLang="fr-FR" b="1">
                <a:latin typeface="Times New Roman" panose="02020603050405020304" pitchFamily="18" charset="0"/>
                <a:cs typeface="Times New Roman" panose="02020603050405020304" pitchFamily="18" charset="0"/>
              </a:rPr>
              <a:t>apt install sshpass </a:t>
            </a:r>
            <a:r>
              <a:rPr lang="fr-FR" altLang="fr-FR">
                <a:latin typeface="Times New Roman" panose="02020603050405020304" pitchFamily="18" charset="0"/>
                <a:cs typeface="Times New Roman" panose="02020603050405020304" pitchFamily="18" charset="0"/>
              </a:rPr>
              <a:t>et puis exécuter avec l'option –kk</a:t>
            </a:r>
            <a:br>
              <a:rPr lang="fr-FR" altLang="fr-FR">
                <a:latin typeface="Times New Roman" panose="02020603050405020304" pitchFamily="18" charset="0"/>
                <a:cs typeface="Times New Roman" panose="02020603050405020304" pitchFamily="18" charset="0"/>
              </a:rPr>
            </a:br>
            <a:r>
              <a:rPr lang="fr-FR" altLang="fr-FR">
                <a:latin typeface="Times New Roman" panose="02020603050405020304" pitchFamily="18" charset="0"/>
                <a:cs typeface="Times New Roman" panose="02020603050405020304" pitchFamily="18" charset="0"/>
              </a:rPr>
              <a:t>ansible-playbook -b web.yml -kK </a:t>
            </a:r>
            <a:endParaRPr lang="fr-FR" altLang="fr-FR"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389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handlers de ansible </a:t>
            </a:r>
            <a:endParaRPr lang="fr-FR" altLang="en-US" b="1">
              <a:latin typeface="Times New Roman" panose="02020603050405020304" pitchFamily="18" charset="0"/>
              <a:cs typeface="Times New Roman" panose="02020603050405020304" pitchFamily="18" charset="0"/>
            </a:endParaRPr>
          </a:p>
        </p:txBody>
      </p:sp>
      <p:pic>
        <p:nvPicPr>
          <p:cNvPr id="35123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6"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Les </a:t>
            </a:r>
            <a:r>
              <a:rPr lang="fr-FR" altLang="fr-FR" b="1">
                <a:latin typeface="Times New Roman" panose="02020603050405020304" pitchFamily="18" charset="0"/>
                <a:cs typeface="Times New Roman" panose="02020603050405020304" pitchFamily="18" charset="0"/>
              </a:rPr>
              <a:t>Handler</a:t>
            </a:r>
            <a:r>
              <a:rPr lang="fr-FR" altLang="fr-FR">
                <a:latin typeface="Times New Roman" panose="02020603050405020304" pitchFamily="18" charset="0"/>
                <a:cs typeface="Times New Roman" panose="02020603050405020304" pitchFamily="18" charset="0"/>
              </a:rPr>
              <a:t> assurent que certaines tâches sont réussi tout d'abord pour continuer l'exécution du reste des tâches</a:t>
            </a:r>
            <a:endParaRPr lang="fr-FR" altLang="fr-FR" sz="1600" b="1">
              <a:latin typeface="Times New Roman" panose="02020603050405020304" pitchFamily="18" charset="0"/>
              <a:cs typeface="Times New Roman" panose="02020603050405020304" pitchFamily="18" charset="0"/>
            </a:endParaRPr>
          </a:p>
        </p:txBody>
      </p:sp>
      <p:sp>
        <p:nvSpPr>
          <p:cNvPr id="351237" name="Rectangle 2"/>
          <p:cNvSpPr>
            <a:spLocks noChangeArrowheads="1"/>
          </p:cNvSpPr>
          <p:nvPr/>
        </p:nvSpPr>
        <p:spPr bwMode="auto">
          <a:xfrm>
            <a:off x="838200" y="1524000"/>
            <a:ext cx="4114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a:latin typeface="Times New Roman" panose="02020603050405020304" pitchFamily="18" charset="0"/>
                <a:cs typeface="Times New Roman" panose="02020603050405020304" pitchFamily="18" charset="0"/>
              </a:rPr>
              <a:t>---</a:t>
            </a:r>
          </a:p>
          <a:p>
            <a:r>
              <a:rPr lang="fr-FR" altLang="fr-FR">
                <a:latin typeface="Times New Roman" panose="02020603050405020304" pitchFamily="18" charset="0"/>
                <a:cs typeface="Times New Roman" panose="02020603050405020304" pitchFamily="18" charset="0"/>
              </a:rPr>
              <a:t>- name: Setup web servers with handler</a:t>
            </a:r>
          </a:p>
          <a:p>
            <a:r>
              <a:rPr lang="fr-FR" altLang="fr-FR">
                <a:latin typeface="Times New Roman" panose="02020603050405020304" pitchFamily="18" charset="0"/>
                <a:cs typeface="Times New Roman" panose="02020603050405020304" pitchFamily="18" charset="0"/>
              </a:rPr>
              <a:t>  hosts: web_servers</a:t>
            </a:r>
          </a:p>
          <a:p>
            <a:r>
              <a:rPr lang="fr-FR" altLang="fr-FR">
                <a:latin typeface="Times New Roman" panose="02020603050405020304" pitchFamily="18" charset="0"/>
                <a:cs typeface="Times New Roman" panose="02020603050405020304" pitchFamily="18" charset="0"/>
              </a:rPr>
              <a:t>  tasks:</a:t>
            </a:r>
          </a:p>
          <a:p>
            <a:r>
              <a:rPr lang="fr-FR" altLang="fr-FR">
                <a:latin typeface="Times New Roman" panose="02020603050405020304" pitchFamily="18" charset="0"/>
                <a:cs typeface="Times New Roman" panose="02020603050405020304" pitchFamily="18" charset="0"/>
              </a:rPr>
              <a:t>    - name: Ensure Nginx is installed</a:t>
            </a:r>
          </a:p>
          <a:p>
            <a:r>
              <a:rPr lang="fr-FR" altLang="fr-FR">
                <a:latin typeface="Times New Roman" panose="02020603050405020304" pitchFamily="18" charset="0"/>
                <a:cs typeface="Times New Roman" panose="02020603050405020304" pitchFamily="18" charset="0"/>
              </a:rPr>
              <a:t>      apt:</a:t>
            </a:r>
          </a:p>
          <a:p>
            <a:r>
              <a:rPr lang="fr-FR" altLang="fr-FR">
                <a:latin typeface="Times New Roman" panose="02020603050405020304" pitchFamily="18" charset="0"/>
                <a:cs typeface="Times New Roman" panose="02020603050405020304" pitchFamily="18" charset="0"/>
              </a:rPr>
              <a:t>        name: nginx</a:t>
            </a:r>
          </a:p>
          <a:p>
            <a:r>
              <a:rPr lang="fr-FR" altLang="fr-FR">
                <a:latin typeface="Times New Roman" panose="02020603050405020304" pitchFamily="18" charset="0"/>
                <a:cs typeface="Times New Roman" panose="02020603050405020304" pitchFamily="18" charset="0"/>
              </a:rPr>
              <a:t>        state: present</a:t>
            </a:r>
          </a:p>
          <a:p>
            <a:r>
              <a:rPr lang="fr-FR" altLang="fr-FR">
                <a:latin typeface="Times New Roman" panose="02020603050405020304" pitchFamily="18" charset="0"/>
                <a:cs typeface="Times New Roman" panose="02020603050405020304" pitchFamily="18" charset="0"/>
              </a:rPr>
              <a:t>      notify: Restart Nginx</a:t>
            </a:r>
          </a:p>
          <a:p>
            <a:endParaRPr lang="fr-FR" altLang="fr-FR">
              <a:latin typeface="Times New Roman" panose="02020603050405020304" pitchFamily="18" charset="0"/>
              <a:cs typeface="Times New Roman" panose="02020603050405020304" pitchFamily="18" charset="0"/>
            </a:endParaRPr>
          </a:p>
          <a:p>
            <a:r>
              <a:rPr lang="fr-FR" altLang="fr-FR">
                <a:latin typeface="Times New Roman" panose="02020603050405020304" pitchFamily="18" charset="0"/>
                <a:cs typeface="Times New Roman" panose="02020603050405020304" pitchFamily="18" charset="0"/>
              </a:rPr>
              <a:t>    - name: Ensure Nginx is running</a:t>
            </a:r>
          </a:p>
          <a:p>
            <a:r>
              <a:rPr lang="fr-FR" altLang="fr-FR">
                <a:latin typeface="Times New Roman" panose="02020603050405020304" pitchFamily="18" charset="0"/>
                <a:cs typeface="Times New Roman" panose="02020603050405020304" pitchFamily="18" charset="0"/>
              </a:rPr>
              <a:t>      service:</a:t>
            </a:r>
          </a:p>
          <a:p>
            <a:r>
              <a:rPr lang="fr-FR" altLang="fr-FR">
                <a:latin typeface="Times New Roman" panose="02020603050405020304" pitchFamily="18" charset="0"/>
                <a:cs typeface="Times New Roman" panose="02020603050405020304" pitchFamily="18" charset="0"/>
              </a:rPr>
              <a:t>        name: nginx</a:t>
            </a:r>
          </a:p>
          <a:p>
            <a:r>
              <a:rPr lang="fr-FR" altLang="fr-FR">
                <a:latin typeface="Times New Roman" panose="02020603050405020304" pitchFamily="18" charset="0"/>
                <a:cs typeface="Times New Roman" panose="02020603050405020304" pitchFamily="18" charset="0"/>
              </a:rPr>
              <a:t>        state: started</a:t>
            </a:r>
          </a:p>
        </p:txBody>
      </p:sp>
      <p:sp>
        <p:nvSpPr>
          <p:cNvPr id="4" name="Rectangle 3"/>
          <p:cNvSpPr/>
          <p:nvPr/>
        </p:nvSpPr>
        <p:spPr>
          <a:xfrm>
            <a:off x="5029200" y="1828800"/>
            <a:ext cx="6096000" cy="3140075"/>
          </a:xfrm>
          <a:prstGeom prst="rect">
            <a:avLst/>
          </a:prstGeom>
        </p:spPr>
        <p:txBody>
          <a:bodyPr>
            <a:spAutoFit/>
          </a:bodyPr>
          <a:lstStyle/>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Copy index.html</a:t>
            </a:r>
          </a:p>
          <a:p>
            <a:pPr>
              <a:defRPr/>
            </a:pPr>
            <a:r>
              <a:rPr lang="fr-FR" dirty="0">
                <a:latin typeface="Times New Roman" panose="02020603050405020304" pitchFamily="18" charset="0"/>
                <a:cs typeface="Times New Roman" panose="02020603050405020304" pitchFamily="18" charset="0"/>
              </a:rPr>
              <a:t>      copy:</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src</a:t>
            </a:r>
            <a:r>
              <a:rPr lang="fr-FR" dirty="0">
                <a:latin typeface="Times New Roman" panose="02020603050405020304" pitchFamily="18" charset="0"/>
                <a:cs typeface="Times New Roman" panose="02020603050405020304" pitchFamily="18" charset="0"/>
              </a:rPr>
              <a:t>: index.html</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dest</a:t>
            </a:r>
            <a:r>
              <a:rPr lang="fr-FR" dirty="0">
                <a:latin typeface="Times New Roman" panose="02020603050405020304" pitchFamily="18" charset="0"/>
                <a:cs typeface="Times New Roman" panose="02020603050405020304" pitchFamily="18" charset="0"/>
              </a:rPr>
              <a:t>: /var/www/html/</a:t>
            </a:r>
          </a:p>
          <a:p>
            <a:pPr>
              <a:defRPr/>
            </a:pPr>
            <a:r>
              <a:rPr lang="fr-FR" dirty="0">
                <a:latin typeface="Times New Roman" panose="02020603050405020304" pitchFamily="18" charset="0"/>
                <a:cs typeface="Times New Roman" panose="02020603050405020304" pitchFamily="18" charset="0"/>
              </a:rPr>
              <a:t>      </a:t>
            </a:r>
            <a:r>
              <a:rPr lang="fr-FR"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Restart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handlers</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defRPr/>
            </a:pP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Restart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service:</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state: </a:t>
            </a:r>
            <a:r>
              <a:rPr lang="fr-FR" dirty="0" err="1">
                <a:latin typeface="Times New Roman" panose="02020603050405020304" pitchFamily="18" charset="0"/>
                <a:cs typeface="Times New Roman" panose="02020603050405020304" pitchFamily="18" charset="0"/>
              </a:rPr>
              <a:t>restarted</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5631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2449</Words>
  <Application>Microsoft Office PowerPoint</Application>
  <PresentationFormat>Grand écran</PresentationFormat>
  <Paragraphs>513</Paragraphs>
  <Slides>34</Slides>
  <Notes>34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Arial</vt:lpstr>
      <vt:lpstr>Calibri</vt:lpstr>
      <vt:lpstr>Calibri Light</vt:lpstr>
      <vt:lpstr>DejaVu Sans</vt:lpstr>
      <vt:lpstr>Times New Roman</vt:lpstr>
      <vt:lpstr>Wingdings</vt:lpstr>
      <vt:lpstr>Thème Office</vt:lpstr>
      <vt:lpstr>Ansible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DELL</dc:creator>
  <cp:lastModifiedBy>DELL</cp:lastModifiedBy>
  <cp:revision>8</cp:revision>
  <dcterms:created xsi:type="dcterms:W3CDTF">2023-11-25T13:13:32Z</dcterms:created>
  <dcterms:modified xsi:type="dcterms:W3CDTF">2023-11-25T15:55:19Z</dcterms:modified>
</cp:coreProperties>
</file>