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75" r:id="rId3"/>
    <p:sldId id="276" r:id="rId4"/>
    <p:sldId id="277" r:id="rId5"/>
    <p:sldId id="279" r:id="rId6"/>
    <p:sldId id="278" r:id="rId7"/>
    <p:sldId id="282" r:id="rId8"/>
    <p:sldId id="283" r:id="rId9"/>
    <p:sldId id="280" r:id="rId10"/>
    <p:sldId id="281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7" autoAdjust="0"/>
    <p:restoredTop sz="88431" autoAdjust="0"/>
  </p:normalViewPr>
  <p:slideViewPr>
    <p:cSldViewPr snapToGrid="0">
      <p:cViewPr varScale="1">
        <p:scale>
          <a:sx n="57" d="100"/>
          <a:sy n="57" d="100"/>
        </p:scale>
        <p:origin x="13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-100 /var/log/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syslog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gitlab-runner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restart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22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42490" y="2543234"/>
            <a:ext cx="422423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Utilisation des variables</a:t>
            </a:r>
          </a:p>
          <a:p>
            <a:pPr algn="ctr"/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règles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967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DES EXEMPLES DE RULES POUR CONDITIONNER LES CHANGEMENTS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dirty="0" smtClean="0">
              <a:solidFill>
                <a:srgbClr val="292929"/>
              </a:solidFill>
              <a:latin typeface="LATO"/>
            </a:endParaRPr>
          </a:p>
          <a:p>
            <a:endParaRPr lang="fr-FR" dirty="0">
              <a:solidFill>
                <a:srgbClr val="292929"/>
              </a:solidFill>
              <a:latin typeface="LATO"/>
            </a:endParaRPr>
          </a:p>
          <a:p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6860" y="1517946"/>
            <a:ext cx="4607193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stages: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-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test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variables: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FLAG1: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'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true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'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FLAG2: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'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true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'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/>
            </a:r>
            <a:br>
              <a:rPr lang="fr-FR" sz="1600" dirty="0">
                <a:solidFill>
                  <a:srgbClr val="2E2E2E"/>
                </a:solidFill>
                <a:latin typeface="GitLab Mono"/>
              </a:rPr>
            </a:br>
            <a:r>
              <a:rPr lang="fr-FR" sz="1600" dirty="0">
                <a:solidFill>
                  <a:srgbClr val="2E2E2E"/>
                </a:solidFill>
                <a:latin typeface="GitLab Mono"/>
              </a:rPr>
              <a:t>job1: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test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echo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 "Hello 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from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 Job1"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</a:t>
            </a:r>
            <a:r>
              <a:rPr lang="fr-FR" sz="1600" dirty="0" err="1">
                <a:solidFill>
                  <a:srgbClr val="2E2E2E"/>
                </a:solidFill>
                <a:latin typeface="GitLab Mono"/>
              </a:rPr>
              <a:t>rules</a:t>
            </a:r>
            <a:r>
              <a:rPr lang="fr-FR" sz="1600" dirty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  - if: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$FLAG1 == "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true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" &amp;&amp; $FLAG2 == "false"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    </a:t>
            </a:r>
            <a:r>
              <a:rPr lang="fr-FR" sz="1600" dirty="0" err="1">
                <a:solidFill>
                  <a:srgbClr val="2E2E2E"/>
                </a:solidFill>
                <a:latin typeface="GitLab Mono"/>
              </a:rPr>
              <a:t>allow_failure</a:t>
            </a:r>
            <a:r>
              <a:rPr lang="fr-FR" sz="1600" dirty="0">
                <a:solidFill>
                  <a:srgbClr val="2E2E2E"/>
                </a:solidFill>
                <a:latin typeface="GitLab Mono"/>
              </a:rPr>
              <a:t>: </a:t>
            </a:r>
            <a:r>
              <a:rPr lang="fr-FR" sz="1600" b="1" dirty="0" err="1">
                <a:solidFill>
                  <a:srgbClr val="2E2E2E"/>
                </a:solidFill>
                <a:latin typeface="GitLab Mono"/>
              </a:rPr>
              <a:t>true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/>
            </a:r>
            <a:br>
              <a:rPr lang="fr-FR" sz="1600" dirty="0">
                <a:solidFill>
                  <a:srgbClr val="2E2E2E"/>
                </a:solidFill>
                <a:latin typeface="GitLab Mono"/>
              </a:rPr>
            </a:br>
            <a:r>
              <a:rPr lang="fr-FR" sz="1600" dirty="0">
                <a:solidFill>
                  <a:srgbClr val="2E2E2E"/>
                </a:solidFill>
                <a:latin typeface="GitLab Mono"/>
              </a:rPr>
              <a:t>job2: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test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echo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 "Hello 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from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 Job2"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</a:t>
            </a:r>
            <a:r>
              <a:rPr lang="fr-FR" sz="1600" dirty="0" err="1">
                <a:solidFill>
                  <a:srgbClr val="2E2E2E"/>
                </a:solidFill>
                <a:latin typeface="GitLab Mono"/>
              </a:rPr>
              <a:t>rules</a:t>
            </a:r>
            <a:r>
              <a:rPr lang="fr-FR" sz="1600" dirty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  - if: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$FLAG1 == "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true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" &amp;&amp; $FLAG2 == "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true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"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    </a:t>
            </a:r>
            <a:r>
              <a:rPr lang="fr-FR" sz="1600" dirty="0" err="1">
                <a:solidFill>
                  <a:srgbClr val="2E2E2E"/>
                </a:solidFill>
                <a:latin typeface="GitLab Mono"/>
              </a:rPr>
              <a:t>allow_failure</a:t>
            </a:r>
            <a:r>
              <a:rPr lang="fr-FR" sz="1600" dirty="0">
                <a:solidFill>
                  <a:srgbClr val="2E2E2E"/>
                </a:solidFill>
                <a:latin typeface="GitLab Mono"/>
              </a:rPr>
              <a:t>: </a:t>
            </a:r>
            <a:r>
              <a:rPr lang="fr-FR" sz="1600" b="1" dirty="0" err="1">
                <a:solidFill>
                  <a:srgbClr val="2E2E2E"/>
                </a:solidFill>
                <a:latin typeface="GitLab Mono"/>
              </a:rPr>
              <a:t>true</a:t>
            </a:r>
            <a:endParaRPr lang="fr-FR" sz="1600" b="0" dirty="0">
              <a:solidFill>
                <a:srgbClr val="2E2E2E"/>
              </a:solidFill>
              <a:effectLst/>
              <a:latin typeface="GitLab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860" y="1503947"/>
            <a:ext cx="4613208" cy="4926932"/>
          </a:xfrm>
          <a:prstGeom prst="rect">
            <a:avLst/>
          </a:prstGeom>
          <a:noFill/>
          <a:ln w="19050">
            <a:solidFill>
              <a:srgbClr val="1C315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2147" y="1503947"/>
            <a:ext cx="6096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stages: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-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test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variables: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FLAG1: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'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true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'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FLAG2: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'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true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'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/>
            </a:r>
            <a:br>
              <a:rPr lang="fr-FR" sz="1600" dirty="0">
                <a:solidFill>
                  <a:srgbClr val="2E2E2E"/>
                </a:solidFill>
                <a:latin typeface="GitLab Mono"/>
              </a:rPr>
            </a:br>
            <a:r>
              <a:rPr lang="fr-FR" sz="1600" dirty="0">
                <a:solidFill>
                  <a:srgbClr val="2E2E2E"/>
                </a:solidFill>
                <a:latin typeface="GitLab Mono"/>
              </a:rPr>
              <a:t>job1: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test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echo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 "Hello 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from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 Job1"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</a:t>
            </a:r>
            <a:r>
              <a:rPr lang="fr-FR" sz="1600" dirty="0" err="1">
                <a:solidFill>
                  <a:srgbClr val="2E2E2E"/>
                </a:solidFill>
                <a:latin typeface="GitLab Mono"/>
              </a:rPr>
              <a:t>rules</a:t>
            </a:r>
            <a:r>
              <a:rPr lang="fr-FR" sz="1600" dirty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  - exists: 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      -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Test.txt 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/>
            </a:r>
            <a:br>
              <a:rPr lang="fr-FR" sz="1600" dirty="0">
                <a:solidFill>
                  <a:srgbClr val="2E2E2E"/>
                </a:solidFill>
                <a:latin typeface="GitLab Mono"/>
              </a:rPr>
            </a:br>
            <a:r>
              <a:rPr lang="fr-FR" sz="1600" dirty="0">
                <a:solidFill>
                  <a:srgbClr val="2E2E2E"/>
                </a:solidFill>
                <a:latin typeface="GitLab Mono"/>
              </a:rPr>
              <a:t>job2: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test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echo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 "Hello 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from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 Job2"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</a:t>
            </a:r>
            <a:r>
              <a:rPr lang="fr-FR" sz="1600" dirty="0" err="1">
                <a:solidFill>
                  <a:srgbClr val="2E2E2E"/>
                </a:solidFill>
                <a:latin typeface="GitLab Mono"/>
              </a:rPr>
              <a:t>rules</a:t>
            </a:r>
            <a:r>
              <a:rPr lang="fr-FR" sz="1600" dirty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  - if: 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$FLAG1 == "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true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" &amp;&amp; $FLAG2 == "</a:t>
            </a:r>
            <a:r>
              <a:rPr lang="fr-FR" sz="1600" dirty="0" err="1">
                <a:solidFill>
                  <a:srgbClr val="DD1144"/>
                </a:solidFill>
                <a:latin typeface="GitLab Mono"/>
              </a:rPr>
              <a:t>true</a:t>
            </a:r>
            <a:r>
              <a:rPr lang="fr-FR" sz="1600" dirty="0">
                <a:solidFill>
                  <a:srgbClr val="DD1144"/>
                </a:solidFill>
                <a:latin typeface="GitLab Mono"/>
              </a:rPr>
              <a:t>"</a:t>
            </a:r>
            <a:endParaRPr lang="fr-FR" sz="16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600" dirty="0">
                <a:solidFill>
                  <a:srgbClr val="2E2E2E"/>
                </a:solidFill>
                <a:latin typeface="GitLab Mono"/>
              </a:rPr>
              <a:t>      </a:t>
            </a:r>
            <a:r>
              <a:rPr lang="fr-FR" sz="1600" dirty="0" err="1">
                <a:solidFill>
                  <a:srgbClr val="2E2E2E"/>
                </a:solidFill>
                <a:latin typeface="GitLab Mono"/>
              </a:rPr>
              <a:t>allow_failure</a:t>
            </a:r>
            <a:r>
              <a:rPr lang="fr-FR" sz="1600" dirty="0">
                <a:solidFill>
                  <a:srgbClr val="2E2E2E"/>
                </a:solidFill>
                <a:latin typeface="GitLab Mono"/>
              </a:rPr>
              <a:t>: </a:t>
            </a:r>
            <a:r>
              <a:rPr lang="fr-FR" sz="1600" b="1" dirty="0" err="1">
                <a:solidFill>
                  <a:srgbClr val="2E2E2E"/>
                </a:solidFill>
                <a:latin typeface="GitLab Mono"/>
              </a:rPr>
              <a:t>true</a:t>
            </a:r>
            <a:endParaRPr lang="fr-FR" sz="1600" b="0" dirty="0">
              <a:solidFill>
                <a:srgbClr val="2E2E2E"/>
              </a:solidFill>
              <a:effectLst/>
              <a:latin typeface="GitLab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515439"/>
            <a:ext cx="4613208" cy="4926932"/>
          </a:xfrm>
          <a:prstGeom prst="rect">
            <a:avLst/>
          </a:prstGeom>
          <a:noFill/>
          <a:ln w="19050">
            <a:solidFill>
              <a:srgbClr val="1C315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836195" y="3789947"/>
            <a:ext cx="4349416" cy="721895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6146132" y="3789946"/>
            <a:ext cx="4349416" cy="721895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r="22620"/>
          <a:stretch/>
        </p:blipFill>
        <p:spPr>
          <a:xfrm>
            <a:off x="9107906" y="1695615"/>
            <a:ext cx="2117558" cy="1634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32" y="1692455"/>
            <a:ext cx="2322095" cy="1517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6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règles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967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DES EXEMPLES DE RULES SUR LE MESSAGE COMMIT &amp; NOM DE BRANCHE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dirty="0" smtClean="0">
              <a:solidFill>
                <a:srgbClr val="292929"/>
              </a:solidFill>
              <a:latin typeface="LATO"/>
            </a:endParaRPr>
          </a:p>
          <a:p>
            <a:endParaRPr lang="fr-FR" dirty="0">
              <a:solidFill>
                <a:srgbClr val="292929"/>
              </a:solidFill>
              <a:latin typeface="LATO"/>
            </a:endParaRPr>
          </a:p>
          <a:p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2867" y="1517946"/>
            <a:ext cx="88933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E2E2E"/>
                </a:solidFill>
                <a:latin typeface="GitLab Mono"/>
              </a:rPr>
              <a:t>stages:</a:t>
            </a:r>
          </a:p>
          <a:p>
            <a:r>
              <a:rPr lang="fr-FR" sz="1400" dirty="0">
                <a:solidFill>
                  <a:srgbClr val="2E2E2E"/>
                </a:solidFill>
                <a:latin typeface="GitLab Mono"/>
              </a:rPr>
              <a:t>- </a:t>
            </a:r>
            <a:r>
              <a:rPr lang="fr-FR" sz="1400" dirty="0">
                <a:solidFill>
                  <a:srgbClr val="DD1144"/>
                </a:solidFill>
                <a:latin typeface="GitLab Mono"/>
              </a:rPr>
              <a:t>test</a:t>
            </a:r>
            <a:endParaRPr lang="fr-FR" sz="14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400" dirty="0">
                <a:solidFill>
                  <a:srgbClr val="2E2E2E"/>
                </a:solidFill>
                <a:latin typeface="GitLab Mono"/>
              </a:rPr>
              <a:t>variables:</a:t>
            </a:r>
          </a:p>
          <a:p>
            <a:r>
              <a:rPr lang="fr-FR" sz="1400" dirty="0">
                <a:solidFill>
                  <a:srgbClr val="2E2E2E"/>
                </a:solidFill>
                <a:latin typeface="GitLab Mono"/>
              </a:rPr>
              <a:t>  FLAG1: </a:t>
            </a:r>
            <a:r>
              <a:rPr lang="fr-FR" sz="1400" dirty="0">
                <a:solidFill>
                  <a:srgbClr val="DD1144"/>
                </a:solidFill>
                <a:latin typeface="GitLab Mono"/>
              </a:rPr>
              <a:t>'</a:t>
            </a:r>
            <a:r>
              <a:rPr lang="fr-FR" sz="1400" dirty="0" err="1">
                <a:solidFill>
                  <a:srgbClr val="DD1144"/>
                </a:solidFill>
                <a:latin typeface="GitLab Mono"/>
              </a:rPr>
              <a:t>true</a:t>
            </a:r>
            <a:r>
              <a:rPr lang="fr-FR" sz="1400" dirty="0">
                <a:solidFill>
                  <a:srgbClr val="DD1144"/>
                </a:solidFill>
                <a:latin typeface="GitLab Mono"/>
              </a:rPr>
              <a:t>'</a:t>
            </a:r>
            <a:endParaRPr lang="fr-FR" sz="14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400" dirty="0">
                <a:solidFill>
                  <a:srgbClr val="2E2E2E"/>
                </a:solidFill>
                <a:latin typeface="GitLab Mono"/>
              </a:rPr>
              <a:t>  FLAG2: </a:t>
            </a:r>
            <a:r>
              <a:rPr lang="fr-FR" sz="1400" dirty="0">
                <a:solidFill>
                  <a:srgbClr val="DD1144"/>
                </a:solidFill>
                <a:latin typeface="GitLab Mono"/>
              </a:rPr>
              <a:t>'</a:t>
            </a:r>
            <a:r>
              <a:rPr lang="fr-FR" sz="1400" dirty="0" err="1">
                <a:solidFill>
                  <a:srgbClr val="DD1144"/>
                </a:solidFill>
                <a:latin typeface="GitLab Mono"/>
              </a:rPr>
              <a:t>true</a:t>
            </a:r>
            <a:r>
              <a:rPr lang="fr-FR" sz="1400" dirty="0">
                <a:solidFill>
                  <a:srgbClr val="DD1144"/>
                </a:solidFill>
                <a:latin typeface="GitLab Mono"/>
              </a:rPr>
              <a:t>'</a:t>
            </a:r>
            <a:endParaRPr lang="fr-FR" sz="14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400" dirty="0">
                <a:solidFill>
                  <a:srgbClr val="2E2E2E"/>
                </a:solidFill>
                <a:latin typeface="GitLab Mono"/>
              </a:rPr>
              <a:t/>
            </a:r>
            <a:br>
              <a:rPr lang="fr-FR" sz="1400" dirty="0">
                <a:solidFill>
                  <a:srgbClr val="2E2E2E"/>
                </a:solidFill>
                <a:latin typeface="GitLab Mono"/>
              </a:rPr>
            </a:br>
            <a:r>
              <a:rPr lang="fr-FR" sz="1400" dirty="0">
                <a:solidFill>
                  <a:srgbClr val="2E2E2E"/>
                </a:solidFill>
                <a:latin typeface="GitLab Mono"/>
              </a:rPr>
              <a:t>job1:</a:t>
            </a:r>
          </a:p>
          <a:p>
            <a:r>
              <a:rPr lang="fr-FR" sz="14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fr-FR" sz="1400" dirty="0">
                <a:solidFill>
                  <a:srgbClr val="DD1144"/>
                </a:solidFill>
                <a:latin typeface="GitLab Mono"/>
              </a:rPr>
              <a:t>test</a:t>
            </a:r>
            <a:endParaRPr lang="fr-FR" sz="14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4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fr-FR" sz="1400" dirty="0" err="1">
                <a:solidFill>
                  <a:srgbClr val="DD1144"/>
                </a:solidFill>
                <a:latin typeface="GitLab Mono"/>
              </a:rPr>
              <a:t>echo</a:t>
            </a:r>
            <a:r>
              <a:rPr lang="fr-FR" sz="1400" dirty="0">
                <a:solidFill>
                  <a:srgbClr val="DD1144"/>
                </a:solidFill>
                <a:latin typeface="GitLab Mono"/>
              </a:rPr>
              <a:t> "Hello </a:t>
            </a:r>
            <a:r>
              <a:rPr lang="fr-FR" sz="1400" dirty="0" err="1">
                <a:solidFill>
                  <a:srgbClr val="DD1144"/>
                </a:solidFill>
                <a:latin typeface="GitLab Mono"/>
              </a:rPr>
              <a:t>from</a:t>
            </a:r>
            <a:r>
              <a:rPr lang="fr-FR" sz="1400" dirty="0">
                <a:solidFill>
                  <a:srgbClr val="DD1144"/>
                </a:solidFill>
                <a:latin typeface="GitLab Mono"/>
              </a:rPr>
              <a:t> Job1"</a:t>
            </a:r>
            <a:endParaRPr lang="fr-FR" sz="1400" dirty="0">
              <a:solidFill>
                <a:srgbClr val="2E2E2E"/>
              </a:solidFill>
              <a:latin typeface="GitLab Mono"/>
            </a:endParaRPr>
          </a:p>
          <a:p>
            <a:r>
              <a:rPr lang="fr-FR" sz="1400" dirty="0">
                <a:solidFill>
                  <a:srgbClr val="2E2E2E"/>
                </a:solidFill>
                <a:latin typeface="GitLab Mono"/>
              </a:rPr>
              <a:t>  </a:t>
            </a:r>
            <a:r>
              <a:rPr lang="fr-FR" sz="1400" dirty="0" err="1">
                <a:solidFill>
                  <a:srgbClr val="2E2E2E"/>
                </a:solidFill>
                <a:latin typeface="GitLab Mono"/>
              </a:rPr>
              <a:t>rules</a:t>
            </a:r>
            <a:r>
              <a:rPr lang="fr-FR" sz="1400" dirty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fr-FR" sz="1400" dirty="0">
                <a:solidFill>
                  <a:srgbClr val="2E2E2E"/>
                </a:solidFill>
                <a:latin typeface="GitLab Mono"/>
              </a:rPr>
              <a:t>    - if: </a:t>
            </a:r>
            <a:r>
              <a:rPr lang="fr-FR" sz="1400" dirty="0">
                <a:solidFill>
                  <a:srgbClr val="DD1144"/>
                </a:solidFill>
                <a:latin typeface="GitLab Mono"/>
              </a:rPr>
              <a:t>'$CI_COMMIT_MESSAGE =~ /</a:t>
            </a:r>
            <a:r>
              <a:rPr lang="fr-FR" sz="1400" dirty="0" err="1">
                <a:solidFill>
                  <a:srgbClr val="DD1144"/>
                </a:solidFill>
                <a:latin typeface="GitLab Mono"/>
              </a:rPr>
              <a:t>my_commit_message</a:t>
            </a:r>
            <a:r>
              <a:rPr lang="fr-FR" sz="1400" dirty="0">
                <a:solidFill>
                  <a:srgbClr val="DD1144"/>
                </a:solidFill>
                <a:latin typeface="GitLab Mono"/>
              </a:rPr>
              <a:t>/ &amp;&amp; $CI_COMMIT_BRANCH == " </a:t>
            </a:r>
            <a:r>
              <a:rPr lang="fr-FR" sz="1400" dirty="0" smtClean="0">
                <a:solidFill>
                  <a:srgbClr val="DD1144"/>
                </a:solidFill>
                <a:latin typeface="GitLab Mono"/>
              </a:rPr>
              <a:t>main </a:t>
            </a:r>
            <a:r>
              <a:rPr lang="fr-FR" sz="1400" dirty="0">
                <a:solidFill>
                  <a:srgbClr val="DD1144"/>
                </a:solidFill>
                <a:latin typeface="GitLab Mono"/>
              </a:rPr>
              <a:t>"</a:t>
            </a:r>
            <a:r>
              <a:rPr lang="fr-FR" sz="1400" dirty="0" smtClean="0">
                <a:solidFill>
                  <a:srgbClr val="2E2E2E"/>
                </a:solidFill>
                <a:latin typeface="GitLab Mono"/>
              </a:rPr>
              <a:t> </a:t>
            </a:r>
            <a:r>
              <a:rPr lang="fr-FR" sz="1400" dirty="0">
                <a:solidFill>
                  <a:srgbClr val="2E2E2E"/>
                </a:solidFill>
                <a:latin typeface="GitLab Mono"/>
              </a:rPr>
              <a:t> </a:t>
            </a:r>
          </a:p>
          <a:p>
            <a:r>
              <a:rPr lang="fr-FR" sz="1400" dirty="0">
                <a:solidFill>
                  <a:srgbClr val="2E2E2E"/>
                </a:solidFill>
                <a:latin typeface="GitLab Mono"/>
              </a:rPr>
              <a:t>      </a:t>
            </a:r>
            <a:r>
              <a:rPr lang="fr-FR" sz="1400" dirty="0" err="1">
                <a:solidFill>
                  <a:srgbClr val="2E2E2E"/>
                </a:solidFill>
                <a:latin typeface="GitLab Mono"/>
              </a:rPr>
              <a:t>allow_failure</a:t>
            </a:r>
            <a:r>
              <a:rPr lang="fr-FR" sz="1400" dirty="0">
                <a:solidFill>
                  <a:srgbClr val="2E2E2E"/>
                </a:solidFill>
                <a:latin typeface="GitLab Mono"/>
              </a:rPr>
              <a:t>: </a:t>
            </a:r>
            <a:r>
              <a:rPr lang="fr-FR" sz="1400" b="1" dirty="0" err="1" smtClean="0">
                <a:solidFill>
                  <a:srgbClr val="2E2E2E"/>
                </a:solidFill>
                <a:latin typeface="GitLab Mono"/>
              </a:rPr>
              <a:t>true</a:t>
            </a:r>
            <a:endParaRPr lang="fr-FR" sz="1400" dirty="0">
              <a:solidFill>
                <a:srgbClr val="2E2E2E"/>
              </a:solidFill>
              <a:latin typeface="GitLab Mono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234883" y="3473707"/>
            <a:ext cx="7999354" cy="721895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21085" y="1517946"/>
            <a:ext cx="8524217" cy="2905627"/>
          </a:xfrm>
          <a:prstGeom prst="rect">
            <a:avLst/>
          </a:prstGeom>
          <a:noFill/>
          <a:ln w="19050">
            <a:solidFill>
              <a:srgbClr val="1C315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831" y="1626111"/>
            <a:ext cx="2049925" cy="1411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0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règles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967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DES EXEMPLES DE RULES SUR LE MESSAGE COMMIT &amp; NOM DE BRANCHE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dirty="0" smtClean="0">
              <a:solidFill>
                <a:srgbClr val="292929"/>
              </a:solidFill>
              <a:latin typeface="LATO"/>
            </a:endParaRPr>
          </a:p>
          <a:p>
            <a:endParaRPr lang="fr-FR" dirty="0">
              <a:solidFill>
                <a:srgbClr val="292929"/>
              </a:solidFill>
              <a:latin typeface="LATO"/>
            </a:endParaRPr>
          </a:p>
          <a:p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860" y="1384196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Changez la branche au niveau de la pipeline et réessayez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85" y="1920462"/>
            <a:ext cx="10808255" cy="302910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1473868" y="3633537"/>
            <a:ext cx="368303" cy="5113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42721" y="1991226"/>
            <a:ext cx="786619" cy="2887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9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règles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967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DES EXEMPLES DE RULES SUR LE MESSAGE COMMIT &amp; NOM DE BRANCHE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dirty="0" smtClean="0">
              <a:solidFill>
                <a:srgbClr val="292929"/>
              </a:solidFill>
              <a:latin typeface="LATO"/>
            </a:endParaRPr>
          </a:p>
          <a:p>
            <a:endParaRPr lang="fr-FR" dirty="0">
              <a:solidFill>
                <a:srgbClr val="292929"/>
              </a:solidFill>
              <a:latin typeface="LATO"/>
            </a:endParaRPr>
          </a:p>
          <a:p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860" y="1384196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Changez la branche au niveau de la pipeline et réessayez 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0" y="1835754"/>
            <a:ext cx="8230023" cy="24766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0732" y="3507205"/>
            <a:ext cx="649705" cy="234616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9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270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Utilisation des variables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UTILITES DES VARIABLES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/>
            </a:r>
            <a:br>
              <a:rPr lang="fr-FR" dirty="0">
                <a:solidFill>
                  <a:srgbClr val="292929"/>
                </a:solidFill>
                <a:latin typeface="LATO"/>
              </a:rPr>
            </a:br>
            <a:r>
              <a:rPr lang="fr-FR" dirty="0">
                <a:solidFill>
                  <a:srgbClr val="292929"/>
                </a:solidFill>
                <a:latin typeface="LATO"/>
              </a:rPr>
              <a:t>  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 * Conserver les secrets loin des yeux </a:t>
            </a:r>
            <a:endParaRPr lang="fr-FR" dirty="0">
              <a:latin typeface="LATO"/>
            </a:endParaRPr>
          </a:p>
          <a:p>
            <a:r>
              <a:rPr lang="fr-FR" dirty="0">
                <a:latin typeface="LATO"/>
              </a:rPr>
              <a:t>    </a:t>
            </a:r>
            <a:r>
              <a:rPr lang="fr-FR" dirty="0" smtClean="0">
                <a:latin typeface="LATO"/>
              </a:rPr>
              <a:t> * Tagger des objets </a:t>
            </a:r>
            <a:endParaRPr lang="fr-FR" dirty="0">
              <a:latin typeface="LATO"/>
            </a:endParaRPr>
          </a:p>
          <a:p>
            <a:r>
              <a:rPr lang="fr-FR" dirty="0">
                <a:latin typeface="LATO"/>
              </a:rPr>
              <a:t>    </a:t>
            </a:r>
            <a:r>
              <a:rPr lang="fr-FR" dirty="0" smtClean="0">
                <a:latin typeface="LATO"/>
              </a:rPr>
              <a:t> * Partager les paramètres </a:t>
            </a:r>
            <a:r>
              <a:rPr lang="fr-FR" dirty="0">
                <a:latin typeface="LATO"/>
              </a:rPr>
              <a:t>entre les jobs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248" y="2728117"/>
            <a:ext cx="109102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LATO"/>
              </a:rPr>
              <a:t>DIFFERENT TYPES DE VARIABLES</a:t>
            </a:r>
          </a:p>
          <a:p>
            <a:endParaRPr lang="fr-FR" b="1" dirty="0">
              <a:latin typeface="LATO"/>
            </a:endParaRP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    *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Les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variables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prédéfinies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                   https://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docs.gitlab.com/ee/ci/variables/predefined_variables.html</a:t>
            </a:r>
            <a:endParaRPr lang="fr-FR" dirty="0">
              <a:solidFill>
                <a:srgbClr val="292929"/>
              </a:solidFill>
              <a:latin typeface="LATO"/>
            </a:endParaRP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    *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Les variables du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fichier </a:t>
            </a:r>
            <a:r>
              <a:rPr lang="fr-FR" dirty="0" err="1">
                <a:solidFill>
                  <a:srgbClr val="292929"/>
                </a:solidFill>
                <a:latin typeface="LATO"/>
              </a:rPr>
              <a:t>gitlab</a:t>
            </a:r>
            <a:r>
              <a:rPr lang="fr-FR" dirty="0">
                <a:solidFill>
                  <a:srgbClr val="292929"/>
                </a:solidFill>
                <a:latin typeface="LATO"/>
              </a:rPr>
              <a:t>-ci : local vs global (job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)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	     https://docs.gitlab.com/ee/ci/variables/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    *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Les variables du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projet (settings &gt; </a:t>
            </a:r>
            <a:r>
              <a:rPr lang="fr-FR" dirty="0" err="1">
                <a:solidFill>
                  <a:srgbClr val="292929"/>
                </a:solidFill>
                <a:latin typeface="LATO"/>
              </a:rPr>
              <a:t>cicd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)</a:t>
            </a:r>
          </a:p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	     https</a:t>
            </a:r>
            <a:r>
              <a:rPr lang="fr-FR" dirty="0">
                <a:solidFill>
                  <a:srgbClr val="292929"/>
                </a:solidFill>
                <a:latin typeface="LATO"/>
              </a:rPr>
              <a:t>://docs.gitlab.com/ee/api/project_level_variables.html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    *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Les variables du groupe</a:t>
            </a:r>
          </a:p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	     https</a:t>
            </a:r>
            <a:r>
              <a:rPr lang="fr-FR" dirty="0">
                <a:solidFill>
                  <a:srgbClr val="292929"/>
                </a:solidFill>
                <a:latin typeface="LATO"/>
              </a:rPr>
              <a:t>://docs.gitlab.com/ee/api/group_level_variables.html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    *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Les variables d'instance (Liées à un utilisateur)</a:t>
            </a:r>
          </a:p>
          <a:p>
            <a:r>
              <a:rPr lang="fr-FR" b="0" dirty="0">
                <a:solidFill>
                  <a:srgbClr val="292929"/>
                </a:solidFill>
                <a:effectLst/>
                <a:latin typeface="LATO"/>
              </a:rPr>
              <a:t>	</a:t>
            </a:r>
            <a:r>
              <a:rPr lang="fr-FR" dirty="0">
                <a:solidFill>
                  <a:srgbClr val="292929"/>
                </a:solidFill>
                <a:latin typeface="LATO"/>
              </a:rPr>
              <a:t>    https://docs.gitlab.com/ee/api/instance_level_ci_variables.html</a:t>
            </a:r>
            <a:endParaRPr lang="fr-FR" b="0" dirty="0">
              <a:solidFill>
                <a:srgbClr val="292929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402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270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Utilisation des variables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EXEMPLE DE VARIABLE PREDEFINIE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7" y="1698844"/>
            <a:ext cx="3963914" cy="2505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383" y="1698844"/>
            <a:ext cx="5753396" cy="2502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1818491" y="4565945"/>
            <a:ext cx="214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de fichier CI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098748" y="4506398"/>
            <a:ext cx="185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de sorite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592630" y="3578877"/>
            <a:ext cx="1677410" cy="19983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663022" y="3711082"/>
            <a:ext cx="1677410" cy="29774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0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5" y="2747821"/>
            <a:ext cx="5858214" cy="2580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78" y="2747821"/>
            <a:ext cx="4179705" cy="2580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270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Utilisation des variables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EXEMPLE DE VARIABLE DEFINIE DANS LE FICHIER CI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30602" y="5577235"/>
            <a:ext cx="214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de fichier CI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855701" y="5577235"/>
            <a:ext cx="185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de sorite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88950" y="2968614"/>
            <a:ext cx="2962430" cy="2469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195145" y="4890920"/>
            <a:ext cx="1677410" cy="29774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7761" y="4791385"/>
            <a:ext cx="2199419" cy="1990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46860" y="1469521"/>
            <a:ext cx="37369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Il y a deux catégories de variables 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	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Les variables globales</a:t>
            </a:r>
          </a:p>
          <a:p>
            <a:r>
              <a:rPr lang="fr-FR" dirty="0" smtClean="0"/>
              <a:t>                  Les variables locale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19" idx="1"/>
          </p:cNvCxnSpPr>
          <p:nvPr/>
        </p:nvCxnSpPr>
        <p:spPr>
          <a:xfrm flipH="1">
            <a:off x="2615322" y="2517245"/>
            <a:ext cx="1191221" cy="528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06543" y="2363356"/>
            <a:ext cx="1354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V</a:t>
            </a:r>
            <a:r>
              <a:rPr lang="fr-FR" sz="1400" dirty="0" smtClean="0"/>
              <a:t>ariable globale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899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08" y="2781613"/>
            <a:ext cx="4416320" cy="273760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78" y="2747821"/>
            <a:ext cx="4179705" cy="2580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270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Utilisation des variables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EXEMPLE DE VARIABLE DEFINIE DANS LE FICHIER CI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30602" y="5577235"/>
            <a:ext cx="214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de fichier CI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855701" y="5577235"/>
            <a:ext cx="185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de sorite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88950" y="2968614"/>
            <a:ext cx="2962430" cy="2469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195145" y="4890920"/>
            <a:ext cx="1677410" cy="29774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270455" y="4328513"/>
            <a:ext cx="3471103" cy="56240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46860" y="1469521"/>
            <a:ext cx="37369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Il y a deux catégories de variables 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	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Les variables globales</a:t>
            </a:r>
          </a:p>
          <a:p>
            <a:r>
              <a:rPr lang="fr-FR" dirty="0" smtClean="0"/>
              <a:t>                  Les variables locale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19" idx="2"/>
          </p:cNvCxnSpPr>
          <p:nvPr/>
        </p:nvCxnSpPr>
        <p:spPr>
          <a:xfrm flipH="1">
            <a:off x="2464641" y="2623147"/>
            <a:ext cx="2329642" cy="1912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69881" y="2315370"/>
            <a:ext cx="1248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V</a:t>
            </a:r>
            <a:r>
              <a:rPr lang="fr-FR" sz="1400" dirty="0" smtClean="0"/>
              <a:t>ariable locale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092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270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Utilisation des variables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VARIABLES INSTANCES, GROUPES ET PROJET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/>
            </a:r>
            <a:br>
              <a:rPr lang="fr-FR" dirty="0">
                <a:solidFill>
                  <a:srgbClr val="292929"/>
                </a:solidFill>
                <a:latin typeface="LATO"/>
              </a:rPr>
            </a:br>
            <a:r>
              <a:rPr lang="fr-FR" dirty="0">
                <a:solidFill>
                  <a:srgbClr val="292929"/>
                </a:solidFill>
                <a:latin typeface="LATO"/>
              </a:rPr>
              <a:t>  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 * Sont accessibles via API</a:t>
            </a:r>
            <a:endParaRPr lang="fr-FR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919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règles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9674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VARIABLES PROJET</a:t>
            </a:r>
            <a:endParaRPr lang="fr-FR" dirty="0">
              <a:solidFill>
                <a:srgbClr val="292929"/>
              </a:solidFill>
              <a:latin typeface="LATO"/>
            </a:endParaRPr>
          </a:p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Il est également possible de les créer au niveau projet d’une manière graphique: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3" y="1682308"/>
            <a:ext cx="9104501" cy="30531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47274" y="3554655"/>
            <a:ext cx="950733" cy="2543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règles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9674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VARIABLES PROJET</a:t>
            </a:r>
            <a:endParaRPr lang="fr-FR" dirty="0">
              <a:solidFill>
                <a:srgbClr val="292929"/>
              </a:solidFill>
              <a:latin typeface="LATO"/>
            </a:endParaRPr>
          </a:p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Il est également possible de les créer au niveau projet d’une manière graphique: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431" t="2954"/>
          <a:stretch/>
        </p:blipFill>
        <p:spPr>
          <a:xfrm>
            <a:off x="2351051" y="1897120"/>
            <a:ext cx="5813404" cy="425736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3294262" y="2216360"/>
            <a:ext cx="302782" cy="290670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3445653" y="2951837"/>
            <a:ext cx="302782" cy="290670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373994" y="3735134"/>
            <a:ext cx="302782" cy="290670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6353364" y="3735134"/>
            <a:ext cx="302782" cy="290670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25385" y="4227761"/>
            <a:ext cx="302782" cy="290670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558095" y="4607495"/>
            <a:ext cx="302782" cy="290670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130510" y="5473453"/>
            <a:ext cx="302782" cy="290670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597044" y="2131504"/>
            <a:ext cx="28623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292929"/>
                </a:solidFill>
                <a:latin typeface="LATO"/>
              </a:rPr>
              <a:t>Nom de variable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3746097" y="3018598"/>
            <a:ext cx="28623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292929"/>
                </a:solidFill>
                <a:latin typeface="LATO"/>
              </a:rPr>
              <a:t>Valeur de variable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3709486" y="3748805"/>
            <a:ext cx="2862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292929"/>
                </a:solidFill>
                <a:latin typeface="LATO"/>
              </a:rPr>
              <a:t>Type de variable</a:t>
            </a:r>
          </a:p>
          <a:p>
            <a:r>
              <a:rPr lang="fr-FR" sz="1200" dirty="0">
                <a:solidFill>
                  <a:srgbClr val="292929"/>
                </a:solidFill>
                <a:latin typeface="LATO"/>
              </a:rPr>
              <a:t> </a:t>
            </a:r>
            <a:r>
              <a:rPr lang="fr-FR" sz="1200" dirty="0" smtClean="0">
                <a:solidFill>
                  <a:srgbClr val="292929"/>
                </a:solidFill>
                <a:latin typeface="LATO"/>
              </a:rPr>
              <a:t>valeur ou fichier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665962" y="3712039"/>
            <a:ext cx="28623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292929"/>
                </a:solidFill>
                <a:latin typeface="LATO"/>
              </a:rPr>
              <a:t>Portée de variable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3911378" y="4220311"/>
            <a:ext cx="5713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292929"/>
                </a:solidFill>
                <a:latin typeface="LATO"/>
              </a:rPr>
              <a:t>Variable utilisée que avec des branches et des tag protégées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828167" y="4697293"/>
            <a:ext cx="419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292929"/>
                </a:solidFill>
                <a:latin typeface="LATO"/>
              </a:rPr>
              <a:t>Masquer cette variable des logs  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4433292" y="5461115"/>
            <a:ext cx="28623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292929"/>
                </a:solidFill>
                <a:latin typeface="LATO"/>
              </a:rPr>
              <a:t>Peut être assignée à une variable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199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règles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96748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VARIABLES ET LES REGLES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dirty="0">
              <a:solidFill>
                <a:srgbClr val="292929"/>
              </a:solidFill>
              <a:latin typeface="LATO"/>
            </a:endParaRPr>
          </a:p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Il faut distinguer entre: </a:t>
            </a:r>
          </a:p>
          <a:p>
            <a:endParaRPr lang="fr-FR" dirty="0" smtClean="0">
              <a:solidFill>
                <a:srgbClr val="292929"/>
              </a:solidFill>
              <a:latin typeface="LATO"/>
            </a:endParaRP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	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*Les clauses: Permettent de définir une condition 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	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		exemple  if, changes et exists</a:t>
            </a:r>
          </a:p>
          <a:p>
            <a:endParaRPr lang="fr-FR" dirty="0" smtClean="0">
              <a:solidFill>
                <a:srgbClr val="292929"/>
              </a:solidFill>
              <a:latin typeface="LATO"/>
            </a:endParaRPr>
          </a:p>
          <a:p>
            <a:endParaRPr lang="fr-FR" dirty="0" smtClean="0">
              <a:solidFill>
                <a:srgbClr val="292929"/>
              </a:solidFill>
              <a:latin typeface="LATO"/>
            </a:endParaRP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	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*Les opérateurs: Permettent de comparer deux expressions formant une condition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	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		exemple ==, !=, =~,!~, &amp;&amp;, | |</a:t>
            </a:r>
          </a:p>
          <a:p>
            <a:endParaRPr lang="fr-FR" dirty="0" smtClean="0">
              <a:solidFill>
                <a:srgbClr val="292929"/>
              </a:solidFill>
              <a:latin typeface="LATO"/>
            </a:endParaRP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	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*Les résultats: Permettent de déclencher ou ne pas déclencher un job</a:t>
            </a:r>
          </a:p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                                            exemple </a:t>
            </a:r>
            <a:r>
              <a:rPr lang="fr-FR" dirty="0" err="1" smtClean="0">
                <a:solidFill>
                  <a:srgbClr val="292929"/>
                </a:solidFill>
                <a:latin typeface="LATO"/>
              </a:rPr>
              <a:t>when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, </a:t>
            </a:r>
            <a:r>
              <a:rPr lang="fr-FR" dirty="0" err="1" smtClean="0">
                <a:solidFill>
                  <a:srgbClr val="292929"/>
                </a:solidFill>
                <a:latin typeface="LATO"/>
              </a:rPr>
              <a:t>allow_failure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, </a:t>
            </a:r>
            <a:r>
              <a:rPr lang="fr-FR" dirty="0" err="1" smtClean="0">
                <a:solidFill>
                  <a:srgbClr val="292929"/>
                </a:solidFill>
                <a:latin typeface="LATO"/>
              </a:rPr>
              <a:t>start_in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730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6781</TotalTime>
  <Words>293</Words>
  <Application>Microsoft Office PowerPoint</Application>
  <PresentationFormat>Grand écran</PresentationFormat>
  <Paragraphs>142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GitLab Mono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241</cp:revision>
  <dcterms:created xsi:type="dcterms:W3CDTF">2017-02-10T20:50:27Z</dcterms:created>
  <dcterms:modified xsi:type="dcterms:W3CDTF">2023-11-25T12:53:59Z</dcterms:modified>
</cp:coreProperties>
</file>