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73" r:id="rId2"/>
    <p:sldId id="274" r:id="rId3"/>
    <p:sldId id="259" r:id="rId4"/>
    <p:sldId id="275" r:id="rId5"/>
    <p:sldId id="276" r:id="rId6"/>
    <p:sldId id="277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31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047" autoAdjust="0"/>
    <p:restoredTop sz="93111" autoAdjust="0"/>
  </p:normalViewPr>
  <p:slideViewPr>
    <p:cSldViewPr snapToGrid="0">
      <p:cViewPr varScale="1">
        <p:scale>
          <a:sx n="105" d="100"/>
          <a:sy n="105" d="100"/>
        </p:scale>
        <p:origin x="508" y="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B9BB29-2F69-4BAD-BAE6-35EBE787D585}" type="datetimeFigureOut">
              <a:rPr lang="fr-FR" smtClean="0"/>
              <a:t>14/10/2023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8E1986-C91B-477C-93E3-239B6FF79C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80699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D18AD39-8054-4B4E-A8CA-E68688617542}" type="datetimeFigureOut">
              <a:rPr lang="fr-FR" smtClean="0"/>
              <a:t>14/10/2023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25B99FC-4C50-4956-A91E-B762900B5D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7507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D18AD39-8054-4B4E-A8CA-E68688617542}" type="datetimeFigureOut">
              <a:rPr lang="fr-FR" smtClean="0"/>
              <a:t>14/10/2023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25B99FC-4C50-4956-A91E-B762900B5D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6797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D18AD39-8054-4B4E-A8CA-E68688617542}" type="datetimeFigureOut">
              <a:rPr lang="fr-FR" smtClean="0"/>
              <a:t>14/10/2023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25B99FC-4C50-4956-A91E-B762900B5D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5539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D18AD39-8054-4B4E-A8CA-E68688617542}" type="datetimeFigureOut">
              <a:rPr lang="fr-FR" smtClean="0"/>
              <a:t>14/10/2023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25B99FC-4C50-4956-A91E-B762900B5D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48267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D18AD39-8054-4B4E-A8CA-E68688617542}" type="datetimeFigureOut">
              <a:rPr lang="fr-FR" smtClean="0"/>
              <a:t>14/10/2023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25B99FC-4C50-4956-A91E-B762900B5D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7023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D18AD39-8054-4B4E-A8CA-E68688617542}" type="datetimeFigureOut">
              <a:rPr lang="fr-FR" smtClean="0"/>
              <a:t>14/10/2023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25B99FC-4C50-4956-A91E-B762900B5D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8971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D18AD39-8054-4B4E-A8CA-E68688617542}" type="datetimeFigureOut">
              <a:rPr lang="fr-FR" smtClean="0"/>
              <a:t>14/10/2023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25B99FC-4C50-4956-A91E-B762900B5D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0608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D18AD39-8054-4B4E-A8CA-E68688617542}" type="datetimeFigureOut">
              <a:rPr lang="fr-FR" smtClean="0"/>
              <a:t>14/10/2023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25B99FC-4C50-4956-A91E-B762900B5D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4067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D18AD39-8054-4B4E-A8CA-E68688617542}" type="datetimeFigureOut">
              <a:rPr lang="fr-FR" smtClean="0"/>
              <a:t>14/10/2023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25B99FC-4C50-4956-A91E-B762900B5D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0551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D18AD39-8054-4B4E-A8CA-E68688617542}" type="datetimeFigureOut">
              <a:rPr lang="fr-FR" smtClean="0"/>
              <a:t>14/10/2023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25B99FC-4C50-4956-A91E-B762900B5D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2840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D18AD39-8054-4B4E-A8CA-E68688617542}" type="datetimeFigureOut">
              <a:rPr lang="fr-FR" smtClean="0"/>
              <a:t>14/10/2023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25B99FC-4C50-4956-A91E-B762900B5D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634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1295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61911" y="2543234"/>
            <a:ext cx="3985385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2800" dirty="0" smtClean="0">
                <a:solidFill>
                  <a:srgbClr val="1C3158"/>
                </a:solidFill>
                <a:latin typeface="Comic Sans MS" pitchFamily="66" charset="0"/>
              </a:rPr>
              <a:t>Formation Gitlab</a:t>
            </a:r>
            <a:endParaRPr lang="fr-FR" sz="2800" dirty="0">
              <a:solidFill>
                <a:srgbClr val="1C3158"/>
              </a:solidFill>
              <a:latin typeface="Comic Sans MS" pitchFamily="66" charset="0"/>
            </a:endParaRPr>
          </a:p>
          <a:p>
            <a:pPr algn="ctr"/>
            <a:r>
              <a:rPr lang="fr-FR" sz="2800" b="1" dirty="0" smtClean="0">
                <a:solidFill>
                  <a:srgbClr val="1C3158"/>
                </a:solidFill>
                <a:latin typeface="Comic Sans MS" pitchFamily="66" charset="0"/>
              </a:rPr>
              <a:t> </a:t>
            </a:r>
          </a:p>
          <a:p>
            <a:pPr algn="ctr"/>
            <a:r>
              <a:rPr lang="fr-FR" sz="2800" dirty="0" smtClean="0">
                <a:solidFill>
                  <a:srgbClr val="1C3158"/>
                </a:solidFill>
                <a:latin typeface="Comic Sans MS" pitchFamily="66" charset="0"/>
              </a:rPr>
              <a:t>La gestion des groupes</a:t>
            </a:r>
            <a:endParaRPr lang="fr-FR" sz="2800" b="1" dirty="0">
              <a:solidFill>
                <a:srgbClr val="1C3158"/>
              </a:solidFill>
              <a:latin typeface="Comic Sans MS" pitchFamily="66" charset="0"/>
            </a:endParaRPr>
          </a:p>
        </p:txBody>
      </p:sp>
      <p:cxnSp>
        <p:nvCxnSpPr>
          <p:cNvPr id="4" name="Connecteur droit 3"/>
          <p:cNvCxnSpPr>
            <a:cxnSpLocks/>
          </p:cNvCxnSpPr>
          <p:nvPr/>
        </p:nvCxnSpPr>
        <p:spPr>
          <a:xfrm flipH="1">
            <a:off x="6266500" y="3227040"/>
            <a:ext cx="5176200" cy="17384"/>
          </a:xfrm>
          <a:prstGeom prst="line">
            <a:avLst/>
          </a:prstGeom>
          <a:ln w="22225">
            <a:solidFill>
              <a:srgbClr val="1C31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 descr="C:\Users\bepro-17\AppData\Roaming\Skype\live#3ambenalaya.bepro\media_messaging\media_cache_v3\^2DF5C670F0A42E46084157BFD3139AC68F80CB1B7C725AE391^pimgpsh_fullsize_dist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4353" y="5376618"/>
            <a:ext cx="1552248" cy="1546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4729466" y="6221574"/>
            <a:ext cx="42968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b="1" i="1" dirty="0">
                <a:solidFill>
                  <a:srgbClr val="1C3158"/>
                </a:solidFill>
              </a:rPr>
              <a:t>Béchir BEJAOUI</a:t>
            </a:r>
          </a:p>
          <a:p>
            <a:pPr algn="ctr"/>
            <a:r>
              <a:rPr lang="fr-FR" dirty="0">
                <a:solidFill>
                  <a:srgbClr val="1C3158"/>
                </a:solidFill>
              </a:rPr>
              <a:t>Formateur et consultant indépendant</a:t>
            </a:r>
          </a:p>
        </p:txBody>
      </p:sp>
      <p:pic>
        <p:nvPicPr>
          <p:cNvPr id="1028" name="Picture 4" descr="https://www.wizcase.com/wp-content/uploads/2022/03/GiTlab-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399" y="539302"/>
            <a:ext cx="4870202" cy="4414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7350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rgbClr val="7030A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/>
          <p:cNvSpPr txBox="1"/>
          <p:nvPr/>
        </p:nvSpPr>
        <p:spPr>
          <a:xfrm>
            <a:off x="0" y="0"/>
            <a:ext cx="40591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i="1" dirty="0" smtClean="0">
                <a:solidFill>
                  <a:schemeClr val="bg1"/>
                </a:solidFill>
              </a:rPr>
              <a:t>La gestion des groupes</a:t>
            </a:r>
            <a:endParaRPr lang="fr-FR" sz="3200" b="1" i="1" dirty="0">
              <a:solidFill>
                <a:schemeClr val="bg1"/>
              </a:solidFill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35852" y="798406"/>
            <a:ext cx="10821397" cy="153888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fr-FR" altLang="fr-FR" b="1" dirty="0" smtClean="0"/>
              <a:t>CREATION DE GROUPE</a:t>
            </a:r>
            <a:endParaRPr kumimoji="0" lang="fr-FR" altLang="fr-FR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-apple-system"/>
            </a:endParaRPr>
          </a:p>
          <a:p>
            <a:endParaRPr lang="fr-FR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600" dirty="0" smtClean="0">
                <a:solidFill>
                  <a:srgbClr val="0A0A23"/>
                </a:solidFill>
                <a:latin typeface="Lato"/>
              </a:rPr>
              <a:t>Un groupe permet de mieux gérer un ensemble </a:t>
            </a:r>
            <a:r>
              <a:rPr lang="fr-FR" altLang="fr-FR" sz="1600" dirty="0" smtClean="0">
                <a:solidFill>
                  <a:srgbClr val="0A0A23"/>
                </a:solidFill>
                <a:latin typeface="Lato"/>
              </a:rPr>
              <a:t>d’utilisateurs et de projets </a:t>
            </a:r>
            <a:r>
              <a:rPr lang="fr-FR" altLang="fr-FR" sz="1600" dirty="0" smtClean="0">
                <a:solidFill>
                  <a:srgbClr val="0A0A23"/>
                </a:solidFill>
                <a:latin typeface="Lato"/>
              </a:rPr>
              <a:t>par apport </a:t>
            </a:r>
            <a:r>
              <a:rPr lang="fr-FR" altLang="fr-FR" sz="1600" dirty="0" smtClean="0">
                <a:solidFill>
                  <a:srgbClr val="0A0A23"/>
                </a:solidFill>
                <a:latin typeface="Lato"/>
              </a:rPr>
              <a:t>aux </a:t>
            </a:r>
            <a:r>
              <a:rPr lang="fr-FR" altLang="fr-FR" sz="1600" dirty="0" smtClean="0">
                <a:solidFill>
                  <a:srgbClr val="0A0A23"/>
                </a:solidFill>
                <a:latin typeface="Lato"/>
              </a:rPr>
              <a:t>droit d’accès et les jeux de permissions au sein de Gitlab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altLang="fr-FR" sz="1600" dirty="0">
              <a:solidFill>
                <a:srgbClr val="0A0A23"/>
              </a:solidFill>
              <a:latin typeface="Lat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600" dirty="0" smtClean="0">
                <a:solidFill>
                  <a:srgbClr val="0A0A23"/>
                </a:solidFill>
                <a:latin typeface="Lato"/>
              </a:rPr>
              <a:t> Il y a trois sections à configurer deux obligatoires et une optionnelle (La dernière) </a:t>
            </a:r>
            <a:endParaRPr lang="fr-FR" altLang="fr-FR" sz="1600" dirty="0">
              <a:solidFill>
                <a:srgbClr val="0A0A23"/>
              </a:solidFill>
              <a:latin typeface="Lato"/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508" y="2436370"/>
            <a:ext cx="9161169" cy="4249951"/>
          </a:xfrm>
          <a:prstGeom prst="rect">
            <a:avLst/>
          </a:prstGeom>
        </p:spPr>
      </p:pic>
      <p:sp>
        <p:nvSpPr>
          <p:cNvPr id="11" name="Ellipse 10"/>
          <p:cNvSpPr/>
          <p:nvPr/>
        </p:nvSpPr>
        <p:spPr>
          <a:xfrm>
            <a:off x="6382633" y="2436370"/>
            <a:ext cx="417839" cy="391609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1</a:t>
            </a:r>
            <a:endParaRPr lang="fr-FR" dirty="0"/>
          </a:p>
        </p:txBody>
      </p:sp>
      <p:sp>
        <p:nvSpPr>
          <p:cNvPr id="12" name="Ellipse 11"/>
          <p:cNvSpPr/>
          <p:nvPr/>
        </p:nvSpPr>
        <p:spPr>
          <a:xfrm>
            <a:off x="6173713" y="3285168"/>
            <a:ext cx="417839" cy="391609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2</a:t>
            </a:r>
            <a:endParaRPr lang="fr-FR" dirty="0"/>
          </a:p>
        </p:txBody>
      </p:sp>
      <p:sp>
        <p:nvSpPr>
          <p:cNvPr id="13" name="Ellipse 12"/>
          <p:cNvSpPr/>
          <p:nvPr/>
        </p:nvSpPr>
        <p:spPr>
          <a:xfrm>
            <a:off x="6382632" y="4070655"/>
            <a:ext cx="417839" cy="391609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3</a:t>
            </a:r>
            <a:endParaRPr lang="fr-FR" dirty="0" smtClean="0"/>
          </a:p>
        </p:txBody>
      </p:sp>
      <p:sp>
        <p:nvSpPr>
          <p:cNvPr id="14" name="Ellipse 13"/>
          <p:cNvSpPr/>
          <p:nvPr/>
        </p:nvSpPr>
        <p:spPr>
          <a:xfrm>
            <a:off x="7637157" y="5610528"/>
            <a:ext cx="417839" cy="391609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4</a:t>
            </a:r>
            <a:endParaRPr lang="fr-FR" dirty="0"/>
          </a:p>
        </p:txBody>
      </p:sp>
      <p:sp>
        <p:nvSpPr>
          <p:cNvPr id="15" name="ZoneTexte 14"/>
          <p:cNvSpPr txBox="1"/>
          <p:nvPr/>
        </p:nvSpPr>
        <p:spPr>
          <a:xfrm>
            <a:off x="6800471" y="2404629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Nom</a:t>
            </a:r>
            <a:endParaRPr lang="fr-FR" dirty="0"/>
          </a:p>
        </p:txBody>
      </p:sp>
      <p:sp>
        <p:nvSpPr>
          <p:cNvPr id="16" name="ZoneTexte 15"/>
          <p:cNvSpPr txBox="1"/>
          <p:nvPr/>
        </p:nvSpPr>
        <p:spPr>
          <a:xfrm>
            <a:off x="6591551" y="3285168"/>
            <a:ext cx="57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Lien</a:t>
            </a:r>
            <a:endParaRPr lang="fr-FR" dirty="0"/>
          </a:p>
        </p:txBody>
      </p:sp>
      <p:sp>
        <p:nvSpPr>
          <p:cNvPr id="17" name="ZoneTexte 16"/>
          <p:cNvSpPr txBox="1"/>
          <p:nvPr/>
        </p:nvSpPr>
        <p:spPr>
          <a:xfrm>
            <a:off x="6989204" y="3981041"/>
            <a:ext cx="1257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Description</a:t>
            </a:r>
            <a:endParaRPr lang="fr-FR" dirty="0"/>
          </a:p>
        </p:txBody>
      </p:sp>
      <p:sp>
        <p:nvSpPr>
          <p:cNvPr id="18" name="ZoneTexte 17"/>
          <p:cNvSpPr txBox="1"/>
          <p:nvPr/>
        </p:nvSpPr>
        <p:spPr>
          <a:xfrm>
            <a:off x="8111958" y="5525712"/>
            <a:ext cx="1949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Niveau de visibilité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78079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133" y="2152150"/>
            <a:ext cx="9431934" cy="329276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rgbClr val="7030A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/>
          <p:cNvSpPr txBox="1"/>
          <p:nvPr/>
        </p:nvSpPr>
        <p:spPr>
          <a:xfrm>
            <a:off x="0" y="0"/>
            <a:ext cx="40591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i="1" dirty="0" smtClean="0">
                <a:solidFill>
                  <a:schemeClr val="bg1"/>
                </a:solidFill>
              </a:rPr>
              <a:t>La gestion des groupes</a:t>
            </a:r>
            <a:endParaRPr lang="fr-FR" sz="3200" b="1" i="1" dirty="0">
              <a:solidFill>
                <a:schemeClr val="bg1"/>
              </a:solidFill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35853" y="1167738"/>
            <a:ext cx="10118944" cy="80021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fr-FR" altLang="fr-FR" b="1" dirty="0" smtClean="0"/>
              <a:t>CREATION DE GROUPE</a:t>
            </a:r>
            <a:endParaRPr kumimoji="0" lang="fr-FR" altLang="fr-FR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-apple-system"/>
            </a:endParaRPr>
          </a:p>
          <a:p>
            <a:endParaRPr lang="fr-FR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600" dirty="0" smtClean="0">
                <a:solidFill>
                  <a:srgbClr val="0A0A23"/>
                </a:solidFill>
                <a:latin typeface="Lato"/>
              </a:rPr>
              <a:t>Cette partie concerne les droits sur la gestion des entrepôts ainsi que  la pipe line CICD </a:t>
            </a:r>
            <a:endParaRPr lang="fr-FR" altLang="fr-FR" sz="1600" dirty="0">
              <a:solidFill>
                <a:srgbClr val="0A0A23"/>
              </a:solidFill>
              <a:latin typeface="Lato"/>
            </a:endParaRPr>
          </a:p>
        </p:txBody>
      </p:sp>
      <p:sp>
        <p:nvSpPr>
          <p:cNvPr id="19" name="Ellipse 18"/>
          <p:cNvSpPr/>
          <p:nvPr/>
        </p:nvSpPr>
        <p:spPr>
          <a:xfrm>
            <a:off x="7022551" y="2152150"/>
            <a:ext cx="417839" cy="391609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1</a:t>
            </a:r>
            <a:endParaRPr lang="fr-FR" dirty="0"/>
          </a:p>
        </p:txBody>
      </p:sp>
      <p:sp>
        <p:nvSpPr>
          <p:cNvPr id="20" name="Ellipse 19"/>
          <p:cNvSpPr/>
          <p:nvPr/>
        </p:nvSpPr>
        <p:spPr>
          <a:xfrm>
            <a:off x="6234270" y="2593338"/>
            <a:ext cx="417839" cy="391609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2</a:t>
            </a:r>
            <a:endParaRPr lang="fr-FR" dirty="0"/>
          </a:p>
        </p:txBody>
      </p:sp>
      <p:sp>
        <p:nvSpPr>
          <p:cNvPr id="21" name="Ellipse 20"/>
          <p:cNvSpPr/>
          <p:nvPr/>
        </p:nvSpPr>
        <p:spPr>
          <a:xfrm>
            <a:off x="7249636" y="3262891"/>
            <a:ext cx="417839" cy="391609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3</a:t>
            </a:r>
            <a:endParaRPr lang="fr-FR" dirty="0" smtClean="0"/>
          </a:p>
        </p:txBody>
      </p:sp>
      <p:sp>
        <p:nvSpPr>
          <p:cNvPr id="22" name="ZoneTexte 21"/>
          <p:cNvSpPr txBox="1"/>
          <p:nvPr/>
        </p:nvSpPr>
        <p:spPr>
          <a:xfrm>
            <a:off x="7440390" y="2152150"/>
            <a:ext cx="2986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Possibilité de requête d’accès </a:t>
            </a:r>
            <a:endParaRPr lang="fr-FR" dirty="0"/>
          </a:p>
        </p:txBody>
      </p:sp>
      <p:sp>
        <p:nvSpPr>
          <p:cNvPr id="23" name="ZoneTexte 22"/>
          <p:cNvSpPr txBox="1"/>
          <p:nvPr/>
        </p:nvSpPr>
        <p:spPr>
          <a:xfrm>
            <a:off x="7667475" y="3274029"/>
            <a:ext cx="39509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Possibilité de création des projets et des</a:t>
            </a:r>
          </a:p>
          <a:p>
            <a:r>
              <a:rPr lang="fr-FR" dirty="0" smtClean="0"/>
              <a:t>Sous groupes</a:t>
            </a:r>
            <a:endParaRPr lang="fr-FR" dirty="0"/>
          </a:p>
        </p:txBody>
      </p:sp>
      <p:sp>
        <p:nvSpPr>
          <p:cNvPr id="25" name="ZoneTexte 24"/>
          <p:cNvSpPr txBox="1"/>
          <p:nvPr/>
        </p:nvSpPr>
        <p:spPr>
          <a:xfrm>
            <a:off x="6679251" y="2615615"/>
            <a:ext cx="2254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Possibilité d’usage LFS</a:t>
            </a:r>
            <a:endParaRPr lang="fr-FR" dirty="0"/>
          </a:p>
        </p:txBody>
      </p:sp>
      <p:sp>
        <p:nvSpPr>
          <p:cNvPr id="26" name="Ellipse 25"/>
          <p:cNvSpPr/>
          <p:nvPr/>
        </p:nvSpPr>
        <p:spPr>
          <a:xfrm>
            <a:off x="6679251" y="4591639"/>
            <a:ext cx="417839" cy="391609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3</a:t>
            </a:r>
            <a:endParaRPr lang="fr-FR" dirty="0" smtClean="0"/>
          </a:p>
        </p:txBody>
      </p:sp>
      <p:sp>
        <p:nvSpPr>
          <p:cNvPr id="27" name="ZoneTexte 26"/>
          <p:cNvSpPr txBox="1"/>
          <p:nvPr/>
        </p:nvSpPr>
        <p:spPr>
          <a:xfrm>
            <a:off x="7097090" y="4602777"/>
            <a:ext cx="39401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Obligation de passer par un mécanisme </a:t>
            </a:r>
          </a:p>
          <a:p>
            <a:r>
              <a:rPr lang="fr-FR" dirty="0" smtClean="0"/>
              <a:t>d’authentification à double facteur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40059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rgbClr val="7030A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/>
          <p:cNvSpPr txBox="1"/>
          <p:nvPr/>
        </p:nvSpPr>
        <p:spPr>
          <a:xfrm>
            <a:off x="0" y="0"/>
            <a:ext cx="40591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i="1" dirty="0" smtClean="0">
                <a:solidFill>
                  <a:schemeClr val="bg1"/>
                </a:solidFill>
              </a:rPr>
              <a:t>La gestion des groupes</a:t>
            </a:r>
            <a:endParaRPr lang="fr-FR" sz="3200" b="1" i="1" dirty="0">
              <a:solidFill>
                <a:schemeClr val="bg1"/>
              </a:solidFill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69242" y="869892"/>
            <a:ext cx="10118944" cy="5539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fr-FR" altLang="fr-FR" b="1" dirty="0" smtClean="0"/>
              <a:t>CREATION DE GROUPE</a:t>
            </a:r>
            <a:endParaRPr kumimoji="0" lang="fr-FR" altLang="fr-FR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-apple-system"/>
            </a:endParaRPr>
          </a:p>
          <a:p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422" y="1348284"/>
            <a:ext cx="8763922" cy="4733898"/>
          </a:xfrm>
          <a:prstGeom prst="rect">
            <a:avLst/>
          </a:prstGeom>
        </p:spPr>
      </p:pic>
      <p:sp>
        <p:nvSpPr>
          <p:cNvPr id="15" name="Ellipse 14"/>
          <p:cNvSpPr/>
          <p:nvPr/>
        </p:nvSpPr>
        <p:spPr>
          <a:xfrm>
            <a:off x="9166244" y="869892"/>
            <a:ext cx="417839" cy="391609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1</a:t>
            </a:r>
            <a:endParaRPr lang="fr-FR" dirty="0"/>
          </a:p>
        </p:txBody>
      </p:sp>
      <p:sp>
        <p:nvSpPr>
          <p:cNvPr id="16" name="Ellipse 15"/>
          <p:cNvSpPr/>
          <p:nvPr/>
        </p:nvSpPr>
        <p:spPr>
          <a:xfrm>
            <a:off x="8904802" y="2326507"/>
            <a:ext cx="417839" cy="391609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2</a:t>
            </a:r>
            <a:endParaRPr lang="fr-FR" dirty="0"/>
          </a:p>
        </p:txBody>
      </p:sp>
      <p:sp>
        <p:nvSpPr>
          <p:cNvPr id="17" name="ZoneTexte 16"/>
          <p:cNvSpPr txBox="1"/>
          <p:nvPr/>
        </p:nvSpPr>
        <p:spPr>
          <a:xfrm>
            <a:off x="9584083" y="869892"/>
            <a:ext cx="22312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Editer les paramètres </a:t>
            </a:r>
          </a:p>
          <a:p>
            <a:r>
              <a:rPr lang="fr-FR" dirty="0"/>
              <a:t> </a:t>
            </a:r>
            <a:r>
              <a:rPr lang="fr-FR" dirty="0" smtClean="0"/>
              <a:t>       du groupe</a:t>
            </a:r>
            <a:endParaRPr lang="fr-FR" dirty="0"/>
          </a:p>
        </p:txBody>
      </p:sp>
      <p:sp>
        <p:nvSpPr>
          <p:cNvPr id="18" name="ZoneTexte 17"/>
          <p:cNvSpPr txBox="1"/>
          <p:nvPr/>
        </p:nvSpPr>
        <p:spPr>
          <a:xfrm>
            <a:off x="9349783" y="2348784"/>
            <a:ext cx="22536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Inviter des utilisateurs</a:t>
            </a:r>
          </a:p>
          <a:p>
            <a:r>
              <a:rPr lang="fr-FR" dirty="0" smtClean="0"/>
              <a:t>et des sous groupes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9349783" y="1344350"/>
            <a:ext cx="557226" cy="27855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/>
          <p:cNvSpPr/>
          <p:nvPr/>
        </p:nvSpPr>
        <p:spPr>
          <a:xfrm>
            <a:off x="8702840" y="2024838"/>
            <a:ext cx="1101224" cy="27855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7740" y="3168729"/>
            <a:ext cx="4296889" cy="343919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10" name="Connecteur droit avec flèche 9"/>
          <p:cNvCxnSpPr/>
          <p:nvPr/>
        </p:nvCxnSpPr>
        <p:spPr>
          <a:xfrm flipH="1">
            <a:off x="9089501" y="2904345"/>
            <a:ext cx="375447" cy="90464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5657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rgbClr val="7030A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/>
          <p:cNvSpPr txBox="1"/>
          <p:nvPr/>
        </p:nvSpPr>
        <p:spPr>
          <a:xfrm>
            <a:off x="0" y="0"/>
            <a:ext cx="40591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i="1" dirty="0" smtClean="0">
                <a:solidFill>
                  <a:schemeClr val="bg1"/>
                </a:solidFill>
              </a:rPr>
              <a:t>La gestion des groupes</a:t>
            </a:r>
            <a:endParaRPr lang="fr-FR" sz="3200" b="1" i="1" dirty="0">
              <a:solidFill>
                <a:schemeClr val="bg1"/>
              </a:solidFill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69242" y="731393"/>
            <a:ext cx="10118944" cy="8309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fr-FR" altLang="fr-FR" b="1" dirty="0" smtClean="0"/>
              <a:t>CREATION DE GROUPE</a:t>
            </a:r>
            <a:endParaRPr kumimoji="0" lang="fr-FR" altLang="fr-FR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-apple-system"/>
            </a:endParaRPr>
          </a:p>
          <a:p>
            <a:r>
              <a:rPr lang="fr-FR" altLang="fr-FR" dirty="0" smtClean="0">
                <a:solidFill>
                  <a:srgbClr val="0A0A23"/>
                </a:solidFill>
                <a:latin typeface="Lato"/>
              </a:rPr>
              <a:t>Il est possible de lister les groupes à partir du tableau de bord Gitlab</a:t>
            </a:r>
            <a:endParaRPr lang="fr-FR" altLang="fr-FR" dirty="0">
              <a:solidFill>
                <a:srgbClr val="0A0A23"/>
              </a:solidFill>
              <a:latin typeface="Lato"/>
            </a:endParaRPr>
          </a:p>
          <a:p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242" y="1955239"/>
            <a:ext cx="10967014" cy="2184512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569241" y="3566766"/>
            <a:ext cx="1641063" cy="21194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 rotWithShape="1">
          <a:blip r:embed="rId3"/>
          <a:srcRect l="66076"/>
          <a:stretch/>
        </p:blipFill>
        <p:spPr>
          <a:xfrm>
            <a:off x="6616287" y="3778713"/>
            <a:ext cx="4126401" cy="24251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88574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rgbClr val="7030A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/>
          <p:cNvSpPr txBox="1"/>
          <p:nvPr/>
        </p:nvSpPr>
        <p:spPr>
          <a:xfrm>
            <a:off x="0" y="0"/>
            <a:ext cx="40591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i="1" dirty="0" smtClean="0">
                <a:solidFill>
                  <a:schemeClr val="bg1"/>
                </a:solidFill>
              </a:rPr>
              <a:t>La gestion des groupes</a:t>
            </a:r>
            <a:endParaRPr lang="fr-FR" sz="3200" b="1" i="1" dirty="0">
              <a:solidFill>
                <a:schemeClr val="bg1"/>
              </a:solidFill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69242" y="869892"/>
            <a:ext cx="10118944" cy="5539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fr-FR" altLang="fr-FR" b="1" dirty="0" smtClean="0"/>
              <a:t>LES HIERARCHIES</a:t>
            </a:r>
            <a:endParaRPr kumimoji="0" lang="fr-FR" altLang="fr-FR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-apple-system"/>
            </a:endParaRPr>
          </a:p>
          <a:p>
            <a:endParaRPr lang="fr-FR" dirty="0"/>
          </a:p>
        </p:txBody>
      </p:sp>
      <p:sp>
        <p:nvSpPr>
          <p:cNvPr id="6" name="Ellipse 5"/>
          <p:cNvSpPr/>
          <p:nvPr/>
        </p:nvSpPr>
        <p:spPr>
          <a:xfrm>
            <a:off x="1551001" y="1552570"/>
            <a:ext cx="1750077" cy="987068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Groupe</a:t>
            </a:r>
            <a:endParaRPr lang="fr-FR" dirty="0"/>
          </a:p>
        </p:txBody>
      </p:sp>
      <p:sp>
        <p:nvSpPr>
          <p:cNvPr id="10" name="Ellipse 9"/>
          <p:cNvSpPr/>
          <p:nvPr/>
        </p:nvSpPr>
        <p:spPr>
          <a:xfrm>
            <a:off x="5763784" y="2939309"/>
            <a:ext cx="1750077" cy="987068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Sous Groupe</a:t>
            </a:r>
            <a:endParaRPr lang="fr-FR" dirty="0"/>
          </a:p>
        </p:txBody>
      </p:sp>
      <p:sp>
        <p:nvSpPr>
          <p:cNvPr id="11" name="Ellipse 10"/>
          <p:cNvSpPr/>
          <p:nvPr/>
        </p:nvSpPr>
        <p:spPr>
          <a:xfrm>
            <a:off x="5916184" y="3091709"/>
            <a:ext cx="1750077" cy="987068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Sous Groupe</a:t>
            </a:r>
            <a:endParaRPr lang="fr-FR" dirty="0"/>
          </a:p>
        </p:txBody>
      </p:sp>
      <p:sp>
        <p:nvSpPr>
          <p:cNvPr id="12" name="Ellipse 11"/>
          <p:cNvSpPr/>
          <p:nvPr/>
        </p:nvSpPr>
        <p:spPr>
          <a:xfrm>
            <a:off x="6068584" y="3244109"/>
            <a:ext cx="1750077" cy="987068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Sous Groupe</a:t>
            </a:r>
            <a:endParaRPr lang="fr-FR" dirty="0"/>
          </a:p>
        </p:txBody>
      </p:sp>
      <p:sp>
        <p:nvSpPr>
          <p:cNvPr id="13" name="Ellipse 12"/>
          <p:cNvSpPr/>
          <p:nvPr/>
        </p:nvSpPr>
        <p:spPr>
          <a:xfrm>
            <a:off x="9355947" y="3773977"/>
            <a:ext cx="1750077" cy="987068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Projet</a:t>
            </a:r>
            <a:endParaRPr lang="fr-FR" dirty="0"/>
          </a:p>
        </p:txBody>
      </p:sp>
      <p:sp>
        <p:nvSpPr>
          <p:cNvPr id="14" name="Ellipse 13"/>
          <p:cNvSpPr/>
          <p:nvPr/>
        </p:nvSpPr>
        <p:spPr>
          <a:xfrm>
            <a:off x="9508347" y="3926377"/>
            <a:ext cx="1750077" cy="987068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Projet</a:t>
            </a:r>
            <a:endParaRPr lang="fr-FR" dirty="0"/>
          </a:p>
        </p:txBody>
      </p:sp>
      <p:sp>
        <p:nvSpPr>
          <p:cNvPr id="15" name="Ellipse 14"/>
          <p:cNvSpPr/>
          <p:nvPr/>
        </p:nvSpPr>
        <p:spPr>
          <a:xfrm>
            <a:off x="9660747" y="4078777"/>
            <a:ext cx="1750077" cy="987068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Projet</a:t>
            </a:r>
            <a:endParaRPr lang="fr-FR" dirty="0"/>
          </a:p>
        </p:txBody>
      </p:sp>
      <p:sp>
        <p:nvSpPr>
          <p:cNvPr id="16" name="Ellipse 15"/>
          <p:cNvSpPr/>
          <p:nvPr/>
        </p:nvSpPr>
        <p:spPr>
          <a:xfrm>
            <a:off x="9813147" y="4231177"/>
            <a:ext cx="1750077" cy="987068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Projet</a:t>
            </a:r>
            <a:endParaRPr lang="fr-FR" dirty="0"/>
          </a:p>
        </p:txBody>
      </p:sp>
      <p:sp>
        <p:nvSpPr>
          <p:cNvPr id="17" name="Ellipse 16"/>
          <p:cNvSpPr/>
          <p:nvPr/>
        </p:nvSpPr>
        <p:spPr>
          <a:xfrm>
            <a:off x="1424422" y="4425967"/>
            <a:ext cx="1750077" cy="987068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Utilisateur</a:t>
            </a:r>
            <a:endParaRPr lang="fr-FR" dirty="0"/>
          </a:p>
        </p:txBody>
      </p:sp>
      <p:cxnSp>
        <p:nvCxnSpPr>
          <p:cNvPr id="20" name="Connecteur droit avec flèche 19"/>
          <p:cNvCxnSpPr>
            <a:stCxn id="17" idx="6"/>
            <a:endCxn id="12" idx="2"/>
          </p:cNvCxnSpPr>
          <p:nvPr/>
        </p:nvCxnSpPr>
        <p:spPr>
          <a:xfrm flipV="1">
            <a:off x="3174499" y="3737643"/>
            <a:ext cx="2894085" cy="1181858"/>
          </a:xfrm>
          <a:prstGeom prst="straightConnector1">
            <a:avLst/>
          </a:prstGeom>
          <a:ln w="22225" cap="flat" cmpd="sng" algn="ctr">
            <a:solidFill>
              <a:srgbClr val="0070C0"/>
            </a:solidFill>
            <a:prstDash val="dash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>
            <a:stCxn id="12" idx="6"/>
            <a:endCxn id="16" idx="2"/>
          </p:cNvCxnSpPr>
          <p:nvPr/>
        </p:nvCxnSpPr>
        <p:spPr>
          <a:xfrm>
            <a:off x="7818661" y="3737643"/>
            <a:ext cx="1994486" cy="987068"/>
          </a:xfrm>
          <a:prstGeom prst="straightConnector1">
            <a:avLst/>
          </a:prstGeom>
          <a:ln w="22225" cap="flat" cmpd="sng" algn="ctr">
            <a:solidFill>
              <a:srgbClr val="FF0000"/>
            </a:solidFill>
            <a:prstDash val="dash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Connecteur droit avec flèche 23"/>
          <p:cNvCxnSpPr/>
          <p:nvPr/>
        </p:nvCxnSpPr>
        <p:spPr>
          <a:xfrm flipH="1">
            <a:off x="2505890" y="2528790"/>
            <a:ext cx="167380" cy="1889852"/>
          </a:xfrm>
          <a:prstGeom prst="straightConnector1">
            <a:avLst/>
          </a:prstGeom>
          <a:ln w="22225" cap="flat" cmpd="sng" algn="ctr">
            <a:solidFill>
              <a:srgbClr val="FF0000"/>
            </a:solidFill>
            <a:prstDash val="dash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Connecteur droit avec flèche 27"/>
          <p:cNvCxnSpPr>
            <a:stCxn id="17" idx="0"/>
            <a:endCxn id="6" idx="4"/>
          </p:cNvCxnSpPr>
          <p:nvPr/>
        </p:nvCxnSpPr>
        <p:spPr>
          <a:xfrm flipV="1">
            <a:off x="2299461" y="2539638"/>
            <a:ext cx="126579" cy="1886329"/>
          </a:xfrm>
          <a:prstGeom prst="straightConnector1">
            <a:avLst/>
          </a:prstGeom>
          <a:ln w="22225" cap="flat" cmpd="sng" algn="ctr">
            <a:solidFill>
              <a:srgbClr val="0070C0"/>
            </a:solidFill>
            <a:prstDash val="dash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>
            <a:stCxn id="17" idx="6"/>
            <a:endCxn id="16" idx="2"/>
          </p:cNvCxnSpPr>
          <p:nvPr/>
        </p:nvCxnSpPr>
        <p:spPr>
          <a:xfrm flipV="1">
            <a:off x="3174499" y="4724711"/>
            <a:ext cx="6638648" cy="194790"/>
          </a:xfrm>
          <a:prstGeom prst="straightConnector1">
            <a:avLst/>
          </a:prstGeom>
          <a:ln w="22225" cap="flat" cmpd="sng" algn="ctr">
            <a:solidFill>
              <a:srgbClr val="FF0000"/>
            </a:solidFill>
            <a:prstDash val="dash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6" name="ZoneTexte 35"/>
          <p:cNvSpPr txBox="1"/>
          <p:nvPr/>
        </p:nvSpPr>
        <p:spPr>
          <a:xfrm rot="1550567">
            <a:off x="3942566" y="2040876"/>
            <a:ext cx="4730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 smtClean="0"/>
              <a:t>Crée</a:t>
            </a:r>
            <a:endParaRPr lang="fr-FR" sz="1200" b="1" dirty="0"/>
          </a:p>
        </p:txBody>
      </p:sp>
      <p:sp>
        <p:nvSpPr>
          <p:cNvPr id="37" name="ZoneTexte 36"/>
          <p:cNvSpPr txBox="1"/>
          <p:nvPr/>
        </p:nvSpPr>
        <p:spPr>
          <a:xfrm rot="20355904">
            <a:off x="3724032" y="4035370"/>
            <a:ext cx="6510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 smtClean="0"/>
              <a:t>Adhère</a:t>
            </a:r>
            <a:endParaRPr lang="fr-FR" sz="1200" b="1" dirty="0"/>
          </a:p>
        </p:txBody>
      </p:sp>
      <p:sp>
        <p:nvSpPr>
          <p:cNvPr id="38" name="ZoneTexte 37"/>
          <p:cNvSpPr txBox="1"/>
          <p:nvPr/>
        </p:nvSpPr>
        <p:spPr>
          <a:xfrm rot="16636237">
            <a:off x="1785617" y="3171719"/>
            <a:ext cx="6510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 smtClean="0"/>
              <a:t>Adhère</a:t>
            </a:r>
            <a:endParaRPr lang="fr-FR" sz="1200" b="1" dirty="0"/>
          </a:p>
        </p:txBody>
      </p:sp>
      <p:sp>
        <p:nvSpPr>
          <p:cNvPr id="39" name="ZoneTexte 38"/>
          <p:cNvSpPr txBox="1"/>
          <p:nvPr/>
        </p:nvSpPr>
        <p:spPr>
          <a:xfrm>
            <a:off x="5907829" y="5087070"/>
            <a:ext cx="4730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 smtClean="0"/>
              <a:t>Crée</a:t>
            </a:r>
            <a:endParaRPr lang="fr-FR" sz="1200" b="1" dirty="0"/>
          </a:p>
        </p:txBody>
      </p:sp>
      <p:sp>
        <p:nvSpPr>
          <p:cNvPr id="40" name="ZoneTexte 39"/>
          <p:cNvSpPr txBox="1"/>
          <p:nvPr/>
        </p:nvSpPr>
        <p:spPr>
          <a:xfrm rot="1550567">
            <a:off x="8102608" y="3559974"/>
            <a:ext cx="4730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 smtClean="0"/>
              <a:t>Crée</a:t>
            </a:r>
            <a:endParaRPr lang="fr-FR" sz="1200" b="1" dirty="0"/>
          </a:p>
        </p:txBody>
      </p:sp>
      <p:cxnSp>
        <p:nvCxnSpPr>
          <p:cNvPr id="43" name="Connecteur droit avec flèche 42"/>
          <p:cNvCxnSpPr/>
          <p:nvPr/>
        </p:nvCxnSpPr>
        <p:spPr>
          <a:xfrm>
            <a:off x="3453478" y="2198504"/>
            <a:ext cx="2606751" cy="1480602"/>
          </a:xfrm>
          <a:prstGeom prst="straightConnector1">
            <a:avLst/>
          </a:prstGeom>
          <a:ln w="22225" cap="flat" cmpd="sng" algn="ctr">
            <a:solidFill>
              <a:srgbClr val="FF0000"/>
            </a:solidFill>
            <a:prstDash val="dash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6" name="ZoneTexte 45"/>
          <p:cNvSpPr txBox="1"/>
          <p:nvPr/>
        </p:nvSpPr>
        <p:spPr>
          <a:xfrm rot="5636851">
            <a:off x="2709987" y="3174569"/>
            <a:ext cx="4730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 smtClean="0"/>
              <a:t>Crée</a:t>
            </a:r>
            <a:endParaRPr lang="fr-FR" sz="1200" b="1" dirty="0"/>
          </a:p>
        </p:txBody>
      </p:sp>
    </p:spTree>
    <p:extLst>
      <p:ext uri="{BB962C8B-B14F-4D97-AF65-F5344CB8AC3E}">
        <p14:creationId xmlns:p14="http://schemas.microsoft.com/office/powerpoint/2010/main" val="3072344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4462</TotalTime>
  <Words>193</Words>
  <Application>Microsoft Office PowerPoint</Application>
  <PresentationFormat>Grand écran</PresentationFormat>
  <Paragraphs>61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3" baseType="lpstr">
      <vt:lpstr>-apple-system</vt:lpstr>
      <vt:lpstr>Arial</vt:lpstr>
      <vt:lpstr>Calibri</vt:lpstr>
      <vt:lpstr>Calibri Light</vt:lpstr>
      <vt:lpstr>Comic Sans MS</vt:lpstr>
      <vt:lpstr>Lato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Alphorm</dc:creator>
  <cp:lastModifiedBy>DELL</cp:lastModifiedBy>
  <cp:revision>170</cp:revision>
  <dcterms:created xsi:type="dcterms:W3CDTF">2017-02-10T20:50:27Z</dcterms:created>
  <dcterms:modified xsi:type="dcterms:W3CDTF">2023-10-14T15:25:56Z</dcterms:modified>
</cp:coreProperties>
</file>