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3" r:id="rId2"/>
    <p:sldId id="274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47" autoAdjust="0"/>
    <p:restoredTop sz="93111" autoAdjust="0"/>
  </p:normalViewPr>
  <p:slideViewPr>
    <p:cSldViewPr snapToGrid="0">
      <p:cViewPr varScale="1">
        <p:scale>
          <a:sx n="105" d="100"/>
          <a:sy n="105" d="100"/>
        </p:scale>
        <p:origin x="1312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9BB29-2F69-4BAD-BAE6-35EBE787D585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E1986-C91B-477C-93E3-239B6FF79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6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1986-C91B-477C-93E3-239B6FF79C4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602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1986-C91B-477C-93E3-239B6FF79C4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342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1986-C91B-477C-93E3-239B6FF79C4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07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1986-C91B-477C-93E3-239B6FF79C4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993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1986-C91B-477C-93E3-239B6FF79C4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990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err="1" smtClean="0"/>
              <a:t>project_token</a:t>
            </a:r>
            <a:endParaRPr lang="fr-FR" dirty="0" smtClean="0"/>
          </a:p>
          <a:p>
            <a:r>
              <a:rPr lang="fr-FR" dirty="0" smtClean="0"/>
              <a:t>glpat-ZEAgCkHiLaAenEnz5Rjh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1986-C91B-477C-93E3-239B6FF79C4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2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50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79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53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826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02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97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60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06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55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84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3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29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nomdu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58040" y="2543234"/>
            <a:ext cx="299312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Formation Gitlab</a:t>
            </a:r>
            <a:endParaRPr lang="fr-FR" sz="2800" dirty="0">
              <a:solidFill>
                <a:srgbClr val="1C3158"/>
              </a:solidFill>
              <a:latin typeface="Comic Sans MS" pitchFamily="66" charset="0"/>
            </a:endParaRPr>
          </a:p>
          <a:p>
            <a:pPr algn="ctr"/>
            <a:r>
              <a:rPr lang="fr-FR" sz="2800" b="1" dirty="0" smtClean="0">
                <a:solidFill>
                  <a:srgbClr val="1C3158"/>
                </a:solidFill>
                <a:latin typeface="Comic Sans MS" pitchFamily="66" charset="0"/>
              </a:rPr>
              <a:t> </a:t>
            </a:r>
          </a:p>
          <a:p>
            <a:pPr algn="ctr"/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Les projets</a:t>
            </a:r>
            <a:endParaRPr lang="fr-FR" sz="2800" b="1" dirty="0">
              <a:solidFill>
                <a:srgbClr val="1C3158"/>
              </a:solidFill>
              <a:latin typeface="Comic Sans MS" pitchFamily="66" charset="0"/>
            </a:endParaRPr>
          </a:p>
        </p:txBody>
      </p:sp>
      <p:cxnSp>
        <p:nvCxnSpPr>
          <p:cNvPr id="4" name="Connecteur droit 3"/>
          <p:cNvCxnSpPr>
            <a:cxnSpLocks/>
          </p:cNvCxnSpPr>
          <p:nvPr/>
        </p:nvCxnSpPr>
        <p:spPr>
          <a:xfrm flipH="1">
            <a:off x="6266500" y="3227040"/>
            <a:ext cx="5176200" cy="17384"/>
          </a:xfrm>
          <a:prstGeom prst="line">
            <a:avLst/>
          </a:prstGeom>
          <a:ln w="22225">
            <a:solidFill>
              <a:srgbClr val="1C31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bepro-17\AppData\Roaming\Skype\live#3ambenalaya.bepro\media_messaging\media_cache_v3\^2DF5C670F0A42E46084157BFD3139AC68F80CB1B7C725AE391^pimgpsh_fullsize_dist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53" y="5376618"/>
            <a:ext cx="1552248" cy="154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729466" y="6221574"/>
            <a:ext cx="429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rgbClr val="1C3158"/>
                </a:solidFill>
              </a:rPr>
              <a:t>Béchir BEJAOUI</a:t>
            </a:r>
          </a:p>
          <a:p>
            <a:pPr algn="ctr"/>
            <a:r>
              <a:rPr lang="fr-FR" dirty="0">
                <a:solidFill>
                  <a:srgbClr val="1C3158"/>
                </a:solidFill>
              </a:rPr>
              <a:t>Formateur et consultant indépendant</a:t>
            </a:r>
          </a:p>
        </p:txBody>
      </p:sp>
      <p:pic>
        <p:nvPicPr>
          <p:cNvPr id="1028" name="Picture 4" descr="https://www.wizcase.com/wp-content/uploads/2022/03/GiTla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9" y="539302"/>
            <a:ext cx="4870202" cy="44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3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99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projets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3463" y="880345"/>
            <a:ext cx="10118944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CREATION DU PREMIER PROJET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Il faut cocher les repos à partir des quels vous allez importer les projets en suite ils serons visibles </a:t>
            </a:r>
            <a:endParaRPr lang="fr-FR" altLang="fr-FR" sz="1600" b="1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542" y="1945356"/>
            <a:ext cx="9309578" cy="225436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442" y="4262957"/>
            <a:ext cx="8185571" cy="2292468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2367751" y="4862670"/>
            <a:ext cx="423894" cy="7206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72503" y="4632556"/>
            <a:ext cx="1840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Token généré</a:t>
            </a:r>
          </a:p>
          <a:p>
            <a:r>
              <a:rPr lang="fr-FR" dirty="0" smtClean="0"/>
              <a:t>À partir de </a:t>
            </a:r>
            <a:r>
              <a:rPr lang="fr-FR" dirty="0" err="1" smtClean="0"/>
              <a:t>github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9731397" y="6158575"/>
            <a:ext cx="702452" cy="2180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58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99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projets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3463" y="880345"/>
            <a:ext cx="10118944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CREATION DU PREMIER PROJET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Selon le </a:t>
            </a:r>
            <a:r>
              <a:rPr lang="fr-FR" altLang="fr-FR" sz="1600" dirty="0">
                <a:solidFill>
                  <a:srgbClr val="0A0A23"/>
                </a:solidFill>
                <a:latin typeface="Lato"/>
              </a:rPr>
              <a:t>T</a:t>
            </a: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oken il vous sera possible d’importer les projets  à partir de </a:t>
            </a:r>
            <a:r>
              <a:rPr lang="fr-FR" altLang="fr-FR" sz="1600" dirty="0" err="1" smtClean="0">
                <a:solidFill>
                  <a:srgbClr val="0A0A23"/>
                </a:solidFill>
                <a:latin typeface="Lato"/>
              </a:rPr>
              <a:t>Github</a:t>
            </a:r>
            <a:endParaRPr lang="fr-FR" altLang="fr-FR" sz="1600" b="1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193" y="1854803"/>
            <a:ext cx="7558123" cy="4541781"/>
          </a:xfrm>
          <a:prstGeom prst="rect">
            <a:avLst/>
          </a:prstGeom>
        </p:spPr>
      </p:pic>
      <p:sp>
        <p:nvSpPr>
          <p:cNvPr id="12" name="Ellipse 11"/>
          <p:cNvSpPr/>
          <p:nvPr/>
        </p:nvSpPr>
        <p:spPr>
          <a:xfrm>
            <a:off x="4142048" y="1966853"/>
            <a:ext cx="417839" cy="39160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4793029" y="2376271"/>
            <a:ext cx="417839" cy="39160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534763" y="1986896"/>
            <a:ext cx="259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catégories des projets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168479" y="2376271"/>
            <a:ext cx="2465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barre des recherches </a:t>
            </a:r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5714419" y="3546115"/>
            <a:ext cx="417839" cy="39160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089869" y="3546115"/>
            <a:ext cx="268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options d’importations</a:t>
            </a:r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4083647" y="5311658"/>
            <a:ext cx="417839" cy="39160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459097" y="5311658"/>
            <a:ext cx="191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liste des projets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717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524" y="2505548"/>
            <a:ext cx="3118010" cy="12383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99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projets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3463" y="880345"/>
            <a:ext cx="10118944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LES PRAMETRES DU PROJET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La configuration des paramètres du projet se font essentiellement depuis le menu gauche </a:t>
            </a:r>
            <a:endParaRPr lang="fr-FR" altLang="fr-FR" sz="1600" b="1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29" y="1822823"/>
            <a:ext cx="2158326" cy="46965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6429" y="2416196"/>
            <a:ext cx="2158326" cy="94467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18262" y="6200964"/>
            <a:ext cx="2158326" cy="31837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36429" y="3424865"/>
            <a:ext cx="2158326" cy="26913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712922" y="2416196"/>
            <a:ext cx="417839" cy="39160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105637" y="2436239"/>
            <a:ext cx="583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rubriques fréquemment utilisées peuvent être épinglées</a:t>
            </a:r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2676588" y="6129965"/>
            <a:ext cx="417839" cy="39160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3069303" y="6150008"/>
            <a:ext cx="262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paramètres du projet</a:t>
            </a:r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2716784" y="4077276"/>
            <a:ext cx="417839" cy="39160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3109499" y="4097319"/>
            <a:ext cx="382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activités de management du projet</a:t>
            </a:r>
            <a:endParaRPr lang="fr-FR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2"/>
          <a:srcRect l="49881" t="31824" b="26120"/>
          <a:stretch/>
        </p:blipFill>
        <p:spPr>
          <a:xfrm>
            <a:off x="8792774" y="3280766"/>
            <a:ext cx="2283956" cy="761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357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99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projets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3463" y="880345"/>
            <a:ext cx="10118944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LES PRAMETRES DU PROJET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La configuration des paramètres du projet se font essentiellement depuis le menu gauche </a:t>
            </a:r>
            <a:endParaRPr lang="fr-FR" altLang="fr-FR" sz="1600" b="1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24" y="2042246"/>
            <a:ext cx="9248489" cy="834178"/>
          </a:xfrm>
          <a:prstGeom prst="rect">
            <a:avLst/>
          </a:prstGeom>
        </p:spPr>
      </p:pic>
      <p:sp>
        <p:nvSpPr>
          <p:cNvPr id="18" name="Ellipse 17"/>
          <p:cNvSpPr/>
          <p:nvPr/>
        </p:nvSpPr>
        <p:spPr>
          <a:xfrm>
            <a:off x="7626721" y="2166562"/>
            <a:ext cx="272504" cy="24758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30" name="Ellipse 29"/>
          <p:cNvSpPr/>
          <p:nvPr/>
        </p:nvSpPr>
        <p:spPr>
          <a:xfrm>
            <a:off x="8133392" y="2428367"/>
            <a:ext cx="272504" cy="24758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2</a:t>
            </a:r>
            <a:endParaRPr lang="fr-FR" sz="1200" dirty="0"/>
          </a:p>
        </p:txBody>
      </p:sp>
      <p:sp>
        <p:nvSpPr>
          <p:cNvPr id="31" name="Ellipse 30"/>
          <p:cNvSpPr/>
          <p:nvPr/>
        </p:nvSpPr>
        <p:spPr>
          <a:xfrm>
            <a:off x="8790390" y="2431837"/>
            <a:ext cx="272504" cy="24758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3</a:t>
            </a:r>
            <a:endParaRPr lang="fr-FR" sz="1200" dirty="0"/>
          </a:p>
        </p:txBody>
      </p:sp>
      <p:sp>
        <p:nvSpPr>
          <p:cNvPr id="32" name="ZoneTexte 31"/>
          <p:cNvSpPr txBox="1"/>
          <p:nvPr/>
        </p:nvSpPr>
        <p:spPr>
          <a:xfrm>
            <a:off x="7052980" y="1928883"/>
            <a:ext cx="1542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Les paramètres globaux</a:t>
            </a:r>
            <a:endParaRPr lang="fr-FR" sz="1100" dirty="0"/>
          </a:p>
        </p:txBody>
      </p:sp>
      <p:sp>
        <p:nvSpPr>
          <p:cNvPr id="33" name="Ellipse 32"/>
          <p:cNvSpPr/>
          <p:nvPr/>
        </p:nvSpPr>
        <p:spPr>
          <a:xfrm>
            <a:off x="9805540" y="2427013"/>
            <a:ext cx="272504" cy="24758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4</a:t>
            </a:r>
            <a:endParaRPr lang="fr-FR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7330800" y="2645264"/>
            <a:ext cx="11368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La configuration</a:t>
            </a:r>
          </a:p>
          <a:p>
            <a:r>
              <a:rPr lang="fr-FR" sz="1100" dirty="0" smtClean="0"/>
              <a:t>des notifications</a:t>
            </a:r>
            <a:endParaRPr lang="fr-FR" sz="1100" dirty="0"/>
          </a:p>
        </p:txBody>
      </p:sp>
      <p:sp>
        <p:nvSpPr>
          <p:cNvPr id="35" name="ZoneTexte 34"/>
          <p:cNvSpPr txBox="1"/>
          <p:nvPr/>
        </p:nvSpPr>
        <p:spPr>
          <a:xfrm>
            <a:off x="8701817" y="2674602"/>
            <a:ext cx="78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Les étoiles</a:t>
            </a:r>
          </a:p>
          <a:p>
            <a:r>
              <a:rPr lang="fr-FR" sz="1100" dirty="0" smtClean="0"/>
              <a:t>du projet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9857396" y="2660980"/>
            <a:ext cx="736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Forker un</a:t>
            </a:r>
          </a:p>
          <a:p>
            <a:r>
              <a:rPr lang="fr-FR" sz="1100" dirty="0" smtClean="0"/>
              <a:t>projet  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25" y="3546638"/>
            <a:ext cx="10395331" cy="383200"/>
          </a:xfrm>
          <a:prstGeom prst="rect">
            <a:avLst/>
          </a:prstGeom>
        </p:spPr>
      </p:pic>
      <p:sp>
        <p:nvSpPr>
          <p:cNvPr id="37" name="Ellipse 36"/>
          <p:cNvSpPr/>
          <p:nvPr/>
        </p:nvSpPr>
        <p:spPr>
          <a:xfrm>
            <a:off x="987725" y="3268884"/>
            <a:ext cx="272504" cy="24758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38" name="ZoneTexte 37"/>
          <p:cNvSpPr txBox="1"/>
          <p:nvPr/>
        </p:nvSpPr>
        <p:spPr>
          <a:xfrm>
            <a:off x="2899798" y="3348437"/>
            <a:ext cx="1301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Ajouter un élément</a:t>
            </a:r>
            <a:endParaRPr lang="fr-FR" sz="1100" dirty="0"/>
          </a:p>
        </p:txBody>
      </p:sp>
      <p:sp>
        <p:nvSpPr>
          <p:cNvPr id="39" name="Ellipse 38"/>
          <p:cNvSpPr/>
          <p:nvPr/>
        </p:nvSpPr>
        <p:spPr>
          <a:xfrm>
            <a:off x="2685516" y="3331195"/>
            <a:ext cx="272504" cy="24758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2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1380845" y="3421284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Les branches</a:t>
            </a:r>
            <a:endParaRPr lang="fr-FR" sz="1100" dirty="0"/>
          </a:p>
        </p:txBody>
      </p:sp>
      <p:sp>
        <p:nvSpPr>
          <p:cNvPr id="41" name="ZoneTexte 40"/>
          <p:cNvSpPr txBox="1"/>
          <p:nvPr/>
        </p:nvSpPr>
        <p:spPr>
          <a:xfrm>
            <a:off x="8347674" y="3326015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Les historiques</a:t>
            </a:r>
            <a:endParaRPr lang="fr-FR" sz="1100" dirty="0"/>
          </a:p>
        </p:txBody>
      </p:sp>
      <p:sp>
        <p:nvSpPr>
          <p:cNvPr id="42" name="Ellipse 41"/>
          <p:cNvSpPr/>
          <p:nvPr/>
        </p:nvSpPr>
        <p:spPr>
          <a:xfrm>
            <a:off x="8133392" y="3308773"/>
            <a:ext cx="272504" cy="24758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3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8467650" y="4087345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Les recherches</a:t>
            </a:r>
            <a:endParaRPr lang="fr-FR" sz="1100" dirty="0"/>
          </a:p>
        </p:txBody>
      </p:sp>
      <p:sp>
        <p:nvSpPr>
          <p:cNvPr id="44" name="Ellipse 43"/>
          <p:cNvSpPr/>
          <p:nvPr/>
        </p:nvSpPr>
        <p:spPr>
          <a:xfrm>
            <a:off x="8849328" y="3880450"/>
            <a:ext cx="272504" cy="24758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4</a:t>
            </a:r>
            <a:endParaRPr lang="fr-FR" sz="1200" dirty="0"/>
          </a:p>
        </p:txBody>
      </p:sp>
      <p:sp>
        <p:nvSpPr>
          <p:cNvPr id="45" name="Ellipse 44"/>
          <p:cNvSpPr/>
          <p:nvPr/>
        </p:nvSpPr>
        <p:spPr>
          <a:xfrm>
            <a:off x="9482800" y="3308772"/>
            <a:ext cx="272504" cy="24758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5</a:t>
            </a:r>
            <a:endParaRPr lang="fr-FR" sz="1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8983977" y="3058231"/>
            <a:ext cx="1378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Edition des éléments</a:t>
            </a:r>
            <a:endParaRPr lang="fr-FR" sz="1100" dirty="0"/>
          </a:p>
        </p:txBody>
      </p:sp>
      <p:sp>
        <p:nvSpPr>
          <p:cNvPr id="47" name="Ellipse 46"/>
          <p:cNvSpPr/>
          <p:nvPr/>
        </p:nvSpPr>
        <p:spPr>
          <a:xfrm>
            <a:off x="10078044" y="4006986"/>
            <a:ext cx="272504" cy="24758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6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9643274" y="4269520"/>
            <a:ext cx="13468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Téléchargement des</a:t>
            </a:r>
          </a:p>
          <a:p>
            <a:r>
              <a:rPr lang="fr-FR" sz="1100" dirty="0" smtClean="0"/>
              <a:t>éléments</a:t>
            </a:r>
            <a:endParaRPr lang="fr-FR" sz="1100" dirty="0"/>
          </a:p>
        </p:txBody>
      </p:sp>
      <p:sp>
        <p:nvSpPr>
          <p:cNvPr id="49" name="Ellipse 48"/>
          <p:cNvSpPr/>
          <p:nvPr/>
        </p:nvSpPr>
        <p:spPr>
          <a:xfrm>
            <a:off x="10770913" y="3389131"/>
            <a:ext cx="272504" cy="24758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7</a:t>
            </a:r>
            <a:endParaRPr lang="fr-FR" sz="1200" dirty="0"/>
          </a:p>
        </p:txBody>
      </p:sp>
      <p:sp>
        <p:nvSpPr>
          <p:cNvPr id="50" name="ZoneTexte 49"/>
          <p:cNvSpPr txBox="1"/>
          <p:nvPr/>
        </p:nvSpPr>
        <p:spPr>
          <a:xfrm>
            <a:off x="10460439" y="3173687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Clonage du projet</a:t>
            </a:r>
            <a:endParaRPr lang="fr-FR" sz="11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95" y="4894462"/>
            <a:ext cx="10377210" cy="84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2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99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projets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8241" y="1212107"/>
            <a:ext cx="10118944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LES METHODES DE CLONAGE PROJETS</a:t>
            </a:r>
          </a:p>
          <a:p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  <a:p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dirty="0"/>
              <a:t> </a:t>
            </a:r>
            <a:r>
              <a:rPr lang="fr-FR" dirty="0" smtClean="0"/>
              <a:t>       * </a:t>
            </a:r>
            <a:r>
              <a:rPr lang="fr-FR" dirty="0" err="1" smtClean="0"/>
              <a:t>ssh</a:t>
            </a:r>
            <a:endParaRPr lang="fr-FR" dirty="0"/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* https </a:t>
            </a:r>
            <a:endParaRPr lang="fr-FR" dirty="0" smtClean="0"/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* </a:t>
            </a:r>
            <a:r>
              <a:rPr lang="fr-FR" dirty="0" err="1" smtClean="0"/>
              <a:t>token</a:t>
            </a:r>
            <a:endParaRPr lang="fr-FR" altLang="fr-FR" sz="1600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571" y="1265311"/>
            <a:ext cx="2947001" cy="3196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1" name="Ellipse 50"/>
          <p:cNvSpPr/>
          <p:nvPr/>
        </p:nvSpPr>
        <p:spPr>
          <a:xfrm>
            <a:off x="8839232" y="1679416"/>
            <a:ext cx="417839" cy="39160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2" name="Ellipse 51"/>
          <p:cNvSpPr/>
          <p:nvPr/>
        </p:nvSpPr>
        <p:spPr>
          <a:xfrm>
            <a:off x="8916913" y="2289325"/>
            <a:ext cx="417839" cy="39160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53" name="Ellipse 52"/>
          <p:cNvSpPr/>
          <p:nvPr/>
        </p:nvSpPr>
        <p:spPr>
          <a:xfrm>
            <a:off x="6364466" y="4704697"/>
            <a:ext cx="417839" cy="39160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113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99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projets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5851" y="677372"/>
            <a:ext cx="10118944" cy="1261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LES METHODES DE CLONAGE PROJETS</a:t>
            </a:r>
          </a:p>
          <a:p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  <a:p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Pour ce connecter avec SSH il faut tout d’abord générer une paire de clés SSH privé/publique au niveau de la</a:t>
            </a:r>
          </a:p>
          <a:p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machine cliente à l’aide de la commande </a:t>
            </a:r>
            <a:r>
              <a:rPr lang="fr-FR" altLang="fr-FR" sz="1600" b="1" dirty="0" err="1" smtClean="0">
                <a:solidFill>
                  <a:srgbClr val="0A0A23"/>
                </a:solidFill>
                <a:latin typeface="Lato"/>
              </a:rPr>
              <a:t>ssh-keygen</a:t>
            </a:r>
            <a:endParaRPr lang="fr-FR" altLang="fr-FR" sz="1600" b="1" dirty="0" smtClean="0">
              <a:solidFill>
                <a:srgbClr val="0A0A23"/>
              </a:solidFill>
              <a:latin typeface="Lato"/>
            </a:endParaRPr>
          </a:p>
          <a:p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368" y="2099921"/>
            <a:ext cx="6437134" cy="409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2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99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projets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6622" y="873400"/>
            <a:ext cx="10118944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LES METHODES DE CLONAGE PROJETS</a:t>
            </a:r>
          </a:p>
          <a:p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  <a:p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Il est possible d’avoir les clés privé et publique au niveau du dossier .</a:t>
            </a:r>
            <a:r>
              <a:rPr lang="fr-FR" altLang="fr-FR" sz="1600" dirty="0" err="1" smtClean="0">
                <a:solidFill>
                  <a:srgbClr val="0A0A23"/>
                </a:solidFill>
                <a:latin typeface="Lato"/>
              </a:rPr>
              <a:t>ssh</a:t>
            </a:r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  <a:p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  <a:p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  <a:p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En suite, il faut ajouter la clé publique à la liste des clés publiques au niveau de Gitlab</a:t>
            </a:r>
          </a:p>
          <a:p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  <a:p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  <a:p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  <a:p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22" y="1945465"/>
            <a:ext cx="3057867" cy="63662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35" y="3388197"/>
            <a:ext cx="1858719" cy="235487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6702" y="3433611"/>
            <a:ext cx="9028944" cy="2952765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1514118" y="4662405"/>
            <a:ext cx="272504" cy="24758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10" name="Ellipse 9"/>
          <p:cNvSpPr/>
          <p:nvPr/>
        </p:nvSpPr>
        <p:spPr>
          <a:xfrm>
            <a:off x="3543225" y="5658824"/>
            <a:ext cx="272504" cy="24758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2</a:t>
            </a:r>
            <a:endParaRPr lang="fr-FR" sz="1200" dirty="0"/>
          </a:p>
        </p:txBody>
      </p:sp>
      <p:sp>
        <p:nvSpPr>
          <p:cNvPr id="11" name="Ellipse 10"/>
          <p:cNvSpPr/>
          <p:nvPr/>
        </p:nvSpPr>
        <p:spPr>
          <a:xfrm>
            <a:off x="11567944" y="4596129"/>
            <a:ext cx="272504" cy="24758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3</a:t>
            </a:r>
            <a:endParaRPr lang="fr-FR" sz="1200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2125526" y="3718156"/>
            <a:ext cx="284614" cy="3996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26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99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projets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843" y="861166"/>
            <a:ext cx="10118944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LES METHODES DE CLONAGE PROJETS</a:t>
            </a:r>
          </a:p>
          <a:p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  <a:p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Vous pouvez maintenant cloner le projet en choisissant le SSH</a:t>
            </a:r>
          </a:p>
          <a:p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En copiant le lien sous </a:t>
            </a:r>
            <a:r>
              <a:rPr lang="fr-FR" altLang="fr-FR" sz="1600" b="1" dirty="0" smtClean="0">
                <a:solidFill>
                  <a:srgbClr val="0A0A23"/>
                </a:solidFill>
                <a:latin typeface="Lato"/>
              </a:rPr>
              <a:t>Clone </a:t>
            </a:r>
            <a:r>
              <a:rPr lang="fr-FR" altLang="fr-FR" sz="1600" b="1" dirty="0" err="1" smtClean="0">
                <a:solidFill>
                  <a:srgbClr val="0A0A23"/>
                </a:solidFill>
                <a:latin typeface="Lato"/>
              </a:rPr>
              <a:t>with</a:t>
            </a:r>
            <a:r>
              <a:rPr lang="fr-FR" altLang="fr-FR" sz="1600" b="1" dirty="0" smtClean="0">
                <a:solidFill>
                  <a:srgbClr val="0A0A23"/>
                </a:solidFill>
                <a:latin typeface="Lato"/>
              </a:rPr>
              <a:t> SSH </a:t>
            </a: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vers la console du client</a:t>
            </a:r>
          </a:p>
          <a:p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Et en exécutant la commande </a:t>
            </a:r>
            <a:r>
              <a:rPr lang="fr-FR" altLang="fr-FR" sz="1600" b="1" dirty="0" smtClean="0">
                <a:solidFill>
                  <a:srgbClr val="0A0A23"/>
                </a:solidFill>
                <a:latin typeface="Lato"/>
              </a:rPr>
              <a:t>git clone </a:t>
            </a:r>
          </a:p>
          <a:p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  <a:p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  <a:p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833" y="1712038"/>
            <a:ext cx="2919082" cy="3065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43" y="2632829"/>
            <a:ext cx="6867457" cy="214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99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projets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843" y="984277"/>
            <a:ext cx="10118944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LES METHODES DE CLONAGE PROJETS</a:t>
            </a:r>
          </a:p>
          <a:p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  <a:p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Pour vous connectez avec les Token, il faut tout d’abord créer un en accédant aux paramètres du projet </a:t>
            </a:r>
            <a:r>
              <a:rPr lang="fr-FR" altLang="fr-FR" sz="1600" b="1" dirty="0" smtClean="0">
                <a:solidFill>
                  <a:srgbClr val="0A0A23"/>
                </a:solidFill>
                <a:latin typeface="Lato"/>
              </a:rPr>
              <a:t>Settings</a:t>
            </a: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  et puis en choisissant </a:t>
            </a:r>
            <a:r>
              <a:rPr lang="fr-FR" altLang="fr-FR" sz="1600" b="1" dirty="0" smtClean="0">
                <a:solidFill>
                  <a:srgbClr val="0A0A23"/>
                </a:solidFill>
                <a:latin typeface="Lato"/>
              </a:rPr>
              <a:t>Access </a:t>
            </a:r>
            <a:r>
              <a:rPr lang="fr-FR" altLang="fr-FR" sz="1600" b="1" dirty="0" err="1" smtClean="0">
                <a:solidFill>
                  <a:srgbClr val="0A0A23"/>
                </a:solidFill>
                <a:latin typeface="Lato"/>
              </a:rPr>
              <a:t>Tokens</a:t>
            </a:r>
            <a:endParaRPr lang="fr-FR" altLang="fr-FR" sz="1600" b="1" dirty="0" smtClean="0">
              <a:solidFill>
                <a:srgbClr val="0A0A23"/>
              </a:solidFill>
              <a:latin typeface="Lato"/>
            </a:endParaRPr>
          </a:p>
          <a:p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  <a:p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  <a:p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19" y="2107661"/>
            <a:ext cx="3149762" cy="42674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98453" y="4826336"/>
            <a:ext cx="1514828" cy="18772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1374628" y="5668069"/>
            <a:ext cx="625022" cy="526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281" y="2063327"/>
            <a:ext cx="8039513" cy="170188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154468" y="2726543"/>
            <a:ext cx="853251" cy="22254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976286" y="5947320"/>
            <a:ext cx="272504" cy="24758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15" name="Ellipse 14"/>
          <p:cNvSpPr/>
          <p:nvPr/>
        </p:nvSpPr>
        <p:spPr>
          <a:xfrm>
            <a:off x="3367612" y="4690871"/>
            <a:ext cx="272504" cy="24758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2</a:t>
            </a:r>
            <a:endParaRPr lang="fr-FR" sz="1200" dirty="0"/>
          </a:p>
        </p:txBody>
      </p:sp>
      <p:sp>
        <p:nvSpPr>
          <p:cNvPr id="16" name="Ellipse 15"/>
          <p:cNvSpPr/>
          <p:nvPr/>
        </p:nvSpPr>
        <p:spPr>
          <a:xfrm>
            <a:off x="11255538" y="2483276"/>
            <a:ext cx="272504" cy="24758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3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1977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99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projets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843" y="877273"/>
            <a:ext cx="10118944" cy="2000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LES METHODES DE CLONAGE PROJETS</a:t>
            </a:r>
          </a:p>
          <a:p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  <a:p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Pour vous définissez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Le nom du </a:t>
            </a:r>
            <a:r>
              <a:rPr lang="fr-FR" altLang="fr-FR" sz="1600" dirty="0">
                <a:solidFill>
                  <a:srgbClr val="0A0A23"/>
                </a:solidFill>
                <a:latin typeface="Lato"/>
              </a:rPr>
              <a:t>T</a:t>
            </a: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oken</a:t>
            </a: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La date d’expiration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Le rôle</a:t>
            </a: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La portée</a:t>
            </a:r>
          </a:p>
          <a:p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036" y="1486580"/>
            <a:ext cx="7836303" cy="4635738"/>
          </a:xfrm>
          <a:prstGeom prst="rect">
            <a:avLst/>
          </a:prstGeom>
        </p:spPr>
      </p:pic>
      <p:sp>
        <p:nvSpPr>
          <p:cNvPr id="17" name="Ellipse 16"/>
          <p:cNvSpPr/>
          <p:nvPr/>
        </p:nvSpPr>
        <p:spPr>
          <a:xfrm>
            <a:off x="5398811" y="1877547"/>
            <a:ext cx="272504" cy="24758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18" name="Ellipse 17"/>
          <p:cNvSpPr/>
          <p:nvPr/>
        </p:nvSpPr>
        <p:spPr>
          <a:xfrm>
            <a:off x="4757923" y="2520453"/>
            <a:ext cx="272504" cy="24758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2</a:t>
            </a:r>
            <a:endParaRPr lang="fr-FR" sz="1200" dirty="0"/>
          </a:p>
        </p:txBody>
      </p:sp>
      <p:sp>
        <p:nvSpPr>
          <p:cNvPr id="19" name="Ellipse 18"/>
          <p:cNvSpPr/>
          <p:nvPr/>
        </p:nvSpPr>
        <p:spPr>
          <a:xfrm>
            <a:off x="4621671" y="3046524"/>
            <a:ext cx="272504" cy="24758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3</a:t>
            </a:r>
            <a:endParaRPr lang="fr-FR" sz="1200" dirty="0"/>
          </a:p>
        </p:txBody>
      </p:sp>
      <p:sp>
        <p:nvSpPr>
          <p:cNvPr id="20" name="Ellipse 19"/>
          <p:cNvSpPr/>
          <p:nvPr/>
        </p:nvSpPr>
        <p:spPr>
          <a:xfrm>
            <a:off x="4485419" y="4324571"/>
            <a:ext cx="272504" cy="24758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4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98799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99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projets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3463" y="880345"/>
            <a:ext cx="10118944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CREATION DU PREMIER PROJET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La création de projet peut être faite de deux places</a:t>
            </a:r>
            <a:endParaRPr lang="fr-FR" altLang="fr-FR" sz="1600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63" y="1861161"/>
            <a:ext cx="8903669" cy="39647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24540" y="3209483"/>
            <a:ext cx="2864313" cy="12656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255" y="1533693"/>
            <a:ext cx="3718156" cy="2941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/>
          <p:cNvSpPr/>
          <p:nvPr/>
        </p:nvSpPr>
        <p:spPr>
          <a:xfrm>
            <a:off x="7212255" y="3046990"/>
            <a:ext cx="2864313" cy="392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1653187" y="2404085"/>
            <a:ext cx="5492456" cy="8841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3"/>
          <a:srcRect l="61401" t="34559" r="26221" b="50000"/>
          <a:stretch/>
        </p:blipFill>
        <p:spPr>
          <a:xfrm>
            <a:off x="1423073" y="2537173"/>
            <a:ext cx="460228" cy="454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807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99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projets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843" y="877273"/>
            <a:ext cx="10118944" cy="2000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LES METHODES DE CLONAGE PROJETS</a:t>
            </a:r>
          </a:p>
          <a:p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  <a:p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Pour vous définissez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Le nom du </a:t>
            </a:r>
            <a:r>
              <a:rPr lang="fr-FR" altLang="fr-FR" sz="1600" dirty="0">
                <a:solidFill>
                  <a:srgbClr val="0A0A23"/>
                </a:solidFill>
                <a:latin typeface="Lato"/>
              </a:rPr>
              <a:t>T</a:t>
            </a: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oken</a:t>
            </a: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La date d’expiration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Le rôle</a:t>
            </a: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La portée</a:t>
            </a:r>
          </a:p>
          <a:p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036" y="1486580"/>
            <a:ext cx="7836303" cy="4635738"/>
          </a:xfrm>
          <a:prstGeom prst="rect">
            <a:avLst/>
          </a:prstGeom>
        </p:spPr>
      </p:pic>
      <p:sp>
        <p:nvSpPr>
          <p:cNvPr id="17" name="Ellipse 16"/>
          <p:cNvSpPr/>
          <p:nvPr/>
        </p:nvSpPr>
        <p:spPr>
          <a:xfrm>
            <a:off x="5398811" y="1877547"/>
            <a:ext cx="272504" cy="24758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18" name="Ellipse 17"/>
          <p:cNvSpPr/>
          <p:nvPr/>
        </p:nvSpPr>
        <p:spPr>
          <a:xfrm>
            <a:off x="4757923" y="2520453"/>
            <a:ext cx="272504" cy="24758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2</a:t>
            </a:r>
            <a:endParaRPr lang="fr-FR" sz="1200" dirty="0"/>
          </a:p>
        </p:txBody>
      </p:sp>
      <p:sp>
        <p:nvSpPr>
          <p:cNvPr id="19" name="Ellipse 18"/>
          <p:cNvSpPr/>
          <p:nvPr/>
        </p:nvSpPr>
        <p:spPr>
          <a:xfrm>
            <a:off x="4621671" y="3046524"/>
            <a:ext cx="272504" cy="24758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3</a:t>
            </a:r>
            <a:endParaRPr lang="fr-FR" sz="1200" dirty="0"/>
          </a:p>
        </p:txBody>
      </p:sp>
      <p:sp>
        <p:nvSpPr>
          <p:cNvPr id="20" name="Ellipse 19"/>
          <p:cNvSpPr/>
          <p:nvPr/>
        </p:nvSpPr>
        <p:spPr>
          <a:xfrm>
            <a:off x="4485419" y="4324571"/>
            <a:ext cx="272504" cy="24758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4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609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99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projets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843" y="1492826"/>
            <a:ext cx="10118944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LES METHODES DE CLONAGE PROJETS</a:t>
            </a:r>
          </a:p>
          <a:p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  <a:p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Finalement vous clonez le projet avec la commande </a:t>
            </a:r>
            <a:r>
              <a:rPr lang="fr-FR" altLang="fr-FR" sz="1600" dirty="0" smtClean="0">
                <a:solidFill>
                  <a:srgbClr val="0A0A23"/>
                </a:solidFill>
                <a:latin typeface="Lato"/>
                <a:hlinkClick r:id="rId3"/>
              </a:rPr>
              <a:t>http://nomdu</a:t>
            </a: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 </a:t>
            </a:r>
            <a:r>
              <a:rPr lang="fr-FR" altLang="fr-FR" sz="1600" dirty="0" err="1" smtClean="0">
                <a:solidFill>
                  <a:srgbClr val="0A0A23"/>
                </a:solidFill>
                <a:latin typeface="Lato"/>
              </a:rPr>
              <a:t>token:valeur</a:t>
            </a: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 du </a:t>
            </a:r>
            <a:r>
              <a:rPr lang="fr-FR" altLang="fr-FR" sz="1600" dirty="0" err="1" smtClean="0">
                <a:solidFill>
                  <a:srgbClr val="0A0A23"/>
                </a:solidFill>
                <a:latin typeface="Lato"/>
              </a:rPr>
              <a:t>token@domaine.git</a:t>
            </a:r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99" y="2461154"/>
            <a:ext cx="9179971" cy="14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7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99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projets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3463" y="880345"/>
            <a:ext cx="10118944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CREATION DU PREMIER PROJET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La création de projet peut être faite de deux places</a:t>
            </a:r>
            <a:endParaRPr lang="fr-FR" altLang="fr-FR" sz="1600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63" y="1861161"/>
            <a:ext cx="8903669" cy="39647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24540" y="3209483"/>
            <a:ext cx="2864313" cy="12656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255" y="1533693"/>
            <a:ext cx="3718156" cy="2941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/>
          <p:cNvSpPr/>
          <p:nvPr/>
        </p:nvSpPr>
        <p:spPr>
          <a:xfrm>
            <a:off x="7212255" y="3046990"/>
            <a:ext cx="2864313" cy="392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1653187" y="2404085"/>
            <a:ext cx="5492456" cy="8841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3"/>
          <a:srcRect l="61401" t="34559" r="26221" b="50000"/>
          <a:stretch/>
        </p:blipFill>
        <p:spPr>
          <a:xfrm>
            <a:off x="1423073" y="2537173"/>
            <a:ext cx="460228" cy="454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24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99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projets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3463" y="880345"/>
            <a:ext cx="10118944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CREATION DU PREMIER PROJET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Il y a trois manières de créer un projet sur Gitlab</a:t>
            </a:r>
            <a:endParaRPr lang="fr-FR" altLang="fr-FR" sz="1600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2743"/>
          <a:stretch/>
        </p:blipFill>
        <p:spPr>
          <a:xfrm>
            <a:off x="1701632" y="1945356"/>
            <a:ext cx="8178620" cy="3835597"/>
          </a:xfrm>
          <a:prstGeom prst="rect">
            <a:avLst/>
          </a:prstGeom>
        </p:spPr>
      </p:pic>
      <p:sp>
        <p:nvSpPr>
          <p:cNvPr id="12" name="Ellipse 11"/>
          <p:cNvSpPr/>
          <p:nvPr/>
        </p:nvSpPr>
        <p:spPr>
          <a:xfrm>
            <a:off x="2676588" y="2442426"/>
            <a:ext cx="417839" cy="39160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6894333" y="2464703"/>
            <a:ext cx="417839" cy="39160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2755310" y="4185712"/>
            <a:ext cx="417839" cy="39160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  <a:endParaRPr lang="fr-FR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3094426" y="2410685"/>
            <a:ext cx="205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Créer un projet vide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312171" y="2464703"/>
            <a:ext cx="380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Créer un projet à partir d’un prototype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173149" y="4196850"/>
            <a:ext cx="193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Importer un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014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90" y="1915077"/>
            <a:ext cx="9525490" cy="43372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99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projets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3463" y="880345"/>
            <a:ext cx="10118944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CREATION DU PREMIER PROJET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Pour créer un projet Vide</a:t>
            </a:r>
            <a:endParaRPr lang="fr-FR" altLang="fr-FR" sz="1600" dirty="0">
              <a:solidFill>
                <a:srgbClr val="0A0A23"/>
              </a:solidFill>
              <a:latin typeface="Lato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2718975" y="2629326"/>
            <a:ext cx="417839" cy="39160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6894332" y="3266547"/>
            <a:ext cx="417839" cy="39160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111690" y="2649369"/>
            <a:ext cx="15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 du projet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269782" y="3266547"/>
            <a:ext cx="14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URL du projet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125526" y="3462351"/>
            <a:ext cx="7944985" cy="249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3891749" y="4218290"/>
            <a:ext cx="417839" cy="39160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267199" y="4218290"/>
            <a:ext cx="529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L’appartenance du projet à un utilisateur ou un groupe</a:t>
            </a:r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472351" y="4273800"/>
            <a:ext cx="417839" cy="39160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47801" y="4273800"/>
            <a:ext cx="1244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niveau </a:t>
            </a:r>
          </a:p>
          <a:p>
            <a:r>
              <a:rPr lang="fr-FR" dirty="0" smtClean="0"/>
              <a:t>de visibilité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3934138" y="5061792"/>
            <a:ext cx="417839" cy="39160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4309588" y="5061792"/>
            <a:ext cx="229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L’ajout de Readme.md </a:t>
            </a:r>
          </a:p>
        </p:txBody>
      </p:sp>
      <p:sp>
        <p:nvSpPr>
          <p:cNvPr id="24" name="Ellipse 23"/>
          <p:cNvSpPr/>
          <p:nvPr/>
        </p:nvSpPr>
        <p:spPr>
          <a:xfrm>
            <a:off x="3891749" y="5718692"/>
            <a:ext cx="417839" cy="39160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267199" y="5718692"/>
            <a:ext cx="519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vérification des vulnérabilités au niveau du code </a:t>
            </a:r>
          </a:p>
        </p:txBody>
      </p:sp>
    </p:spTree>
    <p:extLst>
      <p:ext uri="{BB962C8B-B14F-4D97-AF65-F5344CB8AC3E}">
        <p14:creationId xmlns:p14="http://schemas.microsoft.com/office/powerpoint/2010/main" val="19894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99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projets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3463" y="880345"/>
            <a:ext cx="10118944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CREATION DU PREMIER PROJET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Pour créer un projet à partir d’un prototype</a:t>
            </a:r>
            <a:endParaRPr lang="fr-FR" altLang="fr-FR" sz="1600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b="28227"/>
          <a:stretch/>
        </p:blipFill>
        <p:spPr>
          <a:xfrm>
            <a:off x="573318" y="1828082"/>
            <a:ext cx="9277016" cy="4077003"/>
          </a:xfrm>
          <a:prstGeom prst="rect">
            <a:avLst/>
          </a:prstGeom>
        </p:spPr>
      </p:pic>
      <p:sp>
        <p:nvSpPr>
          <p:cNvPr id="26" name="Ellipse 25"/>
          <p:cNvSpPr/>
          <p:nvPr/>
        </p:nvSpPr>
        <p:spPr>
          <a:xfrm>
            <a:off x="8028676" y="2393490"/>
            <a:ext cx="417839" cy="39160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7" name="Ellipse 26"/>
          <p:cNvSpPr/>
          <p:nvPr/>
        </p:nvSpPr>
        <p:spPr>
          <a:xfrm>
            <a:off x="9661559" y="3351779"/>
            <a:ext cx="417839" cy="39160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8393101" y="2393490"/>
            <a:ext cx="294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Avoir un aperçu du prototype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10019037" y="3303335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Utiliser le prototype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32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99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projets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3463" y="757234"/>
            <a:ext cx="1011894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CREATION DU PREMIER PROJET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Pour importer un projet à partir d’un autre entrepôt exemple GitHub ou Azure </a:t>
            </a:r>
            <a:r>
              <a:rPr lang="fr-FR" altLang="fr-FR" sz="1600" dirty="0" err="1" smtClean="0">
                <a:solidFill>
                  <a:srgbClr val="0A0A23"/>
                </a:solidFill>
                <a:latin typeface="Lato"/>
              </a:rPr>
              <a:t>Devops</a:t>
            </a: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, il faut tout d’abord configurer la connexion à l’entrepôt distant</a:t>
            </a:r>
            <a:endParaRPr lang="fr-FR" altLang="fr-FR" sz="1600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167" y="2052385"/>
            <a:ext cx="6045200" cy="231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99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projets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3463" y="757234"/>
            <a:ext cx="1011894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CREATION DU PREMIER PROJET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Dans la zone de gestion Administrateur il faut ouvrir l’onglet général de l’option </a:t>
            </a:r>
            <a:r>
              <a:rPr lang="fr-FR" altLang="fr-FR" sz="1600" b="1" dirty="0" smtClean="0">
                <a:solidFill>
                  <a:srgbClr val="0A0A23"/>
                </a:solidFill>
                <a:latin typeface="Lato"/>
              </a:rPr>
              <a:t>paramètres Settings</a:t>
            </a: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 tout d’abord et puis </a:t>
            </a:r>
            <a:r>
              <a:rPr lang="fr-FR" altLang="fr-FR" sz="1600" dirty="0">
                <a:solidFill>
                  <a:srgbClr val="0A0A23"/>
                </a:solidFill>
                <a:latin typeface="Lato"/>
              </a:rPr>
              <a:t>c</a:t>
            </a: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onsulter la section </a:t>
            </a:r>
            <a:r>
              <a:rPr lang="fr-FR" altLang="fr-FR" sz="1600" b="1" dirty="0" smtClean="0">
                <a:solidFill>
                  <a:srgbClr val="0A0A23"/>
                </a:solidFill>
                <a:latin typeface="Lato"/>
              </a:rPr>
              <a:t>paramètres d’import et export</a:t>
            </a:r>
            <a:endParaRPr lang="fr-FR" altLang="fr-FR" sz="1600" b="1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62" y="2133480"/>
            <a:ext cx="2732576" cy="397067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808" y="2537586"/>
            <a:ext cx="7963309" cy="31624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07132" y="4382807"/>
            <a:ext cx="7944985" cy="249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93463" y="5810882"/>
            <a:ext cx="1628953" cy="249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222417" y="3863491"/>
            <a:ext cx="1077902" cy="229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23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99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projets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3463" y="757234"/>
            <a:ext cx="1011894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CREATION DU PREMIER PROJET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Dans la zone de gestion Administrateur il faut ouvrir l’onglet général de l’option </a:t>
            </a:r>
            <a:r>
              <a:rPr lang="fr-FR" altLang="fr-FR" sz="1600" b="1" dirty="0" smtClean="0">
                <a:solidFill>
                  <a:srgbClr val="0A0A23"/>
                </a:solidFill>
                <a:latin typeface="Lato"/>
              </a:rPr>
              <a:t>paramètres Settings</a:t>
            </a: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 tout d’abord et puis </a:t>
            </a:r>
            <a:r>
              <a:rPr lang="fr-FR" altLang="fr-FR" sz="1600" dirty="0">
                <a:solidFill>
                  <a:srgbClr val="0A0A23"/>
                </a:solidFill>
                <a:latin typeface="Lato"/>
              </a:rPr>
              <a:t>c</a:t>
            </a: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onsulter la section </a:t>
            </a:r>
            <a:r>
              <a:rPr lang="fr-FR" altLang="fr-FR" sz="1600" b="1" dirty="0" smtClean="0">
                <a:solidFill>
                  <a:srgbClr val="0A0A23"/>
                </a:solidFill>
                <a:latin typeface="Lato"/>
              </a:rPr>
              <a:t>paramètres d’import et export</a:t>
            </a:r>
            <a:endParaRPr lang="fr-FR" altLang="fr-FR" sz="1600" b="1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6" y="2182300"/>
            <a:ext cx="9660346" cy="369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7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4828</TotalTime>
  <Words>658</Words>
  <Application>Microsoft Office PowerPoint</Application>
  <PresentationFormat>Grand écran</PresentationFormat>
  <Paragraphs>207</Paragraphs>
  <Slides>21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Comic Sans MS</vt:lpstr>
      <vt:lpstr>Lato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Alphorm</dc:creator>
  <cp:lastModifiedBy>DELL</cp:lastModifiedBy>
  <cp:revision>189</cp:revision>
  <dcterms:created xsi:type="dcterms:W3CDTF">2017-02-10T20:50:27Z</dcterms:created>
  <dcterms:modified xsi:type="dcterms:W3CDTF">2023-10-14T06:18:53Z</dcterms:modified>
</cp:coreProperties>
</file>