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74" r:id="rId3"/>
    <p:sldId id="275" r:id="rId4"/>
    <p:sldId id="276" r:id="rId5"/>
    <p:sldId id="277" r:id="rId6"/>
    <p:sldId id="281" r:id="rId7"/>
    <p:sldId id="282" r:id="rId8"/>
    <p:sldId id="278" r:id="rId9"/>
    <p:sldId id="280" r:id="rId10"/>
    <p:sldId id="279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47" autoAdjust="0"/>
    <p:restoredTop sz="93111" autoAdjust="0"/>
  </p:normalViewPr>
  <p:slideViewPr>
    <p:cSldViewPr snapToGrid="0">
      <p:cViewPr varScale="1">
        <p:scale>
          <a:sx n="105" d="100"/>
          <a:sy n="105" d="100"/>
        </p:scale>
        <p:origin x="13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BB29-2F69-4BAD-BAE6-35EBE787D58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1986-C91B-477C-93E3-239B6FF79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0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7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826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60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5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4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18AD39-8054-4B4E-A8CA-E68688617542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5B99FC-4C50-4956-A91E-B762900B5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86197" y="2543234"/>
            <a:ext cx="453681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Formation Gitlab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  <a:p>
            <a:pPr algn="ctr"/>
            <a:r>
              <a:rPr lang="fr-FR" sz="2800" b="1" dirty="0" smtClean="0">
                <a:solidFill>
                  <a:srgbClr val="1C3158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Les </a:t>
            </a:r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issues, les labels</a:t>
            </a:r>
          </a:p>
          <a:p>
            <a:pPr algn="ctr"/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Les mile stones</a:t>
            </a:r>
            <a:r>
              <a:rPr lang="fr-FR" sz="2800" dirty="0" smtClean="0">
                <a:solidFill>
                  <a:srgbClr val="1C3158"/>
                </a:solidFill>
                <a:latin typeface="Comic Sans MS" pitchFamily="66" charset="0"/>
              </a:rPr>
              <a:t> et les wiki</a:t>
            </a:r>
            <a:endParaRPr lang="fr-FR" sz="2800" dirty="0">
              <a:solidFill>
                <a:srgbClr val="1C3158"/>
              </a:solidFill>
              <a:latin typeface="Comic Sans MS" pitchFamily="66" charset="0"/>
            </a:endParaRPr>
          </a:p>
        </p:txBody>
      </p:sp>
      <p:cxnSp>
        <p:nvCxnSpPr>
          <p:cNvPr id="4" name="Connecteur droit 3"/>
          <p:cNvCxnSpPr>
            <a:cxnSpLocks/>
          </p:cNvCxnSpPr>
          <p:nvPr/>
        </p:nvCxnSpPr>
        <p:spPr>
          <a:xfrm flipH="1">
            <a:off x="6266500" y="3227040"/>
            <a:ext cx="5176200" cy="17384"/>
          </a:xfrm>
          <a:prstGeom prst="line">
            <a:avLst/>
          </a:prstGeom>
          <a:ln w="22225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epro-17\AppData\Roaming\Skype\live#3ambenalaya.bepro\media_messaging\media_cache_v3\^2DF5C670F0A42E46084157BFD3139AC68F80CB1B7C725AE391^pimgpsh_fullsize_dist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53" y="5376618"/>
            <a:ext cx="1552248" cy="154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729466" y="6221574"/>
            <a:ext cx="429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rgbClr val="1C3158"/>
                </a:solidFill>
              </a:rPr>
              <a:t>Béchir BEJAOUI</a:t>
            </a:r>
          </a:p>
          <a:p>
            <a:pPr algn="ctr"/>
            <a:r>
              <a:rPr lang="fr-FR" dirty="0">
                <a:solidFill>
                  <a:srgbClr val="1C3158"/>
                </a:solidFill>
              </a:rPr>
              <a:t>Formateur et consultant indépendant</a:t>
            </a:r>
          </a:p>
        </p:txBody>
      </p:sp>
      <p:pic>
        <p:nvPicPr>
          <p:cNvPr id="1028" name="Picture 4" descr="https://www.wizcase.com/wp-content/uploads/2022/03/GiTla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9" y="539302"/>
            <a:ext cx="4870202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9864" y="1312482"/>
            <a:ext cx="10118944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mtClean="0"/>
              <a:t>* référence </a:t>
            </a:r>
            <a:r>
              <a:rPr lang="fr-FR" dirty="0"/>
              <a:t>à des </a:t>
            </a:r>
            <a:r>
              <a:rPr lang="fr-FR" dirty="0" err="1"/>
              <a:t>users</a:t>
            </a:r>
            <a:r>
              <a:rPr lang="fr-FR" dirty="0"/>
              <a:t> ou groupes @{user}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* lien vers des </a:t>
            </a:r>
            <a:r>
              <a:rPr lang="fr-FR" dirty="0" err="1"/>
              <a:t>commits</a:t>
            </a:r>
            <a:r>
              <a:rPr lang="fr-FR" dirty="0"/>
              <a:t> : #{</a:t>
            </a:r>
            <a:r>
              <a:rPr lang="fr-FR" dirty="0" err="1"/>
              <a:t>num_commit</a:t>
            </a:r>
            <a:r>
              <a:rPr lang="fr-FR" dirty="0"/>
              <a:t>}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* intégration de code `` ou &lt;code&gt;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* time </a:t>
            </a:r>
            <a:r>
              <a:rPr lang="fr-FR" dirty="0" err="1"/>
              <a:t>tracking</a:t>
            </a:r>
            <a:r>
              <a:rPr lang="fr-FR" dirty="0"/>
              <a:t> : /</a:t>
            </a:r>
            <a:r>
              <a:rPr lang="fr-FR" dirty="0" err="1"/>
              <a:t>estimate</a:t>
            </a:r>
            <a:r>
              <a:rPr lang="fr-FR" dirty="0"/>
              <a:t> et  /</a:t>
            </a:r>
            <a:r>
              <a:rPr lang="fr-FR" dirty="0" err="1"/>
              <a:t>spent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68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1076907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ISSUE TEMPLATES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Les Issue Template vous aident à générer rapidement des prototypes de Issues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39" y="2055334"/>
            <a:ext cx="6565522" cy="43618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45180" r="68232" b="36077"/>
          <a:stretch/>
        </p:blipFill>
        <p:spPr>
          <a:xfrm>
            <a:off x="3977833" y="2603922"/>
            <a:ext cx="4464935" cy="1750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necteur droit avec flèche 8"/>
          <p:cNvCxnSpPr>
            <a:endCxn id="6" idx="1"/>
          </p:cNvCxnSpPr>
          <p:nvPr/>
        </p:nvCxnSpPr>
        <p:spPr>
          <a:xfrm flipV="1">
            <a:off x="2161860" y="3478960"/>
            <a:ext cx="1815973" cy="875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5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938408"/>
            <a:ext cx="1011894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ISSUE TEMPLATES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Pour stocker les prototypes d’issues il faut créer un répertoire .</a:t>
            </a:r>
            <a:r>
              <a:rPr lang="fr-FR" b="1" dirty="0" err="1" smtClean="0"/>
              <a:t>gitlab</a:t>
            </a:r>
            <a:r>
              <a:rPr lang="fr-FR" b="1" dirty="0" smtClean="0"/>
              <a:t>/</a:t>
            </a:r>
            <a:r>
              <a:rPr lang="fr-FR" b="1" dirty="0" err="1" smtClean="0"/>
              <a:t>issue_template</a:t>
            </a:r>
            <a:r>
              <a:rPr lang="fr-FR" dirty="0" smtClean="0"/>
              <a:t> au niveau de la racine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283" t="4145" r="1592" b="12765"/>
          <a:stretch/>
        </p:blipFill>
        <p:spPr>
          <a:xfrm>
            <a:off x="2699297" y="2264806"/>
            <a:ext cx="6334188" cy="3239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59" y="3797433"/>
            <a:ext cx="3905451" cy="134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7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938408"/>
            <a:ext cx="1011894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ISSUE TEMPLATES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Pour stocker les prototypes d’issues il faut créer un répertoire .</a:t>
            </a:r>
            <a:r>
              <a:rPr lang="fr-FR" b="1" dirty="0" err="1" smtClean="0"/>
              <a:t>gitlab</a:t>
            </a:r>
            <a:r>
              <a:rPr lang="fr-FR" b="1" dirty="0" smtClean="0"/>
              <a:t>/</a:t>
            </a:r>
            <a:r>
              <a:rPr lang="fr-FR" b="1" dirty="0" err="1" smtClean="0"/>
              <a:t>issue_templates</a:t>
            </a:r>
            <a:r>
              <a:rPr lang="fr-FR" dirty="0" smtClean="0"/>
              <a:t> au niveau de la racine du projet</a:t>
            </a:r>
            <a:r>
              <a:rPr lang="fr-FR" dirty="0" smtClean="0"/>
              <a:t>, les prototype sont de fichiers de type mark </a:t>
            </a:r>
            <a:r>
              <a:rPr lang="fr-FR" dirty="0" err="1" smtClean="0"/>
              <a:t>dawn</a:t>
            </a:r>
            <a:r>
              <a:rPr lang="fr-FR" dirty="0" smtClean="0"/>
              <a:t> *.md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42" y="2369259"/>
            <a:ext cx="8382431" cy="40578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1538" t="31575" r="74550" b="15746"/>
          <a:stretch/>
        </p:blipFill>
        <p:spPr>
          <a:xfrm>
            <a:off x="4406479" y="2905475"/>
            <a:ext cx="3175169" cy="3386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Connecteur droit avec flèche 9"/>
          <p:cNvCxnSpPr/>
          <p:nvPr/>
        </p:nvCxnSpPr>
        <p:spPr>
          <a:xfrm flipV="1">
            <a:off x="2870368" y="3154984"/>
            <a:ext cx="1586575" cy="5752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1076907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LABELS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Les labels représentent une sorte de tickets colorée que vous ajoutez ensuite à des éléments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18" y="2161434"/>
            <a:ext cx="3972423" cy="1453777"/>
          </a:xfrm>
          <a:prstGeom prst="rect">
            <a:avLst/>
          </a:prstGeom>
        </p:spPr>
      </p:pic>
      <p:cxnSp>
        <p:nvCxnSpPr>
          <p:cNvPr id="8" name="Connecteur droit 7"/>
          <p:cNvCxnSpPr>
            <a:stCxn id="6" idx="1"/>
          </p:cNvCxnSpPr>
          <p:nvPr/>
        </p:nvCxnSpPr>
        <p:spPr>
          <a:xfrm flipV="1">
            <a:off x="806918" y="2882479"/>
            <a:ext cx="1294385" cy="58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30" y="3777876"/>
            <a:ext cx="8077615" cy="2609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9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1076907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LABELS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Les labels représentent une sorte de tickets colorée que vous ajoutez ensuite à des éléments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63" y="2235319"/>
            <a:ext cx="7950609" cy="4337273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>
            <a:off x="9010776" y="4051216"/>
            <a:ext cx="54501" cy="352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5740736" y="3536487"/>
            <a:ext cx="3203429" cy="333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038026" y="3736323"/>
            <a:ext cx="185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Cliquer sur * pour ajouter</a:t>
            </a:r>
          </a:p>
          <a:p>
            <a:r>
              <a:rPr lang="fr-FR" sz="1200" dirty="0" smtClean="0"/>
              <a:t>Le label à la liste des labels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de priorité</a:t>
            </a:r>
            <a:endParaRPr lang="fr-FR" sz="120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265" y="4568584"/>
            <a:ext cx="2254042" cy="1304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Ellipse 16"/>
          <p:cNvSpPr/>
          <p:nvPr/>
        </p:nvSpPr>
        <p:spPr>
          <a:xfrm>
            <a:off x="7987375" y="5011897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8061052" y="534249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8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1076907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LABELS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Vous affectez le label à une Issue par exemple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17" y="2150649"/>
            <a:ext cx="9303548" cy="443026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80467" t="1598" b="29102"/>
          <a:stretch/>
        </p:blipFill>
        <p:spPr>
          <a:xfrm>
            <a:off x="5910294" y="2246640"/>
            <a:ext cx="2646856" cy="447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461" y="2150649"/>
            <a:ext cx="2470922" cy="644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0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6919" y="1076907"/>
            <a:ext cx="10118944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LABELS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Vous affectez le label à une Issue par exemple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53" y="2291332"/>
            <a:ext cx="8236373" cy="361968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35179" t="64486" r="33720" b="11925"/>
          <a:stretch/>
        </p:blipFill>
        <p:spPr>
          <a:xfrm>
            <a:off x="4662841" y="2870368"/>
            <a:ext cx="5641167" cy="1880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à coins arrondis 7"/>
          <p:cNvSpPr/>
          <p:nvPr/>
        </p:nvSpPr>
        <p:spPr>
          <a:xfrm>
            <a:off x="4874782" y="4184440"/>
            <a:ext cx="1507852" cy="484450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3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5086" y="1023967"/>
            <a:ext cx="10118944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BORDS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Les </a:t>
            </a:r>
            <a:r>
              <a:rPr lang="fr-FR" dirty="0" err="1" smtClean="0"/>
              <a:t>Board</a:t>
            </a:r>
            <a:r>
              <a:rPr lang="fr-FR" dirty="0" smtClean="0"/>
              <a:t> sont composés d’un ensemble de listes</a:t>
            </a:r>
          </a:p>
          <a:p>
            <a:r>
              <a:rPr lang="fr-FR" dirty="0" smtClean="0"/>
              <a:t>Les listes rassemblent les Issues</a:t>
            </a:r>
          </a:p>
          <a:p>
            <a:r>
              <a:rPr lang="fr-FR" dirty="0" smtClean="0"/>
              <a:t>Il est possible de créer plusieurs </a:t>
            </a:r>
            <a:r>
              <a:rPr lang="fr-FR" dirty="0" err="1" smtClean="0"/>
              <a:t>Boards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59" y="2639515"/>
            <a:ext cx="6648792" cy="335932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25060" t="19100" r="51078" b="50616"/>
          <a:stretch/>
        </p:blipFill>
        <p:spPr>
          <a:xfrm>
            <a:off x="4160218" y="3772658"/>
            <a:ext cx="2512080" cy="1610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Connecteur droit avec flèche 10"/>
          <p:cNvCxnSpPr/>
          <p:nvPr/>
        </p:nvCxnSpPr>
        <p:spPr>
          <a:xfrm flipH="1">
            <a:off x="5565123" y="4650723"/>
            <a:ext cx="387560" cy="5026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744842" y="4462999"/>
            <a:ext cx="405728" cy="439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8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5086" y="1023967"/>
            <a:ext cx="10118944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BORDS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/>
              <a:t>Les </a:t>
            </a:r>
            <a:r>
              <a:rPr lang="fr-FR" dirty="0" err="1" smtClean="0"/>
              <a:t>Board</a:t>
            </a:r>
            <a:r>
              <a:rPr lang="fr-FR" dirty="0" smtClean="0"/>
              <a:t> sont composés d’un ensemble de listes</a:t>
            </a:r>
          </a:p>
          <a:p>
            <a:r>
              <a:rPr lang="fr-FR" dirty="0" smtClean="0"/>
              <a:t>Les listes rassemblent les Issues</a:t>
            </a:r>
          </a:p>
          <a:p>
            <a:r>
              <a:rPr lang="fr-FR" dirty="0" smtClean="0"/>
              <a:t>Il est possible de créer plusieurs </a:t>
            </a:r>
            <a:r>
              <a:rPr lang="fr-FR" dirty="0" err="1" smtClean="0"/>
              <a:t>Boards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57" y="2817376"/>
            <a:ext cx="3527497" cy="2659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4019" y="944054"/>
            <a:ext cx="10118944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fr-FR" b="1" dirty="0" smtClean="0"/>
              <a:t>INTRODUCTION ISSUES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Un projet est partagé par un ensemble d’utilisateurs, il faut par conséquence avoir un environnement d’échanges, il existe plusieurs alternatives dans ce sens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A0A23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*</a:t>
            </a:r>
            <a:r>
              <a:rPr lang="fr-FR" altLang="fr-FR" dirty="0" err="1" smtClean="0">
                <a:solidFill>
                  <a:srgbClr val="0A0A23"/>
                </a:solidFill>
                <a:latin typeface="Lato"/>
              </a:rPr>
              <a:t>Slack</a:t>
            </a: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*</a:t>
            </a:r>
            <a:r>
              <a:rPr lang="fr-FR" altLang="fr-FR" dirty="0" err="1" smtClean="0">
                <a:solidFill>
                  <a:srgbClr val="0A0A23"/>
                </a:solidFill>
                <a:latin typeface="Lato"/>
              </a:rPr>
              <a:t>Jira</a:t>
            </a: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A0A23"/>
                </a:solidFill>
                <a:latin typeface="Lato"/>
              </a:rPr>
              <a:t>*Ou le produit natif Gitlab les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A0A23"/>
              </a:solidFill>
              <a:latin typeface="Lato"/>
            </a:endParaRPr>
          </a:p>
          <a:p>
            <a:r>
              <a:rPr lang="fr-FR" dirty="0" smtClean="0">
                <a:latin typeface="Lato"/>
              </a:rPr>
              <a:t>	*approche </a:t>
            </a:r>
            <a:r>
              <a:rPr lang="fr-FR" dirty="0">
                <a:latin typeface="Lato"/>
              </a:rPr>
              <a:t>par projets et par </a:t>
            </a:r>
            <a:r>
              <a:rPr lang="fr-FR" dirty="0" smtClean="0">
                <a:latin typeface="Lato"/>
              </a:rPr>
              <a:t>utilisateurs</a:t>
            </a:r>
          </a:p>
          <a:p>
            <a:endParaRPr lang="fr-FR" dirty="0">
              <a:latin typeface="Lato"/>
            </a:endParaRPr>
          </a:p>
          <a:p>
            <a:pPr lvl="1"/>
            <a:r>
              <a:rPr lang="fr-FR" dirty="0" smtClean="0">
                <a:latin typeface="Lato"/>
              </a:rPr>
              <a:t>               * </a:t>
            </a:r>
            <a:r>
              <a:rPr lang="fr-FR" dirty="0" smtClean="0"/>
              <a:t>List </a:t>
            </a:r>
            <a:r>
              <a:rPr lang="fr-FR" dirty="0"/>
              <a:t>: liste des tickets</a:t>
            </a:r>
          </a:p>
          <a:p>
            <a:pPr lvl="1"/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</a:t>
            </a:r>
            <a:r>
              <a:rPr lang="fr-FR" dirty="0" smtClean="0"/>
              <a:t>       * </a:t>
            </a:r>
            <a:r>
              <a:rPr lang="fr-FR" dirty="0" err="1"/>
              <a:t>Boards</a:t>
            </a:r>
            <a:r>
              <a:rPr lang="fr-FR" dirty="0"/>
              <a:t> : vision sous forme de tableau des avancées des tickets</a:t>
            </a:r>
          </a:p>
          <a:p>
            <a:pPr lvl="1"/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</a:t>
            </a:r>
            <a:r>
              <a:rPr lang="fr-FR" dirty="0" smtClean="0"/>
              <a:t>       * </a:t>
            </a:r>
            <a:r>
              <a:rPr lang="fr-FR" dirty="0"/>
              <a:t>Service Desk : permet l'utilisation via solution externes (mails par exemple)</a:t>
            </a:r>
          </a:p>
          <a:p>
            <a:pPr lvl="1"/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</a:t>
            </a:r>
            <a:r>
              <a:rPr lang="fr-FR" dirty="0" smtClean="0"/>
              <a:t>       * </a:t>
            </a:r>
            <a:r>
              <a:rPr lang="fr-FR" dirty="0" err="1"/>
              <a:t>Milestones</a:t>
            </a:r>
            <a:r>
              <a:rPr lang="fr-FR" dirty="0"/>
              <a:t> : </a:t>
            </a:r>
            <a:r>
              <a:rPr lang="fr-FR" dirty="0" err="1"/>
              <a:t>tracking</a:t>
            </a:r>
            <a:r>
              <a:rPr lang="fr-FR" dirty="0"/>
              <a:t> de certains tickets éventuellement couplé aux MR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7138" y="6166203"/>
            <a:ext cx="468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https://docs.gitlab.com/ee/user/project/issues/</a:t>
            </a:r>
          </a:p>
        </p:txBody>
      </p:sp>
    </p:spTree>
    <p:extLst>
      <p:ext uri="{BB962C8B-B14F-4D97-AF65-F5344CB8AC3E}">
        <p14:creationId xmlns:p14="http://schemas.microsoft.com/office/powerpoint/2010/main" val="5780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Labels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916245"/>
            <a:ext cx="101189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BORDS</a:t>
            </a: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5" y="2616218"/>
            <a:ext cx="4115290" cy="69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91075" y="1285658"/>
            <a:ext cx="58751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Une fois le </a:t>
            </a:r>
            <a:r>
              <a:rPr lang="fr-FR" dirty="0" err="1" smtClean="0"/>
              <a:t>board</a:t>
            </a:r>
            <a:r>
              <a:rPr lang="fr-FR" dirty="0" smtClean="0"/>
              <a:t> est crée il est possible le modifier ou de lui </a:t>
            </a:r>
          </a:p>
          <a:p>
            <a:r>
              <a:rPr lang="fr-FR" dirty="0" smtClean="0"/>
              <a:t>Affecter une nouvelle liste</a:t>
            </a:r>
          </a:p>
          <a:p>
            <a:endParaRPr lang="fr-FR" dirty="0" smtClean="0"/>
          </a:p>
          <a:p>
            <a:r>
              <a:rPr lang="fr-FR" dirty="0" smtClean="0"/>
              <a:t>Encore une fois vous remarquez l’importance des labels</a:t>
            </a:r>
            <a:endParaRPr lang="fr-FR" dirty="0"/>
          </a:p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273" y="1285658"/>
            <a:ext cx="2508379" cy="52326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b="53055"/>
          <a:stretch/>
        </p:blipFill>
        <p:spPr>
          <a:xfrm>
            <a:off x="7820462" y="2093622"/>
            <a:ext cx="3850213" cy="3770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Connecteur droit avec flèche 10"/>
          <p:cNvCxnSpPr/>
          <p:nvPr/>
        </p:nvCxnSpPr>
        <p:spPr>
          <a:xfrm>
            <a:off x="6037462" y="2422252"/>
            <a:ext cx="2270861" cy="2083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5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</a:t>
            </a:r>
            <a:r>
              <a:rPr lang="fr-FR" sz="3200" b="1" i="1" dirty="0" smtClean="0">
                <a:solidFill>
                  <a:schemeClr val="bg1"/>
                </a:solidFill>
              </a:rPr>
              <a:t>Wiki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0863" y="1039355"/>
            <a:ext cx="1011894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AUX WIKI</a:t>
            </a:r>
            <a:endParaRPr lang="fr-FR" sz="1600" dirty="0">
              <a:solidFill>
                <a:srgbClr val="0A0A23"/>
              </a:solidFill>
              <a:latin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075" y="1424937"/>
            <a:ext cx="106208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Les pages Wiki permettent </a:t>
            </a:r>
          </a:p>
          <a:p>
            <a:r>
              <a:rPr lang="fr-FR" dirty="0" smtClean="0"/>
              <a:t>      </a:t>
            </a:r>
          </a:p>
          <a:p>
            <a:r>
              <a:rPr lang="fr-FR" dirty="0"/>
              <a:t> </a:t>
            </a:r>
            <a:r>
              <a:rPr lang="fr-FR" dirty="0" smtClean="0"/>
              <a:t>       * Ecriture de la documentation du projet</a:t>
            </a:r>
          </a:p>
          <a:p>
            <a:endParaRPr lang="fr-FR" dirty="0"/>
          </a:p>
          <a:p>
            <a:r>
              <a:rPr lang="fr-FR" dirty="0" smtClean="0"/>
              <a:t>        * Visualisation </a:t>
            </a:r>
            <a:r>
              <a:rPr lang="fr-FR" dirty="0"/>
              <a:t>de </a:t>
            </a:r>
            <a:r>
              <a:rPr lang="fr-FR" dirty="0" smtClean="0"/>
              <a:t>l'historique qui a participé 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err="1"/>
              <a:t>markdown</a:t>
            </a:r>
            <a:r>
              <a:rPr lang="fr-FR" dirty="0"/>
              <a:t> + </a:t>
            </a:r>
            <a:r>
              <a:rPr lang="fr-FR" dirty="0" err="1"/>
              <a:t>mermaid</a:t>
            </a:r>
            <a:endParaRPr lang="fr-FR" dirty="0"/>
          </a:p>
          <a:p>
            <a:r>
              <a:rPr lang="fr-FR" dirty="0"/>
              <a:t>      https://mermaid-js.github.io/mermaid/#/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Spécification </a:t>
            </a:r>
            <a:r>
              <a:rPr lang="fr-FR" dirty="0"/>
              <a:t>d</a:t>
            </a:r>
            <a:r>
              <a:rPr lang="fr-FR" dirty="0" smtClean="0"/>
              <a:t>e </a:t>
            </a:r>
            <a:r>
              <a:rPr lang="fr-FR" dirty="0"/>
              <a:t>code (ex: python)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Modification de </a:t>
            </a:r>
            <a:r>
              <a:rPr lang="fr-FR" dirty="0"/>
              <a:t>la </a:t>
            </a:r>
            <a:r>
              <a:rPr lang="fr-FR" dirty="0" err="1"/>
              <a:t>sidebar</a:t>
            </a: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linkage </a:t>
            </a:r>
            <a:r>
              <a:rPr lang="fr-FR" dirty="0"/>
              <a:t>d'autres pages</a:t>
            </a:r>
          </a:p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        * </a:t>
            </a:r>
            <a:r>
              <a:rPr lang="fr-FR" dirty="0" smtClean="0"/>
              <a:t>Edition de </a:t>
            </a:r>
            <a:r>
              <a:rPr lang="fr-FR" dirty="0"/>
              <a:t>dépôt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98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8962" y="896799"/>
            <a:ext cx="10118944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solidFill>
                <a:srgbClr val="0A0A23"/>
              </a:solidFill>
              <a:latin typeface="Lato"/>
            </a:endParaRPr>
          </a:p>
          <a:p>
            <a:pPr lvl="1"/>
            <a:r>
              <a:rPr lang="fr-FR" dirty="0" smtClean="0"/>
              <a:t>* Possibilité d’importer à partir des fichiers CSV</a:t>
            </a:r>
            <a:endParaRPr lang="fr-FR" dirty="0"/>
          </a:p>
          <a:p>
            <a:pPr lvl="1"/>
            <a:r>
              <a:rPr lang="fr-FR" dirty="0" smtClean="0"/>
              <a:t>* Possibilité de synchroniser avec JIRA</a:t>
            </a:r>
            <a:r>
              <a:rPr lang="fr-FR" dirty="0"/>
              <a:t/>
            </a:r>
            <a:br>
              <a:rPr lang="fr-FR" dirty="0"/>
            </a:br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708" y="2386015"/>
            <a:ext cx="6216970" cy="3867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lipse 5"/>
          <p:cNvSpPr/>
          <p:nvPr/>
        </p:nvSpPr>
        <p:spPr>
          <a:xfrm>
            <a:off x="7158585" y="4313377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8998629" y="4313377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107445" y="1907523"/>
            <a:ext cx="3174638" cy="2914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r="2510"/>
          <a:stretch/>
        </p:blipFill>
        <p:spPr>
          <a:xfrm>
            <a:off x="538962" y="2386015"/>
            <a:ext cx="1560110" cy="225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188" y="2386015"/>
            <a:ext cx="1587582" cy="422296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/>
          <a:srcRect b="19831"/>
          <a:stretch/>
        </p:blipFill>
        <p:spPr>
          <a:xfrm>
            <a:off x="3006420" y="2991481"/>
            <a:ext cx="1509105" cy="1005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Connecteur droit avec flèche 14"/>
          <p:cNvCxnSpPr>
            <a:stCxn id="16" idx="0"/>
          </p:cNvCxnSpPr>
          <p:nvPr/>
        </p:nvCxnSpPr>
        <p:spPr>
          <a:xfrm flipV="1">
            <a:off x="804882" y="2646311"/>
            <a:ext cx="1014847" cy="2297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3251" y="4944263"/>
            <a:ext cx="1143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latin typeface="Lato"/>
              </a:rPr>
              <a:t>Pour définir </a:t>
            </a:r>
          </a:p>
          <a:p>
            <a:r>
              <a:rPr lang="fr-FR" sz="1200" b="1" dirty="0" smtClean="0">
                <a:latin typeface="Lato"/>
              </a:rPr>
              <a:t>Une nouvelle</a:t>
            </a:r>
          </a:p>
          <a:p>
            <a:r>
              <a:rPr lang="fr-FR" sz="1200" b="1" dirty="0" smtClean="0">
                <a:latin typeface="Lato"/>
              </a:rPr>
              <a:t>issue</a:t>
            </a:r>
            <a:endParaRPr lang="fr-FR" sz="1200" b="1" dirty="0">
              <a:latin typeface="Lato"/>
            </a:endParaRPr>
          </a:p>
        </p:txBody>
      </p:sp>
      <p:cxnSp>
        <p:nvCxnSpPr>
          <p:cNvPr id="17" name="Connecteur droit avec flèche 16"/>
          <p:cNvCxnSpPr>
            <a:stCxn id="20" idx="1"/>
          </p:cNvCxnSpPr>
          <p:nvPr/>
        </p:nvCxnSpPr>
        <p:spPr>
          <a:xfrm flipH="1">
            <a:off x="2616052" y="2180917"/>
            <a:ext cx="904915" cy="810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20967" y="2042417"/>
            <a:ext cx="1749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latin typeface="Lato"/>
              </a:rPr>
              <a:t>Où trouver les issues</a:t>
            </a:r>
            <a:endParaRPr lang="fr-FR" sz="1200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316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973181"/>
            <a:ext cx="1011894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dirty="0"/>
          </a:p>
          <a:p>
            <a:pPr lvl="1"/>
            <a:endParaRPr lang="fr-FR" altLang="fr-FR" sz="1600" dirty="0">
              <a:solidFill>
                <a:srgbClr val="0A0A23"/>
              </a:solidFill>
              <a:latin typeface="Lato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37" y="1540536"/>
            <a:ext cx="8125459" cy="488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llipse 10"/>
          <p:cNvSpPr/>
          <p:nvPr/>
        </p:nvSpPr>
        <p:spPr>
          <a:xfrm>
            <a:off x="3578877" y="190752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07219" y="2398650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6606691" y="322260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507219" y="4766789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3605118" y="527546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7164819" y="4642648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3507219" y="5728811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087549" y="1891999"/>
            <a:ext cx="61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773617" y="2377009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Type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29" y="2377009"/>
            <a:ext cx="1695537" cy="1231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ZoneTexte 21"/>
          <p:cNvSpPr txBox="1"/>
          <p:nvPr/>
        </p:nvSpPr>
        <p:spPr>
          <a:xfrm>
            <a:off x="6902076" y="3162077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Description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780731" y="468492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Assigné à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920376" y="517822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Milestone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859454" y="563157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Label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7408641" y="4582122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Echéance</a:t>
            </a:r>
            <a:endParaRPr lang="fr-FR" dirty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621" y="935208"/>
            <a:ext cx="1606633" cy="3175163"/>
          </a:xfrm>
          <a:prstGeom prst="rect">
            <a:avLst/>
          </a:prstGeom>
        </p:spPr>
      </p:pic>
      <p:cxnSp>
        <p:nvCxnSpPr>
          <p:cNvPr id="31" name="Connecteur droit avec flèche 30"/>
          <p:cNvCxnSpPr/>
          <p:nvPr/>
        </p:nvCxnSpPr>
        <p:spPr>
          <a:xfrm>
            <a:off x="7248588" y="1205070"/>
            <a:ext cx="2531253" cy="2017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33419" y="983800"/>
            <a:ext cx="1684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latin typeface="Lato"/>
              </a:rPr>
              <a:t>Les issues sont </a:t>
            </a:r>
          </a:p>
          <a:p>
            <a:r>
              <a:rPr lang="fr-FR" sz="1200" b="1" dirty="0" smtClean="0">
                <a:latin typeface="Lato"/>
              </a:rPr>
              <a:t>Trouvé sous l’onglet</a:t>
            </a:r>
          </a:p>
          <a:p>
            <a:r>
              <a:rPr lang="fr-FR" sz="1200" b="1" dirty="0" smtClean="0">
                <a:latin typeface="Lato"/>
              </a:rPr>
              <a:t>Plan</a:t>
            </a:r>
            <a:endParaRPr lang="fr-FR" sz="1200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532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850071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z="1600" dirty="0" smtClean="0">
                <a:solidFill>
                  <a:srgbClr val="0A0A23"/>
                </a:solidFill>
                <a:latin typeface="Lato"/>
              </a:rPr>
              <a:t>Une fois une issue est crée il est possible d’ajouter des taches et faire même une Merge Request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08" y="1838274"/>
            <a:ext cx="5457885" cy="4751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Ellipse 26"/>
          <p:cNvSpPr/>
          <p:nvPr/>
        </p:nvSpPr>
        <p:spPr>
          <a:xfrm>
            <a:off x="2688700" y="2191838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9" name="Ellipse 28"/>
          <p:cNvSpPr/>
          <p:nvPr/>
        </p:nvSpPr>
        <p:spPr>
          <a:xfrm>
            <a:off x="6887268" y="3557169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0" name="Ellipse 29"/>
          <p:cNvSpPr/>
          <p:nvPr/>
        </p:nvSpPr>
        <p:spPr>
          <a:xfrm>
            <a:off x="4469053" y="3965683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2" name="Ellipse 31"/>
          <p:cNvSpPr/>
          <p:nvPr/>
        </p:nvSpPr>
        <p:spPr>
          <a:xfrm>
            <a:off x="4312616" y="5584300"/>
            <a:ext cx="254336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9168222" y="5330201"/>
            <a:ext cx="273512" cy="2482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042" y="5330201"/>
            <a:ext cx="985065" cy="861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923877" y="5523774"/>
            <a:ext cx="154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markdown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995074" y="2131312"/>
            <a:ext cx="1378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A0A23"/>
                </a:solidFill>
                <a:latin typeface="Lato"/>
              </a:rPr>
              <a:t>L’état de </a:t>
            </a:r>
            <a:r>
              <a:rPr lang="fr-FR" sz="1400" dirty="0">
                <a:solidFill>
                  <a:srgbClr val="0A0A23"/>
                </a:solidFill>
                <a:latin typeface="Lato"/>
              </a:rPr>
              <a:t>issue </a:t>
            </a:r>
            <a:endParaRPr lang="fr-FR" sz="1400" dirty="0"/>
          </a:p>
        </p:txBody>
      </p:sp>
      <p:sp>
        <p:nvSpPr>
          <p:cNvPr id="36" name="Rectangle 35"/>
          <p:cNvSpPr/>
          <p:nvPr/>
        </p:nvSpPr>
        <p:spPr>
          <a:xfrm>
            <a:off x="7154718" y="3557169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A0A23"/>
                </a:solidFill>
                <a:latin typeface="Lato"/>
              </a:rPr>
              <a:t>Ajout de tâche</a:t>
            </a:r>
            <a:endParaRPr lang="fr-FR" sz="1400" dirty="0"/>
          </a:p>
        </p:txBody>
      </p:sp>
      <p:sp>
        <p:nvSpPr>
          <p:cNvPr id="37" name="Rectangle 36"/>
          <p:cNvSpPr/>
          <p:nvPr/>
        </p:nvSpPr>
        <p:spPr>
          <a:xfrm>
            <a:off x="4766790" y="3906187"/>
            <a:ext cx="2502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A0A23"/>
                </a:solidFill>
                <a:latin typeface="Lato"/>
              </a:rPr>
              <a:t>Liaison à un élément existant</a:t>
            </a:r>
            <a:endParaRPr lang="fr-FR" sz="1400" dirty="0"/>
          </a:p>
        </p:txBody>
      </p:sp>
      <p:sp>
        <p:nvSpPr>
          <p:cNvPr id="38" name="Rectangle 37"/>
          <p:cNvSpPr/>
          <p:nvPr/>
        </p:nvSpPr>
        <p:spPr>
          <a:xfrm>
            <a:off x="4596221" y="5547450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solidFill>
                  <a:srgbClr val="0A0A23"/>
                </a:solidFill>
                <a:latin typeface="Lato"/>
              </a:rPr>
              <a:t>Description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869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726960"/>
            <a:ext cx="1011894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z="1600" dirty="0" smtClean="0">
                <a:solidFill>
                  <a:srgbClr val="0A0A23"/>
                </a:solidFill>
                <a:latin typeface="Lato"/>
              </a:rPr>
              <a:t>Il est possible de formater le contenu de la description pour avoir un contenu plus adapté aux besoins avec du Mark down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2069" r="1344"/>
          <a:stretch/>
        </p:blipFill>
        <p:spPr>
          <a:xfrm>
            <a:off x="2410140" y="1884808"/>
            <a:ext cx="6194910" cy="171458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22" y="2128971"/>
            <a:ext cx="1498744" cy="710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781" y="4000378"/>
            <a:ext cx="6204269" cy="1473276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4"/>
          <a:srcRect r="78685" b="75244"/>
          <a:stretch/>
        </p:blipFill>
        <p:spPr>
          <a:xfrm>
            <a:off x="3323579" y="4261397"/>
            <a:ext cx="2224039" cy="613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7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850071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z="1600" dirty="0" smtClean="0">
                <a:solidFill>
                  <a:srgbClr val="0A0A23"/>
                </a:solidFill>
                <a:latin typeface="Lato"/>
              </a:rPr>
              <a:t>Si vous tapez / vous aurez un ensemble de valeur prédéfinies comme la date le zoom </a:t>
            </a:r>
            <a:r>
              <a:rPr lang="fr-FR" sz="1600" dirty="0" err="1" smtClean="0">
                <a:solidFill>
                  <a:srgbClr val="0A0A23"/>
                </a:solidFill>
                <a:latin typeface="Lato"/>
              </a:rPr>
              <a:t>etc</a:t>
            </a:r>
            <a:r>
              <a:rPr lang="fr-FR" sz="1600" dirty="0" smtClean="0">
                <a:solidFill>
                  <a:srgbClr val="0A0A23"/>
                </a:solidFill>
                <a:latin typeface="Lato"/>
              </a:rPr>
              <a:t> …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19" y="2191836"/>
            <a:ext cx="6469362" cy="26405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9729" y="1700142"/>
            <a:ext cx="581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https://docs.gitlab.com/ee/user/project/quick_actions.html</a:t>
            </a:r>
          </a:p>
        </p:txBody>
      </p:sp>
    </p:spTree>
    <p:extLst>
      <p:ext uri="{BB962C8B-B14F-4D97-AF65-F5344CB8AC3E}">
        <p14:creationId xmlns:p14="http://schemas.microsoft.com/office/powerpoint/2010/main" val="40003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850071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z="1600" dirty="0" smtClean="0">
                <a:solidFill>
                  <a:srgbClr val="0A0A23"/>
                </a:solidFill>
                <a:latin typeface="Lato"/>
              </a:rPr>
              <a:t>Il est </a:t>
            </a:r>
            <a:r>
              <a:rPr lang="fr-FR" sz="1600" dirty="0" smtClean="0">
                <a:solidFill>
                  <a:srgbClr val="0A0A23"/>
                </a:solidFill>
                <a:latin typeface="Lato"/>
              </a:rPr>
              <a:t>possible d’éditer les issues en bloc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79" y="1884808"/>
            <a:ext cx="9404238" cy="433644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819729" y="4149875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3494062" y="3889526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9205529" y="3194138"/>
            <a:ext cx="351226" cy="327004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128566" y="4149875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Choisir issues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845288" y="3908753"/>
            <a:ext cx="305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Cocher les issues sujet de modification</a:t>
            </a:r>
            <a:endParaRPr lang="fr-FR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744228" y="3600251"/>
            <a:ext cx="3085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Modifier et appliquer les modifications</a:t>
            </a:r>
          </a:p>
          <a:p>
            <a:r>
              <a:rPr lang="fr-FR" sz="1400" b="1" dirty="0" smtClean="0"/>
              <a:t>dans le volet droit</a:t>
            </a:r>
            <a:endParaRPr lang="fr-FR" sz="1400" b="1" dirty="0"/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8998665" y="1762188"/>
            <a:ext cx="454172" cy="8296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0" y="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i="1" dirty="0" smtClean="0">
                <a:solidFill>
                  <a:schemeClr val="bg1"/>
                </a:solidFill>
              </a:rPr>
              <a:t>Les issues</a:t>
            </a:r>
            <a:endParaRPr lang="fr-FR" sz="3200" b="1" i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4739" y="850071"/>
            <a:ext cx="1011894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b="1" dirty="0" smtClean="0"/>
              <a:t>INTRODUCTION DES ISSUES</a:t>
            </a:r>
            <a:endParaRPr lang="fr-FR" sz="1600" dirty="0">
              <a:solidFill>
                <a:srgbClr val="0A0A23"/>
              </a:solidFill>
              <a:latin typeface="Lato"/>
            </a:endParaRPr>
          </a:p>
          <a:p>
            <a:endParaRPr lang="fr-FR" sz="1600" dirty="0">
              <a:solidFill>
                <a:srgbClr val="0A0A23"/>
              </a:solidFill>
              <a:latin typeface="Lato"/>
            </a:endParaRPr>
          </a:p>
          <a:p>
            <a:r>
              <a:rPr lang="fr-FR" sz="1600" dirty="0" smtClean="0">
                <a:solidFill>
                  <a:srgbClr val="0A0A23"/>
                </a:solidFill>
                <a:latin typeface="Lato"/>
              </a:rPr>
              <a:t>Il est possible de déplacer la Issue à un autre projet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83" y="1884808"/>
            <a:ext cx="6993258" cy="4283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369" y="1724564"/>
            <a:ext cx="2710044" cy="4237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51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5436</TotalTime>
  <Words>545</Words>
  <Application>Microsoft Office PowerPoint</Application>
  <PresentationFormat>Grand écran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Lato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Alphorm</dc:creator>
  <cp:lastModifiedBy>DELL</cp:lastModifiedBy>
  <cp:revision>210</cp:revision>
  <dcterms:created xsi:type="dcterms:W3CDTF">2017-02-10T20:50:27Z</dcterms:created>
  <dcterms:modified xsi:type="dcterms:W3CDTF">2023-10-02T22:11:13Z</dcterms:modified>
</cp:coreProperties>
</file>