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3" r:id="rId2"/>
    <p:sldId id="274" r:id="rId3"/>
    <p:sldId id="275" r:id="rId4"/>
    <p:sldId id="276" r:id="rId5"/>
    <p:sldId id="277" r:id="rId6"/>
    <p:sldId id="281" r:id="rId7"/>
    <p:sldId id="282" r:id="rId8"/>
    <p:sldId id="278" r:id="rId9"/>
    <p:sldId id="280" r:id="rId10"/>
    <p:sldId id="279" r:id="rId11"/>
    <p:sldId id="283" r:id="rId12"/>
    <p:sldId id="284" r:id="rId13"/>
    <p:sldId id="285" r:id="rId14"/>
    <p:sldId id="294" r:id="rId15"/>
    <p:sldId id="295" r:id="rId16"/>
    <p:sldId id="286" r:id="rId17"/>
    <p:sldId id="287" r:id="rId18"/>
    <p:sldId id="288" r:id="rId19"/>
    <p:sldId id="289" r:id="rId20"/>
    <p:sldId id="296" r:id="rId21"/>
    <p:sldId id="290" r:id="rId22"/>
    <p:sldId id="291" r:id="rId23"/>
    <p:sldId id="292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7" r:id="rId32"/>
    <p:sldId id="304" r:id="rId33"/>
    <p:sldId id="305" r:id="rId34"/>
    <p:sldId id="306" r:id="rId35"/>
    <p:sldId id="293" r:id="rId36"/>
    <p:sldId id="308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3" autoAdjust="0"/>
    <p:restoredTop sz="93111" autoAdjust="0"/>
  </p:normalViewPr>
  <p:slideViewPr>
    <p:cSldViewPr snapToGrid="0">
      <p:cViewPr varScale="1">
        <p:scale>
          <a:sx n="105" d="100"/>
          <a:sy n="105" d="100"/>
        </p:scale>
        <p:origin x="95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BB29-2F69-4BAD-BAE6-35EBE787D58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1986-C91B-477C-93E3-239B6FF79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99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classDiagram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 "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Duck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till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Zebra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Animal &lt;|--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Duck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 for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Duck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fly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ncan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swim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ncan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dive\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ncan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in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Animal &lt;|-- Fish Animal &lt;|--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Zebra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Animal : +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Animal : +String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Animal: +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isMammal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Animal: +mate() class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Duck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+String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beakColor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swim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+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quack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} class Fish{ -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sizeInFeet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canEat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} class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Zebra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+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is_wild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9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04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55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42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99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814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620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855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44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0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826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9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6197" y="2543234"/>
            <a:ext cx="453681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Formation Gitlab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  <a:p>
            <a:pPr algn="ctr"/>
            <a:r>
              <a:rPr lang="fr-FR" sz="2800" b="1" dirty="0" smtClean="0">
                <a:solidFill>
                  <a:srgbClr val="1C3158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Les issues, les labels</a:t>
            </a:r>
          </a:p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Les mile stones et les wiki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</p:txBody>
      </p:sp>
      <p:cxnSp>
        <p:nvCxnSpPr>
          <p:cNvPr id="4" name="Connecteur droit 3"/>
          <p:cNvCxnSpPr>
            <a:cxnSpLocks/>
          </p:cNvCxnSpPr>
          <p:nvPr/>
        </p:nvCxnSpPr>
        <p:spPr>
          <a:xfrm flipH="1">
            <a:off x="6266500" y="3227040"/>
            <a:ext cx="5176200" cy="17384"/>
          </a:xfrm>
          <a:prstGeom prst="line">
            <a:avLst/>
          </a:prstGeom>
          <a:ln w="22225"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epro-17\AppData\Roaming\Skype\live#3ambenalaya.bepro\media_messaging\media_cache_v3\^2DF5C670F0A42E46084157BFD3139AC68F80CB1B7C725AE391^pimgpsh_fullsize_di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53" y="5376618"/>
            <a:ext cx="1552248" cy="15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29466" y="6221574"/>
            <a:ext cx="429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1C3158"/>
                </a:solidFill>
              </a:rPr>
              <a:t>Béchir BEJAOUI</a:t>
            </a:r>
          </a:p>
          <a:p>
            <a:pPr algn="ctr"/>
            <a:r>
              <a:rPr lang="fr-FR" dirty="0">
                <a:solidFill>
                  <a:srgbClr val="1C3158"/>
                </a:solidFill>
              </a:rPr>
              <a:t>Formateur et consultant indépendant</a:t>
            </a:r>
          </a:p>
        </p:txBody>
      </p:sp>
      <p:pic>
        <p:nvPicPr>
          <p:cNvPr id="1028" name="Picture 4" descr="https://www.wizcase.com/wp-content/uploads/2022/03/GiTla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9" y="539302"/>
            <a:ext cx="4870202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9864" y="1312482"/>
            <a:ext cx="10118944" cy="2739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ISSUES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smtClean="0"/>
              <a:t>* référence </a:t>
            </a:r>
            <a:r>
              <a:rPr lang="fr-FR" dirty="0"/>
              <a:t>à des </a:t>
            </a:r>
            <a:r>
              <a:rPr lang="fr-FR" dirty="0" err="1"/>
              <a:t>users</a:t>
            </a:r>
            <a:r>
              <a:rPr lang="fr-FR" dirty="0"/>
              <a:t> ou groupes @{user}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* lien vers des </a:t>
            </a:r>
            <a:r>
              <a:rPr lang="fr-FR" dirty="0" err="1"/>
              <a:t>commits</a:t>
            </a:r>
            <a:r>
              <a:rPr lang="fr-FR" dirty="0"/>
              <a:t> : #{</a:t>
            </a:r>
            <a:r>
              <a:rPr lang="fr-FR" dirty="0" err="1"/>
              <a:t>num_commit</a:t>
            </a:r>
            <a:r>
              <a:rPr lang="fr-FR" dirty="0"/>
              <a:t>}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* intégration de code `` ou &lt;code&gt;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* time </a:t>
            </a:r>
            <a:r>
              <a:rPr lang="fr-FR" dirty="0" err="1"/>
              <a:t>tracking</a:t>
            </a:r>
            <a:r>
              <a:rPr lang="fr-FR" dirty="0"/>
              <a:t> : /</a:t>
            </a:r>
            <a:r>
              <a:rPr lang="fr-FR" dirty="0" err="1"/>
              <a:t>estimate</a:t>
            </a:r>
            <a:r>
              <a:rPr lang="fr-FR" dirty="0"/>
              <a:t> et  /</a:t>
            </a:r>
            <a:r>
              <a:rPr lang="fr-FR" dirty="0" err="1"/>
              <a:t>spent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68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919" y="1076907"/>
            <a:ext cx="1011894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ISSUE TEMPLATES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Les Issue Template vous aident à générer rapidement des prototypes de Issues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9" y="2055334"/>
            <a:ext cx="6565522" cy="43618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45180" r="68232" b="36077"/>
          <a:stretch/>
        </p:blipFill>
        <p:spPr>
          <a:xfrm>
            <a:off x="3977833" y="2603922"/>
            <a:ext cx="4464935" cy="1750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Connecteur droit avec flèche 8"/>
          <p:cNvCxnSpPr>
            <a:endCxn id="6" idx="1"/>
          </p:cNvCxnSpPr>
          <p:nvPr/>
        </p:nvCxnSpPr>
        <p:spPr>
          <a:xfrm flipV="1">
            <a:off x="2161860" y="3478960"/>
            <a:ext cx="1815973" cy="875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919" y="938408"/>
            <a:ext cx="1011894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ISSUE TEMPLATES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Pour stocker les prototypes d’issues il faut créer un répertoire .</a:t>
            </a:r>
            <a:r>
              <a:rPr lang="fr-FR" b="1" dirty="0" err="1" smtClean="0"/>
              <a:t>gitlab</a:t>
            </a:r>
            <a:r>
              <a:rPr lang="fr-FR" b="1" dirty="0" smtClean="0"/>
              <a:t>/</a:t>
            </a:r>
            <a:r>
              <a:rPr lang="fr-FR" b="1" dirty="0" err="1" smtClean="0"/>
              <a:t>issue_template</a:t>
            </a:r>
            <a:r>
              <a:rPr lang="fr-FR" dirty="0" smtClean="0"/>
              <a:t> au niveau de la racine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283" t="4145" r="1592" b="12765"/>
          <a:stretch/>
        </p:blipFill>
        <p:spPr>
          <a:xfrm>
            <a:off x="2699297" y="2264806"/>
            <a:ext cx="6334188" cy="3239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59" y="3797433"/>
            <a:ext cx="3905451" cy="134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87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919" y="938408"/>
            <a:ext cx="1011894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ISSUE TEMPLATES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Pour stocker les prototypes d’issues il faut créer un répertoire .</a:t>
            </a:r>
            <a:r>
              <a:rPr lang="fr-FR" b="1" dirty="0" err="1" smtClean="0"/>
              <a:t>gitlab</a:t>
            </a:r>
            <a:r>
              <a:rPr lang="fr-FR" b="1" dirty="0" smtClean="0"/>
              <a:t>/</a:t>
            </a:r>
            <a:r>
              <a:rPr lang="fr-FR" b="1" dirty="0" err="1" smtClean="0"/>
              <a:t>issue_templates</a:t>
            </a:r>
            <a:r>
              <a:rPr lang="fr-FR" dirty="0" smtClean="0"/>
              <a:t> au niveau de la racine du projet, les prototype sont de fichiers de type mark </a:t>
            </a:r>
            <a:r>
              <a:rPr lang="fr-FR" dirty="0" err="1" smtClean="0"/>
              <a:t>dawn</a:t>
            </a:r>
            <a:r>
              <a:rPr lang="fr-FR" dirty="0" smtClean="0"/>
              <a:t> *.md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42" y="2369259"/>
            <a:ext cx="8382431" cy="405785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1538" t="31575" r="74550" b="15746"/>
          <a:stretch/>
        </p:blipFill>
        <p:spPr>
          <a:xfrm>
            <a:off x="4406479" y="2905475"/>
            <a:ext cx="3175169" cy="3386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necteur droit avec flèche 9"/>
          <p:cNvCxnSpPr/>
          <p:nvPr/>
        </p:nvCxnSpPr>
        <p:spPr>
          <a:xfrm flipV="1">
            <a:off x="2870368" y="3154984"/>
            <a:ext cx="1586575" cy="5752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0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919" y="1076907"/>
            <a:ext cx="1011894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IMPORTATION DES ISSUES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Il est possible d’importer les issues à partir des fichiers CSV ou des </a:t>
            </a:r>
            <a:r>
              <a:rPr lang="fr-FR" dirty="0"/>
              <a:t>B</a:t>
            </a:r>
            <a:r>
              <a:rPr lang="fr-FR" dirty="0" smtClean="0"/>
              <a:t>acklog JIRA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49" y="2051855"/>
            <a:ext cx="4775445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919" y="938408"/>
            <a:ext cx="1011894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IMPORTATION DES ISSUES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Il faut au avoir au moins deux colonnes qui portent respectivement les entêtes </a:t>
            </a:r>
            <a:r>
              <a:rPr lang="fr-FR" b="1" dirty="0" err="1" smtClean="0"/>
              <a:t>title</a:t>
            </a:r>
            <a:r>
              <a:rPr lang="fr-FR" dirty="0" smtClean="0"/>
              <a:t> et </a:t>
            </a:r>
            <a:r>
              <a:rPr lang="fr-FR" b="1" dirty="0" smtClean="0"/>
              <a:t>description </a:t>
            </a:r>
            <a:r>
              <a:rPr lang="fr-FR" dirty="0" smtClean="0"/>
              <a:t>et la taille du fichier ne dépasse par 100 Mo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64" y="2369259"/>
            <a:ext cx="6255071" cy="281319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4971953"/>
            <a:ext cx="9106368" cy="673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756" y="5536087"/>
            <a:ext cx="5810549" cy="660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llipse 8"/>
          <p:cNvSpPr/>
          <p:nvPr/>
        </p:nvSpPr>
        <p:spPr>
          <a:xfrm>
            <a:off x="6177573" y="3507104"/>
            <a:ext cx="351226" cy="32700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8086106" y="5018952"/>
            <a:ext cx="351226" cy="32700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306571" y="5645088"/>
            <a:ext cx="351226" cy="32700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437332" y="5044439"/>
            <a:ext cx="1888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Notification par mail</a:t>
            </a:r>
            <a:endParaRPr lang="fr-FR" sz="1600" dirty="0"/>
          </a:p>
        </p:txBody>
      </p:sp>
      <p:sp>
        <p:nvSpPr>
          <p:cNvPr id="13" name="Rectangle 12"/>
          <p:cNvSpPr/>
          <p:nvPr/>
        </p:nvSpPr>
        <p:spPr>
          <a:xfrm>
            <a:off x="5657797" y="5667465"/>
            <a:ext cx="1685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Réception du mail</a:t>
            </a:r>
            <a:endParaRPr lang="fr-FR" sz="1600" dirty="0"/>
          </a:p>
        </p:txBody>
      </p:sp>
      <p:sp>
        <p:nvSpPr>
          <p:cNvPr id="14" name="Rectangle 13"/>
          <p:cNvSpPr/>
          <p:nvPr/>
        </p:nvSpPr>
        <p:spPr>
          <a:xfrm>
            <a:off x="6576321" y="3501329"/>
            <a:ext cx="2146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Sélection du fichier CSV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606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Labels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919" y="1076907"/>
            <a:ext cx="1011894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LABELS</a:t>
            </a: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Les labels représentent une sorte de tickets </a:t>
            </a:r>
            <a:r>
              <a:rPr lang="fr-FR" dirty="0" smtClean="0"/>
              <a:t>colorés </a:t>
            </a:r>
            <a:r>
              <a:rPr lang="fr-FR" dirty="0" smtClean="0"/>
              <a:t>que vous ajoutez ensuite à des éléments </a:t>
            </a:r>
            <a:endParaRPr lang="fr-FR" dirty="0"/>
          </a:p>
        </p:txBody>
      </p:sp>
      <p:cxnSp>
        <p:nvCxnSpPr>
          <p:cNvPr id="8" name="Connecteur droit 7"/>
          <p:cNvCxnSpPr>
            <a:stCxn id="6" idx="1"/>
          </p:cNvCxnSpPr>
          <p:nvPr/>
        </p:nvCxnSpPr>
        <p:spPr>
          <a:xfrm flipV="1">
            <a:off x="806919" y="2840089"/>
            <a:ext cx="1294385" cy="58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20" y="3112593"/>
            <a:ext cx="8077615" cy="2609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19" y="2119044"/>
            <a:ext cx="3972423" cy="1453777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H="1">
            <a:off x="1526019" y="2010469"/>
            <a:ext cx="936901" cy="968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Labels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919" y="1076907"/>
            <a:ext cx="1011894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LABELS</a:t>
            </a: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Vous pouvez en suite ajouter des labels à liste des labels prioritaires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63" y="2235319"/>
            <a:ext cx="7950609" cy="4337273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9010776" y="4051216"/>
            <a:ext cx="54501" cy="352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5740736" y="3536487"/>
            <a:ext cx="3203429" cy="333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038026" y="3736323"/>
            <a:ext cx="185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Cliquer sur * pour ajouter</a:t>
            </a:r>
          </a:p>
          <a:p>
            <a:r>
              <a:rPr lang="fr-FR" sz="1200" dirty="0" smtClean="0"/>
              <a:t>Le label à la liste des labels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de priorité</a:t>
            </a:r>
            <a:endParaRPr lang="fr-FR" sz="120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265" y="4568584"/>
            <a:ext cx="2254042" cy="1304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Ellipse 16"/>
          <p:cNvSpPr/>
          <p:nvPr/>
        </p:nvSpPr>
        <p:spPr>
          <a:xfrm>
            <a:off x="7987375" y="5011897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8061052" y="5342493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8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Labels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919" y="1076907"/>
            <a:ext cx="1011894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LABELS</a:t>
            </a: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Vous affectez le label à une Issue par exemple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17" y="2150649"/>
            <a:ext cx="9303548" cy="443026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80467" t="1598" b="29102"/>
          <a:stretch/>
        </p:blipFill>
        <p:spPr>
          <a:xfrm>
            <a:off x="5910294" y="2246640"/>
            <a:ext cx="2646856" cy="447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461" y="2150649"/>
            <a:ext cx="2470922" cy="644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0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Labels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919" y="1076907"/>
            <a:ext cx="1011894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LABELS</a:t>
            </a: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Vous affectez le label à une Issue par exemple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53" y="2291332"/>
            <a:ext cx="8236373" cy="361968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35179" t="64486" r="33720" b="11925"/>
          <a:stretch/>
        </p:blipFill>
        <p:spPr>
          <a:xfrm>
            <a:off x="4662841" y="2870368"/>
            <a:ext cx="5641167" cy="1880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à coins arrondis 7"/>
          <p:cNvSpPr/>
          <p:nvPr/>
        </p:nvSpPr>
        <p:spPr>
          <a:xfrm>
            <a:off x="4874782" y="4184440"/>
            <a:ext cx="1507852" cy="484450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3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4019" y="944054"/>
            <a:ext cx="10118944" cy="5232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INTRODUCTION ISSUES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Un projet est partagé par un ensemble d’utilisateurs, il faut par conséquence avoir un environnement d’échanges, il existe plusieurs alternatives dans ce sens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*</a:t>
            </a:r>
            <a:r>
              <a:rPr lang="fr-FR" altLang="fr-FR" dirty="0" err="1" smtClean="0">
                <a:solidFill>
                  <a:srgbClr val="0A0A23"/>
                </a:solidFill>
                <a:latin typeface="Lato"/>
              </a:rPr>
              <a:t>Slack</a:t>
            </a: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*</a:t>
            </a:r>
            <a:r>
              <a:rPr lang="fr-FR" altLang="fr-FR" dirty="0" err="1" smtClean="0">
                <a:solidFill>
                  <a:srgbClr val="0A0A23"/>
                </a:solidFill>
                <a:latin typeface="Lato"/>
              </a:rPr>
              <a:t>Jira</a:t>
            </a: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*Ou le produit natif Gitlab les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>
                <a:latin typeface="Lato"/>
              </a:rPr>
              <a:t>	*approche </a:t>
            </a:r>
            <a:r>
              <a:rPr lang="fr-FR" dirty="0">
                <a:latin typeface="Lato"/>
              </a:rPr>
              <a:t>par projets et par </a:t>
            </a:r>
            <a:r>
              <a:rPr lang="fr-FR" dirty="0" smtClean="0">
                <a:latin typeface="Lato"/>
              </a:rPr>
              <a:t>utilisateurs</a:t>
            </a:r>
          </a:p>
          <a:p>
            <a:endParaRPr lang="fr-FR" dirty="0">
              <a:latin typeface="Lato"/>
            </a:endParaRPr>
          </a:p>
          <a:p>
            <a:pPr lvl="1"/>
            <a:r>
              <a:rPr lang="fr-FR" dirty="0" smtClean="0">
                <a:latin typeface="Lato"/>
              </a:rPr>
              <a:t>               * </a:t>
            </a:r>
            <a:r>
              <a:rPr lang="fr-FR" dirty="0" smtClean="0"/>
              <a:t>List </a:t>
            </a:r>
            <a:r>
              <a:rPr lang="fr-FR" dirty="0"/>
              <a:t>: liste des tickets</a:t>
            </a:r>
          </a:p>
          <a:p>
            <a:pPr lvl="1"/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</a:t>
            </a:r>
            <a:r>
              <a:rPr lang="fr-FR" dirty="0" smtClean="0"/>
              <a:t>       * </a:t>
            </a:r>
            <a:r>
              <a:rPr lang="fr-FR" dirty="0"/>
              <a:t>Boards : vision sous forme de tableau des avancées des tickets</a:t>
            </a:r>
          </a:p>
          <a:p>
            <a:pPr lvl="1"/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</a:t>
            </a:r>
            <a:r>
              <a:rPr lang="fr-FR" dirty="0" smtClean="0"/>
              <a:t>       * </a:t>
            </a:r>
            <a:r>
              <a:rPr lang="fr-FR" dirty="0"/>
              <a:t>Service Desk : permet l'utilisation via solution externes (mails par exemple)</a:t>
            </a:r>
          </a:p>
          <a:p>
            <a:pPr lvl="1"/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</a:t>
            </a:r>
            <a:r>
              <a:rPr lang="fr-FR" dirty="0" smtClean="0"/>
              <a:t>       * </a:t>
            </a:r>
            <a:r>
              <a:rPr lang="fr-FR" dirty="0"/>
              <a:t>Milestones : </a:t>
            </a:r>
            <a:r>
              <a:rPr lang="fr-FR" dirty="0" err="1"/>
              <a:t>tracking</a:t>
            </a:r>
            <a:r>
              <a:rPr lang="fr-FR" dirty="0"/>
              <a:t> de certains tickets éventuellement couplé aux MR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7138" y="6166203"/>
            <a:ext cx="4689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https://docs.gitlab.com/ee/user/project/issues/</a:t>
            </a:r>
          </a:p>
        </p:txBody>
      </p:sp>
    </p:spTree>
    <p:extLst>
      <p:ext uri="{BB962C8B-B14F-4D97-AF65-F5344CB8AC3E}">
        <p14:creationId xmlns:p14="http://schemas.microsoft.com/office/powerpoint/2010/main" val="5780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Labels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863" y="927352"/>
            <a:ext cx="1011894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LABELS</a:t>
            </a: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Les labels sont utilisés aussi pour étiqueter les </a:t>
            </a:r>
            <a:r>
              <a:rPr lang="fr-FR" b="1" dirty="0" smtClean="0"/>
              <a:t>Mergerequests</a:t>
            </a:r>
            <a:r>
              <a:rPr lang="fr-FR" dirty="0" smtClean="0"/>
              <a:t>   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59" y="1882732"/>
            <a:ext cx="7029449" cy="461307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t="79016" r="53151"/>
          <a:stretch/>
        </p:blipFill>
        <p:spPr>
          <a:xfrm>
            <a:off x="4318672" y="3718156"/>
            <a:ext cx="5868429" cy="1724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Connecteur droit avec flèche 10"/>
          <p:cNvCxnSpPr/>
          <p:nvPr/>
        </p:nvCxnSpPr>
        <p:spPr>
          <a:xfrm flipV="1">
            <a:off x="3621266" y="5104895"/>
            <a:ext cx="987068" cy="11869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310" y="1853501"/>
            <a:ext cx="4326236" cy="3251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7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000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</a:t>
            </a:r>
            <a:r>
              <a:rPr lang="fr-FR" sz="3200" b="1" i="1" dirty="0" smtClean="0">
                <a:solidFill>
                  <a:schemeClr val="bg1"/>
                </a:solidFill>
              </a:rPr>
              <a:t>Boards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5086" y="1023967"/>
            <a:ext cx="10118944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BORDS</a:t>
            </a: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Les Board sont composés d’un ensemble de listes</a:t>
            </a:r>
          </a:p>
          <a:p>
            <a:r>
              <a:rPr lang="fr-FR" dirty="0" smtClean="0"/>
              <a:t>Les listes rassemblent les Issues</a:t>
            </a:r>
          </a:p>
          <a:p>
            <a:r>
              <a:rPr lang="fr-FR" dirty="0" smtClean="0"/>
              <a:t>Il est possible de créer plusieurs Boards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59" y="2639515"/>
            <a:ext cx="6648792" cy="335932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l="25060" t="19100" r="51078" b="50616"/>
          <a:stretch/>
        </p:blipFill>
        <p:spPr>
          <a:xfrm>
            <a:off x="4160218" y="3772658"/>
            <a:ext cx="2512080" cy="1610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Connecteur droit avec flèche 10"/>
          <p:cNvCxnSpPr/>
          <p:nvPr/>
        </p:nvCxnSpPr>
        <p:spPr>
          <a:xfrm flipH="1">
            <a:off x="5565123" y="4650723"/>
            <a:ext cx="387560" cy="502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44842" y="4462999"/>
            <a:ext cx="405728" cy="439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000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</a:t>
            </a:r>
            <a:r>
              <a:rPr lang="fr-FR" sz="3200" b="1" i="1" dirty="0" smtClean="0">
                <a:solidFill>
                  <a:schemeClr val="bg1"/>
                </a:solidFill>
              </a:rPr>
              <a:t>Boards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1142" y="878632"/>
            <a:ext cx="10118944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BORDS</a:t>
            </a: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Les </a:t>
            </a:r>
            <a:r>
              <a:rPr lang="fr-FR" b="1" dirty="0" smtClean="0"/>
              <a:t>Boards</a:t>
            </a:r>
            <a:r>
              <a:rPr lang="fr-FR" dirty="0" smtClean="0"/>
              <a:t> </a:t>
            </a:r>
            <a:r>
              <a:rPr lang="fr-FR" dirty="0" smtClean="0"/>
              <a:t>sont composés d’un ensemble de listes</a:t>
            </a:r>
          </a:p>
          <a:p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 smtClean="0"/>
              <a:t>listes rassemblent les </a:t>
            </a:r>
            <a:r>
              <a:rPr lang="fr-FR" dirty="0" smtClean="0"/>
              <a:t>Issues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42" y="2441364"/>
            <a:ext cx="2666410" cy="2937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000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</a:t>
            </a:r>
            <a:r>
              <a:rPr lang="fr-FR" sz="3200" b="1" i="1" dirty="0" smtClean="0">
                <a:solidFill>
                  <a:schemeClr val="bg1"/>
                </a:solidFill>
              </a:rPr>
              <a:t>Boards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863" y="916245"/>
            <a:ext cx="1011894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BORDS</a:t>
            </a: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075" y="1285658"/>
            <a:ext cx="589154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Une fois </a:t>
            </a:r>
            <a:r>
              <a:rPr lang="fr-FR" dirty="0" smtClean="0"/>
              <a:t>le </a:t>
            </a:r>
            <a:r>
              <a:rPr lang="fr-FR" b="1" dirty="0" smtClean="0"/>
              <a:t>Board</a:t>
            </a:r>
            <a:r>
              <a:rPr lang="fr-FR" dirty="0" smtClean="0"/>
              <a:t> </a:t>
            </a:r>
            <a:r>
              <a:rPr lang="fr-FR" dirty="0" smtClean="0"/>
              <a:t>est crée il est possible le modifier ou de lui </a:t>
            </a:r>
          </a:p>
          <a:p>
            <a:r>
              <a:rPr lang="fr-FR" dirty="0"/>
              <a:t>a</a:t>
            </a:r>
            <a:r>
              <a:rPr lang="fr-FR" dirty="0" smtClean="0"/>
              <a:t>ffecter </a:t>
            </a:r>
            <a:r>
              <a:rPr lang="fr-FR" dirty="0" smtClean="0"/>
              <a:t>une nouvelle </a:t>
            </a:r>
            <a:r>
              <a:rPr lang="fr-FR" dirty="0"/>
              <a:t>liste  </a:t>
            </a:r>
            <a:endParaRPr lang="fr-FR" dirty="0" smtClean="0"/>
          </a:p>
          <a:p>
            <a:r>
              <a:rPr lang="fr-FR" dirty="0" smtClean="0"/>
              <a:t>Il </a:t>
            </a:r>
            <a:r>
              <a:rPr lang="fr-FR" dirty="0"/>
              <a:t>est possible de créer plusieurs </a:t>
            </a:r>
            <a:r>
              <a:rPr lang="fr-FR" b="1" dirty="0"/>
              <a:t>Boards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53" y="2226855"/>
            <a:ext cx="8367980" cy="44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</a:t>
            </a:r>
            <a:r>
              <a:rPr lang="fr-FR" sz="3200" b="1" i="1" dirty="0" smtClean="0">
                <a:solidFill>
                  <a:schemeClr val="bg1"/>
                </a:solidFill>
              </a:rPr>
              <a:t>Mile stones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863" y="916245"/>
            <a:ext cx="1011894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</a:t>
            </a:r>
            <a:r>
              <a:rPr lang="fr-FR" b="1" dirty="0" smtClean="0"/>
              <a:t>MILESTONES</a:t>
            </a:r>
            <a:endParaRPr lang="fr-FR" b="1" dirty="0" smtClean="0"/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075" y="1261436"/>
            <a:ext cx="10974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jalons </a:t>
            </a:r>
            <a:r>
              <a:rPr lang="fr-FR" dirty="0" smtClean="0"/>
              <a:t>ou </a:t>
            </a:r>
            <a:r>
              <a:rPr lang="fr-FR" b="1" dirty="0" smtClean="0"/>
              <a:t>Milestones</a:t>
            </a:r>
            <a:r>
              <a:rPr lang="fr-FR" dirty="0" smtClean="0"/>
              <a:t> dans </a:t>
            </a:r>
            <a:r>
              <a:rPr lang="fr-FR" b="1" dirty="0"/>
              <a:t>GitLab</a:t>
            </a:r>
            <a:r>
              <a:rPr lang="fr-FR" dirty="0"/>
              <a:t> sont un moyen de suivre les </a:t>
            </a:r>
            <a:r>
              <a:rPr lang="fr-FR" b="1" dirty="0"/>
              <a:t>I</a:t>
            </a:r>
            <a:r>
              <a:rPr lang="fr-FR" b="1" dirty="0" smtClean="0"/>
              <a:t>ssues</a:t>
            </a:r>
            <a:r>
              <a:rPr lang="fr-FR" dirty="0" smtClean="0"/>
              <a:t> et les </a:t>
            </a:r>
            <a:r>
              <a:rPr lang="fr-FR" b="1" dirty="0" smtClean="0"/>
              <a:t>Mergerequests </a:t>
            </a:r>
            <a:r>
              <a:rPr lang="fr-FR" dirty="0"/>
              <a:t>atteindre un </a:t>
            </a:r>
            <a:r>
              <a:rPr lang="fr-FR" dirty="0" smtClean="0"/>
              <a:t>objectif</a:t>
            </a:r>
          </a:p>
          <a:p>
            <a:r>
              <a:rPr lang="fr-FR" dirty="0" smtClean="0"/>
              <a:t> </a:t>
            </a:r>
            <a:r>
              <a:rPr lang="fr-FR" dirty="0"/>
              <a:t>plus </a:t>
            </a:r>
            <a:r>
              <a:rPr lang="fr-FR" dirty="0" smtClean="0"/>
              <a:t>généralisé </a:t>
            </a:r>
            <a:r>
              <a:rPr lang="fr-FR" dirty="0"/>
              <a:t>sur une certaine période de </a:t>
            </a:r>
            <a:r>
              <a:rPr lang="fr-FR" dirty="0" smtClean="0"/>
              <a:t>temps</a:t>
            </a:r>
            <a:endParaRPr lang="fr-FR" b="1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793" y="2306427"/>
            <a:ext cx="4087416" cy="348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1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</a:t>
            </a:r>
            <a:r>
              <a:rPr lang="fr-FR" sz="3200" b="1" i="1" dirty="0" smtClean="0">
                <a:solidFill>
                  <a:schemeClr val="bg1"/>
                </a:solidFill>
              </a:rPr>
              <a:t>Mile stones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863" y="916245"/>
            <a:ext cx="1011894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</a:t>
            </a:r>
            <a:r>
              <a:rPr lang="fr-FR" b="1" dirty="0" smtClean="0"/>
              <a:t>MILESTONES</a:t>
            </a:r>
            <a:endParaRPr lang="fr-FR" b="1" dirty="0" smtClean="0"/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075" y="1261436"/>
            <a:ext cx="10974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jalons </a:t>
            </a:r>
            <a:r>
              <a:rPr lang="fr-FR" dirty="0" smtClean="0"/>
              <a:t>ou </a:t>
            </a:r>
            <a:r>
              <a:rPr lang="fr-FR" b="1" dirty="0" smtClean="0"/>
              <a:t>Milestones</a:t>
            </a:r>
            <a:r>
              <a:rPr lang="fr-FR" dirty="0" smtClean="0"/>
              <a:t> dans </a:t>
            </a:r>
            <a:r>
              <a:rPr lang="fr-FR" b="1" dirty="0"/>
              <a:t>GitLab</a:t>
            </a:r>
            <a:r>
              <a:rPr lang="fr-FR" dirty="0"/>
              <a:t> sont un moyen de suivre les </a:t>
            </a:r>
            <a:r>
              <a:rPr lang="fr-FR" b="1" dirty="0"/>
              <a:t>I</a:t>
            </a:r>
            <a:r>
              <a:rPr lang="fr-FR" b="1" dirty="0" smtClean="0"/>
              <a:t>ssues</a:t>
            </a:r>
            <a:r>
              <a:rPr lang="fr-FR" dirty="0" smtClean="0"/>
              <a:t> et les </a:t>
            </a:r>
            <a:r>
              <a:rPr lang="fr-FR" b="1" dirty="0" smtClean="0"/>
              <a:t>Mergerequests </a:t>
            </a:r>
            <a:r>
              <a:rPr lang="fr-FR" dirty="0"/>
              <a:t>atteindre un </a:t>
            </a:r>
            <a:r>
              <a:rPr lang="fr-FR" dirty="0" smtClean="0"/>
              <a:t>objectif</a:t>
            </a:r>
          </a:p>
          <a:p>
            <a:r>
              <a:rPr lang="fr-FR" dirty="0" smtClean="0"/>
              <a:t> </a:t>
            </a:r>
            <a:r>
              <a:rPr lang="fr-FR" dirty="0"/>
              <a:t>plus </a:t>
            </a:r>
            <a:r>
              <a:rPr lang="fr-FR" dirty="0" smtClean="0"/>
              <a:t>généralisé </a:t>
            </a:r>
            <a:r>
              <a:rPr lang="fr-FR" dirty="0"/>
              <a:t>sur une certaine période de </a:t>
            </a:r>
            <a:r>
              <a:rPr lang="fr-FR" dirty="0" smtClean="0"/>
              <a:t>temps</a:t>
            </a:r>
            <a:endParaRPr lang="fr-FR" b="1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06" y="2312482"/>
            <a:ext cx="4087416" cy="34801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992" y="2312482"/>
            <a:ext cx="7537010" cy="400492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316848" y="2773478"/>
            <a:ext cx="509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Titre 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5014062" y="2916649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014062" y="3376432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5014062" y="3935347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5014062" y="4709680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014062" y="5855203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316847" y="3376432"/>
            <a:ext cx="1074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Date de début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15131" y="3935347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Date de fin</a:t>
            </a:r>
            <a:endParaRPr lang="fr-FR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344450" y="4717381"/>
            <a:ext cx="898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Description</a:t>
            </a:r>
            <a:endParaRPr lang="fr-FR" sz="1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5268398" y="5870856"/>
            <a:ext cx="904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Sauvegarde</a:t>
            </a:r>
            <a:endParaRPr lang="fr-FR" sz="1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959" y="1775156"/>
            <a:ext cx="3194217" cy="1587000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8914896" y="1896355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8660560" y="2559496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8787728" y="3050477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123331" y="1966459"/>
            <a:ext cx="1472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Fermer le mile stone</a:t>
            </a:r>
            <a:endParaRPr lang="fr-FR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8914896" y="2542980"/>
            <a:ext cx="1389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Editer le mile stone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9042064" y="3015399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Supprimer</a:t>
            </a:r>
            <a:r>
              <a:rPr lang="fr-FR" sz="1200" dirty="0" smtClean="0"/>
              <a:t> le mile stone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044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</a:t>
            </a:r>
            <a:r>
              <a:rPr lang="fr-FR" sz="3200" b="1" i="1" dirty="0" smtClean="0">
                <a:solidFill>
                  <a:schemeClr val="bg1"/>
                </a:solidFill>
              </a:rPr>
              <a:t>Mile stones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863" y="916245"/>
            <a:ext cx="1011894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</a:t>
            </a:r>
            <a:r>
              <a:rPr lang="fr-FR" b="1" dirty="0" smtClean="0"/>
              <a:t>MILESTONES</a:t>
            </a:r>
            <a:endParaRPr lang="fr-FR" b="1" dirty="0" smtClean="0"/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075" y="1261436"/>
            <a:ext cx="428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La </a:t>
            </a:r>
            <a:r>
              <a:rPr lang="fr-FR" b="1" dirty="0" smtClean="0"/>
              <a:t>Milestone </a:t>
            </a:r>
            <a:r>
              <a:rPr lang="fr-FR" dirty="0" smtClean="0"/>
              <a:t>montre trois principales zones</a:t>
            </a:r>
            <a:endParaRPr lang="fr-FR" b="1" dirty="0" smtClean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3" y="2324329"/>
            <a:ext cx="10446287" cy="3372023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507865" y="5129117"/>
            <a:ext cx="13572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Les données sur</a:t>
            </a:r>
          </a:p>
          <a:p>
            <a:r>
              <a:rPr lang="fr-FR" sz="1200" dirty="0" smtClean="0"/>
              <a:t>Les issues</a:t>
            </a:r>
          </a:p>
          <a:p>
            <a:r>
              <a:rPr lang="fr-FR" sz="1200" dirty="0" smtClean="0"/>
              <a:t>Les mergerequests</a:t>
            </a:r>
          </a:p>
          <a:p>
            <a:r>
              <a:rPr lang="fr-FR" sz="1200" dirty="0" smtClean="0"/>
              <a:t>Les participants</a:t>
            </a:r>
          </a:p>
          <a:p>
            <a:r>
              <a:rPr lang="fr-FR" sz="1200" dirty="0" smtClean="0"/>
              <a:t>Les labels</a:t>
            </a:r>
            <a:endParaRPr lang="fr-FR" sz="1200" dirty="0"/>
          </a:p>
        </p:txBody>
      </p:sp>
      <p:sp>
        <p:nvSpPr>
          <p:cNvPr id="27" name="Ellipse 26"/>
          <p:cNvSpPr/>
          <p:nvPr/>
        </p:nvSpPr>
        <p:spPr>
          <a:xfrm>
            <a:off x="2205079" y="5272288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7714873" y="2371198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9" name="Ellipse 28"/>
          <p:cNvSpPr/>
          <p:nvPr/>
        </p:nvSpPr>
        <p:spPr>
          <a:xfrm>
            <a:off x="9919122" y="4159405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8017658" y="2371198"/>
            <a:ext cx="656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Editio</a:t>
            </a:r>
            <a:r>
              <a:rPr lang="fr-FR" sz="1200" dirty="0" smtClean="0"/>
              <a:t>n 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0238358" y="4148042"/>
            <a:ext cx="11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Les statistiques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8477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</a:t>
            </a:r>
            <a:r>
              <a:rPr lang="fr-FR" sz="3200" b="1" i="1" dirty="0" smtClean="0">
                <a:solidFill>
                  <a:schemeClr val="bg1"/>
                </a:solidFill>
              </a:rPr>
              <a:t>Mile stones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863" y="916245"/>
            <a:ext cx="1011894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</a:t>
            </a:r>
            <a:r>
              <a:rPr lang="fr-FR" b="1" dirty="0" smtClean="0"/>
              <a:t>MILESTONES</a:t>
            </a:r>
            <a:endParaRPr lang="fr-FR" b="1" dirty="0" smtClean="0"/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075" y="1261436"/>
            <a:ext cx="428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La </a:t>
            </a:r>
            <a:r>
              <a:rPr lang="fr-FR" b="1" dirty="0" smtClean="0"/>
              <a:t>Milestone </a:t>
            </a:r>
            <a:r>
              <a:rPr lang="fr-FR" dirty="0" smtClean="0"/>
              <a:t>montre trois principales zones</a:t>
            </a:r>
            <a:endParaRPr lang="fr-FR" b="1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5" y="1901281"/>
            <a:ext cx="8134768" cy="3988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929" y="2235034"/>
            <a:ext cx="8287176" cy="317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Connecteur droit avec flèche 8"/>
          <p:cNvCxnSpPr/>
          <p:nvPr/>
        </p:nvCxnSpPr>
        <p:spPr>
          <a:xfrm flipH="1" flipV="1">
            <a:off x="-557118" y="109001"/>
            <a:ext cx="60556" cy="7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Wiki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863" y="1039355"/>
            <a:ext cx="1011894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AUX WIKI</a:t>
            </a:r>
            <a:endParaRPr 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075" y="1424937"/>
            <a:ext cx="1062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Les pages Wiki permettent </a:t>
            </a:r>
            <a:r>
              <a:rPr lang="fr-FR" dirty="0" smtClean="0"/>
              <a:t>deux choses</a:t>
            </a:r>
            <a:endParaRPr lang="fr-FR" dirty="0" smtClean="0"/>
          </a:p>
          <a:p>
            <a:r>
              <a:rPr lang="fr-FR" dirty="0" smtClean="0"/>
              <a:t>      </a:t>
            </a:r>
          </a:p>
          <a:p>
            <a:r>
              <a:rPr lang="fr-FR" dirty="0"/>
              <a:t> </a:t>
            </a:r>
            <a:r>
              <a:rPr lang="fr-FR" dirty="0" smtClean="0"/>
              <a:t>       * Ecriture de la documentation du </a:t>
            </a:r>
            <a:r>
              <a:rPr lang="fr-FR" dirty="0" smtClean="0"/>
              <a:t>projet</a:t>
            </a:r>
            <a:endParaRPr lang="fr-FR" dirty="0"/>
          </a:p>
          <a:p>
            <a:r>
              <a:rPr lang="fr-FR" dirty="0" smtClean="0"/>
              <a:t>        * Visualisation </a:t>
            </a:r>
            <a:r>
              <a:rPr lang="fr-FR" dirty="0"/>
              <a:t>de </a:t>
            </a:r>
            <a:r>
              <a:rPr lang="fr-FR" dirty="0" smtClean="0"/>
              <a:t>l'historique qui a participé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649" y="2891990"/>
            <a:ext cx="4171133" cy="37563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942" y="3000992"/>
            <a:ext cx="2007230" cy="3401140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H="1">
            <a:off x="3512266" y="5123062"/>
            <a:ext cx="593451" cy="726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0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Wiki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863" y="1039355"/>
            <a:ext cx="1011894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AUX WIKI</a:t>
            </a:r>
            <a:endParaRPr 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81" y="1631655"/>
            <a:ext cx="10554426" cy="463592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654016" y="2342480"/>
            <a:ext cx="474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Titre</a:t>
            </a:r>
            <a:endParaRPr lang="fr-FR" sz="1200" dirty="0"/>
          </a:p>
        </p:txBody>
      </p:sp>
      <p:sp>
        <p:nvSpPr>
          <p:cNvPr id="11" name="Ellipse 10"/>
          <p:cNvSpPr/>
          <p:nvPr/>
        </p:nvSpPr>
        <p:spPr>
          <a:xfrm>
            <a:off x="1399680" y="2371198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363168" y="3871043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4353998" y="4740746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585690" y="3871043"/>
            <a:ext cx="898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Description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608334" y="4712028"/>
            <a:ext cx="2053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Références pour le markdown</a:t>
            </a:r>
            <a:endParaRPr lang="fr-FR" sz="1200" dirty="0"/>
          </a:p>
        </p:txBody>
      </p:sp>
      <p:sp>
        <p:nvSpPr>
          <p:cNvPr id="16" name="Ellipse 15"/>
          <p:cNvSpPr/>
          <p:nvPr/>
        </p:nvSpPr>
        <p:spPr>
          <a:xfrm>
            <a:off x="2230254" y="5399606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484590" y="5370888"/>
            <a:ext cx="1337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Le titre du commit</a:t>
            </a:r>
            <a:endParaRPr lang="fr-FR" sz="1200" dirty="0"/>
          </a:p>
        </p:txBody>
      </p:sp>
      <p:sp>
        <p:nvSpPr>
          <p:cNvPr id="18" name="Ellipse 17"/>
          <p:cNvSpPr/>
          <p:nvPr/>
        </p:nvSpPr>
        <p:spPr>
          <a:xfrm>
            <a:off x="9679687" y="3032864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9934023" y="3004146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Le sidebar</a:t>
            </a:r>
            <a:endParaRPr lang="fr-FR" sz="1200" dirty="0"/>
          </a:p>
        </p:txBody>
      </p:sp>
      <p:sp>
        <p:nvSpPr>
          <p:cNvPr id="20" name="Ellipse 19"/>
          <p:cNvSpPr/>
          <p:nvPr/>
        </p:nvSpPr>
        <p:spPr>
          <a:xfrm>
            <a:off x="10316537" y="1522653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0570873" y="1493935"/>
            <a:ext cx="1355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Clone le répertoire</a:t>
            </a:r>
          </a:p>
          <a:p>
            <a:r>
              <a:rPr lang="fr-FR" sz="1200" dirty="0" smtClean="0"/>
              <a:t>de documentation</a:t>
            </a:r>
            <a:endParaRPr lang="fr-FR" sz="1200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673" y="2640968"/>
            <a:ext cx="1869373" cy="1186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880" y="5173334"/>
            <a:ext cx="6719469" cy="1306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necteur droit avec flèche 24"/>
          <p:cNvCxnSpPr/>
          <p:nvPr/>
        </p:nvCxnSpPr>
        <p:spPr>
          <a:xfrm>
            <a:off x="10972800" y="5370888"/>
            <a:ext cx="508673" cy="339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8962" y="896799"/>
            <a:ext cx="10118944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ISSUES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0A0A23"/>
              </a:solidFill>
              <a:latin typeface="Lato"/>
            </a:endParaRPr>
          </a:p>
          <a:p>
            <a:pPr lvl="1"/>
            <a:r>
              <a:rPr lang="fr-FR" dirty="0" smtClean="0"/>
              <a:t>* Possibilité d’importer à partir des fichiers CSV</a:t>
            </a:r>
            <a:endParaRPr lang="fr-FR" dirty="0"/>
          </a:p>
          <a:p>
            <a:pPr lvl="1"/>
            <a:r>
              <a:rPr lang="fr-FR" dirty="0" smtClean="0"/>
              <a:t>* Possibilité de synchroniser avec JIRA</a:t>
            </a:r>
            <a:r>
              <a:rPr lang="fr-FR" dirty="0"/>
              <a:t/>
            </a:r>
            <a:br>
              <a:rPr lang="fr-FR" dirty="0"/>
            </a:b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708" y="2386015"/>
            <a:ext cx="6216970" cy="3867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llipse 5"/>
          <p:cNvSpPr/>
          <p:nvPr/>
        </p:nvSpPr>
        <p:spPr>
          <a:xfrm>
            <a:off x="7158585" y="4313377"/>
            <a:ext cx="351226" cy="32700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8998629" y="4313377"/>
            <a:ext cx="351226" cy="32700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5107445" y="1907523"/>
            <a:ext cx="3174638" cy="2914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r="2510"/>
          <a:stretch/>
        </p:blipFill>
        <p:spPr>
          <a:xfrm>
            <a:off x="538962" y="2386015"/>
            <a:ext cx="1560110" cy="225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188" y="2386015"/>
            <a:ext cx="1587582" cy="422296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/>
          <a:srcRect b="19831"/>
          <a:stretch/>
        </p:blipFill>
        <p:spPr>
          <a:xfrm>
            <a:off x="3006420" y="2991481"/>
            <a:ext cx="1509105" cy="1005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Connecteur droit avec flèche 14"/>
          <p:cNvCxnSpPr>
            <a:stCxn id="16" idx="0"/>
          </p:cNvCxnSpPr>
          <p:nvPr/>
        </p:nvCxnSpPr>
        <p:spPr>
          <a:xfrm flipV="1">
            <a:off x="804882" y="2646311"/>
            <a:ext cx="1014847" cy="2297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3251" y="4944263"/>
            <a:ext cx="1143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latin typeface="Lato"/>
              </a:rPr>
              <a:t>Pour définir </a:t>
            </a:r>
          </a:p>
          <a:p>
            <a:r>
              <a:rPr lang="fr-FR" sz="1200" b="1" dirty="0" smtClean="0">
                <a:latin typeface="Lato"/>
              </a:rPr>
              <a:t>Une nouvelle</a:t>
            </a:r>
          </a:p>
          <a:p>
            <a:r>
              <a:rPr lang="fr-FR" sz="1200" b="1" dirty="0" smtClean="0">
                <a:latin typeface="Lato"/>
              </a:rPr>
              <a:t>issue</a:t>
            </a:r>
            <a:endParaRPr lang="fr-FR" sz="1200" b="1" dirty="0">
              <a:latin typeface="Lato"/>
            </a:endParaRPr>
          </a:p>
        </p:txBody>
      </p:sp>
      <p:cxnSp>
        <p:nvCxnSpPr>
          <p:cNvPr id="17" name="Connecteur droit avec flèche 16"/>
          <p:cNvCxnSpPr>
            <a:stCxn id="20" idx="1"/>
          </p:cNvCxnSpPr>
          <p:nvPr/>
        </p:nvCxnSpPr>
        <p:spPr>
          <a:xfrm flipH="1">
            <a:off x="2616052" y="2180917"/>
            <a:ext cx="904915" cy="810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20967" y="2042417"/>
            <a:ext cx="1749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latin typeface="Lato"/>
              </a:rPr>
              <a:t>Où trouver les issues</a:t>
            </a:r>
            <a:endParaRPr lang="fr-FR" sz="1200" b="1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316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Wiki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863" y="1039355"/>
            <a:ext cx="1011894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AUX WIKI</a:t>
            </a:r>
            <a:endParaRPr 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3" y="1770934"/>
            <a:ext cx="5056363" cy="317195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3"/>
          <a:srcRect r="51427" b="74725"/>
          <a:stretch/>
        </p:blipFill>
        <p:spPr>
          <a:xfrm>
            <a:off x="2079611" y="2577342"/>
            <a:ext cx="3142472" cy="1025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/>
          <a:srcRect r="87512" b="90382"/>
          <a:stretch/>
        </p:blipFill>
        <p:spPr>
          <a:xfrm>
            <a:off x="4163756" y="2183293"/>
            <a:ext cx="1246585" cy="602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2744"/>
            <a:ext cx="5110460" cy="2584313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5534845" y="2458585"/>
            <a:ext cx="561155" cy="6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720" y="1394532"/>
            <a:ext cx="8158575" cy="494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8" name="Connecteur droit avec flèche 27"/>
          <p:cNvCxnSpPr/>
          <p:nvPr/>
        </p:nvCxnSpPr>
        <p:spPr>
          <a:xfrm flipH="1">
            <a:off x="5643847" y="1169651"/>
            <a:ext cx="1229292" cy="360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812583" y="961383"/>
            <a:ext cx="1254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Les markdown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1208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Wiki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863" y="1039355"/>
            <a:ext cx="1011894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AUX WIKI</a:t>
            </a:r>
            <a:endParaRPr lang="fr-FR" sz="1600" dirty="0">
              <a:solidFill>
                <a:srgbClr val="0A0A23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099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Wiki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863" y="1039355"/>
            <a:ext cx="1011894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AUX WIKI</a:t>
            </a:r>
            <a:endParaRPr 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1" y="15260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Vous pouvez inclure du code dans la Wiki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1287"/>
          <a:stretch/>
        </p:blipFill>
        <p:spPr>
          <a:xfrm>
            <a:off x="867312" y="2083136"/>
            <a:ext cx="4958203" cy="395479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354" y="2083135"/>
            <a:ext cx="5411005" cy="396964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/>
          <a:srcRect l="686" t="11238" r="62478" b="71229"/>
          <a:stretch/>
        </p:blipFill>
        <p:spPr>
          <a:xfrm>
            <a:off x="2718977" y="2949090"/>
            <a:ext cx="3227651" cy="1241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858257" y="3693934"/>
            <a:ext cx="478395" cy="314892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2" idx="1"/>
          </p:cNvCxnSpPr>
          <p:nvPr/>
        </p:nvCxnSpPr>
        <p:spPr>
          <a:xfrm flipH="1" flipV="1">
            <a:off x="1744021" y="2997536"/>
            <a:ext cx="1114236" cy="853844"/>
          </a:xfrm>
          <a:prstGeom prst="straightConnector1">
            <a:avLst/>
          </a:prstGeom>
          <a:ln w="158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2" idx="2"/>
          </p:cNvCxnSpPr>
          <p:nvPr/>
        </p:nvCxnSpPr>
        <p:spPr>
          <a:xfrm flipH="1">
            <a:off x="1350405" y="4008826"/>
            <a:ext cx="1747050" cy="1483630"/>
          </a:xfrm>
          <a:prstGeom prst="straightConnector1">
            <a:avLst/>
          </a:prstGeom>
          <a:ln w="158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Wiki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863" y="1039355"/>
            <a:ext cx="1011894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AUX WIKI</a:t>
            </a:r>
            <a:endParaRPr 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1" y="1526095"/>
            <a:ext cx="811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Il est possible de voir l’historique de création et de mise à jour de la page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45" y="2257674"/>
            <a:ext cx="6778858" cy="381006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/>
          <a:srcRect l="77799" t="478" r="10052" b="93005"/>
          <a:stretch/>
        </p:blipFill>
        <p:spPr>
          <a:xfrm>
            <a:off x="5086727" y="2634198"/>
            <a:ext cx="1696297" cy="511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246" y="4036777"/>
            <a:ext cx="6830662" cy="1461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8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Wiki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863" y="1039355"/>
            <a:ext cx="1011894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AUX WIKI</a:t>
            </a:r>
            <a:endParaRPr 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1" y="1526095"/>
            <a:ext cx="811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Il est possible également de structurer les pages selon une hiérarchie 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648" y="2105168"/>
            <a:ext cx="2793416" cy="396548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330" y="2311382"/>
            <a:ext cx="3016611" cy="1050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6721748" y="2464641"/>
            <a:ext cx="417839" cy="454172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946137" y="3619783"/>
            <a:ext cx="2266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/>
              <a:t>Cliquer sur le bouton + pour</a:t>
            </a:r>
          </a:p>
          <a:p>
            <a:r>
              <a:rPr lang="fr-FR" sz="1400" b="1" dirty="0"/>
              <a:t>a</a:t>
            </a:r>
            <a:r>
              <a:rPr lang="fr-FR" sz="1400" b="1" dirty="0" smtClean="0"/>
              <a:t>jouter une sous page</a:t>
            </a:r>
            <a:endParaRPr lang="fr-FR" sz="1400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7085086" y="2836746"/>
            <a:ext cx="1065791" cy="826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Wiki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863" y="1039355"/>
            <a:ext cx="1011894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AUX WIKI</a:t>
            </a:r>
            <a:endParaRPr 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075" y="1424937"/>
            <a:ext cx="106208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Les pages Wiki permettent </a:t>
            </a:r>
            <a:r>
              <a:rPr lang="fr-FR" dirty="0" smtClean="0"/>
              <a:t>deux choses</a:t>
            </a:r>
            <a:endParaRPr lang="fr-FR" dirty="0" smtClean="0"/>
          </a:p>
          <a:p>
            <a:r>
              <a:rPr lang="fr-FR" dirty="0" smtClean="0"/>
              <a:t>      </a:t>
            </a:r>
          </a:p>
          <a:p>
            <a:r>
              <a:rPr lang="fr-FR" dirty="0"/>
              <a:t> </a:t>
            </a:r>
            <a:r>
              <a:rPr lang="fr-FR" dirty="0" smtClean="0"/>
              <a:t>       * Ecriture de la documentation du projet</a:t>
            </a:r>
          </a:p>
          <a:p>
            <a:endParaRPr lang="fr-FR" dirty="0"/>
          </a:p>
          <a:p>
            <a:r>
              <a:rPr lang="fr-FR" dirty="0" smtClean="0"/>
              <a:t>        * Visualisation </a:t>
            </a:r>
            <a:r>
              <a:rPr lang="fr-FR" dirty="0"/>
              <a:t>de </a:t>
            </a:r>
            <a:r>
              <a:rPr lang="fr-FR" dirty="0" smtClean="0"/>
              <a:t>l'historique qui a participé 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markdown + </a:t>
            </a:r>
            <a:r>
              <a:rPr lang="fr-FR" dirty="0" err="1"/>
              <a:t>mermaid</a:t>
            </a:r>
            <a:endParaRPr lang="fr-FR" dirty="0"/>
          </a:p>
          <a:p>
            <a:r>
              <a:rPr lang="fr-FR" dirty="0"/>
              <a:t>      https://mermaid-js.github.io/mermaid/#/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Spécification </a:t>
            </a:r>
            <a:r>
              <a:rPr lang="fr-FR" dirty="0"/>
              <a:t>d</a:t>
            </a:r>
            <a:r>
              <a:rPr lang="fr-FR" dirty="0" smtClean="0"/>
              <a:t>e </a:t>
            </a:r>
            <a:r>
              <a:rPr lang="fr-FR" dirty="0"/>
              <a:t>code (ex: python)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Modification de </a:t>
            </a:r>
            <a:r>
              <a:rPr lang="fr-FR" dirty="0"/>
              <a:t>la sidebar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linkage </a:t>
            </a:r>
            <a:r>
              <a:rPr lang="fr-FR" dirty="0"/>
              <a:t>d'autres pages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Edition de </a:t>
            </a:r>
            <a:r>
              <a:rPr lang="fr-FR" dirty="0"/>
              <a:t>dépôt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9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Wiki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2845" y="866356"/>
            <a:ext cx="1011894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AUX WIKI</a:t>
            </a:r>
            <a:endParaRPr 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075" y="1424937"/>
            <a:ext cx="10620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Les mermaids sont des fichiers texte entouré par ‘’’</a:t>
            </a:r>
            <a:r>
              <a:rPr lang="fr-FR" dirty="0" err="1" smtClean="0"/>
              <a:t>mermaid</a:t>
            </a:r>
            <a:r>
              <a:rPr lang="fr-FR" dirty="0" smtClean="0"/>
              <a:t> …’’’ qui permetten</a:t>
            </a:r>
            <a:r>
              <a:rPr lang="fr-FR" dirty="0" smtClean="0"/>
              <a:t>t de </a:t>
            </a:r>
            <a:r>
              <a:rPr lang="fr-FR" dirty="0" err="1" smtClean="0"/>
              <a:t>désiner</a:t>
            </a:r>
            <a:r>
              <a:rPr lang="fr-FR" dirty="0" smtClean="0"/>
              <a:t> des schémas et des graphes</a:t>
            </a:r>
            <a:r>
              <a:rPr lang="fr-FR" dirty="0"/>
              <a:t> </a:t>
            </a:r>
            <a:r>
              <a:rPr lang="fr-FR" dirty="0" smtClean="0"/>
              <a:t>pour voir des exemples visiter le site</a:t>
            </a:r>
            <a:endParaRPr lang="fr-FR" dirty="0" smtClean="0"/>
          </a:p>
          <a:p>
            <a:r>
              <a:rPr lang="fr-FR" dirty="0" smtClean="0"/>
              <a:t> https</a:t>
            </a:r>
            <a:r>
              <a:rPr lang="fr-FR" dirty="0"/>
              <a:t>://mermaid-js.github.io/mermaid/#/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656" y="2585804"/>
            <a:ext cx="5432342" cy="36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4739" y="973181"/>
            <a:ext cx="1011894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ISSUES</a:t>
            </a:r>
            <a:endParaRPr lang="fr-FR" dirty="0"/>
          </a:p>
          <a:p>
            <a:pPr lvl="1"/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37" y="1540536"/>
            <a:ext cx="8125459" cy="4889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Ellipse 10"/>
          <p:cNvSpPr/>
          <p:nvPr/>
        </p:nvSpPr>
        <p:spPr>
          <a:xfrm>
            <a:off x="3578877" y="1907523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507219" y="2398650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6606691" y="3222603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507219" y="4766789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3605118" y="5275463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7164819" y="4642648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3507219" y="5728811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087549" y="1891999"/>
            <a:ext cx="6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773617" y="2377009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Type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329" y="2377009"/>
            <a:ext cx="1695537" cy="1231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ZoneTexte 21"/>
          <p:cNvSpPr txBox="1"/>
          <p:nvPr/>
        </p:nvSpPr>
        <p:spPr>
          <a:xfrm>
            <a:off x="6902076" y="3162077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780731" y="468492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Assigné à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920376" y="517822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Milestone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859454" y="563157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Label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408641" y="4582122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Echéance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621" y="935208"/>
            <a:ext cx="1606633" cy="3175163"/>
          </a:xfrm>
          <a:prstGeom prst="rect">
            <a:avLst/>
          </a:prstGeom>
        </p:spPr>
      </p:pic>
      <p:cxnSp>
        <p:nvCxnSpPr>
          <p:cNvPr id="31" name="Connecteur droit avec flèche 30"/>
          <p:cNvCxnSpPr/>
          <p:nvPr/>
        </p:nvCxnSpPr>
        <p:spPr>
          <a:xfrm>
            <a:off x="7248588" y="1205070"/>
            <a:ext cx="2531253" cy="2017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33419" y="983800"/>
            <a:ext cx="1684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latin typeface="Lato"/>
              </a:rPr>
              <a:t>Les issues sont </a:t>
            </a:r>
          </a:p>
          <a:p>
            <a:r>
              <a:rPr lang="fr-FR" sz="1200" b="1" dirty="0" smtClean="0">
                <a:latin typeface="Lato"/>
              </a:rPr>
              <a:t>Trouvé sous l’onglet</a:t>
            </a:r>
          </a:p>
          <a:p>
            <a:r>
              <a:rPr lang="fr-FR" sz="1200" b="1" dirty="0" smtClean="0">
                <a:latin typeface="Lato"/>
              </a:rPr>
              <a:t>Plan</a:t>
            </a:r>
            <a:endParaRPr lang="fr-FR" sz="1200" b="1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532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4739" y="850071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ISSUES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sz="1600" dirty="0" smtClean="0">
                <a:solidFill>
                  <a:srgbClr val="0A0A23"/>
                </a:solidFill>
                <a:latin typeface="Lato"/>
              </a:rPr>
              <a:t>Une fois une issue est crée il est possible d’ajouter des taches et faire même une Merge Request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08" y="1838274"/>
            <a:ext cx="5457885" cy="4751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Ellipse 26"/>
          <p:cNvSpPr/>
          <p:nvPr/>
        </p:nvSpPr>
        <p:spPr>
          <a:xfrm>
            <a:off x="2688700" y="2191838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9" name="Ellipse 28"/>
          <p:cNvSpPr/>
          <p:nvPr/>
        </p:nvSpPr>
        <p:spPr>
          <a:xfrm>
            <a:off x="6887268" y="3557169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0" name="Ellipse 29"/>
          <p:cNvSpPr/>
          <p:nvPr/>
        </p:nvSpPr>
        <p:spPr>
          <a:xfrm>
            <a:off x="4469053" y="3965683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2" name="Ellipse 31"/>
          <p:cNvSpPr/>
          <p:nvPr/>
        </p:nvSpPr>
        <p:spPr>
          <a:xfrm>
            <a:off x="4312616" y="5584300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9168222" y="5330201"/>
            <a:ext cx="273512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042" y="5330201"/>
            <a:ext cx="985065" cy="861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923877" y="5523774"/>
            <a:ext cx="1543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Les markdown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995074" y="2131312"/>
            <a:ext cx="1378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A0A23"/>
                </a:solidFill>
                <a:latin typeface="Lato"/>
              </a:rPr>
              <a:t>L’état de </a:t>
            </a:r>
            <a:r>
              <a:rPr lang="fr-FR" sz="1400" dirty="0">
                <a:solidFill>
                  <a:srgbClr val="0A0A23"/>
                </a:solidFill>
                <a:latin typeface="Lato"/>
              </a:rPr>
              <a:t>issue 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7154718" y="3557169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A0A23"/>
                </a:solidFill>
                <a:latin typeface="Lato"/>
              </a:rPr>
              <a:t>Ajout de tâche</a:t>
            </a:r>
            <a:endParaRPr lang="fr-FR" sz="1400" dirty="0"/>
          </a:p>
        </p:txBody>
      </p:sp>
      <p:sp>
        <p:nvSpPr>
          <p:cNvPr id="37" name="Rectangle 36"/>
          <p:cNvSpPr/>
          <p:nvPr/>
        </p:nvSpPr>
        <p:spPr>
          <a:xfrm>
            <a:off x="4766790" y="3906187"/>
            <a:ext cx="2502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A0A23"/>
                </a:solidFill>
                <a:latin typeface="Lato"/>
              </a:rPr>
              <a:t>Liaison à un élément existant</a:t>
            </a:r>
            <a:endParaRPr lang="fr-FR" sz="1400" dirty="0"/>
          </a:p>
        </p:txBody>
      </p:sp>
      <p:sp>
        <p:nvSpPr>
          <p:cNvPr id="38" name="Rectangle 37"/>
          <p:cNvSpPr/>
          <p:nvPr/>
        </p:nvSpPr>
        <p:spPr>
          <a:xfrm>
            <a:off x="4596221" y="5547450"/>
            <a:ext cx="1080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A0A23"/>
                </a:solidFill>
                <a:latin typeface="Lato"/>
              </a:rPr>
              <a:t>Description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869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4739" y="726960"/>
            <a:ext cx="1011894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ISSUES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sz="1600" dirty="0" smtClean="0">
                <a:solidFill>
                  <a:srgbClr val="0A0A23"/>
                </a:solidFill>
                <a:latin typeface="Lato"/>
              </a:rPr>
              <a:t>Il est possible de formater le contenu de la description pour avoir un contenu plus adapté aux besoins avec du Mark down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069" r="1344"/>
          <a:stretch/>
        </p:blipFill>
        <p:spPr>
          <a:xfrm>
            <a:off x="2410140" y="1884808"/>
            <a:ext cx="6194910" cy="171458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22" y="2128971"/>
            <a:ext cx="1498744" cy="710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781" y="4000378"/>
            <a:ext cx="6204269" cy="147327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4"/>
          <a:srcRect r="78685" b="75244"/>
          <a:stretch/>
        </p:blipFill>
        <p:spPr>
          <a:xfrm>
            <a:off x="3323579" y="4261397"/>
            <a:ext cx="2224039" cy="613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7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4739" y="850071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ISSUES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sz="1600" dirty="0" smtClean="0">
                <a:solidFill>
                  <a:srgbClr val="0A0A23"/>
                </a:solidFill>
                <a:latin typeface="Lato"/>
              </a:rPr>
              <a:t>Si vous tapez / vous aurez un ensemble de valeur prédéfinies comme la date le zoom </a:t>
            </a:r>
            <a:r>
              <a:rPr lang="fr-FR" sz="1600" dirty="0" err="1" smtClean="0">
                <a:solidFill>
                  <a:srgbClr val="0A0A23"/>
                </a:solidFill>
                <a:latin typeface="Lato"/>
              </a:rPr>
              <a:t>etc</a:t>
            </a:r>
            <a:r>
              <a:rPr lang="fr-FR" sz="1600" dirty="0" smtClean="0">
                <a:solidFill>
                  <a:srgbClr val="0A0A23"/>
                </a:solidFill>
                <a:latin typeface="Lato"/>
              </a:rPr>
              <a:t> …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619" y="2191836"/>
            <a:ext cx="6469362" cy="26405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19729" y="1700142"/>
            <a:ext cx="581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https://docs.gitlab.com/ee/user/project/quick_actions.html</a:t>
            </a:r>
          </a:p>
        </p:txBody>
      </p:sp>
    </p:spTree>
    <p:extLst>
      <p:ext uri="{BB962C8B-B14F-4D97-AF65-F5344CB8AC3E}">
        <p14:creationId xmlns:p14="http://schemas.microsoft.com/office/powerpoint/2010/main" val="40003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4739" y="850071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ISSUES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sz="1600" dirty="0" smtClean="0">
                <a:solidFill>
                  <a:srgbClr val="0A0A23"/>
                </a:solidFill>
                <a:latin typeface="Lato"/>
              </a:rPr>
              <a:t>Il est possible d’éditer les issues en bloc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79" y="1884808"/>
            <a:ext cx="9404238" cy="433644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819729" y="4149875"/>
            <a:ext cx="351226" cy="32700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3494062" y="3889526"/>
            <a:ext cx="351226" cy="32700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9205529" y="3194138"/>
            <a:ext cx="351226" cy="32700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128566" y="4149875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Choisir issues</a:t>
            </a:r>
            <a:endParaRPr lang="fr-FR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845288" y="3908753"/>
            <a:ext cx="305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Cocher les issues sujet de modification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8744228" y="3600251"/>
            <a:ext cx="3085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Modifier et appliquer les modifications</a:t>
            </a:r>
          </a:p>
          <a:p>
            <a:r>
              <a:rPr lang="fr-FR" sz="1400" b="1" dirty="0" smtClean="0"/>
              <a:t>dans le volet droit</a:t>
            </a:r>
            <a:endParaRPr lang="fr-FR" sz="1400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8998665" y="1762188"/>
            <a:ext cx="454172" cy="8296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8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4739" y="850071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ISSUES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sz="1600" dirty="0" smtClean="0">
                <a:solidFill>
                  <a:srgbClr val="0A0A23"/>
                </a:solidFill>
                <a:latin typeface="Lato"/>
              </a:rPr>
              <a:t>Il est possible de déplacer la Issue à un autre projet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83" y="1884808"/>
            <a:ext cx="6993258" cy="4283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369" y="1724564"/>
            <a:ext cx="2710044" cy="4237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51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5846</TotalTime>
  <Words>977</Words>
  <Application>Microsoft Office PowerPoint</Application>
  <PresentationFormat>Grand écran</PresentationFormat>
  <Paragraphs>271</Paragraphs>
  <Slides>36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Comic Sans MS</vt:lpstr>
      <vt:lpstr>Lato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Alphorm</dc:creator>
  <cp:lastModifiedBy>DELL</cp:lastModifiedBy>
  <cp:revision>228</cp:revision>
  <dcterms:created xsi:type="dcterms:W3CDTF">2017-02-10T20:50:27Z</dcterms:created>
  <dcterms:modified xsi:type="dcterms:W3CDTF">2023-10-14T14:59:00Z</dcterms:modified>
</cp:coreProperties>
</file>