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0" r:id="rId2"/>
    <p:sldId id="257" r:id="rId3"/>
    <p:sldId id="259" r:id="rId4"/>
    <p:sldId id="299" r:id="rId5"/>
    <p:sldId id="300" r:id="rId6"/>
    <p:sldId id="301" r:id="rId7"/>
    <p:sldId id="302" r:id="rId8"/>
    <p:sldId id="303" r:id="rId9"/>
    <p:sldId id="304" r:id="rId10"/>
    <p:sldId id="305" r:id="rId11"/>
    <p:sldId id="306"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964" autoAdjust="0"/>
  </p:normalViewPr>
  <p:slideViewPr>
    <p:cSldViewPr>
      <p:cViewPr varScale="1">
        <p:scale>
          <a:sx n="72" d="100"/>
          <a:sy n="72" d="100"/>
        </p:scale>
        <p:origin x="2668"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FBA48-6482-4940-A8BD-98D2278B94FD}" type="datetimeFigureOut">
              <a:rPr lang="fr-FR" smtClean="0"/>
              <a:t>02/12/2023</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9B6CC-CEC2-4BBA-B867-D80F18847B80}" type="slidenum">
              <a:rPr lang="fr-FR" smtClean="0"/>
              <a:t>‹N°›</a:t>
            </a:fld>
            <a:endParaRPr lang="fr-FR"/>
          </a:p>
        </p:txBody>
      </p:sp>
    </p:spTree>
    <p:extLst>
      <p:ext uri="{BB962C8B-B14F-4D97-AF65-F5344CB8AC3E}">
        <p14:creationId xmlns:p14="http://schemas.microsoft.com/office/powerpoint/2010/main" val="39355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Code</a:t>
            </a:r>
            <a:r>
              <a:rPr lang="en-US" b="1" baseline="0" dirty="0" smtClean="0"/>
              <a:t> source du Contrôleur:</a:t>
            </a:r>
          </a:p>
          <a:p>
            <a:endParaRPr lang="en-US" b="1" baseline="0" dirty="0" smtClean="0"/>
          </a:p>
          <a:p>
            <a:r>
              <a:rPr lang="en-US" sz="1200" kern="1200" dirty="0" smtClean="0">
                <a:solidFill>
                  <a:schemeClr val="tx1"/>
                </a:solidFill>
                <a:latin typeface="+mn-lt"/>
                <a:ea typeface="+mn-ea"/>
                <a:cs typeface="+mn-cs"/>
              </a:rPr>
              <a:t>using </a:t>
            </a:r>
            <a:r>
              <a:rPr lang="en-US" sz="1200" kern="1200" dirty="0" err="1" smtClean="0">
                <a:solidFill>
                  <a:schemeClr val="tx1"/>
                </a:solidFill>
                <a:latin typeface="+mn-lt"/>
                <a:ea typeface="+mn-ea"/>
                <a:cs typeface="+mn-cs"/>
              </a:rPr>
              <a:t>Microsoft.AspNetCore.Mvc</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using </a:t>
            </a:r>
            <a:r>
              <a:rPr lang="en-US" sz="1200" kern="1200" dirty="0" err="1" smtClean="0">
                <a:solidFill>
                  <a:schemeClr val="tx1"/>
                </a:solidFill>
                <a:latin typeface="+mn-lt"/>
                <a:ea typeface="+mn-ea"/>
                <a:cs typeface="+mn-cs"/>
              </a:rPr>
              <a:t>Microsoft.Extensions.Caching.Distributed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For more information on enabling Web API for empty projects, visit https://go.microsoft.com/fwlink/?LinkID=397860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namespace </a:t>
            </a:r>
            <a:r>
              <a:rPr lang="en-US" sz="1200" kern="1200" dirty="0" err="1" smtClean="0">
                <a:solidFill>
                  <a:schemeClr val="tx1"/>
                </a:solidFill>
                <a:latin typeface="+mn-lt"/>
                <a:ea typeface="+mn-ea"/>
                <a:cs typeface="+mn-cs"/>
              </a:rPr>
              <a:t>WebAPI.Controllers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[Route("</a:t>
            </a:r>
            <a:r>
              <a:rPr lang="en-US" sz="1200" kern="1200" dirty="0" err="1" smtClean="0">
                <a:solidFill>
                  <a:schemeClr val="tx1"/>
                </a:solidFill>
                <a:latin typeface="+mn-lt"/>
                <a:ea typeface="+mn-ea"/>
                <a:cs typeface="+mn-cs"/>
              </a:rPr>
              <a:t>api</a:t>
            </a:r>
            <a:r>
              <a:rPr lang="en-US" sz="1200" kern="1200" dirty="0" smtClean="0">
                <a:solidFill>
                  <a:schemeClr val="tx1"/>
                </a:solidFill>
                <a:latin typeface="+mn-lt"/>
                <a:ea typeface="+mn-ea"/>
                <a:cs typeface="+mn-cs"/>
              </a:rPr>
              <a:t>/[controller]")]</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ApiController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CounterController</a:t>
            </a:r>
            <a:r>
              <a:rPr lang="en-US" sz="1200" kern="1200" dirty="0" smtClean="0">
                <a:solidFill>
                  <a:schemeClr val="tx1"/>
                </a:solidFill>
                <a:latin typeface="+mn-lt"/>
                <a:ea typeface="+mn-ea"/>
                <a:cs typeface="+mn-cs"/>
              </a:rPr>
              <a:t> : ControllerBase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private readonly </a:t>
            </a:r>
            <a:r>
              <a:rPr lang="en-US" sz="1200" kern="1200" dirty="0" err="1" smtClean="0">
                <a:solidFill>
                  <a:schemeClr val="tx1"/>
                </a:solidFill>
                <a:latin typeface="+mn-lt"/>
                <a:ea typeface="+mn-ea"/>
                <a:cs typeface="+mn-cs"/>
              </a:rPr>
              <a:t>IDistributedCache</a:t>
            </a:r>
            <a:r>
              <a:rPr lang="en-US" sz="1200" kern="1200" dirty="0" smtClean="0">
                <a:solidFill>
                  <a:schemeClr val="tx1"/>
                </a:solidFill>
                <a:latin typeface="+mn-lt"/>
                <a:ea typeface="+mn-ea"/>
                <a:cs typeface="+mn-cs"/>
              </a:rPr>
              <a:t> _cache;</a:t>
            </a:r>
          </a:p>
          <a:p>
            <a:r>
              <a:rPr lang="en-US" sz="1200" kern="1200" dirty="0" smtClean="0">
                <a:solidFill>
                  <a:schemeClr val="tx1"/>
                </a:solidFill>
                <a:latin typeface="+mn-lt"/>
                <a:ea typeface="+mn-ea"/>
                <a:cs typeface="+mn-cs"/>
              </a:rPr>
              <a:t>        private int _key=0;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CounterController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IDistributedCache</a:t>
            </a:r>
            <a:r>
              <a:rPr lang="en-US" sz="1200" kern="1200" dirty="0" smtClean="0">
                <a:solidFill>
                  <a:schemeClr val="tx1"/>
                </a:solidFill>
                <a:latin typeface="+mn-lt"/>
                <a:ea typeface="+mn-ea"/>
                <a:cs typeface="+mn-cs"/>
              </a:rPr>
              <a:t> cache)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_cache = cache;</a:t>
            </a:r>
          </a:p>
          <a:p>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cache.SetString</a:t>
            </a:r>
            <a:r>
              <a:rPr lang="en-US" sz="1200" kern="1200" dirty="0" smtClean="0">
                <a:solidFill>
                  <a:schemeClr val="tx1"/>
                </a:solidFill>
                <a:latin typeface="+mn-lt"/>
                <a:ea typeface="+mn-ea"/>
                <a:cs typeface="+mn-cs"/>
              </a:rPr>
              <a:t>(_key++.ToString(), "first");</a:t>
            </a:r>
          </a:p>
          <a:p>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cache.SetString</a:t>
            </a:r>
            <a:r>
              <a:rPr lang="en-US" sz="1200" kern="1200" dirty="0" smtClean="0">
                <a:solidFill>
                  <a:schemeClr val="tx1"/>
                </a:solidFill>
                <a:latin typeface="+mn-lt"/>
                <a:ea typeface="+mn-ea"/>
                <a:cs typeface="+mn-cs"/>
              </a:rPr>
              <a:t>(_key++.ToString(), "second");</a:t>
            </a:r>
          </a:p>
          <a:p>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cache.SetString</a:t>
            </a:r>
            <a:r>
              <a:rPr lang="en-US" sz="1200" kern="1200" dirty="0" smtClean="0">
                <a:solidFill>
                  <a:schemeClr val="tx1"/>
                </a:solidFill>
                <a:latin typeface="+mn-lt"/>
                <a:ea typeface="+mn-ea"/>
                <a:cs typeface="+mn-cs"/>
              </a:rPr>
              <a:t>(_key++.ToString(), "third");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GET: </a:t>
            </a:r>
            <a:r>
              <a:rPr lang="en-US" sz="1200" kern="1200" dirty="0" err="1" smtClean="0">
                <a:solidFill>
                  <a:schemeClr val="tx1"/>
                </a:solidFill>
                <a:latin typeface="+mn-lt"/>
                <a:ea typeface="+mn-ea"/>
                <a:cs typeface="+mn-cs"/>
              </a:rPr>
              <a:t>api</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CounterController</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HttpGet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IEnumerable&lt;string&gt; Get()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var values = new List&lt;string&gt;();</a:t>
            </a:r>
          </a:p>
          <a:p>
            <a:r>
              <a:rPr lang="nn-NO" sz="1200" kern="1200" dirty="0" smtClean="0">
                <a:solidFill>
                  <a:schemeClr val="tx1"/>
                </a:solidFill>
                <a:latin typeface="+mn-lt"/>
                <a:ea typeface="+mn-ea"/>
                <a:cs typeface="+mn-cs"/>
              </a:rPr>
              <a:t>            for (int i = 0; i &lt; _key; i++)</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values.Add</a:t>
            </a:r>
            <a:r>
              <a:rPr lang="en-US" sz="1200" kern="1200" dirty="0" smtClean="0">
                <a:solidFill>
                  <a:schemeClr val="tx1"/>
                </a:solidFill>
                <a:latin typeface="+mn-lt"/>
                <a:ea typeface="+mn-ea"/>
                <a:cs typeface="+mn-cs"/>
              </a:rPr>
              <a:t>(_</a:t>
            </a:r>
            <a:r>
              <a:rPr lang="en-US" sz="1200" kern="1200" dirty="0" err="1" smtClean="0">
                <a:solidFill>
                  <a:schemeClr val="tx1"/>
                </a:solidFill>
                <a:latin typeface="+mn-lt"/>
                <a:ea typeface="+mn-ea"/>
                <a:cs typeface="+mn-cs"/>
              </a:rPr>
              <a:t>cache.GetString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i.ToString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values;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GET </a:t>
            </a:r>
            <a:r>
              <a:rPr lang="en-US" sz="1200" kern="1200" dirty="0" err="1" smtClean="0">
                <a:solidFill>
                  <a:schemeClr val="tx1"/>
                </a:solidFill>
                <a:latin typeface="+mn-lt"/>
                <a:ea typeface="+mn-ea"/>
                <a:cs typeface="+mn-cs"/>
              </a:rPr>
              <a:t>api</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CounterController</a:t>
            </a:r>
            <a:r>
              <a:rPr lang="en-US" sz="1200" kern="1200" dirty="0" smtClean="0">
                <a:solidFill>
                  <a:schemeClr val="tx1"/>
                </a:solidFill>
                <a:latin typeface="+mn-lt"/>
                <a:ea typeface="+mn-ea"/>
                <a:cs typeface="+mn-cs"/>
              </a:rPr>
              <a:t>&gt;/5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HttpGet</a:t>
            </a:r>
            <a:r>
              <a:rPr lang="en-US" sz="1200" kern="1200" dirty="0" smtClean="0">
                <a:solidFill>
                  <a:schemeClr val="tx1"/>
                </a:solidFill>
                <a:latin typeface="+mn-lt"/>
                <a:ea typeface="+mn-ea"/>
                <a:cs typeface="+mn-cs"/>
              </a:rPr>
              <a:t>("{id}")]</a:t>
            </a:r>
          </a:p>
          <a:p>
            <a:r>
              <a:rPr lang="en-US" sz="1200" kern="1200" dirty="0" smtClean="0">
                <a:solidFill>
                  <a:schemeClr val="tx1"/>
                </a:solidFill>
                <a:latin typeface="+mn-lt"/>
                <a:ea typeface="+mn-ea"/>
                <a:cs typeface="+mn-cs"/>
              </a:rPr>
              <a:t>        public string Get(int id)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_</a:t>
            </a:r>
            <a:r>
              <a:rPr lang="en-US" sz="1200" kern="1200" dirty="0" err="1" smtClean="0">
                <a:solidFill>
                  <a:schemeClr val="tx1"/>
                </a:solidFill>
                <a:latin typeface="+mn-lt"/>
                <a:ea typeface="+mn-ea"/>
                <a:cs typeface="+mn-cs"/>
              </a:rPr>
              <a:t>cache.GetString</a:t>
            </a:r>
            <a:r>
              <a:rPr lang="en-US" sz="1200" kern="1200" dirty="0" smtClean="0">
                <a:solidFill>
                  <a:schemeClr val="tx1"/>
                </a:solidFill>
                <a:latin typeface="+mn-lt"/>
                <a:ea typeface="+mn-ea"/>
                <a:cs typeface="+mn-cs"/>
              </a:rPr>
              <a:t>(_</a:t>
            </a:r>
            <a:r>
              <a:rPr lang="en-US" sz="1200" kern="1200" dirty="0" err="1" smtClean="0">
                <a:solidFill>
                  <a:schemeClr val="tx1"/>
                </a:solidFill>
                <a:latin typeface="+mn-lt"/>
                <a:ea typeface="+mn-ea"/>
                <a:cs typeface="+mn-cs"/>
              </a:rPr>
              <a:t>key.ToString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POST </a:t>
            </a:r>
            <a:r>
              <a:rPr lang="en-US" sz="1200" kern="1200" dirty="0" err="1" smtClean="0">
                <a:solidFill>
                  <a:schemeClr val="tx1"/>
                </a:solidFill>
                <a:latin typeface="+mn-lt"/>
                <a:ea typeface="+mn-ea"/>
                <a:cs typeface="+mn-cs"/>
              </a:rPr>
              <a:t>api</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CounterController</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Post([</a:t>
            </a:r>
            <a:r>
              <a:rPr lang="en-US" sz="1200" kern="1200" dirty="0" err="1" smtClean="0">
                <a:solidFill>
                  <a:schemeClr val="tx1"/>
                </a:solidFill>
                <a:latin typeface="+mn-lt"/>
                <a:ea typeface="+mn-ea"/>
                <a:cs typeface="+mn-cs"/>
              </a:rPr>
              <a:t>FromBody</a:t>
            </a:r>
            <a:r>
              <a:rPr lang="en-US" sz="1200" kern="1200" dirty="0" smtClean="0">
                <a:solidFill>
                  <a:schemeClr val="tx1"/>
                </a:solidFill>
                <a:latin typeface="+mn-lt"/>
                <a:ea typeface="+mn-ea"/>
                <a:cs typeface="+mn-cs"/>
              </a:rPr>
              <a:t>] string value)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cache.SetString</a:t>
            </a:r>
            <a:r>
              <a:rPr lang="en-US" sz="1200" kern="1200" dirty="0" smtClean="0">
                <a:solidFill>
                  <a:schemeClr val="tx1"/>
                </a:solidFill>
                <a:latin typeface="+mn-lt"/>
                <a:ea typeface="+mn-ea"/>
                <a:cs typeface="+mn-cs"/>
              </a:rPr>
              <a:t>((++_key).ToString(), value);</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PUT </a:t>
            </a:r>
            <a:r>
              <a:rPr lang="en-US" sz="1200" kern="1200" dirty="0" err="1" smtClean="0">
                <a:solidFill>
                  <a:schemeClr val="tx1"/>
                </a:solidFill>
                <a:latin typeface="+mn-lt"/>
                <a:ea typeface="+mn-ea"/>
                <a:cs typeface="+mn-cs"/>
              </a:rPr>
              <a:t>api</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CounterController</a:t>
            </a:r>
            <a:r>
              <a:rPr lang="en-US" sz="1200" kern="1200" dirty="0" smtClean="0">
                <a:solidFill>
                  <a:schemeClr val="tx1"/>
                </a:solidFill>
                <a:latin typeface="+mn-lt"/>
                <a:ea typeface="+mn-ea"/>
                <a:cs typeface="+mn-cs"/>
              </a:rPr>
              <a:t>&gt;/5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HttpPut</a:t>
            </a:r>
            <a:r>
              <a:rPr lang="en-US" sz="1200" kern="1200" dirty="0" smtClean="0">
                <a:solidFill>
                  <a:schemeClr val="tx1"/>
                </a:solidFill>
                <a:latin typeface="+mn-lt"/>
                <a:ea typeface="+mn-ea"/>
                <a:cs typeface="+mn-cs"/>
              </a:rPr>
              <a:t>("{id}")]</a:t>
            </a:r>
          </a:p>
          <a:p>
            <a:r>
              <a:rPr lang="en-US" sz="1200" kern="1200" dirty="0" smtClean="0">
                <a:solidFill>
                  <a:schemeClr val="tx1"/>
                </a:solidFill>
                <a:latin typeface="+mn-lt"/>
                <a:ea typeface="+mn-ea"/>
                <a:cs typeface="+mn-cs"/>
              </a:rPr>
              <a:t>        public void Put(int id, [</a:t>
            </a:r>
            <a:r>
              <a:rPr lang="en-US" sz="1200" kern="1200" dirty="0" err="1" smtClean="0">
                <a:solidFill>
                  <a:schemeClr val="tx1"/>
                </a:solidFill>
                <a:latin typeface="+mn-lt"/>
                <a:ea typeface="+mn-ea"/>
                <a:cs typeface="+mn-cs"/>
              </a:rPr>
              <a:t>FromBody</a:t>
            </a:r>
            <a:r>
              <a:rPr lang="en-US" sz="1200" kern="1200" dirty="0" smtClean="0">
                <a:solidFill>
                  <a:schemeClr val="tx1"/>
                </a:solidFill>
                <a:latin typeface="+mn-lt"/>
                <a:ea typeface="+mn-ea"/>
                <a:cs typeface="+mn-cs"/>
              </a:rPr>
              <a:t>] string value)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cache.SetString</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id.ToString</a:t>
            </a:r>
            <a:r>
              <a:rPr lang="en-US" sz="1200" kern="1200" dirty="0" smtClean="0">
                <a:solidFill>
                  <a:schemeClr val="tx1"/>
                </a:solidFill>
                <a:latin typeface="+mn-lt"/>
                <a:ea typeface="+mn-ea"/>
                <a:cs typeface="+mn-cs"/>
              </a:rPr>
              <a:t>(), value);</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DELETE </a:t>
            </a:r>
            <a:r>
              <a:rPr lang="en-US" sz="1200" kern="1200" dirty="0" err="1" smtClean="0">
                <a:solidFill>
                  <a:schemeClr val="tx1"/>
                </a:solidFill>
                <a:latin typeface="+mn-lt"/>
                <a:ea typeface="+mn-ea"/>
                <a:cs typeface="+mn-cs"/>
              </a:rPr>
              <a:t>api</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CounterController</a:t>
            </a:r>
            <a:r>
              <a:rPr lang="en-US" sz="1200" kern="1200" dirty="0" smtClean="0">
                <a:solidFill>
                  <a:schemeClr val="tx1"/>
                </a:solidFill>
                <a:latin typeface="+mn-lt"/>
                <a:ea typeface="+mn-ea"/>
                <a:cs typeface="+mn-cs"/>
              </a:rPr>
              <a:t>&gt;/5</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HttpDelete</a:t>
            </a:r>
            <a:r>
              <a:rPr lang="en-US" sz="1200" kern="1200" dirty="0" smtClean="0">
                <a:solidFill>
                  <a:schemeClr val="tx1"/>
                </a:solidFill>
                <a:latin typeface="+mn-lt"/>
                <a:ea typeface="+mn-ea"/>
                <a:cs typeface="+mn-cs"/>
              </a:rPr>
              <a:t>("{id}")]</a:t>
            </a:r>
          </a:p>
          <a:p>
            <a:r>
              <a:rPr lang="en-US" sz="1200" kern="1200" dirty="0" smtClean="0">
                <a:solidFill>
                  <a:schemeClr val="tx1"/>
                </a:solidFill>
                <a:latin typeface="+mn-lt"/>
                <a:ea typeface="+mn-ea"/>
                <a:cs typeface="+mn-cs"/>
              </a:rPr>
              <a:t>        public void Delete(int id)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cache.Remove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id.ToString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8</a:t>
            </a:fld>
            <a:endParaRPr lang="fr-FR"/>
          </a:p>
        </p:txBody>
      </p:sp>
    </p:spTree>
    <p:extLst>
      <p:ext uri="{BB962C8B-B14F-4D97-AF65-F5344CB8AC3E}">
        <p14:creationId xmlns:p14="http://schemas.microsoft.com/office/powerpoint/2010/main" val="2649982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a:prstGeom prst="rect">
            <a:avLst/>
          </a:prstGeo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1600202"/>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a:prstGeom prst="rect">
            <a:avLst/>
          </a:prstGeo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40"/>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idx="1"/>
          </p:nvPr>
        </p:nvSpPr>
        <p:spPr>
          <a:xfrm>
            <a:off x="457200" y="1600202"/>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8" name="Espace réservé du pied de page 7"/>
          <p:cNvSpPr>
            <a:spLocks noGrp="1"/>
          </p:cNvSpPr>
          <p:nvPr>
            <p:ph type="ftr" sz="quarter" idx="11"/>
          </p:nvPr>
        </p:nvSpPr>
        <p:spPr>
          <a:xfrm>
            <a:off x="3124200" y="6356352"/>
            <a:ext cx="2895600" cy="365125"/>
          </a:xfrm>
          <a:prstGeom prst="rect">
            <a:avLst/>
          </a:prstGeom>
        </p:spPr>
        <p:txBody>
          <a:bodyPr/>
          <a:lstStyle/>
          <a:p>
            <a:endParaRPr lang="fr-BE"/>
          </a:p>
        </p:txBody>
      </p:sp>
      <p:sp>
        <p:nvSpPr>
          <p:cNvPr id="9" name="Espace réservé du numéro de diapositive 8"/>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4" name="Espace réservé du pied de page 3"/>
          <p:cNvSpPr>
            <a:spLocks noGrp="1"/>
          </p:cNvSpPr>
          <p:nvPr>
            <p:ph type="ftr" sz="quarter" idx="11"/>
          </p:nvPr>
        </p:nvSpPr>
        <p:spPr>
          <a:xfrm>
            <a:off x="3124200" y="6356352"/>
            <a:ext cx="2895600" cy="365125"/>
          </a:xfrm>
          <a:prstGeom prst="rect">
            <a:avLst/>
          </a:prstGeom>
        </p:spPr>
        <p:txBody>
          <a:bodyPr/>
          <a:lstStyle/>
          <a:p>
            <a:endParaRPr lang="fr-BE"/>
          </a:p>
        </p:txBody>
      </p:sp>
      <p:sp>
        <p:nvSpPr>
          <p:cNvPr id="5" name="Espace réservé du numéro de diapositive 4"/>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3" name="Espace réservé du pied de page 2"/>
          <p:cNvSpPr>
            <a:spLocks noGrp="1"/>
          </p:cNvSpPr>
          <p:nvPr>
            <p:ph type="ftr" sz="quarter" idx="11"/>
          </p:nvPr>
        </p:nvSpPr>
        <p:spPr>
          <a:xfrm>
            <a:off x="3124200" y="6356352"/>
            <a:ext cx="2895600" cy="365125"/>
          </a:xfrm>
          <a:prstGeom prst="rect">
            <a:avLst/>
          </a:prstGeom>
        </p:spPr>
        <p:txBody>
          <a:bodyPr/>
          <a:lstStyle/>
          <a:p>
            <a:endParaRPr lang="fr-BE"/>
          </a:p>
        </p:txBody>
      </p:sp>
      <p:sp>
        <p:nvSpPr>
          <p:cNvPr id="4" name="Espace réservé du numéro de diapositive 3"/>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02/12/2023</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27113"/>
            <a:ext cx="8791897" cy="430887"/>
          </a:xfrm>
          <a:prstGeom prst="rect">
            <a:avLst/>
          </a:prstGeom>
        </p:spPr>
        <p:txBody>
          <a:bodyPr wrap="square">
            <a:spAutoFit/>
          </a:bodyPr>
          <a:lstStyle/>
          <a:p>
            <a:r>
              <a:rPr lang="fr-FR" sz="1100" dirty="0" smtClean="0"/>
              <a:t>Architecture orientée service:  </a:t>
            </a:r>
          </a:p>
          <a:p>
            <a:r>
              <a:rPr lang="fr-FR" sz="1100" dirty="0" smtClean="0"/>
              <a:t>Ce support de cours est la propriété intellectuelle de Béchir </a:t>
            </a:r>
            <a:r>
              <a:rPr lang="fr-FR" sz="1100" dirty="0" err="1" smtClean="0"/>
              <a:t>Béjaoui</a:t>
            </a:r>
            <a:r>
              <a:rPr lang="fr-FR" sz="1100" dirty="0" smtClean="0"/>
              <a:t>, il n’est utilisé qu’avec l’accord du propriétaire © 2022-2023 </a:t>
            </a:r>
            <a:endParaRPr lang="en-US" sz="1100" dirty="0"/>
          </a:p>
        </p:txBody>
      </p:sp>
      <p:pic>
        <p:nvPicPr>
          <p:cNvPr id="5" name="Picture 8"/>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6050" y="201890"/>
            <a:ext cx="5029200" cy="38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6680" y="2533172"/>
            <a:ext cx="2526654" cy="415498"/>
          </a:xfrm>
          <a:prstGeom prst="rect">
            <a:avLst/>
          </a:prstGeom>
        </p:spPr>
        <p:txBody>
          <a:bodyPr wrap="none">
            <a:spAutoFit/>
          </a:bodyPr>
          <a:lstStyle/>
          <a:p>
            <a:pPr algn="ctr"/>
            <a:r>
              <a:rPr lang="fr-FR" sz="2100" dirty="0" smtClean="0">
                <a:solidFill>
                  <a:srgbClr val="1C3158"/>
                </a:solidFill>
                <a:latin typeface="Comic Sans MS" pitchFamily="66" charset="0"/>
              </a:rPr>
              <a:t>Les Micro services</a:t>
            </a:r>
            <a:endParaRPr lang="fr-FR" sz="2100" dirty="0">
              <a:solidFill>
                <a:srgbClr val="1C3158"/>
              </a:solidFill>
              <a:latin typeface="Comic Sans MS" pitchFamily="66" charset="0"/>
            </a:endParaRPr>
          </a:p>
        </p:txBody>
      </p:sp>
      <p:cxnSp>
        <p:nvCxnSpPr>
          <p:cNvPr id="4" name="Connecteur droit 3"/>
          <p:cNvCxnSpPr>
            <a:cxnSpLocks/>
          </p:cNvCxnSpPr>
          <p:nvPr/>
        </p:nvCxnSpPr>
        <p:spPr>
          <a:xfrm flipH="1">
            <a:off x="4758930" y="3109223"/>
            <a:ext cx="3882150" cy="13038"/>
          </a:xfrm>
          <a:prstGeom prst="line">
            <a:avLst/>
          </a:prstGeom>
          <a:ln w="22225">
            <a:solidFill>
              <a:srgbClr val="1C3158"/>
            </a:solidFill>
          </a:ln>
        </p:spPr>
        <p:style>
          <a:lnRef idx="1">
            <a:schemeClr val="accent1"/>
          </a:lnRef>
          <a:fillRef idx="0">
            <a:schemeClr val="accent1"/>
          </a:fillRef>
          <a:effectRef idx="0">
            <a:schemeClr val="accent1"/>
          </a:effectRef>
          <a:fontRef idx="minor">
            <a:schemeClr val="tx1"/>
          </a:fontRef>
        </p:style>
      </p:cxnSp>
      <p:pic>
        <p:nvPicPr>
          <p:cNvPr id="1027" name="Picture 3" descr="C:\Users\bepro-17\AppData\Roaming\Skype\live#3ambenalaya.bepro\media_messaging\media_cache_v3\^2DF5C670F0A42E46084157BFD3139AC68F80CB1B7C725AE391^pimgpsh_fullsize_di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795" y="4900958"/>
            <a:ext cx="1164186" cy="115980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47100" y="5523433"/>
            <a:ext cx="3222654" cy="507831"/>
          </a:xfrm>
          <a:prstGeom prst="rect">
            <a:avLst/>
          </a:prstGeom>
        </p:spPr>
        <p:txBody>
          <a:bodyPr wrap="square">
            <a:spAutoFit/>
          </a:bodyPr>
          <a:lstStyle/>
          <a:p>
            <a:pPr algn="ctr"/>
            <a:r>
              <a:rPr lang="fr-FR" sz="1350" b="1" i="1" dirty="0">
                <a:solidFill>
                  <a:srgbClr val="1C3158"/>
                </a:solidFill>
              </a:rPr>
              <a:t>Béchir BEJAOUI</a:t>
            </a:r>
          </a:p>
          <a:p>
            <a:pPr algn="ctr"/>
            <a:r>
              <a:rPr lang="fr-FR" sz="1350" dirty="0">
                <a:solidFill>
                  <a:srgbClr val="1C3158"/>
                </a:solidFill>
              </a:rPr>
              <a:t>Formateur et consultant indépendant</a:t>
            </a:r>
          </a:p>
        </p:txBody>
      </p:sp>
      <p:sp>
        <p:nvSpPr>
          <p:cNvPr id="3" name="Rectangle 2"/>
          <p:cNvSpPr/>
          <p:nvPr/>
        </p:nvSpPr>
        <p:spPr>
          <a:xfrm>
            <a:off x="5264171" y="3259909"/>
            <a:ext cx="3011169" cy="369332"/>
          </a:xfrm>
          <a:prstGeom prst="rect">
            <a:avLst/>
          </a:prstGeom>
        </p:spPr>
        <p:txBody>
          <a:bodyPr wrap="square">
            <a:spAutoFit/>
          </a:bodyPr>
          <a:lstStyle/>
          <a:p>
            <a:pPr lvl="0" algn="ctr"/>
            <a:r>
              <a:rPr lang="fr-FR" dirty="0" smtClean="0">
                <a:solidFill>
                  <a:srgbClr val="1C3158"/>
                </a:solidFill>
                <a:latin typeface="Comic Sans MS" pitchFamily="66" charset="0"/>
              </a:rPr>
              <a:t>Le Docker compose</a:t>
            </a:r>
            <a:endParaRPr lang="fr-FR" dirty="0">
              <a:solidFill>
                <a:srgbClr val="1C3158"/>
              </a:solidFill>
              <a:latin typeface="Comic Sans MS" pitchFamily="66" charset="0"/>
            </a:endParaRPr>
          </a:p>
        </p:txBody>
      </p:sp>
      <p:pic>
        <p:nvPicPr>
          <p:cNvPr id="1026" name="Picture 2" descr="What is a Microservice? | Out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62497"/>
            <a:ext cx="3999235" cy="258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61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340768"/>
            <a:ext cx="8136904" cy="1368152"/>
          </a:xfrm>
        </p:spPr>
        <p:txBody>
          <a:bodyPr>
            <a:noAutofit/>
          </a:bodyPr>
          <a:lstStyle/>
          <a:p>
            <a:r>
              <a:rPr lang="fr-FR" sz="1800" dirty="0" smtClean="0">
                <a:latin typeface="Candara" panose="020E0502030303020204" pitchFamily="34" charset="0"/>
              </a:rPr>
              <a:t>Ouvrons le fichier docker-</a:t>
            </a:r>
            <a:r>
              <a:rPr lang="fr-FR" sz="1800" dirty="0" err="1" smtClean="0">
                <a:latin typeface="Candara" panose="020E0502030303020204" pitchFamily="34" charset="0"/>
              </a:rPr>
              <a:t>compose.yml</a:t>
            </a:r>
            <a:r>
              <a:rPr lang="fr-FR" sz="1800" dirty="0" smtClean="0">
                <a:latin typeface="Candara" panose="020E0502030303020204" pitchFamily="34" charset="0"/>
              </a:rPr>
              <a:t> et ajoutons l’image redis</a:t>
            </a:r>
            <a:endParaRPr lang="fr-FR" sz="1800" dirty="0">
              <a:latin typeface="Candara" panose="020E0502030303020204" pitchFamily="34" charset="0"/>
            </a:endParaRPr>
          </a:p>
          <a:p>
            <a:endParaRPr lang="fr-FR" sz="1800" dirty="0" smtClean="0">
              <a:latin typeface="Candara" panose="020E0502030303020204" pitchFamily="34" charset="0"/>
            </a:endParaRPr>
          </a:p>
          <a:p>
            <a:endParaRPr lang="fr-FR" sz="1800" dirty="0">
              <a:latin typeface="Candara" panose="020E0502030303020204" pitchFamily="34" charset="0"/>
            </a:endParaRPr>
          </a:p>
          <a:p>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p:txBody>
      </p:sp>
      <p:sp>
        <p:nvSpPr>
          <p:cNvPr id="11" name="Rectangle 10"/>
          <p:cNvSpPr/>
          <p:nvPr/>
        </p:nvSpPr>
        <p:spPr>
          <a:xfrm>
            <a:off x="179512" y="764704"/>
            <a:ext cx="4894032" cy="461665"/>
          </a:xfrm>
          <a:prstGeom prst="rect">
            <a:avLst/>
          </a:prstGeom>
        </p:spPr>
        <p:txBody>
          <a:bodyPr wrap="none">
            <a:spAutoFit/>
          </a:bodyPr>
          <a:lstStyle/>
          <a:p>
            <a:r>
              <a:rPr lang="fr-FR" sz="2400" b="1" i="1" dirty="0" smtClean="0"/>
              <a:t>Un cas d’application Docker compose</a:t>
            </a:r>
            <a:endParaRPr lang="en-US" sz="2400" b="1" dirty="0"/>
          </a:p>
        </p:txBody>
      </p:sp>
      <p:pic>
        <p:nvPicPr>
          <p:cNvPr id="2" name="Picture 1"/>
          <p:cNvPicPr>
            <a:picLocks noChangeAspect="1"/>
          </p:cNvPicPr>
          <p:nvPr/>
        </p:nvPicPr>
        <p:blipFill rotWithShape="1">
          <a:blip r:embed="rId2"/>
          <a:srcRect b="51509"/>
          <a:stretch/>
        </p:blipFill>
        <p:spPr>
          <a:xfrm>
            <a:off x="899592" y="1848047"/>
            <a:ext cx="5161718" cy="2009779"/>
          </a:xfrm>
          <a:prstGeom prst="rect">
            <a:avLst/>
          </a:prstGeom>
        </p:spPr>
      </p:pic>
      <p:sp>
        <p:nvSpPr>
          <p:cNvPr id="4" name="Rectangle 3"/>
          <p:cNvSpPr/>
          <p:nvPr/>
        </p:nvSpPr>
        <p:spPr>
          <a:xfrm>
            <a:off x="899592" y="2563293"/>
            <a:ext cx="5161718" cy="361651"/>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73974" y="3857826"/>
            <a:ext cx="4572000" cy="2246769"/>
          </a:xfrm>
          <a:prstGeom prst="rect">
            <a:avLst/>
          </a:prstGeom>
        </p:spPr>
        <p:txBody>
          <a:bodyPr>
            <a:spAutoFit/>
          </a:bodyPr>
          <a:lstStyle/>
          <a:p>
            <a:r>
              <a:rPr lang="en-US" sz="1400" dirty="0">
                <a:solidFill>
                  <a:srgbClr val="0000FF"/>
                </a:solidFill>
                <a:latin typeface="Cascadia Mono" panose="020B0609020000020004" pitchFamily="49" charset="0"/>
              </a:rPr>
              <a:t>version:</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'3.4'</a:t>
            </a:r>
            <a:endParaRPr lang="en-US" sz="1400" dirty="0">
              <a:solidFill>
                <a:srgbClr val="000000"/>
              </a:solidFill>
              <a:latin typeface="Cascadia Mono" panose="020B0609020000020004" pitchFamily="49" charset="0"/>
            </a:endParaRPr>
          </a:p>
          <a:p>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services:</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webapi</a:t>
            </a:r>
            <a:r>
              <a:rPr lang="en-US" sz="1400" dirty="0">
                <a:solidFill>
                  <a:srgbClr val="0000FF"/>
                </a:solidFill>
                <a:latin typeface="Cascadia Mono" panose="020B0609020000020004" pitchFamily="49" charset="0"/>
              </a:rPr>
              <a:t>:</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image:</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${DOCKER_REGISTRY-}</a:t>
            </a:r>
            <a:r>
              <a:rPr lang="en-US" sz="1400" dirty="0" err="1">
                <a:solidFill>
                  <a:srgbClr val="A31515"/>
                </a:solidFill>
                <a:latin typeface="Cascadia Mono" panose="020B0609020000020004" pitchFamily="49" charset="0"/>
              </a:rPr>
              <a:t>webapi</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build:</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context: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dockerfile</a:t>
            </a:r>
            <a:r>
              <a:rPr lang="en-US" sz="1400" dirty="0">
                <a:solidFill>
                  <a:srgbClr val="0000FF"/>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WebAPI/Dockerfile</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FF"/>
                </a:solidFill>
                <a:latin typeface="Cascadia Mono" panose="020B0609020000020004" pitchFamily="49" charset="0"/>
              </a:rPr>
              <a:t>redis</a:t>
            </a:r>
            <a:r>
              <a:rPr lang="en-US" sz="1400" dirty="0">
                <a:solidFill>
                  <a:srgbClr val="0000FF"/>
                </a:solidFill>
                <a:latin typeface="Cascadia Mono" panose="020B0609020000020004" pitchFamily="49" charset="0"/>
              </a:rPr>
              <a:t>:</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image:</a:t>
            </a:r>
            <a:r>
              <a:rPr lang="en-US" sz="1400" dirty="0">
                <a:solidFill>
                  <a:srgbClr val="000000"/>
                </a:solidFill>
                <a:latin typeface="Cascadia Mono" panose="020B0609020000020004" pitchFamily="49" charset="0"/>
              </a:rPr>
              <a:t> </a:t>
            </a:r>
            <a:r>
              <a:rPr lang="en-US" sz="1400" dirty="0" err="1">
                <a:solidFill>
                  <a:srgbClr val="A31515"/>
                </a:solidFill>
                <a:latin typeface="Cascadia Mono" panose="020B0609020000020004" pitchFamily="49" charset="0"/>
              </a:rPr>
              <a:t>redis</a:t>
            </a:r>
            <a:endParaRPr lang="en-US" sz="1400" dirty="0"/>
          </a:p>
        </p:txBody>
      </p:sp>
      <p:sp>
        <p:nvSpPr>
          <p:cNvPr id="7" name="Rectangle 6"/>
          <p:cNvSpPr/>
          <p:nvPr/>
        </p:nvSpPr>
        <p:spPr>
          <a:xfrm>
            <a:off x="1043608" y="5661248"/>
            <a:ext cx="5161718" cy="361651"/>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412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340768"/>
            <a:ext cx="8136904" cy="1368152"/>
          </a:xfrm>
        </p:spPr>
        <p:txBody>
          <a:bodyPr>
            <a:noAutofit/>
          </a:bodyPr>
          <a:lstStyle/>
          <a:p>
            <a:r>
              <a:rPr lang="fr-FR" sz="1800" dirty="0" smtClean="0">
                <a:latin typeface="Candara" panose="020E0502030303020204" pitchFamily="34" charset="0"/>
              </a:rPr>
              <a:t>Enfin, lancer l’application et tester</a:t>
            </a:r>
          </a:p>
          <a:p>
            <a:endParaRPr lang="fr-FR" sz="1800" dirty="0">
              <a:latin typeface="Candara" panose="020E0502030303020204" pitchFamily="34" charset="0"/>
            </a:endParaRPr>
          </a:p>
          <a:p>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p:txBody>
      </p:sp>
      <p:sp>
        <p:nvSpPr>
          <p:cNvPr id="11" name="Rectangle 10"/>
          <p:cNvSpPr/>
          <p:nvPr/>
        </p:nvSpPr>
        <p:spPr>
          <a:xfrm>
            <a:off x="179512" y="764704"/>
            <a:ext cx="4894032" cy="461665"/>
          </a:xfrm>
          <a:prstGeom prst="rect">
            <a:avLst/>
          </a:prstGeom>
        </p:spPr>
        <p:txBody>
          <a:bodyPr wrap="none">
            <a:spAutoFit/>
          </a:bodyPr>
          <a:lstStyle/>
          <a:p>
            <a:r>
              <a:rPr lang="fr-FR" sz="2400" b="1" i="1" dirty="0" smtClean="0"/>
              <a:t>Un cas d’application Docker compose</a:t>
            </a:r>
            <a:endParaRPr lang="en-US" sz="2400" b="1" dirty="0"/>
          </a:p>
        </p:txBody>
      </p:sp>
    </p:spTree>
    <p:extLst>
      <p:ext uri="{BB962C8B-B14F-4D97-AF65-F5344CB8AC3E}">
        <p14:creationId xmlns:p14="http://schemas.microsoft.com/office/powerpoint/2010/main" val="1147323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33264" y="1052738"/>
            <a:ext cx="7077472" cy="1512166"/>
          </a:xfrm>
        </p:spPr>
        <p:txBody>
          <a:bodyPr>
            <a:noAutofit/>
          </a:bodyPr>
          <a:lstStyle/>
          <a:p>
            <a:r>
              <a:rPr lang="fr-FR" sz="2400" dirty="0" smtClean="0">
                <a:latin typeface="Candara" panose="020E0502030303020204" pitchFamily="34" charset="0"/>
              </a:rPr>
              <a:t>Le docker compose, la problématique</a:t>
            </a:r>
          </a:p>
          <a:p>
            <a:r>
              <a:rPr lang="fr-FR" sz="2400" dirty="0" smtClean="0">
                <a:latin typeface="Candara" panose="020E0502030303020204" pitchFamily="34" charset="0"/>
              </a:rPr>
              <a:t>Un cas d’application avec Docker compose</a:t>
            </a:r>
          </a:p>
        </p:txBody>
      </p:sp>
      <p:sp>
        <p:nvSpPr>
          <p:cNvPr id="5" name="ZoneTexte 1"/>
          <p:cNvSpPr txBox="1"/>
          <p:nvPr/>
        </p:nvSpPr>
        <p:spPr>
          <a:xfrm>
            <a:off x="0" y="651039"/>
            <a:ext cx="1375698" cy="584775"/>
          </a:xfrm>
          <a:prstGeom prst="rect">
            <a:avLst/>
          </a:prstGeom>
          <a:noFill/>
        </p:spPr>
        <p:txBody>
          <a:bodyPr wrap="square" rtlCol="0">
            <a:spAutoFit/>
          </a:bodyPr>
          <a:lstStyle/>
          <a:p>
            <a:r>
              <a:rPr lang="fr-FR" sz="3200" i="1" dirty="0"/>
              <a:t>Le plan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2"/>
            <a:ext cx="8136904" cy="960518"/>
          </a:xfrm>
        </p:spPr>
        <p:txBody>
          <a:bodyPr>
            <a:normAutofit/>
          </a:bodyPr>
          <a:lstStyle/>
          <a:p>
            <a:r>
              <a:rPr lang="fr-FR" sz="1800" dirty="0" smtClean="0"/>
              <a:t>Il faut imaginer le cas où trois conteneurs doivent se lancer ensembles </a:t>
            </a:r>
            <a:endParaRPr lang="fr-FR" sz="1800" dirty="0">
              <a:latin typeface="Candara" panose="020E0502030303020204" pitchFamily="34" charset="0"/>
            </a:endParaRPr>
          </a:p>
        </p:txBody>
      </p:sp>
      <p:sp>
        <p:nvSpPr>
          <p:cNvPr id="11" name="Rectangle 10"/>
          <p:cNvSpPr/>
          <p:nvPr/>
        </p:nvSpPr>
        <p:spPr>
          <a:xfrm>
            <a:off x="179512" y="764704"/>
            <a:ext cx="2501006" cy="461665"/>
          </a:xfrm>
          <a:prstGeom prst="rect">
            <a:avLst/>
          </a:prstGeom>
        </p:spPr>
        <p:txBody>
          <a:bodyPr wrap="none">
            <a:spAutoFit/>
          </a:bodyPr>
          <a:lstStyle/>
          <a:p>
            <a:r>
              <a:rPr lang="fr-FR" sz="2400" b="1" i="1" dirty="0" smtClean="0"/>
              <a:t>La problématique </a:t>
            </a:r>
            <a:endParaRPr lang="en-US" sz="2400" b="1" dirty="0"/>
          </a:p>
        </p:txBody>
      </p:sp>
      <p:sp>
        <p:nvSpPr>
          <p:cNvPr id="2" name="Rectangle 1"/>
          <p:cNvSpPr/>
          <p:nvPr/>
        </p:nvSpPr>
        <p:spPr>
          <a:xfrm>
            <a:off x="3059831" y="3573016"/>
            <a:ext cx="2736304" cy="7200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Back end</a:t>
            </a:r>
            <a:endParaRPr lang="en-US" dirty="0"/>
          </a:p>
        </p:txBody>
      </p:sp>
      <p:sp>
        <p:nvSpPr>
          <p:cNvPr id="8" name="Rectangle 7"/>
          <p:cNvSpPr/>
          <p:nvPr/>
        </p:nvSpPr>
        <p:spPr>
          <a:xfrm>
            <a:off x="3059831" y="2143894"/>
            <a:ext cx="2736304" cy="7200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Front end</a:t>
            </a:r>
            <a:endParaRPr lang="en-US" dirty="0"/>
          </a:p>
        </p:txBody>
      </p:sp>
      <p:pic>
        <p:nvPicPr>
          <p:cNvPr id="1028" name="Picture 4" descr="Arrow, arrows, circular arrow, rotating, symbol, ui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706" y="2955937"/>
            <a:ext cx="460375" cy="4603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rrow, arrows, circular arrow, rotating, symbol, ui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7795" y="4494262"/>
            <a:ext cx="460375" cy="4603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094111" y="5155803"/>
            <a:ext cx="2736304" cy="7200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Source de données</a:t>
            </a:r>
            <a:endParaRPr lang="en-US" dirty="0"/>
          </a:p>
        </p:txBody>
      </p:sp>
      <p:cxnSp>
        <p:nvCxnSpPr>
          <p:cNvPr id="7" name="Straight Arrow Connector 6"/>
          <p:cNvCxnSpPr/>
          <p:nvPr/>
        </p:nvCxnSpPr>
        <p:spPr>
          <a:xfrm flipV="1">
            <a:off x="6588224" y="2143895"/>
            <a:ext cx="0" cy="373198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rot="16200000">
            <a:off x="6286415" y="3748390"/>
            <a:ext cx="2119234" cy="369332"/>
          </a:xfrm>
          <a:prstGeom prst="rect">
            <a:avLst/>
          </a:prstGeom>
        </p:spPr>
        <p:txBody>
          <a:bodyPr wrap="none">
            <a:spAutoFit/>
          </a:bodyPr>
          <a:lstStyle/>
          <a:p>
            <a:r>
              <a:rPr lang="fr-FR" dirty="0" smtClean="0"/>
              <a:t>Ordre de lancement </a:t>
            </a:r>
            <a:endParaRPr lang="en-US" dirty="0"/>
          </a:p>
        </p:txBody>
      </p:sp>
      <p:cxnSp>
        <p:nvCxnSpPr>
          <p:cNvPr id="15" name="Straight Arrow Connector 14"/>
          <p:cNvCxnSpPr>
            <a:endCxn id="8" idx="1"/>
          </p:cNvCxnSpPr>
          <p:nvPr/>
        </p:nvCxnSpPr>
        <p:spPr>
          <a:xfrm flipV="1">
            <a:off x="1619672" y="2503934"/>
            <a:ext cx="1440159" cy="10690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 idx="1"/>
          </p:cNvCxnSpPr>
          <p:nvPr/>
        </p:nvCxnSpPr>
        <p:spPr>
          <a:xfrm>
            <a:off x="1619672" y="3573016"/>
            <a:ext cx="1440159"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2" idx="1"/>
          </p:cNvCxnSpPr>
          <p:nvPr/>
        </p:nvCxnSpPr>
        <p:spPr>
          <a:xfrm>
            <a:off x="1619672" y="3557618"/>
            <a:ext cx="1474439" cy="1958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25119" y="3372952"/>
            <a:ext cx="1459054" cy="369332"/>
          </a:xfrm>
          <a:prstGeom prst="rect">
            <a:avLst/>
          </a:prstGeom>
        </p:spPr>
        <p:txBody>
          <a:bodyPr wrap="none">
            <a:spAutoFit/>
          </a:bodyPr>
          <a:lstStyle/>
          <a:p>
            <a:r>
              <a:rPr lang="fr-FR" dirty="0" smtClean="0"/>
              <a:t>Dépendances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2"/>
            <a:ext cx="8136904" cy="2256662"/>
          </a:xfrm>
        </p:spPr>
        <p:txBody>
          <a:bodyPr>
            <a:normAutofit/>
          </a:bodyPr>
          <a:lstStyle/>
          <a:p>
            <a:r>
              <a:rPr lang="fr-FR" sz="1800" dirty="0" smtClean="0"/>
              <a:t>La solution peut être soit lancer les conteneurs manuellement en respectant l’ordre soit gérer toute l’opération avec docker-compose</a:t>
            </a:r>
          </a:p>
          <a:p>
            <a:endParaRPr lang="fr-FR" sz="1800" dirty="0" smtClean="0"/>
          </a:p>
          <a:p>
            <a:r>
              <a:rPr lang="fr-FR" sz="1800" dirty="0"/>
              <a:t>Docker Compose est un outil permettant de définir le comportement </a:t>
            </a:r>
            <a:r>
              <a:rPr lang="fr-FR" sz="1800" dirty="0" smtClean="0"/>
              <a:t>des conteneurs </a:t>
            </a:r>
            <a:r>
              <a:rPr lang="fr-FR" sz="1800" dirty="0"/>
              <a:t>et d’exécuter des applications Docker à conteneurs multiples. La </a:t>
            </a:r>
            <a:r>
              <a:rPr lang="fr-FR" sz="1800" dirty="0" smtClean="0"/>
              <a:t>configuration </a:t>
            </a:r>
            <a:r>
              <a:rPr lang="fr-FR" sz="1800" dirty="0"/>
              <a:t>se fait </a:t>
            </a:r>
            <a:r>
              <a:rPr lang="fr-FR" sz="1800" dirty="0" smtClean="0"/>
              <a:t>à l’aide d’un fichier YAML, ensuite</a:t>
            </a:r>
            <a:r>
              <a:rPr lang="fr-FR" sz="1800" dirty="0"/>
              <a:t>, </a:t>
            </a:r>
            <a:r>
              <a:rPr lang="fr-FR" sz="1800" dirty="0" smtClean="0"/>
              <a:t>avec la commande docker-compose tout les conteneurs seront lancés</a:t>
            </a:r>
          </a:p>
          <a:p>
            <a:endParaRPr lang="fr-FR" sz="1800" dirty="0">
              <a:latin typeface="Candara" panose="020E0502030303020204" pitchFamily="34" charset="0"/>
            </a:endParaRPr>
          </a:p>
          <a:p>
            <a:endParaRPr lang="fr-FR" sz="1800" dirty="0">
              <a:latin typeface="Candara" panose="020E0502030303020204" pitchFamily="34" charset="0"/>
            </a:endParaRPr>
          </a:p>
        </p:txBody>
      </p:sp>
      <p:sp>
        <p:nvSpPr>
          <p:cNvPr id="11" name="Rectangle 10"/>
          <p:cNvSpPr/>
          <p:nvPr/>
        </p:nvSpPr>
        <p:spPr>
          <a:xfrm>
            <a:off x="179512" y="764704"/>
            <a:ext cx="2501006" cy="461665"/>
          </a:xfrm>
          <a:prstGeom prst="rect">
            <a:avLst/>
          </a:prstGeom>
        </p:spPr>
        <p:txBody>
          <a:bodyPr wrap="none">
            <a:spAutoFit/>
          </a:bodyPr>
          <a:lstStyle/>
          <a:p>
            <a:r>
              <a:rPr lang="fr-FR" sz="2400" b="1" i="1" dirty="0" smtClean="0"/>
              <a:t>La problématique </a:t>
            </a:r>
            <a:endParaRPr lang="en-US" sz="2400" b="1" dirty="0"/>
          </a:p>
        </p:txBody>
      </p:sp>
    </p:spTree>
    <p:extLst>
      <p:ext uri="{BB962C8B-B14F-4D97-AF65-F5344CB8AC3E}">
        <p14:creationId xmlns:p14="http://schemas.microsoft.com/office/powerpoint/2010/main" val="834613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2"/>
            <a:ext cx="8136904" cy="2256662"/>
          </a:xfrm>
        </p:spPr>
        <p:txBody>
          <a:bodyPr>
            <a:normAutofit/>
          </a:bodyPr>
          <a:lstStyle/>
          <a:p>
            <a:r>
              <a:rPr lang="fr-FR" sz="1800" dirty="0" smtClean="0"/>
              <a:t>Soit le cas suivant </a:t>
            </a:r>
            <a:endParaRPr lang="fr-FR" sz="1800" dirty="0">
              <a:latin typeface="Candara" panose="020E0502030303020204" pitchFamily="34" charset="0"/>
            </a:endParaRPr>
          </a:p>
          <a:p>
            <a:endParaRPr lang="fr-FR" sz="1800" dirty="0">
              <a:latin typeface="Candara" panose="020E0502030303020204" pitchFamily="34" charset="0"/>
            </a:endParaRPr>
          </a:p>
        </p:txBody>
      </p:sp>
      <p:sp>
        <p:nvSpPr>
          <p:cNvPr id="11" name="Rectangle 10"/>
          <p:cNvSpPr/>
          <p:nvPr/>
        </p:nvSpPr>
        <p:spPr>
          <a:xfrm>
            <a:off x="179512" y="764704"/>
            <a:ext cx="2501006" cy="461665"/>
          </a:xfrm>
          <a:prstGeom prst="rect">
            <a:avLst/>
          </a:prstGeom>
        </p:spPr>
        <p:txBody>
          <a:bodyPr wrap="none">
            <a:spAutoFit/>
          </a:bodyPr>
          <a:lstStyle/>
          <a:p>
            <a:r>
              <a:rPr lang="fr-FR" sz="2400" b="1" i="1" dirty="0" smtClean="0"/>
              <a:t>La problématique </a:t>
            </a:r>
            <a:endParaRPr lang="en-US" sz="2400" b="1" dirty="0"/>
          </a:p>
        </p:txBody>
      </p:sp>
      <p:sp>
        <p:nvSpPr>
          <p:cNvPr id="4" name="Rectangle 3"/>
          <p:cNvSpPr/>
          <p:nvPr/>
        </p:nvSpPr>
        <p:spPr>
          <a:xfrm>
            <a:off x="3635895" y="3129930"/>
            <a:ext cx="2736304" cy="7200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Web </a:t>
            </a:r>
            <a:r>
              <a:rPr lang="en-US" dirty="0" err="1" smtClean="0"/>
              <a:t>Api</a:t>
            </a:r>
            <a:endParaRPr lang="en-US" dirty="0"/>
          </a:p>
        </p:txBody>
      </p:sp>
      <p:sp>
        <p:nvSpPr>
          <p:cNvPr id="5" name="Rectangle 4"/>
          <p:cNvSpPr/>
          <p:nvPr/>
        </p:nvSpPr>
        <p:spPr>
          <a:xfrm>
            <a:off x="3635895" y="1700808"/>
            <a:ext cx="2736304" cy="7200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Front end</a:t>
            </a:r>
            <a:endParaRPr lang="en-US" dirty="0"/>
          </a:p>
        </p:txBody>
      </p:sp>
      <p:pic>
        <p:nvPicPr>
          <p:cNvPr id="6" name="Picture 4" descr="Arrow, arrows, circular arrow, rotating, symbol, ui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9770" y="2512851"/>
            <a:ext cx="460375" cy="4603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rrow, arrows, circular arrow, rotating, symbol, ui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3859" y="4051176"/>
            <a:ext cx="460375" cy="4603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670175" y="4712717"/>
            <a:ext cx="2736304" cy="7200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smtClean="0"/>
              <a:t>Redis</a:t>
            </a:r>
            <a:r>
              <a:rPr lang="en-US" dirty="0" smtClean="0"/>
              <a:t> cache</a:t>
            </a:r>
            <a:endParaRPr lang="en-US" dirty="0"/>
          </a:p>
        </p:txBody>
      </p:sp>
      <p:cxnSp>
        <p:nvCxnSpPr>
          <p:cNvPr id="9" name="Straight Arrow Connector 8"/>
          <p:cNvCxnSpPr/>
          <p:nvPr/>
        </p:nvCxnSpPr>
        <p:spPr>
          <a:xfrm flipV="1">
            <a:off x="7164288" y="1700809"/>
            <a:ext cx="0" cy="373198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6200000">
            <a:off x="6862479" y="3305304"/>
            <a:ext cx="2119234" cy="369332"/>
          </a:xfrm>
          <a:prstGeom prst="rect">
            <a:avLst/>
          </a:prstGeom>
        </p:spPr>
        <p:txBody>
          <a:bodyPr wrap="none">
            <a:spAutoFit/>
          </a:bodyPr>
          <a:lstStyle/>
          <a:p>
            <a:r>
              <a:rPr lang="fr-FR" dirty="0" smtClean="0"/>
              <a:t>Ordre de lancement </a:t>
            </a:r>
            <a:endParaRPr lang="en-US" dirty="0"/>
          </a:p>
        </p:txBody>
      </p:sp>
      <p:cxnSp>
        <p:nvCxnSpPr>
          <p:cNvPr id="12" name="Straight Arrow Connector 11"/>
          <p:cNvCxnSpPr>
            <a:endCxn id="5" idx="1"/>
          </p:cNvCxnSpPr>
          <p:nvPr/>
        </p:nvCxnSpPr>
        <p:spPr>
          <a:xfrm flipV="1">
            <a:off x="2195736" y="2060848"/>
            <a:ext cx="1440159" cy="10690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 idx="1"/>
          </p:cNvCxnSpPr>
          <p:nvPr/>
        </p:nvCxnSpPr>
        <p:spPr>
          <a:xfrm>
            <a:off x="2195736" y="3129930"/>
            <a:ext cx="1440159"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2195736" y="3114532"/>
            <a:ext cx="1474439" cy="1958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1183" y="2929866"/>
            <a:ext cx="1459054" cy="369332"/>
          </a:xfrm>
          <a:prstGeom prst="rect">
            <a:avLst/>
          </a:prstGeom>
        </p:spPr>
        <p:txBody>
          <a:bodyPr wrap="none">
            <a:spAutoFit/>
          </a:bodyPr>
          <a:lstStyle/>
          <a:p>
            <a:r>
              <a:rPr lang="fr-FR" dirty="0" smtClean="0"/>
              <a:t>Dépendances</a:t>
            </a:r>
            <a:endParaRPr lang="en-US" dirty="0"/>
          </a:p>
        </p:txBody>
      </p:sp>
    </p:spTree>
    <p:extLst>
      <p:ext uri="{BB962C8B-B14F-4D97-AF65-F5344CB8AC3E}">
        <p14:creationId xmlns:p14="http://schemas.microsoft.com/office/powerpoint/2010/main" val="3393299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764704"/>
            <a:ext cx="4894032" cy="461665"/>
          </a:xfrm>
          <a:prstGeom prst="rect">
            <a:avLst/>
          </a:prstGeom>
        </p:spPr>
        <p:txBody>
          <a:bodyPr wrap="none">
            <a:spAutoFit/>
          </a:bodyPr>
          <a:lstStyle/>
          <a:p>
            <a:r>
              <a:rPr lang="fr-FR" sz="2400" b="1" i="1" dirty="0" smtClean="0"/>
              <a:t>Un cas d’application Docker compose</a:t>
            </a:r>
            <a:endParaRPr lang="en-US" sz="2400" b="1" dirty="0"/>
          </a:p>
        </p:txBody>
      </p:sp>
      <p:sp>
        <p:nvSpPr>
          <p:cNvPr id="6" name="Espace réservé du contenu 2"/>
          <p:cNvSpPr txBox="1">
            <a:spLocks/>
          </p:cNvSpPr>
          <p:nvPr/>
        </p:nvSpPr>
        <p:spPr>
          <a:xfrm>
            <a:off x="323528" y="1412776"/>
            <a:ext cx="8136904" cy="64807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800" dirty="0" smtClean="0"/>
              <a:t>Créer un projet Web API qui représente le back end, sa sera une application Web API dockerisé</a:t>
            </a:r>
            <a:endParaRPr lang="fr-FR" sz="1800" dirty="0" smtClean="0">
              <a:latin typeface="Candara" panose="020E0502030303020204" pitchFamily="34" charset="0"/>
            </a:endParaRPr>
          </a:p>
          <a:p>
            <a:endParaRPr lang="fr-FR" sz="1800" dirty="0" smtClean="0">
              <a:latin typeface="Candara" panose="020E0502030303020204" pitchFamily="34" charset="0"/>
            </a:endParaRPr>
          </a:p>
          <a:p>
            <a:endParaRPr lang="fr-FR" sz="1800" dirty="0" smtClean="0">
              <a:latin typeface="Candara" panose="020E0502030303020204" pitchFamily="34" charset="0"/>
            </a:endParaRPr>
          </a:p>
          <a:p>
            <a:endParaRPr lang="fr-FR" sz="1800" dirty="0" smtClean="0">
              <a:latin typeface="Candara" panose="020E0502030303020204" pitchFamily="34" charset="0"/>
            </a:endParaRPr>
          </a:p>
          <a:p>
            <a:endParaRPr lang="fr-FR" sz="1800" dirty="0" smtClean="0">
              <a:latin typeface="Candara" panose="020E0502030303020204" pitchFamily="34" charset="0"/>
            </a:endParaRPr>
          </a:p>
          <a:p>
            <a:endParaRPr lang="fr-FR" sz="1800" dirty="0" smtClean="0">
              <a:latin typeface="Candara" panose="020E0502030303020204" pitchFamily="34" charset="0"/>
            </a:endParaRPr>
          </a:p>
          <a:p>
            <a:pPr marL="0" indent="0">
              <a:buFont typeface="Arial" pitchFamily="34" charset="0"/>
              <a:buNone/>
            </a:pPr>
            <a:endParaRPr lang="fr-FR" sz="1800" dirty="0">
              <a:latin typeface="Candara" panose="020E0502030303020204" pitchFamily="34" charset="0"/>
            </a:endParaRPr>
          </a:p>
        </p:txBody>
      </p:sp>
      <p:pic>
        <p:nvPicPr>
          <p:cNvPr id="5" name="Picture 4"/>
          <p:cNvPicPr>
            <a:picLocks noChangeAspect="1"/>
          </p:cNvPicPr>
          <p:nvPr/>
        </p:nvPicPr>
        <p:blipFill>
          <a:blip r:embed="rId2"/>
          <a:stretch>
            <a:fillRect/>
          </a:stretch>
        </p:blipFill>
        <p:spPr>
          <a:xfrm>
            <a:off x="827584" y="2265164"/>
            <a:ext cx="2952328" cy="2035100"/>
          </a:xfrm>
          <a:prstGeom prst="rect">
            <a:avLst/>
          </a:prstGeom>
        </p:spPr>
      </p:pic>
    </p:spTree>
    <p:extLst>
      <p:ext uri="{BB962C8B-B14F-4D97-AF65-F5344CB8AC3E}">
        <p14:creationId xmlns:p14="http://schemas.microsoft.com/office/powerpoint/2010/main" val="3217607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340768"/>
            <a:ext cx="8136904" cy="1296144"/>
          </a:xfrm>
        </p:spPr>
        <p:txBody>
          <a:bodyPr>
            <a:noAutofit/>
          </a:bodyPr>
          <a:lstStyle/>
          <a:p>
            <a:r>
              <a:rPr lang="fr-FR" sz="1800" dirty="0" smtClean="0">
                <a:latin typeface="Candara" panose="020E0502030303020204" pitchFamily="34" charset="0"/>
              </a:rPr>
              <a:t>Supposant que l’application va consommer la source de données Redis, il faut dont ajouter une référence du package nugget redis au niveau de l’application back end qui est WebApi dans ce cas </a:t>
            </a:r>
          </a:p>
          <a:p>
            <a:pPr marL="0" indent="0">
              <a:buNone/>
            </a:pPr>
            <a:r>
              <a:rPr lang="en-US" sz="1800" b="1" dirty="0" smtClean="0"/>
              <a:t>      </a:t>
            </a:r>
            <a:r>
              <a:rPr lang="en-US" sz="1800" b="1" dirty="0" err="1" smtClean="0"/>
              <a:t>Microsoft.Extensions.Caching.StackExchangeRedis</a:t>
            </a:r>
            <a:endParaRPr lang="fr-FR" sz="1800" dirty="0" smtClean="0">
              <a:latin typeface="Candara" panose="020E0502030303020204" pitchFamily="34" charset="0"/>
            </a:endParaRPr>
          </a:p>
          <a:p>
            <a:endParaRPr lang="fr-FR" sz="1800" dirty="0" smtClean="0">
              <a:latin typeface="Candara" panose="020E0502030303020204" pitchFamily="34" charset="0"/>
            </a:endParaRPr>
          </a:p>
          <a:p>
            <a:endParaRPr lang="fr-FR" sz="1800" dirty="0" smtClean="0">
              <a:latin typeface="Candara" panose="020E0502030303020204" pitchFamily="34" charset="0"/>
            </a:endParaRPr>
          </a:p>
          <a:p>
            <a:endParaRPr lang="fr-FR" sz="1800" dirty="0">
              <a:latin typeface="Candara" panose="020E0502030303020204" pitchFamily="34" charset="0"/>
            </a:endParaRPr>
          </a:p>
          <a:p>
            <a:endParaRPr lang="fr-FR" sz="1800" dirty="0" smtClean="0">
              <a:latin typeface="Candara" panose="020E0502030303020204" pitchFamily="34" charset="0"/>
            </a:endParaRPr>
          </a:p>
          <a:p>
            <a:endParaRPr lang="fr-FR" sz="1800" dirty="0">
              <a:latin typeface="Candara" panose="020E0502030303020204" pitchFamily="34" charset="0"/>
            </a:endParaRPr>
          </a:p>
          <a:p>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p:txBody>
      </p:sp>
      <p:sp>
        <p:nvSpPr>
          <p:cNvPr id="11" name="Rectangle 10"/>
          <p:cNvSpPr/>
          <p:nvPr/>
        </p:nvSpPr>
        <p:spPr>
          <a:xfrm>
            <a:off x="179512" y="764704"/>
            <a:ext cx="4894032" cy="461665"/>
          </a:xfrm>
          <a:prstGeom prst="rect">
            <a:avLst/>
          </a:prstGeom>
        </p:spPr>
        <p:txBody>
          <a:bodyPr wrap="none">
            <a:spAutoFit/>
          </a:bodyPr>
          <a:lstStyle/>
          <a:p>
            <a:r>
              <a:rPr lang="fr-FR" sz="2400" b="1" i="1" dirty="0" smtClean="0"/>
              <a:t>Un cas d’application Docker compose</a:t>
            </a:r>
            <a:endParaRPr lang="en-US" sz="2400" b="1" dirty="0"/>
          </a:p>
        </p:txBody>
      </p:sp>
      <p:pic>
        <p:nvPicPr>
          <p:cNvPr id="7" name="Picture 6"/>
          <p:cNvPicPr>
            <a:picLocks noChangeAspect="1"/>
          </p:cNvPicPr>
          <p:nvPr/>
        </p:nvPicPr>
        <p:blipFill>
          <a:blip r:embed="rId2"/>
          <a:stretch>
            <a:fillRect/>
          </a:stretch>
        </p:blipFill>
        <p:spPr>
          <a:xfrm>
            <a:off x="899592" y="2852936"/>
            <a:ext cx="7488832" cy="1697254"/>
          </a:xfrm>
          <a:prstGeom prst="rect">
            <a:avLst/>
          </a:prstGeom>
        </p:spPr>
      </p:pic>
    </p:spTree>
    <p:extLst>
      <p:ext uri="{BB962C8B-B14F-4D97-AF65-F5344CB8AC3E}">
        <p14:creationId xmlns:p14="http://schemas.microsoft.com/office/powerpoint/2010/main" val="1398426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340768"/>
            <a:ext cx="8136904" cy="416166"/>
          </a:xfrm>
        </p:spPr>
        <p:txBody>
          <a:bodyPr>
            <a:noAutofit/>
          </a:bodyPr>
          <a:lstStyle/>
          <a:p>
            <a:r>
              <a:rPr lang="fr-FR" sz="1800" dirty="0" smtClean="0">
                <a:latin typeface="Candara" panose="020E0502030303020204" pitchFamily="34" charset="0"/>
              </a:rPr>
              <a:t>Injectons le service maintenant au niveau de </a:t>
            </a:r>
            <a:r>
              <a:rPr lang="fr-FR" sz="1800" b="1" dirty="0" err="1" smtClean="0">
                <a:latin typeface="Candara" panose="020E0502030303020204" pitchFamily="34" charset="0"/>
              </a:rPr>
              <a:t>Program.cs</a:t>
            </a:r>
            <a:endParaRPr lang="fr-FR" sz="1800" b="1" dirty="0">
              <a:latin typeface="Candara" panose="020E0502030303020204" pitchFamily="34" charset="0"/>
            </a:endParaRPr>
          </a:p>
          <a:p>
            <a:endParaRPr lang="fr-FR" sz="1800" dirty="0" smtClean="0">
              <a:latin typeface="Candara" panose="020E0502030303020204" pitchFamily="34" charset="0"/>
            </a:endParaRPr>
          </a:p>
          <a:p>
            <a:endParaRPr lang="fr-FR" sz="1800" dirty="0">
              <a:latin typeface="Candara" panose="020E0502030303020204" pitchFamily="34" charset="0"/>
            </a:endParaRPr>
          </a:p>
          <a:p>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p:txBody>
      </p:sp>
      <p:sp>
        <p:nvSpPr>
          <p:cNvPr id="11" name="Rectangle 10"/>
          <p:cNvSpPr/>
          <p:nvPr/>
        </p:nvSpPr>
        <p:spPr>
          <a:xfrm>
            <a:off x="179512" y="764704"/>
            <a:ext cx="4894032" cy="461665"/>
          </a:xfrm>
          <a:prstGeom prst="rect">
            <a:avLst/>
          </a:prstGeom>
        </p:spPr>
        <p:txBody>
          <a:bodyPr wrap="none">
            <a:spAutoFit/>
          </a:bodyPr>
          <a:lstStyle/>
          <a:p>
            <a:r>
              <a:rPr lang="fr-FR" sz="2400" b="1" i="1" dirty="0" smtClean="0"/>
              <a:t>Un cas d’application Docker compose</a:t>
            </a:r>
            <a:endParaRPr lang="en-US" sz="2400" b="1" dirty="0"/>
          </a:p>
        </p:txBody>
      </p:sp>
      <p:sp>
        <p:nvSpPr>
          <p:cNvPr id="2" name="Rectangle 1"/>
          <p:cNvSpPr/>
          <p:nvPr/>
        </p:nvSpPr>
        <p:spPr>
          <a:xfrm>
            <a:off x="683568" y="1832831"/>
            <a:ext cx="8208912" cy="1569660"/>
          </a:xfrm>
          <a:prstGeom prst="rect">
            <a:avLst/>
          </a:prstGeom>
        </p:spPr>
        <p:txBody>
          <a:bodyPr wrap="square">
            <a:spAutoFit/>
          </a:bodyPr>
          <a:lstStyle/>
          <a:p>
            <a:r>
              <a:rPr lang="en-US" sz="1600" dirty="0" err="1">
                <a:solidFill>
                  <a:srgbClr val="000000"/>
                </a:solidFill>
                <a:latin typeface="Cascadia Mono" panose="020B0609020000020004" pitchFamily="49" charset="0"/>
              </a:rPr>
              <a:t>builder.Services.AddStackExchangeRedisCache</a:t>
            </a:r>
            <a:r>
              <a:rPr lang="en-US" sz="1600" dirty="0">
                <a:solidFill>
                  <a:srgbClr val="000000"/>
                </a:solidFill>
                <a:latin typeface="Cascadia Mono" panose="020B0609020000020004" pitchFamily="49" charset="0"/>
              </a:rPr>
              <a:t>(options =&gt;</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smtClean="0">
                <a:solidFill>
                  <a:srgbClr val="000000"/>
                </a:solidFill>
                <a:latin typeface="Cascadia Mono" panose="020B0609020000020004" pitchFamily="49" charset="0"/>
              </a:rPr>
              <a:t>  </a:t>
            </a:r>
            <a:r>
              <a:rPr lang="en-US" sz="1600" dirty="0" smtClean="0">
                <a:solidFill>
                  <a:srgbClr val="008000"/>
                </a:solidFill>
                <a:latin typeface="Cascadia Mono" panose="020B0609020000020004" pitchFamily="49" charset="0"/>
              </a:rPr>
              <a:t>// </a:t>
            </a:r>
            <a:r>
              <a:rPr lang="en-US" sz="1600" dirty="0" err="1" smtClean="0">
                <a:solidFill>
                  <a:srgbClr val="008000"/>
                </a:solidFill>
                <a:latin typeface="Cascadia Mono" panose="020B0609020000020004" pitchFamily="49" charset="0"/>
              </a:rPr>
              <a:t>redis</a:t>
            </a:r>
            <a:r>
              <a:rPr lang="en-US" sz="1600" dirty="0" smtClean="0">
                <a:solidFill>
                  <a:srgbClr val="008000"/>
                </a:solidFill>
                <a:latin typeface="Cascadia Mono" panose="020B0609020000020004" pitchFamily="49" charset="0"/>
              </a:rPr>
              <a:t> </a:t>
            </a:r>
            <a:r>
              <a:rPr lang="en-US" sz="1600" dirty="0" err="1" smtClean="0">
                <a:solidFill>
                  <a:srgbClr val="008000"/>
                </a:solidFill>
                <a:latin typeface="Cascadia Mono" panose="020B0609020000020004" pitchFamily="49" charset="0"/>
              </a:rPr>
              <a:t>utilse</a:t>
            </a:r>
            <a:r>
              <a:rPr lang="en-US" sz="1600" dirty="0" smtClean="0">
                <a:solidFill>
                  <a:srgbClr val="008000"/>
                </a:solidFill>
                <a:latin typeface="Cascadia Mono" panose="020B0609020000020004" pitchFamily="49" charset="0"/>
              </a:rPr>
              <a:t> par </a:t>
            </a:r>
            <a:r>
              <a:rPr lang="en-US" sz="1600" dirty="0" err="1" smtClean="0">
                <a:solidFill>
                  <a:srgbClr val="008000"/>
                </a:solidFill>
                <a:latin typeface="Cascadia Mono" panose="020B0609020000020004" pitchFamily="49" charset="0"/>
              </a:rPr>
              <a:t>défaut</a:t>
            </a:r>
            <a:r>
              <a:rPr lang="en-US" sz="1600" dirty="0" smtClean="0">
                <a:solidFill>
                  <a:srgbClr val="008000"/>
                </a:solidFill>
                <a:latin typeface="Cascadia Mono" panose="020B0609020000020004" pitchFamily="49" charset="0"/>
              </a:rPr>
              <a:t> le port 6379  </a:t>
            </a:r>
          </a:p>
          <a:p>
            <a:pPr lvl="1"/>
            <a:r>
              <a:rPr lang="en-US" sz="1600" dirty="0" err="1" smtClean="0">
                <a:solidFill>
                  <a:srgbClr val="000000"/>
                </a:solidFill>
                <a:latin typeface="Cascadia Mono" panose="020B0609020000020004" pitchFamily="49" charset="0"/>
              </a:rPr>
              <a:t>options.Configuration</a:t>
            </a:r>
            <a:r>
              <a:rPr lang="en-US" sz="1600" dirty="0" smtClean="0">
                <a:solidFill>
                  <a:srgbClr val="000000"/>
                </a:solidFill>
                <a:latin typeface="Cascadia Mono" panose="020B0609020000020004" pitchFamily="49" charset="0"/>
              </a:rPr>
              <a:t> </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"redis:6379"</a:t>
            </a:r>
            <a:r>
              <a:rPr lang="en-US" sz="1600" dirty="0">
                <a:solidFill>
                  <a:srgbClr val="000000"/>
                </a:solidFill>
                <a:latin typeface="Cascadia Mono" panose="020B0609020000020004" pitchFamily="49" charset="0"/>
              </a:rPr>
              <a:t>; </a:t>
            </a:r>
            <a:endParaRPr lang="en-US" sz="1600" dirty="0" smtClean="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smtClean="0">
                <a:solidFill>
                  <a:srgbClr val="000000"/>
                </a:solidFill>
                <a:latin typeface="Cascadia Mono" panose="020B0609020000020004" pitchFamily="49" charset="0"/>
              </a:rPr>
              <a:t>  </a:t>
            </a:r>
            <a:r>
              <a:rPr lang="en-US" sz="1600" dirty="0" err="1" smtClean="0">
                <a:solidFill>
                  <a:srgbClr val="000000"/>
                </a:solidFill>
                <a:latin typeface="Cascadia Mono" panose="020B0609020000020004" pitchFamily="49" charset="0"/>
              </a:rPr>
              <a:t>options.InstanceName</a:t>
            </a:r>
            <a:r>
              <a:rPr lang="en-US" sz="1600" dirty="0" smtClean="0">
                <a:solidFill>
                  <a:srgbClr val="000000"/>
                </a:solidFill>
                <a:latin typeface="Cascadia Mono" panose="020B0609020000020004" pitchFamily="49" charset="0"/>
              </a:rPr>
              <a:t> = </a:t>
            </a:r>
            <a:r>
              <a:rPr lang="en-US" sz="1600" dirty="0" smtClean="0">
                <a:solidFill>
                  <a:srgbClr val="A31515"/>
                </a:solidFill>
                <a:latin typeface="Cascadia Mono" panose="020B0609020000020004" pitchFamily="49" charset="0"/>
              </a:rPr>
              <a:t>"</a:t>
            </a:r>
            <a:r>
              <a:rPr lang="en-US" sz="1600" dirty="0" err="1" smtClean="0">
                <a:solidFill>
                  <a:srgbClr val="A31515"/>
                </a:solidFill>
                <a:latin typeface="Cascadia Mono" panose="020B0609020000020004" pitchFamily="49" charset="0"/>
              </a:rPr>
              <a:t>SampleInstance</a:t>
            </a:r>
            <a:r>
              <a:rPr lang="en-US" sz="1600" dirty="0" smtClean="0">
                <a:solidFill>
                  <a:srgbClr val="A31515"/>
                </a:solidFill>
                <a:latin typeface="Cascadia Mono" panose="020B0609020000020004" pitchFamily="49" charset="0"/>
              </a:rPr>
              <a:t>"</a:t>
            </a:r>
            <a:r>
              <a:rPr lang="en-US" sz="1600" dirty="0" smtClean="0">
                <a:solidFill>
                  <a:srgbClr val="000000"/>
                </a:solidFill>
                <a:latin typeface="Cascadia Mono" panose="020B0609020000020004" pitchFamily="49" charset="0"/>
              </a:rPr>
              <a:t>;</a:t>
            </a:r>
          </a:p>
          <a:p>
            <a:r>
              <a:rPr lang="en-US" sz="1600" dirty="0" smtClean="0">
                <a:solidFill>
                  <a:srgbClr val="000000"/>
                </a:solidFill>
                <a:latin typeface="Cascadia Mono" panose="020B0609020000020004" pitchFamily="49" charset="0"/>
              </a:rPr>
              <a:t>});</a:t>
            </a:r>
            <a:endParaRPr lang="en-US" sz="1600" dirty="0"/>
          </a:p>
        </p:txBody>
      </p:sp>
      <p:sp>
        <p:nvSpPr>
          <p:cNvPr id="5" name="Espace réservé du contenu 2"/>
          <p:cNvSpPr txBox="1">
            <a:spLocks/>
          </p:cNvSpPr>
          <p:nvPr/>
        </p:nvSpPr>
        <p:spPr>
          <a:xfrm>
            <a:off x="443358" y="3933056"/>
            <a:ext cx="8136904" cy="936104"/>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800" dirty="0" smtClean="0">
                <a:latin typeface="Candara" panose="020E0502030303020204" pitchFamily="34" charset="0"/>
              </a:rPr>
              <a:t>Ajoutons un contrôleur qui effectue les opérations CRUD</a:t>
            </a:r>
          </a:p>
          <a:p>
            <a:endParaRPr lang="fr-FR" sz="1800" dirty="0" smtClean="0">
              <a:latin typeface="Candara" panose="020E0502030303020204" pitchFamily="34" charset="0"/>
            </a:endParaRPr>
          </a:p>
          <a:p>
            <a:endParaRPr lang="fr-FR" sz="1800" dirty="0" smtClean="0">
              <a:latin typeface="Candara" panose="020E0502030303020204" pitchFamily="34" charset="0"/>
            </a:endParaRPr>
          </a:p>
          <a:p>
            <a:pPr marL="0" indent="0">
              <a:buFont typeface="Arial" pitchFamily="34" charset="0"/>
              <a:buNone/>
            </a:pPr>
            <a:endParaRPr lang="fr-FR" sz="1800" dirty="0">
              <a:latin typeface="Candara" panose="020E0502030303020204" pitchFamily="34" charset="0"/>
            </a:endParaRPr>
          </a:p>
        </p:txBody>
      </p:sp>
      <p:pic>
        <p:nvPicPr>
          <p:cNvPr id="4" name="Picture 3"/>
          <p:cNvPicPr>
            <a:picLocks noChangeAspect="1"/>
          </p:cNvPicPr>
          <p:nvPr/>
        </p:nvPicPr>
        <p:blipFill rotWithShape="1">
          <a:blip r:embed="rId3"/>
          <a:srcRect b="25676"/>
          <a:stretch/>
        </p:blipFill>
        <p:spPr>
          <a:xfrm>
            <a:off x="1907704" y="4319064"/>
            <a:ext cx="5256584" cy="1848553"/>
          </a:xfrm>
          <a:prstGeom prst="rect">
            <a:avLst/>
          </a:prstGeom>
        </p:spPr>
      </p:pic>
    </p:spTree>
    <p:extLst>
      <p:ext uri="{BB962C8B-B14F-4D97-AF65-F5344CB8AC3E}">
        <p14:creationId xmlns:p14="http://schemas.microsoft.com/office/powerpoint/2010/main" val="1045559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340768"/>
            <a:ext cx="8136904" cy="1368152"/>
          </a:xfrm>
        </p:spPr>
        <p:txBody>
          <a:bodyPr>
            <a:noAutofit/>
          </a:bodyPr>
          <a:lstStyle/>
          <a:p>
            <a:r>
              <a:rPr lang="fr-FR" sz="1800" dirty="0" smtClean="0">
                <a:latin typeface="Candara" panose="020E0502030303020204" pitchFamily="34" charset="0"/>
              </a:rPr>
              <a:t>Ajoutons un fichier Docker compose au projet en cliquant droit souris sur le projet, en suite sur ajouter, et puis choisir l’orchestrateur Docker compose </a:t>
            </a:r>
          </a:p>
          <a:p>
            <a:endParaRPr lang="fr-FR" sz="1800" dirty="0" smtClean="0">
              <a:latin typeface="Candara" panose="020E0502030303020204" pitchFamily="34" charset="0"/>
            </a:endParaRPr>
          </a:p>
          <a:p>
            <a:r>
              <a:rPr lang="fr-FR" sz="1800" dirty="0" smtClean="0">
                <a:latin typeface="Candara" panose="020E0502030303020204" pitchFamily="34" charset="0"/>
              </a:rPr>
              <a:t>Un nouveau projet s’ajoute à la solution</a:t>
            </a:r>
            <a:endParaRPr lang="fr-FR" sz="1800" dirty="0">
              <a:latin typeface="Candara" panose="020E0502030303020204" pitchFamily="34" charset="0"/>
            </a:endParaRPr>
          </a:p>
          <a:p>
            <a:endParaRPr lang="fr-FR" sz="1800" dirty="0">
              <a:latin typeface="Candara" panose="020E0502030303020204" pitchFamily="34" charset="0"/>
            </a:endParaRPr>
          </a:p>
          <a:p>
            <a:endParaRPr lang="fr-FR" sz="1800" dirty="0" smtClean="0">
              <a:latin typeface="Candara" panose="020E0502030303020204" pitchFamily="34" charset="0"/>
            </a:endParaRPr>
          </a:p>
          <a:p>
            <a:endParaRPr lang="fr-FR" sz="1800" dirty="0">
              <a:latin typeface="Candara" panose="020E0502030303020204" pitchFamily="34" charset="0"/>
            </a:endParaRPr>
          </a:p>
          <a:p>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p:txBody>
      </p:sp>
      <p:sp>
        <p:nvSpPr>
          <p:cNvPr id="11" name="Rectangle 10"/>
          <p:cNvSpPr/>
          <p:nvPr/>
        </p:nvSpPr>
        <p:spPr>
          <a:xfrm>
            <a:off x="179512" y="764704"/>
            <a:ext cx="4894032" cy="461665"/>
          </a:xfrm>
          <a:prstGeom prst="rect">
            <a:avLst/>
          </a:prstGeom>
        </p:spPr>
        <p:txBody>
          <a:bodyPr wrap="none">
            <a:spAutoFit/>
          </a:bodyPr>
          <a:lstStyle/>
          <a:p>
            <a:r>
              <a:rPr lang="fr-FR" sz="2400" b="1" i="1" dirty="0" smtClean="0"/>
              <a:t>Un cas d’application Docker compose</a:t>
            </a:r>
            <a:endParaRPr lang="en-US" sz="2400" b="1" dirty="0"/>
          </a:p>
        </p:txBody>
      </p:sp>
      <p:pic>
        <p:nvPicPr>
          <p:cNvPr id="2" name="Picture 1"/>
          <p:cNvPicPr>
            <a:picLocks noChangeAspect="1"/>
          </p:cNvPicPr>
          <p:nvPr/>
        </p:nvPicPr>
        <p:blipFill>
          <a:blip r:embed="rId2"/>
          <a:stretch>
            <a:fillRect/>
          </a:stretch>
        </p:blipFill>
        <p:spPr>
          <a:xfrm>
            <a:off x="1043608" y="2787373"/>
            <a:ext cx="3867150" cy="3105150"/>
          </a:xfrm>
          <a:prstGeom prst="rect">
            <a:avLst/>
          </a:prstGeom>
        </p:spPr>
      </p:pic>
      <p:sp>
        <p:nvSpPr>
          <p:cNvPr id="4" name="Rectangle 3"/>
          <p:cNvSpPr/>
          <p:nvPr/>
        </p:nvSpPr>
        <p:spPr>
          <a:xfrm>
            <a:off x="1043608" y="2996952"/>
            <a:ext cx="3816424" cy="720080"/>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289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TotalTime>
  <Words>640</Words>
  <Application>Microsoft Office PowerPoint</Application>
  <PresentationFormat>Affichage à l'écran (4:3)</PresentationFormat>
  <Paragraphs>142</Paragraphs>
  <Slides>11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Candara</vt:lpstr>
      <vt:lpstr>Cascadia Mono</vt:lpstr>
      <vt:lpstr>Comic Sans MS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WCF</dc:title>
  <dc:creator>Administrator</dc:creator>
  <cp:lastModifiedBy>DELL</cp:lastModifiedBy>
  <cp:revision>85</cp:revision>
  <dcterms:created xsi:type="dcterms:W3CDTF">2014-06-23T06:00:52Z</dcterms:created>
  <dcterms:modified xsi:type="dcterms:W3CDTF">2023-12-02T08:04:04Z</dcterms:modified>
</cp:coreProperties>
</file>