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0" r:id="rId2"/>
    <p:sldId id="257" r:id="rId3"/>
    <p:sldId id="259" r:id="rId4"/>
    <p:sldId id="299" r:id="rId5"/>
    <p:sldId id="300" r:id="rId6"/>
    <p:sldId id="301" r:id="rId7"/>
    <p:sldId id="312" r:id="rId8"/>
    <p:sldId id="304" r:id="rId9"/>
    <p:sldId id="305" r:id="rId10"/>
    <p:sldId id="313" r:id="rId11"/>
    <p:sldId id="314" r:id="rId12"/>
    <p:sldId id="315" r:id="rId13"/>
    <p:sldId id="316"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88" autoAdjust="0"/>
  </p:normalViewPr>
  <p:slideViewPr>
    <p:cSldViewPr>
      <p:cViewPr varScale="1">
        <p:scale>
          <a:sx n="100" d="100"/>
          <a:sy n="100" d="100"/>
        </p:scale>
        <p:origin x="184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02/12/2023</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‹N°›</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7</a:t>
            </a:fld>
            <a:endParaRPr lang="fr-FR"/>
          </a:p>
        </p:txBody>
      </p:sp>
    </p:spTree>
    <p:extLst>
      <p:ext uri="{BB962C8B-B14F-4D97-AF65-F5344CB8AC3E}">
        <p14:creationId xmlns:p14="http://schemas.microsoft.com/office/powerpoint/2010/main" val="368856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9</a:t>
            </a:fld>
            <a:endParaRPr lang="fr-FR"/>
          </a:p>
        </p:txBody>
      </p:sp>
    </p:spTree>
    <p:extLst>
      <p:ext uri="{BB962C8B-B14F-4D97-AF65-F5344CB8AC3E}">
        <p14:creationId xmlns:p14="http://schemas.microsoft.com/office/powerpoint/2010/main" val="161067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10</a:t>
            </a:fld>
            <a:endParaRPr lang="fr-FR"/>
          </a:p>
        </p:txBody>
      </p:sp>
    </p:spTree>
    <p:extLst>
      <p:ext uri="{BB962C8B-B14F-4D97-AF65-F5344CB8AC3E}">
        <p14:creationId xmlns:p14="http://schemas.microsoft.com/office/powerpoint/2010/main" val="235410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 manifest pour </a:t>
            </a:r>
            <a:r>
              <a:rPr lang="en-US" b="1" dirty="0" err="1" smtClean="0"/>
              <a:t>créer</a:t>
            </a:r>
            <a:r>
              <a:rPr lang="en-US" b="1" dirty="0" smtClean="0"/>
              <a:t> le </a:t>
            </a:r>
            <a:r>
              <a:rPr lang="en-US" b="1" dirty="0" err="1" smtClean="0"/>
              <a:t>déploiment</a:t>
            </a:r>
            <a:r>
              <a:rPr lang="en-US" b="1" dirty="0" smtClean="0"/>
              <a:t> et le service:</a:t>
            </a:r>
          </a:p>
          <a:p>
            <a:endParaRPr lang="en-US" b="1" dirty="0" smtClean="0"/>
          </a:p>
          <a:p>
            <a:r>
              <a:rPr lang="en-US" b="0" dirty="0" err="1" smtClean="0"/>
              <a:t>apiVersion</a:t>
            </a:r>
            <a:r>
              <a:rPr lang="en-US" b="0" dirty="0" smtClean="0"/>
              <a:t>: apps/v1</a:t>
            </a:r>
          </a:p>
          <a:p>
            <a:r>
              <a:rPr lang="en-US" b="0" dirty="0" smtClean="0"/>
              <a:t>kind: Deployment</a:t>
            </a:r>
          </a:p>
          <a:p>
            <a:r>
              <a:rPr lang="en-US" b="0" dirty="0" smtClean="0"/>
              <a:t>metadata:</a:t>
            </a:r>
          </a:p>
          <a:p>
            <a:r>
              <a:rPr lang="en-US" b="0" dirty="0" smtClean="0"/>
              <a:t>  name: </a:t>
            </a:r>
            <a:r>
              <a:rPr lang="en-US" b="0" dirty="0" err="1" smtClean="0"/>
              <a:t>stackexchange</a:t>
            </a:r>
            <a:endParaRPr lang="en-US" b="0" dirty="0" smtClean="0"/>
          </a:p>
          <a:p>
            <a:r>
              <a:rPr lang="en-US" b="0" dirty="0" smtClean="0"/>
              <a:t>  labels:</a:t>
            </a:r>
          </a:p>
          <a:p>
            <a:r>
              <a:rPr lang="en-US" b="0" dirty="0" smtClean="0"/>
              <a:t>    app: product-app</a:t>
            </a:r>
          </a:p>
          <a:p>
            <a:r>
              <a:rPr lang="en-US" b="0" dirty="0" smtClean="0"/>
              <a:t>spec:</a:t>
            </a:r>
          </a:p>
          <a:p>
            <a:r>
              <a:rPr lang="en-US" b="0" dirty="0" smtClean="0"/>
              <a:t>  replicas: 2</a:t>
            </a:r>
          </a:p>
          <a:p>
            <a:r>
              <a:rPr lang="en-US" b="0" dirty="0" smtClean="0"/>
              <a:t>  selector:</a:t>
            </a:r>
          </a:p>
          <a:p>
            <a:r>
              <a:rPr lang="en-US" b="0" dirty="0" smtClean="0"/>
              <a:t>    </a:t>
            </a:r>
            <a:r>
              <a:rPr lang="en-US" b="0" dirty="0" err="1" smtClean="0"/>
              <a:t>matchLabels</a:t>
            </a:r>
            <a:r>
              <a:rPr lang="en-US" b="0" dirty="0" smtClean="0"/>
              <a:t>:</a:t>
            </a:r>
          </a:p>
          <a:p>
            <a:r>
              <a:rPr lang="en-US" b="0" dirty="0" smtClean="0"/>
              <a:t>      service: </a:t>
            </a:r>
            <a:r>
              <a:rPr lang="en-US" b="0" dirty="0" err="1" smtClean="0"/>
              <a:t>stackexchange</a:t>
            </a:r>
            <a:endParaRPr lang="en-US" b="0" dirty="0" smtClean="0"/>
          </a:p>
          <a:p>
            <a:r>
              <a:rPr lang="en-US" b="0" dirty="0" smtClean="0"/>
              <a:t>  template:</a:t>
            </a:r>
          </a:p>
          <a:p>
            <a:r>
              <a:rPr lang="en-US" b="0" dirty="0" smtClean="0"/>
              <a:t>    metadata:</a:t>
            </a:r>
          </a:p>
          <a:p>
            <a:r>
              <a:rPr lang="en-US" b="0" dirty="0" smtClean="0"/>
              <a:t>      labels:</a:t>
            </a:r>
          </a:p>
          <a:p>
            <a:r>
              <a:rPr lang="en-US" b="0" dirty="0" smtClean="0"/>
              <a:t>        app: product-app</a:t>
            </a:r>
          </a:p>
          <a:p>
            <a:r>
              <a:rPr lang="en-US" b="0" dirty="0" smtClean="0"/>
              <a:t>        service: </a:t>
            </a:r>
            <a:r>
              <a:rPr lang="en-US" b="0" dirty="0" err="1" smtClean="0"/>
              <a:t>stackexchange</a:t>
            </a:r>
            <a:endParaRPr lang="en-US" b="0" dirty="0" smtClean="0"/>
          </a:p>
          <a:p>
            <a:r>
              <a:rPr lang="en-US" b="0" dirty="0" smtClean="0"/>
              <a:t>    spec:</a:t>
            </a:r>
          </a:p>
          <a:p>
            <a:r>
              <a:rPr lang="en-US" b="0" dirty="0" smtClean="0"/>
              <a:t>      containers:</a:t>
            </a:r>
          </a:p>
          <a:p>
            <a:r>
              <a:rPr lang="en-US" b="0" dirty="0" smtClean="0"/>
              <a:t>        - name: </a:t>
            </a:r>
            <a:r>
              <a:rPr lang="en-US" b="0" dirty="0" err="1" smtClean="0"/>
              <a:t>webapicontainer</a:t>
            </a:r>
            <a:endParaRPr lang="en-US" b="0" dirty="0" smtClean="0"/>
          </a:p>
          <a:p>
            <a:r>
              <a:rPr lang="en-US" b="0" dirty="0" smtClean="0"/>
              <a:t>          image: </a:t>
            </a:r>
            <a:r>
              <a:rPr lang="en-US" b="0" dirty="0" err="1" smtClean="0"/>
              <a:t>stackexchange:dev</a:t>
            </a:r>
            <a:endParaRPr lang="en-US" b="0" dirty="0" smtClean="0"/>
          </a:p>
          <a:p>
            <a:r>
              <a:rPr lang="en-US" b="0" dirty="0" smtClean="0"/>
              <a:t>          ports:</a:t>
            </a:r>
          </a:p>
          <a:p>
            <a:r>
              <a:rPr lang="en-US" b="0" dirty="0" smtClean="0"/>
              <a:t>            - </a:t>
            </a:r>
            <a:r>
              <a:rPr lang="en-US" b="0" dirty="0" err="1" smtClean="0"/>
              <a:t>containerPort</a:t>
            </a:r>
            <a:r>
              <a:rPr lang="en-US" b="0" dirty="0" smtClean="0"/>
              <a:t>: 80</a:t>
            </a:r>
          </a:p>
          <a:p>
            <a:r>
              <a:rPr lang="en-US" b="0" dirty="0" smtClean="0"/>
              <a:t>              protocol: TCP</a:t>
            </a:r>
          </a:p>
          <a:p>
            <a:r>
              <a:rPr lang="en-US" b="0" dirty="0" smtClean="0"/>
              <a:t>          env:</a:t>
            </a:r>
          </a:p>
          <a:p>
            <a:r>
              <a:rPr lang="en-US" b="0" dirty="0" smtClean="0"/>
              <a:t>            - name: ASPNETCORE_URLS</a:t>
            </a:r>
          </a:p>
          <a:p>
            <a:r>
              <a:rPr lang="en-US" b="0" dirty="0" smtClean="0"/>
              <a:t>              value: http://+:80</a:t>
            </a:r>
          </a:p>
          <a:p>
            <a:r>
              <a:rPr lang="en-US" b="0" dirty="0" smtClean="0"/>
              <a:t>---</a:t>
            </a:r>
          </a:p>
          <a:p>
            <a:r>
              <a:rPr lang="en-US" b="0" dirty="0" err="1" smtClean="0"/>
              <a:t>apiVersion</a:t>
            </a:r>
            <a:r>
              <a:rPr lang="en-US" b="0" dirty="0" smtClean="0"/>
              <a:t>: v1</a:t>
            </a:r>
          </a:p>
          <a:p>
            <a:r>
              <a:rPr lang="en-US" b="0" dirty="0" smtClean="0"/>
              <a:t>kind: Service</a:t>
            </a:r>
          </a:p>
          <a:p>
            <a:r>
              <a:rPr lang="en-US" b="0" dirty="0" smtClean="0"/>
              <a:t>metadata:</a:t>
            </a:r>
          </a:p>
          <a:p>
            <a:r>
              <a:rPr lang="en-US" b="0" dirty="0" smtClean="0"/>
              <a:t>  name: </a:t>
            </a:r>
            <a:r>
              <a:rPr lang="en-US" b="0" dirty="0" err="1" smtClean="0"/>
              <a:t>stackexchangeservice</a:t>
            </a:r>
            <a:endParaRPr lang="en-US" b="0" dirty="0" smtClean="0"/>
          </a:p>
          <a:p>
            <a:r>
              <a:rPr lang="en-US" b="0" dirty="0" smtClean="0"/>
              <a:t>  labels:</a:t>
            </a:r>
          </a:p>
          <a:p>
            <a:r>
              <a:rPr lang="en-US" b="0" dirty="0" smtClean="0"/>
              <a:t>    app: product-app</a:t>
            </a:r>
          </a:p>
          <a:p>
            <a:r>
              <a:rPr lang="en-US" b="0" dirty="0" smtClean="0"/>
              <a:t>    service: </a:t>
            </a:r>
            <a:r>
              <a:rPr lang="en-US" b="0" dirty="0" err="1" smtClean="0"/>
              <a:t>stackexchange</a:t>
            </a:r>
            <a:endParaRPr lang="en-US" b="0" dirty="0" smtClean="0"/>
          </a:p>
          <a:p>
            <a:r>
              <a:rPr lang="en-US" b="0" dirty="0" smtClean="0"/>
              <a:t>spec:</a:t>
            </a:r>
          </a:p>
          <a:p>
            <a:r>
              <a:rPr lang="en-US" b="0" dirty="0" smtClean="0"/>
              <a:t>  type: </a:t>
            </a:r>
            <a:r>
              <a:rPr lang="en-US" b="0" dirty="0" err="1" smtClean="0"/>
              <a:t>NodePort</a:t>
            </a:r>
            <a:endParaRPr lang="en-US" b="0" dirty="0" smtClean="0"/>
          </a:p>
          <a:p>
            <a:r>
              <a:rPr lang="en-US" b="0" dirty="0" smtClean="0"/>
              <a:t>  ports:</a:t>
            </a:r>
          </a:p>
          <a:p>
            <a:r>
              <a:rPr lang="en-US" b="0" dirty="0" smtClean="0"/>
              <a:t>    - port: 8080</a:t>
            </a:r>
          </a:p>
          <a:p>
            <a:r>
              <a:rPr lang="en-US" b="0" dirty="0" smtClean="0"/>
              <a:t>      </a:t>
            </a:r>
            <a:r>
              <a:rPr lang="en-US" b="0" dirty="0" err="1" smtClean="0"/>
              <a:t>targetPort</a:t>
            </a:r>
            <a:r>
              <a:rPr lang="en-US" b="0" dirty="0" smtClean="0"/>
              <a:t> : 80</a:t>
            </a:r>
          </a:p>
          <a:p>
            <a:r>
              <a:rPr lang="en-US" b="0" dirty="0" smtClean="0"/>
              <a:t>      protocol: TCP</a:t>
            </a:r>
          </a:p>
          <a:p>
            <a:r>
              <a:rPr lang="en-US" b="0" dirty="0" smtClean="0"/>
              <a:t>  selector:</a:t>
            </a:r>
          </a:p>
          <a:p>
            <a:r>
              <a:rPr lang="en-US" b="0" dirty="0" smtClean="0"/>
              <a:t>    service: </a:t>
            </a:r>
            <a:r>
              <a:rPr lang="en-US" b="0" dirty="0" err="1" smtClean="0"/>
              <a:t>stackexchange</a:t>
            </a:r>
            <a:endParaRPr lang="en-US" b="0" dirty="0"/>
          </a:p>
        </p:txBody>
      </p:sp>
      <p:sp>
        <p:nvSpPr>
          <p:cNvPr id="4" name="Slide Number Placeholder 3"/>
          <p:cNvSpPr>
            <a:spLocks noGrp="1"/>
          </p:cNvSpPr>
          <p:nvPr>
            <p:ph type="sldNum" sz="quarter" idx="10"/>
          </p:nvPr>
        </p:nvSpPr>
        <p:spPr/>
        <p:txBody>
          <a:bodyPr/>
          <a:lstStyle/>
          <a:p>
            <a:fld id="{2159B6CC-CEC2-4BBA-B867-D80F18847B80}" type="slidenum">
              <a:rPr lang="fr-FR" smtClean="0"/>
              <a:t>13</a:t>
            </a:fld>
            <a:endParaRPr lang="fr-FR"/>
          </a:p>
        </p:txBody>
      </p:sp>
    </p:spTree>
    <p:extLst>
      <p:ext uri="{BB962C8B-B14F-4D97-AF65-F5344CB8AC3E}">
        <p14:creationId xmlns:p14="http://schemas.microsoft.com/office/powerpoint/2010/main" val="312010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pic>
        <p:nvPicPr>
          <p:cNvPr id="5" name="Picture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6050" y="201890"/>
            <a:ext cx="5029200" cy="38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hyperlink" Target="https://github.com/kubernetes/kuberne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ekflare.com/fr/kubernetes-architectur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923330"/>
          </a:xfrm>
          <a:prstGeom prst="rect">
            <a:avLst/>
          </a:prstGeom>
        </p:spPr>
        <p:txBody>
          <a:bodyPr wrap="square">
            <a:spAutoFit/>
          </a:bodyPr>
          <a:lstStyle/>
          <a:p>
            <a:pPr lvl="0" algn="ctr"/>
            <a:r>
              <a:rPr lang="fr-FR" dirty="0" smtClean="0">
                <a:solidFill>
                  <a:srgbClr val="1C3158"/>
                </a:solidFill>
                <a:latin typeface="Comic Sans MS" pitchFamily="66" charset="0"/>
              </a:rPr>
              <a:t>Techniques de déploiement des micro services avec Kubernetes</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2497"/>
            <a:ext cx="3999235"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30174" y="3068960"/>
            <a:ext cx="5040560" cy="360040"/>
          </a:xfrm>
        </p:spPr>
        <p:txBody>
          <a:bodyPr>
            <a:noAutofit/>
          </a:bodyPr>
          <a:lstStyle/>
          <a:p>
            <a:pPr marL="0" indent="0">
              <a:buNone/>
            </a:pPr>
            <a:r>
              <a:rPr lang="fr-FR" sz="1800" b="1" dirty="0" smtClean="0">
                <a:latin typeface="Candara" panose="020E0502030303020204" pitchFamily="34" charset="0"/>
              </a:rPr>
              <a:t>Exemple de déploiement d’un simple cluster K8</a:t>
            </a:r>
            <a:endParaRPr lang="fr-FR" sz="1800" dirty="0" smtClean="0">
              <a:latin typeface="Candara" panose="020E0502030303020204" pitchFamily="34" charset="0"/>
            </a:endParaRPr>
          </a:p>
        </p:txBody>
      </p:sp>
      <p:sp>
        <p:nvSpPr>
          <p:cNvPr id="11" name="Rectangle 10"/>
          <p:cNvSpPr/>
          <p:nvPr/>
        </p:nvSpPr>
        <p:spPr>
          <a:xfrm>
            <a:off x="179512" y="764704"/>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2382237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1877" y="764705"/>
            <a:ext cx="8136904" cy="576064"/>
          </a:xfrm>
        </p:spPr>
        <p:txBody>
          <a:bodyPr>
            <a:noAutofit/>
          </a:bodyPr>
          <a:lstStyle/>
          <a:p>
            <a:pPr marL="0" indent="0">
              <a:buNone/>
            </a:pPr>
            <a:r>
              <a:rPr lang="fr-FR" sz="1800" dirty="0" smtClean="0">
                <a:latin typeface="Candara" panose="020E0502030303020204" pitchFamily="34" charset="0"/>
              </a:rPr>
              <a:t>On commence par la création d’un simple projet Microservice Web Api Core </a:t>
            </a:r>
            <a:r>
              <a:rPr lang="fr-FR" sz="1800" dirty="0">
                <a:latin typeface="Candara" panose="020E0502030303020204" pitchFamily="34" charset="0"/>
              </a:rPr>
              <a:t> </a:t>
            </a:r>
            <a:r>
              <a:rPr lang="fr-FR" sz="1800" dirty="0" smtClean="0">
                <a:latin typeface="Candara" panose="020E0502030303020204" pitchFamily="34" charset="0"/>
              </a:rPr>
              <a:t>dont voici le code </a:t>
            </a:r>
          </a:p>
        </p:txBody>
      </p:sp>
      <p:sp>
        <p:nvSpPr>
          <p:cNvPr id="4" name="Rectangle 3"/>
          <p:cNvSpPr/>
          <p:nvPr/>
        </p:nvSpPr>
        <p:spPr>
          <a:xfrm>
            <a:off x="933422" y="1628800"/>
            <a:ext cx="7509189" cy="3662541"/>
          </a:xfrm>
          <a:prstGeom prst="rect">
            <a:avLst/>
          </a:prstGeom>
        </p:spPr>
        <p:txBody>
          <a:bodyPr wrap="square">
            <a:spAutoFit/>
          </a:bodyPr>
          <a:lstStyle/>
          <a:p>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Microsoft.AspNetCore.Mvc</a:t>
            </a:r>
            <a:r>
              <a:rPr lang="en-US" sz="1600" dirty="0">
                <a:solidFill>
                  <a:srgbClr val="000000"/>
                </a:solidFill>
                <a:latin typeface="Cascadia Mono" panose="020B0609020000020004" pitchFamily="49" charset="0"/>
              </a:rPr>
              <a:t>;</a:t>
            </a:r>
          </a:p>
          <a:p>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WebAPI.Controllers</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ApiController</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[Route(</a:t>
            </a:r>
            <a:r>
              <a:rPr lang="en-US" sz="1600" dirty="0">
                <a:solidFill>
                  <a:srgbClr val="A31515"/>
                </a:solidFill>
                <a:latin typeface="Cascadia Mono" panose="020B0609020000020004" pitchFamily="49" charset="0"/>
              </a:rPr>
              <a:t>"demo"</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DemoController</a:t>
            </a:r>
            <a:r>
              <a:rPr lang="en-US" sz="1600" dirty="0">
                <a:solidFill>
                  <a:srgbClr val="000000"/>
                </a:solidFill>
                <a:latin typeface="Cascadia Mono" panose="020B0609020000020004" pitchFamily="49" charset="0"/>
              </a:rPr>
              <a:t> : ControllerBase</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HttpGet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String Get()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a:t>
            </a:r>
            <a:r>
              <a:rPr lang="en-US" sz="1600" dirty="0" smtClean="0">
                <a:solidFill>
                  <a:srgbClr val="A31515"/>
                </a:solidFill>
                <a:latin typeface="Cascadia Mono" panose="020B0609020000020004" pitchFamily="49" charset="0"/>
              </a:rPr>
              <a:t>"</a:t>
            </a:r>
            <a:r>
              <a:rPr lang="en-US" sz="1600" dirty="0" err="1" smtClean="0">
                <a:solidFill>
                  <a:srgbClr val="A31515"/>
                </a:solidFill>
                <a:latin typeface="Cascadia Mono" panose="020B0609020000020004" pitchFamily="49" charset="0"/>
              </a:rPr>
              <a:t>Lancé</a:t>
            </a:r>
            <a:r>
              <a:rPr lang="en-US" sz="1600" dirty="0" smtClean="0">
                <a:solidFill>
                  <a:srgbClr val="A31515"/>
                </a:solidFill>
                <a:latin typeface="Cascadia Mono" panose="020B0609020000020004" pitchFamily="49" charset="0"/>
              </a:rPr>
              <a:t> </a:t>
            </a:r>
            <a:r>
              <a:rPr lang="en-US" sz="1600" dirty="0" err="1" smtClean="0">
                <a:solidFill>
                  <a:srgbClr val="A31515"/>
                </a:solidFill>
                <a:latin typeface="Cascadia Mono" panose="020B0609020000020004" pitchFamily="49" charset="0"/>
              </a:rPr>
              <a:t>depuis</a:t>
            </a:r>
            <a:r>
              <a:rPr lang="en-US" sz="1600" dirty="0" smtClean="0">
                <a:solidFill>
                  <a:srgbClr val="A31515"/>
                </a:solidFill>
                <a:latin typeface="Cascadia Mono" panose="020B0609020000020004" pitchFamily="49" charset="0"/>
              </a:rPr>
              <a:t> un cluster K8s!"</a:t>
            </a:r>
            <a:r>
              <a:rPr lang="en-US" sz="1600" dirty="0" smtClean="0">
                <a:solidFill>
                  <a:srgbClr val="000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3271788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1877" y="764705"/>
            <a:ext cx="8136904" cy="576064"/>
          </a:xfrm>
        </p:spPr>
        <p:txBody>
          <a:bodyPr>
            <a:noAutofit/>
          </a:bodyPr>
          <a:lstStyle/>
          <a:p>
            <a:pPr marL="0" indent="0">
              <a:buNone/>
            </a:pPr>
            <a:r>
              <a:rPr lang="fr-FR" sz="1800" dirty="0" smtClean="0">
                <a:latin typeface="Candara" panose="020E0502030303020204" pitchFamily="34" charset="0"/>
              </a:rPr>
              <a:t>On remarque que le Dockerfile est présent parmi les fichiers du projet, on compile et on lance l’application </a:t>
            </a:r>
          </a:p>
        </p:txBody>
      </p:sp>
      <p:pic>
        <p:nvPicPr>
          <p:cNvPr id="2" name="Picture 1"/>
          <p:cNvPicPr>
            <a:picLocks noChangeAspect="1"/>
          </p:cNvPicPr>
          <p:nvPr/>
        </p:nvPicPr>
        <p:blipFill>
          <a:blip r:embed="rId2"/>
          <a:stretch>
            <a:fillRect/>
          </a:stretch>
        </p:blipFill>
        <p:spPr>
          <a:xfrm>
            <a:off x="466134" y="1484784"/>
            <a:ext cx="7748390" cy="3536788"/>
          </a:xfrm>
          <a:prstGeom prst="rect">
            <a:avLst/>
          </a:prstGeom>
        </p:spPr>
      </p:pic>
      <p:sp>
        <p:nvSpPr>
          <p:cNvPr id="5" name="Rectangle 4"/>
          <p:cNvSpPr/>
          <p:nvPr/>
        </p:nvSpPr>
        <p:spPr>
          <a:xfrm>
            <a:off x="7308304" y="2852936"/>
            <a:ext cx="86409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039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1877" y="764705"/>
            <a:ext cx="8136904" cy="576064"/>
          </a:xfrm>
        </p:spPr>
        <p:txBody>
          <a:bodyPr>
            <a:noAutofit/>
          </a:bodyPr>
          <a:lstStyle/>
          <a:p>
            <a:pPr marL="0" indent="0">
              <a:buNone/>
            </a:pPr>
            <a:r>
              <a:rPr lang="fr-FR" sz="1800" dirty="0" smtClean="0">
                <a:latin typeface="Candara" panose="020E0502030303020204" pitchFamily="34" charset="0"/>
              </a:rPr>
              <a:t>Voici à présent l’ensemble des commandes lancée depuis </a:t>
            </a:r>
            <a:r>
              <a:rPr lang="fr-FR" sz="1800" dirty="0" err="1" smtClean="0">
                <a:latin typeface="Candara" panose="020E0502030303020204" pitchFamily="34" charset="0"/>
              </a:rPr>
              <a:t>Powershell</a:t>
            </a:r>
            <a:r>
              <a:rPr lang="fr-FR" sz="1800" dirty="0" smtClean="0">
                <a:latin typeface="Candara" panose="020E0502030303020204" pitchFamily="34" charset="0"/>
              </a:rPr>
              <a:t>, pour créer le cluster basique</a:t>
            </a:r>
          </a:p>
        </p:txBody>
      </p:sp>
      <p:sp>
        <p:nvSpPr>
          <p:cNvPr id="4" name="Rectangle 3"/>
          <p:cNvSpPr/>
          <p:nvPr/>
        </p:nvSpPr>
        <p:spPr>
          <a:xfrm>
            <a:off x="323528" y="1484784"/>
            <a:ext cx="4572000" cy="3231654"/>
          </a:xfrm>
          <a:prstGeom prst="rect">
            <a:avLst/>
          </a:prstGeom>
        </p:spPr>
        <p:txBody>
          <a:bodyPr>
            <a:spAutoFit/>
          </a:bodyPr>
          <a:lstStyle/>
          <a:p>
            <a:r>
              <a:rPr lang="en-US" sz="1200" dirty="0"/>
              <a:t> Id </a:t>
            </a:r>
            <a:r>
              <a:rPr lang="en-US" sz="1200" dirty="0" err="1"/>
              <a:t>CommandLine</a:t>
            </a:r>
            <a:endParaRPr lang="en-US" sz="1200" dirty="0"/>
          </a:p>
          <a:p>
            <a:r>
              <a:rPr lang="en-US" sz="1200" dirty="0"/>
              <a:t>  -- -----------</a:t>
            </a:r>
          </a:p>
          <a:p>
            <a:r>
              <a:rPr lang="en-US" sz="1200" dirty="0"/>
              <a:t>   1 </a:t>
            </a:r>
            <a:r>
              <a:rPr lang="en-US" sz="1200" dirty="0" err="1"/>
              <a:t>docker</a:t>
            </a:r>
            <a:r>
              <a:rPr lang="en-US" sz="1200" dirty="0"/>
              <a:t> images</a:t>
            </a:r>
          </a:p>
          <a:p>
            <a:r>
              <a:rPr lang="en-US" sz="1200" dirty="0"/>
              <a:t>   2 </a:t>
            </a:r>
            <a:r>
              <a:rPr lang="en-US" sz="1200" dirty="0" err="1"/>
              <a:t>docker</a:t>
            </a:r>
            <a:r>
              <a:rPr lang="en-US" sz="1200" dirty="0"/>
              <a:t> </a:t>
            </a:r>
            <a:r>
              <a:rPr lang="en-US" sz="1200" dirty="0" err="1"/>
              <a:t>ps</a:t>
            </a:r>
            <a:endParaRPr lang="en-US" sz="1200" dirty="0"/>
          </a:p>
          <a:p>
            <a:r>
              <a:rPr lang="en-US" sz="1200" dirty="0"/>
              <a:t>   3 notepad</a:t>
            </a:r>
          </a:p>
          <a:p>
            <a:r>
              <a:rPr lang="en-US" sz="1200" dirty="0"/>
              <a:t>   4 ls</a:t>
            </a:r>
          </a:p>
          <a:p>
            <a:r>
              <a:rPr lang="en-US" sz="1200" dirty="0"/>
              <a:t>   5 </a:t>
            </a:r>
            <a:r>
              <a:rPr lang="en-US" sz="1200" dirty="0" err="1"/>
              <a:t>kubectl</a:t>
            </a:r>
            <a:r>
              <a:rPr lang="en-US" sz="1200" dirty="0"/>
              <a:t> get ns</a:t>
            </a:r>
          </a:p>
          <a:p>
            <a:r>
              <a:rPr lang="en-US" sz="1200" dirty="0"/>
              <a:t>   6 </a:t>
            </a:r>
            <a:r>
              <a:rPr lang="en-US" sz="1200" dirty="0" err="1"/>
              <a:t>kubectl</a:t>
            </a:r>
            <a:r>
              <a:rPr lang="en-US" sz="1200" dirty="0"/>
              <a:t> create -f </a:t>
            </a:r>
            <a:r>
              <a:rPr lang="en-US" sz="1200" dirty="0" err="1"/>
              <a:t>stackexchange.yaml</a:t>
            </a:r>
            <a:r>
              <a:rPr lang="en-US" sz="1200" dirty="0"/>
              <a:t> ns </a:t>
            </a:r>
            <a:r>
              <a:rPr lang="en-US" sz="1200" dirty="0" err="1"/>
              <a:t>monapp</a:t>
            </a:r>
            <a:endParaRPr lang="en-US" sz="1200" dirty="0"/>
          </a:p>
          <a:p>
            <a:r>
              <a:rPr lang="en-US" sz="1200" dirty="0"/>
              <a:t>   7 </a:t>
            </a:r>
            <a:r>
              <a:rPr lang="en-US" sz="1200" dirty="0" err="1"/>
              <a:t>kubectl</a:t>
            </a:r>
            <a:r>
              <a:rPr lang="en-US" sz="1200" dirty="0"/>
              <a:t> apply -f </a:t>
            </a:r>
            <a:r>
              <a:rPr lang="en-US" sz="1200" dirty="0" err="1"/>
              <a:t>stackexchange.yaml</a:t>
            </a:r>
            <a:r>
              <a:rPr lang="en-US" sz="1200" dirty="0"/>
              <a:t> ns </a:t>
            </a:r>
            <a:r>
              <a:rPr lang="en-US" sz="1200" dirty="0" err="1"/>
              <a:t>monapp</a:t>
            </a:r>
            <a:endParaRPr lang="en-US" sz="1200" dirty="0"/>
          </a:p>
          <a:p>
            <a:r>
              <a:rPr lang="en-US" sz="1200" dirty="0"/>
              <a:t>   8 </a:t>
            </a:r>
            <a:r>
              <a:rPr lang="en-US" sz="1200" dirty="0" err="1"/>
              <a:t>kubectl</a:t>
            </a:r>
            <a:r>
              <a:rPr lang="en-US" sz="1200" dirty="0"/>
              <a:t> apply -f </a:t>
            </a:r>
            <a:r>
              <a:rPr lang="en-US" sz="1200" dirty="0" err="1"/>
              <a:t>stackexchange.yaml</a:t>
            </a:r>
            <a:r>
              <a:rPr lang="en-US" sz="1200" dirty="0"/>
              <a:t> --namespace </a:t>
            </a:r>
            <a:r>
              <a:rPr lang="en-US" sz="1200" dirty="0" err="1"/>
              <a:t>monapp</a:t>
            </a:r>
            <a:endParaRPr lang="en-US" sz="1200" dirty="0"/>
          </a:p>
          <a:p>
            <a:r>
              <a:rPr lang="en-US" sz="1200" dirty="0"/>
              <a:t>   9 </a:t>
            </a:r>
            <a:r>
              <a:rPr lang="en-US" sz="1200" dirty="0" err="1"/>
              <a:t>kubectl</a:t>
            </a:r>
            <a:r>
              <a:rPr lang="en-US" sz="1200" dirty="0"/>
              <a:t> get pods ns </a:t>
            </a:r>
            <a:r>
              <a:rPr lang="en-US" sz="1200" dirty="0" err="1"/>
              <a:t>monapp</a:t>
            </a:r>
            <a:endParaRPr lang="en-US" sz="1200" dirty="0"/>
          </a:p>
          <a:p>
            <a:r>
              <a:rPr lang="en-US" sz="1200" dirty="0"/>
              <a:t>  10 </a:t>
            </a:r>
            <a:r>
              <a:rPr lang="en-US" sz="1200" dirty="0" err="1"/>
              <a:t>kubectl</a:t>
            </a:r>
            <a:r>
              <a:rPr lang="en-US" sz="1200" dirty="0"/>
              <a:t> get pods --namespace </a:t>
            </a:r>
            <a:r>
              <a:rPr lang="en-US" sz="1200" dirty="0" err="1"/>
              <a:t>monapp</a:t>
            </a:r>
            <a:endParaRPr lang="en-US" sz="1200" dirty="0"/>
          </a:p>
          <a:p>
            <a:r>
              <a:rPr lang="en-US" sz="1200" dirty="0"/>
              <a:t>  11 </a:t>
            </a:r>
            <a:r>
              <a:rPr lang="en-US" sz="1200" dirty="0" err="1"/>
              <a:t>kubectl</a:t>
            </a:r>
            <a:r>
              <a:rPr lang="en-US" sz="1200" dirty="0"/>
              <a:t> get </a:t>
            </a:r>
            <a:r>
              <a:rPr lang="en-US" sz="1200" dirty="0" err="1"/>
              <a:t>srv</a:t>
            </a:r>
            <a:r>
              <a:rPr lang="en-US" sz="1200" dirty="0"/>
              <a:t> --namespace </a:t>
            </a:r>
            <a:r>
              <a:rPr lang="en-US" sz="1200" dirty="0" err="1"/>
              <a:t>monapp</a:t>
            </a:r>
            <a:endParaRPr lang="en-US" sz="1200" dirty="0"/>
          </a:p>
          <a:p>
            <a:r>
              <a:rPr lang="en-US" sz="1200" dirty="0"/>
              <a:t>  12 </a:t>
            </a:r>
            <a:r>
              <a:rPr lang="en-US" sz="1200" dirty="0" err="1"/>
              <a:t>kubectl</a:t>
            </a:r>
            <a:r>
              <a:rPr lang="en-US" sz="1200" dirty="0"/>
              <a:t> get service --namespace </a:t>
            </a:r>
            <a:r>
              <a:rPr lang="en-US" sz="1200" dirty="0" err="1"/>
              <a:t>monapp</a:t>
            </a:r>
            <a:endParaRPr lang="en-US" sz="1200" dirty="0"/>
          </a:p>
          <a:p>
            <a:r>
              <a:rPr lang="en-US" sz="1200" dirty="0"/>
              <a:t>  13 </a:t>
            </a:r>
            <a:r>
              <a:rPr lang="en-US" sz="1200" dirty="0" err="1"/>
              <a:t>kubectl</a:t>
            </a:r>
            <a:r>
              <a:rPr lang="en-US" sz="1200" dirty="0"/>
              <a:t> describe pod stackexchange-6445cc4d7b-78x5v</a:t>
            </a:r>
          </a:p>
          <a:p>
            <a:r>
              <a:rPr lang="en-US" sz="1200" dirty="0"/>
              <a:t>  14 </a:t>
            </a:r>
            <a:r>
              <a:rPr lang="en-US" sz="1200" dirty="0" err="1"/>
              <a:t>kubectl</a:t>
            </a:r>
            <a:r>
              <a:rPr lang="en-US" sz="1200" dirty="0"/>
              <a:t> describe pod stackexchange-6445cc4d7b-78x5v --namespace </a:t>
            </a:r>
            <a:r>
              <a:rPr lang="en-US" sz="1200" dirty="0" err="1"/>
              <a:t>monapp</a:t>
            </a:r>
            <a:endParaRPr lang="en-US" sz="1200" dirty="0"/>
          </a:p>
        </p:txBody>
      </p:sp>
    </p:spTree>
    <p:extLst>
      <p:ext uri="{BB962C8B-B14F-4D97-AF65-F5344CB8AC3E}">
        <p14:creationId xmlns:p14="http://schemas.microsoft.com/office/powerpoint/2010/main" val="794710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052738"/>
            <a:ext cx="7077472" cy="2664294"/>
          </a:xfrm>
        </p:spPr>
        <p:txBody>
          <a:bodyPr>
            <a:noAutofit/>
          </a:bodyPr>
          <a:lstStyle/>
          <a:p>
            <a:r>
              <a:rPr lang="fr-FR" sz="2400" dirty="0" smtClean="0">
                <a:latin typeface="Candara" panose="020E0502030303020204" pitchFamily="34" charset="0"/>
              </a:rPr>
              <a:t>Problématique</a:t>
            </a:r>
          </a:p>
          <a:p>
            <a:r>
              <a:rPr lang="fr-FR" sz="2400" dirty="0" smtClean="0">
                <a:latin typeface="Candara" panose="020E0502030303020204" pitchFamily="34" charset="0"/>
              </a:rPr>
              <a:t>Introduction de Kubernetes</a:t>
            </a:r>
          </a:p>
          <a:p>
            <a:r>
              <a:rPr lang="fr-FR" sz="2400" dirty="0" smtClean="0">
                <a:latin typeface="Candara" panose="020E0502030303020204" pitchFamily="34" charset="0"/>
              </a:rPr>
              <a:t>Architecture de Kubernetes</a:t>
            </a:r>
          </a:p>
          <a:p>
            <a:r>
              <a:rPr lang="fr-FR" sz="2400" dirty="0" smtClean="0">
                <a:latin typeface="Candara" panose="020E0502030303020204" pitchFamily="34" charset="0"/>
              </a:rPr>
              <a:t>Méthodes d’installation</a:t>
            </a:r>
          </a:p>
          <a:p>
            <a:r>
              <a:rPr lang="fr-FR" sz="2400" dirty="0" smtClean="0">
                <a:latin typeface="Candara" panose="020E0502030303020204" pitchFamily="34" charset="0"/>
              </a:rPr>
              <a:t>Installation de </a:t>
            </a:r>
            <a:r>
              <a:rPr lang="fr-FR" sz="2400" dirty="0" err="1" smtClean="0">
                <a:latin typeface="Candara" panose="020E0502030303020204" pitchFamily="34" charset="0"/>
              </a:rPr>
              <a:t>minikube</a:t>
            </a:r>
            <a:r>
              <a:rPr lang="fr-FR" sz="2400" dirty="0" smtClean="0">
                <a:latin typeface="Candara" panose="020E0502030303020204" pitchFamily="34" charset="0"/>
              </a:rPr>
              <a:t> sous Windows</a:t>
            </a:r>
          </a:p>
          <a:p>
            <a:r>
              <a:rPr lang="fr-FR" sz="2400" dirty="0" smtClean="0">
                <a:latin typeface="Candara" panose="020E0502030303020204" pitchFamily="34" charset="0"/>
              </a:rPr>
              <a:t>Les objets K8s</a:t>
            </a:r>
          </a:p>
          <a:p>
            <a:endParaRPr lang="fr-FR" sz="2400" dirty="0" smtClean="0">
              <a:latin typeface="Candara" panose="020E0502030303020204" pitchFamily="34" charset="0"/>
            </a:endParaRPr>
          </a:p>
          <a:p>
            <a:pPr marL="0" indent="0">
              <a:buNone/>
            </a:pPr>
            <a:endParaRPr lang="fr-FR" sz="2400" dirty="0">
              <a:latin typeface="Candara" panose="020E0502030303020204" pitchFamily="34" charset="0"/>
            </a:endParaRPr>
          </a:p>
        </p:txBody>
      </p:sp>
      <p:sp>
        <p:nvSpPr>
          <p:cNvPr id="5" name="ZoneTexte 1"/>
          <p:cNvSpPr txBox="1"/>
          <p:nvPr/>
        </p:nvSpPr>
        <p:spPr>
          <a:xfrm>
            <a:off x="0" y="485536"/>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3840838"/>
          </a:xfrm>
        </p:spPr>
        <p:txBody>
          <a:bodyPr>
            <a:noAutofit/>
          </a:bodyPr>
          <a:lstStyle/>
          <a:p>
            <a:r>
              <a:rPr lang="fr-FR" sz="1800" dirty="0" smtClean="0">
                <a:latin typeface="Candara" panose="020E0502030303020204" pitchFamily="34" charset="0"/>
              </a:rPr>
              <a:t>Imaginons la situation de gérer tout un parc où se présente une dizaine voir centaine de conteneurs qui pour une bonne partie de ces conteneurs, il y a des dépendances, une autre partie nécessitent des paramètres classés confidentiels comme des tokens, des mots de passe </a:t>
            </a:r>
          </a:p>
          <a:p>
            <a:endParaRPr lang="fr-FR" sz="1800" dirty="0" smtClean="0">
              <a:latin typeface="Candara" panose="020E0502030303020204" pitchFamily="34" charset="0"/>
            </a:endParaRPr>
          </a:p>
          <a:p>
            <a:r>
              <a:rPr lang="fr-FR" sz="1800" dirty="0" smtClean="0">
                <a:latin typeface="Candara" panose="020E0502030303020204" pitchFamily="34" charset="0"/>
              </a:rPr>
              <a:t>L’idée est comment gérer tout ce là et surtout comment cacher la complexité à l’utilisateur final</a:t>
            </a:r>
          </a:p>
          <a:p>
            <a:endParaRPr lang="fr-FR" sz="1800" dirty="0">
              <a:latin typeface="Candara" panose="020E0502030303020204" pitchFamily="34" charset="0"/>
            </a:endParaRPr>
          </a:p>
          <a:p>
            <a:r>
              <a:rPr lang="fr-FR" sz="1800" dirty="0" smtClean="0">
                <a:latin typeface="Candara" panose="020E0502030303020204" pitchFamily="34" charset="0"/>
              </a:rPr>
              <a:t>Comment gérer la complexité des dépendances entre les différents conteneurs</a:t>
            </a:r>
          </a:p>
          <a:p>
            <a:endParaRPr lang="fr-FR" sz="1800" dirty="0">
              <a:latin typeface="Candara" panose="020E0502030303020204" pitchFamily="34" charset="0"/>
            </a:endParaRPr>
          </a:p>
          <a:p>
            <a:r>
              <a:rPr lang="fr-FR" sz="1800" dirty="0" smtClean="0">
                <a:latin typeface="Candara" panose="020E0502030303020204" pitchFamily="34" charset="0"/>
              </a:rPr>
              <a:t>Est-ce que docker compose tout seul fera l’affaire</a:t>
            </a:r>
            <a:endParaRPr lang="fr-FR" sz="1800" dirty="0">
              <a:latin typeface="Candara" panose="020E0502030303020204" pitchFamily="34" charset="0"/>
            </a:endParaRPr>
          </a:p>
          <a:p>
            <a:endParaRPr lang="fr-FR" sz="1800" dirty="0">
              <a:latin typeface="Candara" panose="020E0502030303020204" pitchFamily="34" charset="0"/>
            </a:endParaRPr>
          </a:p>
        </p:txBody>
      </p:sp>
      <p:sp>
        <p:nvSpPr>
          <p:cNvPr id="11" name="Rectangle 10"/>
          <p:cNvSpPr/>
          <p:nvPr/>
        </p:nvSpPr>
        <p:spPr>
          <a:xfrm>
            <a:off x="179512" y="764704"/>
            <a:ext cx="2073003" cy="461665"/>
          </a:xfrm>
          <a:prstGeom prst="rect">
            <a:avLst/>
          </a:prstGeom>
        </p:spPr>
        <p:txBody>
          <a:bodyPr wrap="none">
            <a:spAutoFit/>
          </a:bodyPr>
          <a:lstStyle/>
          <a:p>
            <a:r>
              <a:rPr lang="fr-FR" sz="2400" b="1" i="1" dirty="0" smtClean="0"/>
              <a:t>Problématique</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136904" cy="4896544"/>
          </a:xfrm>
        </p:spPr>
        <p:txBody>
          <a:bodyPr>
            <a:noAutofit/>
          </a:bodyPr>
          <a:lstStyle/>
          <a:p>
            <a:r>
              <a:rPr lang="fr-FR" sz="1800" dirty="0">
                <a:latin typeface="Candara" panose="020E0502030303020204" pitchFamily="34" charset="0"/>
              </a:rPr>
              <a:t>Kubernetes, également connu sous le nom de K8s, est un système open source permettant de gérer </a:t>
            </a:r>
            <a:r>
              <a:rPr lang="fr-FR" sz="1800" dirty="0">
                <a:effectLst>
                  <a:outerShdw blurRad="38100" dist="38100" dir="2700000" algn="tl">
                    <a:srgbClr val="000000">
                      <a:alpha val="43137"/>
                    </a:srgbClr>
                  </a:outerShdw>
                </a:effectLst>
                <a:latin typeface="Candara" panose="020E0502030303020204" pitchFamily="34" charset="0"/>
              </a:rPr>
              <a:t>des applications conteneurisées</a:t>
            </a:r>
            <a:r>
              <a:rPr lang="fr-FR" sz="1800" dirty="0">
                <a:latin typeface="Candara" panose="020E0502030303020204" pitchFamily="34" charset="0"/>
              </a:rPr>
              <a:t> sur plusieurs hôtes. Il fournit des mécanismes de base pour le déploiement, la maintenance et la mise à l'échelle des </a:t>
            </a:r>
            <a:r>
              <a:rPr lang="fr-FR" sz="1800" dirty="0" smtClean="0">
                <a:latin typeface="Candara" panose="020E0502030303020204" pitchFamily="34" charset="0"/>
              </a:rPr>
              <a:t>applications</a:t>
            </a:r>
          </a:p>
          <a:p>
            <a:endParaRPr lang="fr-FR" sz="1800" dirty="0">
              <a:latin typeface="Candara" panose="020E0502030303020204" pitchFamily="34" charset="0"/>
            </a:endParaRPr>
          </a:p>
          <a:p>
            <a:r>
              <a:rPr lang="fr-FR" sz="1800" dirty="0">
                <a:latin typeface="Candara" panose="020E0502030303020204" pitchFamily="34" charset="0"/>
              </a:rPr>
              <a:t>Kubernetes s'appuie sur une décennie et demie d'expérience chez Google dans l'exécution de charges de travail de production à grande échelle à l'aide d'un système appelé </a:t>
            </a:r>
            <a:r>
              <a:rPr lang="fr-FR" sz="1800" dirty="0" smtClean="0">
                <a:latin typeface="Candara" panose="020E0502030303020204" pitchFamily="34" charset="0"/>
              </a:rPr>
              <a:t>Borg</a:t>
            </a:r>
          </a:p>
          <a:p>
            <a:endParaRPr lang="fr-FR" sz="1800" dirty="0">
              <a:latin typeface="Candara" panose="020E0502030303020204" pitchFamily="34" charset="0"/>
            </a:endParaRPr>
          </a:p>
          <a:p>
            <a:r>
              <a:rPr lang="fr-FR" sz="1800" dirty="0" smtClean="0">
                <a:latin typeface="Candara" panose="020E0502030303020204" pitchFamily="34" charset="0"/>
              </a:rPr>
              <a:t>En suite, cette solution est devenue open source</a:t>
            </a:r>
          </a:p>
          <a:p>
            <a:pPr marL="0" indent="0">
              <a:buNone/>
            </a:pPr>
            <a:r>
              <a:rPr lang="fr-FR" sz="1800" dirty="0" smtClean="0">
                <a:latin typeface="Candara" panose="020E0502030303020204" pitchFamily="34" charset="0"/>
              </a:rPr>
              <a:t>       </a:t>
            </a:r>
            <a:r>
              <a:rPr lang="fr-FR" sz="1800" dirty="0" smtClean="0">
                <a:latin typeface="Candara" panose="020E0502030303020204" pitchFamily="34" charset="0"/>
                <a:hlinkClick r:id="rId2"/>
              </a:rPr>
              <a:t>https</a:t>
            </a:r>
            <a:r>
              <a:rPr lang="fr-FR" sz="1800" dirty="0">
                <a:latin typeface="Candara" panose="020E0502030303020204" pitchFamily="34" charset="0"/>
                <a:hlinkClick r:id="rId2"/>
              </a:rPr>
              <a:t>://</a:t>
            </a:r>
            <a:r>
              <a:rPr lang="fr-FR" sz="1800" dirty="0" smtClean="0">
                <a:latin typeface="Candara" panose="020E0502030303020204" pitchFamily="34" charset="0"/>
                <a:hlinkClick r:id="rId2"/>
              </a:rPr>
              <a:t>github.com/kubernetes/kubernetes</a:t>
            </a:r>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a:p>
            <a:r>
              <a:rPr lang="fr-FR" sz="1800" dirty="0" smtClean="0">
                <a:latin typeface="Candara" panose="020E0502030303020204" pitchFamily="34" charset="0"/>
              </a:rPr>
              <a:t>Il y a toute une documentation officielle qui permet de préparer à la certification </a:t>
            </a:r>
            <a:endParaRPr lang="fr-FR" sz="1800" dirty="0">
              <a:latin typeface="Candara" panose="020E0502030303020204" pitchFamily="34" charset="0"/>
            </a:endParaRPr>
          </a:p>
          <a:p>
            <a:pPr marL="457200" lvl="1" indent="0">
              <a:buNone/>
            </a:pPr>
            <a:r>
              <a:rPr lang="fr-FR" sz="1400" dirty="0" smtClean="0">
                <a:latin typeface="Candara" panose="020E0502030303020204" pitchFamily="34" charset="0"/>
                <a:hlinkClick r:id="rId3"/>
              </a:rPr>
              <a:t>https</a:t>
            </a:r>
            <a:r>
              <a:rPr lang="fr-FR" sz="1400" dirty="0">
                <a:latin typeface="Candara" panose="020E0502030303020204" pitchFamily="34" charset="0"/>
                <a:hlinkClick r:id="rId3"/>
              </a:rPr>
              <a:t>://kubernetes.io/docs/home</a:t>
            </a:r>
            <a:r>
              <a:rPr lang="fr-FR" sz="1400" dirty="0" smtClean="0">
                <a:latin typeface="Candara" panose="020E0502030303020204" pitchFamily="34" charset="0"/>
                <a:hlinkClick r:id="rId3"/>
              </a:rPr>
              <a:t>/</a:t>
            </a:r>
            <a:endParaRPr lang="fr-FR" sz="1400" dirty="0" smtClean="0">
              <a:latin typeface="Candara" panose="020E0502030303020204" pitchFamily="34" charset="0"/>
            </a:endParaRPr>
          </a:p>
          <a:p>
            <a:pPr marL="457200" lvl="1" indent="0">
              <a:buNone/>
            </a:pPr>
            <a:endParaRPr lang="fr-FR" sz="1400" dirty="0" smtClean="0">
              <a:latin typeface="Candara" panose="020E0502030303020204" pitchFamily="34" charset="0"/>
            </a:endParaRPr>
          </a:p>
        </p:txBody>
      </p:sp>
      <p:sp>
        <p:nvSpPr>
          <p:cNvPr id="11" name="Rectangle 10"/>
          <p:cNvSpPr/>
          <p:nvPr/>
        </p:nvSpPr>
        <p:spPr>
          <a:xfrm>
            <a:off x="179512" y="764704"/>
            <a:ext cx="3718134" cy="461665"/>
          </a:xfrm>
          <a:prstGeom prst="rect">
            <a:avLst/>
          </a:prstGeom>
        </p:spPr>
        <p:txBody>
          <a:bodyPr wrap="none">
            <a:spAutoFit/>
          </a:bodyPr>
          <a:lstStyle/>
          <a:p>
            <a:r>
              <a:rPr lang="fr-FR" sz="2400" b="1" i="1" dirty="0" smtClean="0"/>
              <a:t>Introduction de Kubernetes </a:t>
            </a:r>
            <a:endParaRPr lang="en-US" sz="2400" b="1" dirty="0"/>
          </a:p>
        </p:txBody>
      </p:sp>
    </p:spTree>
    <p:extLst>
      <p:ext uri="{BB962C8B-B14F-4D97-AF65-F5344CB8AC3E}">
        <p14:creationId xmlns:p14="http://schemas.microsoft.com/office/powerpoint/2010/main" val="6434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3711914" cy="461665"/>
          </a:xfrm>
          <a:prstGeom prst="rect">
            <a:avLst/>
          </a:prstGeom>
        </p:spPr>
        <p:txBody>
          <a:bodyPr wrap="none">
            <a:spAutoFit/>
          </a:bodyPr>
          <a:lstStyle/>
          <a:p>
            <a:r>
              <a:rPr lang="fr-FR" sz="2400" b="1" i="1" dirty="0" smtClean="0"/>
              <a:t>Architecture de Kubernetes </a:t>
            </a:r>
            <a:endParaRPr lang="en-US" sz="2400" b="1" dirty="0"/>
          </a:p>
        </p:txBody>
      </p:sp>
      <p:pic>
        <p:nvPicPr>
          <p:cNvPr id="6" name="Picture 5"/>
          <p:cNvPicPr>
            <a:picLocks noChangeAspect="1"/>
          </p:cNvPicPr>
          <p:nvPr/>
        </p:nvPicPr>
        <p:blipFill>
          <a:blip r:embed="rId2"/>
          <a:stretch>
            <a:fillRect/>
          </a:stretch>
        </p:blipFill>
        <p:spPr>
          <a:xfrm>
            <a:off x="539552" y="1412776"/>
            <a:ext cx="7632848" cy="4247568"/>
          </a:xfrm>
          <a:prstGeom prst="rect">
            <a:avLst/>
          </a:prstGeom>
        </p:spPr>
      </p:pic>
      <p:sp>
        <p:nvSpPr>
          <p:cNvPr id="7" name="Rectangle 6"/>
          <p:cNvSpPr/>
          <p:nvPr/>
        </p:nvSpPr>
        <p:spPr>
          <a:xfrm>
            <a:off x="2013749" y="5733256"/>
            <a:ext cx="6318448" cy="646331"/>
          </a:xfrm>
          <a:prstGeom prst="rect">
            <a:avLst/>
          </a:prstGeom>
        </p:spPr>
        <p:txBody>
          <a:bodyPr wrap="square">
            <a:spAutoFit/>
          </a:bodyPr>
          <a:lstStyle/>
          <a:p>
            <a:r>
              <a:rPr lang="en-US" dirty="0">
                <a:hlinkClick r:id="rId3"/>
              </a:rPr>
              <a:t>https://geekflare.com/fr/kubernetes-architecture</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326316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136904" cy="4896544"/>
          </a:xfrm>
        </p:spPr>
        <p:txBody>
          <a:bodyPr>
            <a:noAutofit/>
          </a:bodyPr>
          <a:lstStyle/>
          <a:p>
            <a:r>
              <a:rPr lang="fr-FR" sz="1800" dirty="0" smtClean="0">
                <a:latin typeface="Candara" panose="020E0502030303020204" pitchFamily="34" charset="0"/>
              </a:rPr>
              <a:t>Avant de commencer, pour des raisons de test et d’apprentissage, il va falloir consacrer un minimum de 2 G de RAM pour une installation minimale de Kubernetes</a:t>
            </a:r>
          </a:p>
          <a:p>
            <a:endParaRPr lang="fr-FR" sz="1800" dirty="0">
              <a:latin typeface="Candara" panose="020E0502030303020204" pitchFamily="34" charset="0"/>
            </a:endParaRPr>
          </a:p>
          <a:p>
            <a:r>
              <a:rPr lang="fr-FR" sz="1800" dirty="0" smtClean="0">
                <a:latin typeface="Candara" panose="020E0502030303020204" pitchFamily="34" charset="0"/>
              </a:rPr>
              <a:t>Les possibilités d’installation</a:t>
            </a:r>
          </a:p>
          <a:p>
            <a:pPr lvl="1"/>
            <a:r>
              <a:rPr lang="fr-FR" sz="1800" b="1" dirty="0" smtClean="0">
                <a:latin typeface="Candara" panose="020E0502030303020204" pitchFamily="34" charset="0"/>
              </a:rPr>
              <a:t>Installation de </a:t>
            </a:r>
            <a:r>
              <a:rPr lang="fr-FR" sz="1800" b="1" dirty="0" err="1" smtClean="0">
                <a:latin typeface="Candara" panose="020E0502030303020204" pitchFamily="34" charset="0"/>
              </a:rPr>
              <a:t>Minicube</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minimale pour des raisons d’apprentissage</a:t>
            </a:r>
          </a:p>
          <a:p>
            <a:pPr lvl="1"/>
            <a:r>
              <a:rPr lang="fr-FR" sz="1800" b="1" dirty="0" smtClean="0">
                <a:latin typeface="Candara" panose="020E0502030303020204" pitchFamily="34" charset="0"/>
              </a:rPr>
              <a:t>Installation de </a:t>
            </a:r>
            <a:r>
              <a:rPr lang="fr-FR" sz="1800" b="1" dirty="0" err="1" smtClean="0">
                <a:latin typeface="Candara" panose="020E0502030303020204" pitchFamily="34" charset="0"/>
              </a:rPr>
              <a:t>KubeAdm</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à l’</a:t>
            </a:r>
            <a:r>
              <a:rPr lang="fr-FR" sz="1800" dirty="0" err="1" smtClean="0">
                <a:latin typeface="Candara" panose="020E0502030303020204" pitchFamily="34" charset="0"/>
              </a:rPr>
              <a:t>echelle</a:t>
            </a:r>
            <a:r>
              <a:rPr lang="fr-FR" sz="1800" dirty="0" smtClean="0">
                <a:latin typeface="Candara" panose="020E0502030303020204" pitchFamily="34" charset="0"/>
              </a:rPr>
              <a:t> de production avec la possibilité de déploiement d’un cluster K8s avec un nœud master et des nœuds </a:t>
            </a:r>
            <a:r>
              <a:rPr lang="fr-FR" sz="1800" dirty="0" err="1" smtClean="0">
                <a:latin typeface="Candara" panose="020E0502030303020204" pitchFamily="34" charset="0"/>
              </a:rPr>
              <a:t>workers</a:t>
            </a:r>
            <a:r>
              <a:rPr lang="fr-FR" sz="1800" dirty="0" smtClean="0">
                <a:latin typeface="Candara" panose="020E0502030303020204" pitchFamily="34" charset="0"/>
              </a:rPr>
              <a:t>, elle pourra concerner les  installations on permises ou encore au niveau du cloud </a:t>
            </a:r>
          </a:p>
          <a:p>
            <a:pPr lvl="1"/>
            <a:r>
              <a:rPr lang="fr-FR" sz="1800" dirty="0" smtClean="0">
                <a:latin typeface="Candara" panose="020E0502030303020204" pitchFamily="34" charset="0"/>
              </a:rPr>
              <a:t>  </a:t>
            </a:r>
            <a:r>
              <a:rPr lang="fr-FR" sz="1800" b="1" dirty="0" smtClean="0">
                <a:latin typeface="Candara" panose="020E0502030303020204" pitchFamily="34" charset="0"/>
              </a:rPr>
              <a:t>Solutions cloud: </a:t>
            </a:r>
            <a:r>
              <a:rPr lang="fr-FR" sz="1800" dirty="0" smtClean="0">
                <a:latin typeface="Candara" panose="020E0502030303020204" pitchFamily="34" charset="0"/>
              </a:rPr>
              <a:t>Des fournisseurs cloud comme </a:t>
            </a:r>
            <a:r>
              <a:rPr lang="fr-FR" sz="1800" dirty="0" smtClean="0">
                <a:effectLst>
                  <a:outerShdw blurRad="38100" dist="38100" dir="2700000" algn="tl">
                    <a:srgbClr val="000000">
                      <a:alpha val="43137"/>
                    </a:srgbClr>
                  </a:outerShdw>
                </a:effectLst>
                <a:latin typeface="Candara" panose="020E0502030303020204" pitchFamily="34" charset="0"/>
              </a:rPr>
              <a:t>Azure</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AWS</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Digital </a:t>
            </a:r>
            <a:r>
              <a:rPr lang="fr-FR" sz="1800" dirty="0" err="1" smtClean="0">
                <a:effectLst>
                  <a:outerShdw blurRad="38100" dist="38100" dir="2700000" algn="tl">
                    <a:srgbClr val="000000">
                      <a:alpha val="43137"/>
                    </a:srgbClr>
                  </a:outerShdw>
                </a:effectLst>
                <a:latin typeface="Candara" panose="020E0502030303020204" pitchFamily="34" charset="0"/>
              </a:rPr>
              <a:t>Ocean</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Google</a:t>
            </a:r>
            <a:r>
              <a:rPr lang="fr-FR" sz="1800" dirty="0" smtClean="0">
                <a:latin typeface="Candara" panose="020E0502030303020204" pitchFamily="34" charset="0"/>
              </a:rPr>
              <a:t>, </a:t>
            </a:r>
            <a:r>
              <a:rPr lang="fr-FR" sz="1800" dirty="0" err="1" smtClean="0">
                <a:effectLst>
                  <a:outerShdw blurRad="38100" dist="38100" dir="2700000" algn="tl">
                    <a:srgbClr val="000000">
                      <a:alpha val="43137"/>
                    </a:srgbClr>
                  </a:outerShdw>
                </a:effectLst>
                <a:latin typeface="Candara" panose="020E0502030303020204" pitchFamily="34" charset="0"/>
              </a:rPr>
              <a:t>Linode</a:t>
            </a:r>
            <a:r>
              <a:rPr lang="fr-FR" sz="1800" dirty="0" smtClean="0">
                <a:latin typeface="Candara" panose="020E0502030303020204" pitchFamily="34" charset="0"/>
              </a:rPr>
              <a:t> ou </a:t>
            </a:r>
            <a:r>
              <a:rPr lang="fr-FR" sz="1800" dirty="0" smtClean="0">
                <a:effectLst>
                  <a:outerShdw blurRad="38100" dist="38100" dir="2700000" algn="tl">
                    <a:srgbClr val="000000">
                      <a:alpha val="43137"/>
                    </a:srgbClr>
                  </a:outerShdw>
                </a:effectLst>
                <a:latin typeface="Candara" panose="020E0502030303020204" pitchFamily="34" charset="0"/>
              </a:rPr>
              <a:t>Open </a:t>
            </a:r>
            <a:r>
              <a:rPr lang="fr-FR" sz="1800" dirty="0" err="1" smtClean="0">
                <a:effectLst>
                  <a:outerShdw blurRad="38100" dist="38100" dir="2700000" algn="tl">
                    <a:srgbClr val="000000">
                      <a:alpha val="43137"/>
                    </a:srgbClr>
                  </a:outerShdw>
                </a:effectLst>
                <a:latin typeface="Candara" panose="020E0502030303020204" pitchFamily="34" charset="0"/>
              </a:rPr>
              <a:t>Stack</a:t>
            </a:r>
            <a:r>
              <a:rPr lang="fr-FR" sz="1800" dirty="0" smtClean="0">
                <a:latin typeface="Candara" panose="020E0502030303020204" pitchFamily="34" charset="0"/>
              </a:rPr>
              <a:t> offrent chacun sa version de Kubernetes  </a:t>
            </a:r>
            <a:endParaRPr lang="fr-FR" sz="1800" b="1" dirty="0" smtClean="0">
              <a:latin typeface="Candara" panose="020E0502030303020204" pitchFamily="34" charset="0"/>
            </a:endParaRPr>
          </a:p>
        </p:txBody>
      </p:sp>
      <p:sp>
        <p:nvSpPr>
          <p:cNvPr id="11" name="Rectangle 10"/>
          <p:cNvSpPr/>
          <p:nvPr/>
        </p:nvSpPr>
        <p:spPr>
          <a:xfrm>
            <a:off x="179512" y="764704"/>
            <a:ext cx="3670557" cy="461665"/>
          </a:xfrm>
          <a:prstGeom prst="rect">
            <a:avLst/>
          </a:prstGeom>
        </p:spPr>
        <p:txBody>
          <a:bodyPr wrap="none">
            <a:spAutoFit/>
          </a:bodyPr>
          <a:lstStyle/>
          <a:p>
            <a:r>
              <a:rPr lang="fr-FR" sz="2400" b="1" i="1" dirty="0" smtClean="0"/>
              <a:t>Les méthodes d’installation</a:t>
            </a:r>
            <a:endParaRPr lang="en-US" sz="2400" b="1" dirty="0"/>
          </a:p>
        </p:txBody>
      </p:sp>
    </p:spTree>
    <p:extLst>
      <p:ext uri="{BB962C8B-B14F-4D97-AF65-F5344CB8AC3E}">
        <p14:creationId xmlns:p14="http://schemas.microsoft.com/office/powerpoint/2010/main" val="1540228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136904" cy="4896544"/>
          </a:xfrm>
        </p:spPr>
        <p:txBody>
          <a:bodyPr>
            <a:noAutofit/>
          </a:bodyPr>
          <a:lstStyle/>
          <a:p>
            <a:pPr marL="0" indent="0">
              <a:buNone/>
            </a:pPr>
            <a:r>
              <a:rPr lang="fr-FR" sz="1800" b="1" dirty="0" err="1" smtClean="0">
                <a:latin typeface="Candara" panose="020E0502030303020204" pitchFamily="34" charset="0"/>
              </a:rPr>
              <a:t>Pod</a:t>
            </a:r>
            <a:r>
              <a:rPr lang="fr-FR" sz="1800" dirty="0" smtClean="0">
                <a:latin typeface="Candara" panose="020E0502030303020204" pitchFamily="34" charset="0"/>
              </a:rPr>
              <a:t>: C’est le plus petit élément, il est composé d’au moins un conteneur avec un micro réseau interne qui lie les conteneurs, chacun des conteneurs à son adresse IP privée </a:t>
            </a:r>
          </a:p>
          <a:p>
            <a:pPr marL="0" indent="0">
              <a:buNone/>
            </a:pPr>
            <a:r>
              <a:rPr lang="fr-FR" sz="1800" dirty="0">
                <a:latin typeface="Candara" panose="020E0502030303020204" pitchFamily="34" charset="0"/>
              </a:rPr>
              <a:t>Le contenu d'un </a:t>
            </a:r>
            <a:r>
              <a:rPr lang="fr-FR" sz="1800" dirty="0" err="1">
                <a:latin typeface="Candara" panose="020E0502030303020204" pitchFamily="34" charset="0"/>
              </a:rPr>
              <a:t>pod</a:t>
            </a:r>
            <a:r>
              <a:rPr lang="fr-FR" sz="1800" dirty="0">
                <a:latin typeface="Candara" panose="020E0502030303020204" pitchFamily="34" charset="0"/>
              </a:rPr>
              <a:t> est toujours </a:t>
            </a:r>
            <a:r>
              <a:rPr lang="fr-FR" sz="1800" dirty="0" err="1">
                <a:latin typeface="Candara" panose="020E0502030303020204" pitchFamily="34" charset="0"/>
              </a:rPr>
              <a:t>colocalisé</a:t>
            </a:r>
            <a:r>
              <a:rPr lang="fr-FR" sz="1800" dirty="0">
                <a:latin typeface="Candara" panose="020E0502030303020204" pitchFamily="34" charset="0"/>
              </a:rPr>
              <a:t> et </a:t>
            </a:r>
            <a:r>
              <a:rPr lang="fr-FR" sz="1800" dirty="0" err="1">
                <a:latin typeface="Candara" panose="020E0502030303020204" pitchFamily="34" charset="0"/>
              </a:rPr>
              <a:t>coplanifié</a:t>
            </a:r>
            <a:r>
              <a:rPr lang="fr-FR" sz="1800" dirty="0">
                <a:latin typeface="Candara" panose="020E0502030303020204" pitchFamily="34" charset="0"/>
              </a:rPr>
              <a:t>, et exécuté dans un contexte </a:t>
            </a:r>
            <a:r>
              <a:rPr lang="fr-FR" sz="1800" dirty="0" smtClean="0">
                <a:latin typeface="Candara" panose="020E0502030303020204" pitchFamily="34" charset="0"/>
              </a:rPr>
              <a:t>partagé  </a:t>
            </a:r>
          </a:p>
          <a:p>
            <a:pPr marL="0" indent="0">
              <a:buNone/>
            </a:pPr>
            <a:endParaRPr lang="fr-FR" sz="1800" b="1" dirty="0">
              <a:latin typeface="Candara" panose="020E0502030303020204" pitchFamily="34" charset="0"/>
            </a:endParaRPr>
          </a:p>
          <a:p>
            <a:pPr marL="0" indent="0">
              <a:buNone/>
            </a:pPr>
            <a:r>
              <a:rPr lang="fr-FR" sz="1800" b="1" dirty="0" err="1" smtClean="0">
                <a:latin typeface="Candara" panose="020E0502030303020204" pitchFamily="34" charset="0"/>
              </a:rPr>
              <a:t>Deployment</a:t>
            </a:r>
            <a:r>
              <a:rPr lang="fr-FR" sz="1800" b="1" dirty="0" smtClean="0">
                <a:latin typeface="Candara" panose="020E0502030303020204" pitchFamily="34" charset="0"/>
              </a:rPr>
              <a:t>: </a:t>
            </a:r>
            <a:r>
              <a:rPr lang="fr-FR" sz="1800" dirty="0" smtClean="0">
                <a:latin typeface="Candara" panose="020E0502030303020204" pitchFamily="34" charset="0"/>
              </a:rPr>
              <a:t>C’est un élément qui représente un réplica de </a:t>
            </a:r>
            <a:r>
              <a:rPr lang="fr-FR" sz="1800" dirty="0" err="1" smtClean="0">
                <a:latin typeface="Candara" panose="020E0502030303020204" pitchFamily="34" charset="0"/>
              </a:rPr>
              <a:t>Pods</a:t>
            </a:r>
            <a:r>
              <a:rPr lang="fr-FR" sz="1800" dirty="0">
                <a:latin typeface="Candara" panose="020E0502030303020204" pitchFamily="34" charset="0"/>
              </a:rPr>
              <a:t> </a:t>
            </a:r>
            <a:r>
              <a:rPr lang="fr-FR" sz="1800" dirty="0" smtClean="0">
                <a:latin typeface="Candara" panose="020E0502030303020204" pitchFamily="34" charset="0"/>
              </a:rPr>
              <a:t>qui représentent des applications sans état comme les applications front ends et les serveur web </a:t>
            </a:r>
          </a:p>
          <a:p>
            <a:pPr marL="0" indent="0">
              <a:buNone/>
            </a:pPr>
            <a:endParaRPr lang="fr-FR" sz="1800" dirty="0">
              <a:latin typeface="Candara" panose="020E0502030303020204" pitchFamily="34" charset="0"/>
            </a:endParaRPr>
          </a:p>
          <a:p>
            <a:pPr marL="0" indent="0">
              <a:buNone/>
            </a:pPr>
            <a:r>
              <a:rPr lang="fr-FR" sz="1800" b="1" dirty="0" err="1" smtClean="0">
                <a:latin typeface="Candara" panose="020E0502030303020204" pitchFamily="34" charset="0"/>
              </a:rPr>
              <a:t>StatfulSet</a:t>
            </a:r>
            <a:r>
              <a:rPr lang="fr-FR" sz="1800" b="1" dirty="0" smtClean="0">
                <a:latin typeface="Candara" panose="020E0502030303020204" pitchFamily="34" charset="0"/>
              </a:rPr>
              <a:t>: </a:t>
            </a:r>
            <a:r>
              <a:rPr lang="fr-FR" sz="1800" dirty="0">
                <a:latin typeface="Candara" panose="020E0502030303020204" pitchFamily="34" charset="0"/>
              </a:rPr>
              <a:t>C’est un élément qui représente un </a:t>
            </a:r>
            <a:r>
              <a:rPr lang="fr-FR" sz="1800" dirty="0" smtClean="0">
                <a:latin typeface="Candara" panose="020E0502030303020204" pitchFamily="34" charset="0"/>
              </a:rPr>
              <a:t>réplica </a:t>
            </a:r>
            <a:r>
              <a:rPr lang="fr-FR" sz="1800" dirty="0">
                <a:latin typeface="Candara" panose="020E0502030303020204" pitchFamily="34" charset="0"/>
              </a:rPr>
              <a:t>de </a:t>
            </a:r>
            <a:r>
              <a:rPr lang="fr-FR" sz="1800" dirty="0" err="1">
                <a:latin typeface="Candara" panose="020E0502030303020204" pitchFamily="34" charset="0"/>
              </a:rPr>
              <a:t>Pods</a:t>
            </a:r>
            <a:r>
              <a:rPr lang="fr-FR" sz="1800" dirty="0">
                <a:latin typeface="Candara" panose="020E0502030303020204" pitchFamily="34" charset="0"/>
              </a:rPr>
              <a:t> qui représentent des applications </a:t>
            </a:r>
            <a:r>
              <a:rPr lang="fr-FR" sz="1800" dirty="0" smtClean="0">
                <a:latin typeface="Candara" panose="020E0502030303020204" pitchFamily="34" charset="0"/>
              </a:rPr>
              <a:t>avec </a:t>
            </a:r>
            <a:r>
              <a:rPr lang="fr-FR" sz="1800" dirty="0">
                <a:latin typeface="Candara" panose="020E0502030303020204" pitchFamily="34" charset="0"/>
              </a:rPr>
              <a:t>état </a:t>
            </a:r>
            <a:r>
              <a:rPr lang="fr-FR" sz="1800" dirty="0" smtClean="0">
                <a:latin typeface="Candara" panose="020E0502030303020204" pitchFamily="34" charset="0"/>
              </a:rPr>
              <a:t>essentiellement les bases de données </a:t>
            </a:r>
          </a:p>
          <a:p>
            <a:pPr marL="0"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Service: </a:t>
            </a:r>
            <a:r>
              <a:rPr lang="fr-FR" sz="1800" dirty="0" smtClean="0">
                <a:latin typeface="Candara" panose="020E0502030303020204" pitchFamily="34" charset="0"/>
              </a:rPr>
              <a:t>C’est l’élément permettant la communication inter </a:t>
            </a:r>
            <a:r>
              <a:rPr lang="fr-FR" sz="1800" dirty="0" err="1" smtClean="0">
                <a:latin typeface="Candara" panose="020E0502030303020204" pitchFamily="34" charset="0"/>
              </a:rPr>
              <a:t>Pods</a:t>
            </a:r>
            <a:r>
              <a:rPr lang="fr-FR" sz="1800" dirty="0" smtClean="0">
                <a:latin typeface="Candara" panose="020E0502030303020204" pitchFamily="34" charset="0"/>
              </a:rPr>
              <a:t> et la communication avec le client final via trois types des services </a:t>
            </a:r>
            <a:r>
              <a:rPr lang="fr-FR" sz="1800" b="1" dirty="0" smtClean="0">
                <a:latin typeface="Candara" panose="020E0502030303020204" pitchFamily="34" charset="0"/>
              </a:rPr>
              <a:t>Cluster</a:t>
            </a:r>
            <a:r>
              <a:rPr lang="fr-FR" sz="1800" dirty="0" smtClean="0">
                <a:latin typeface="Candara" panose="020E0502030303020204" pitchFamily="34" charset="0"/>
              </a:rPr>
              <a:t> IP, </a:t>
            </a:r>
            <a:r>
              <a:rPr lang="fr-FR" sz="1800" b="1" dirty="0" err="1" smtClean="0">
                <a:latin typeface="Candara" panose="020E0502030303020204" pitchFamily="34" charset="0"/>
              </a:rPr>
              <a:t>NodePort</a:t>
            </a:r>
            <a:r>
              <a:rPr lang="fr-FR" sz="1800" dirty="0">
                <a:latin typeface="Candara" panose="020E0502030303020204" pitchFamily="34" charset="0"/>
              </a:rPr>
              <a:t> </a:t>
            </a:r>
            <a:r>
              <a:rPr lang="fr-FR" sz="1800" dirty="0" smtClean="0">
                <a:latin typeface="Candara" panose="020E0502030303020204" pitchFamily="34" charset="0"/>
              </a:rPr>
              <a:t>et </a:t>
            </a:r>
            <a:r>
              <a:rPr lang="fr-FR" sz="1800" b="1" dirty="0" err="1" smtClean="0">
                <a:latin typeface="Candara" panose="020E0502030303020204" pitchFamily="34" charset="0"/>
              </a:rPr>
              <a:t>LoadBalancer</a:t>
            </a:r>
            <a:endParaRPr lang="fr-FR" sz="1800" b="1" dirty="0" smtClean="0">
              <a:latin typeface="Candara" panose="020E0502030303020204" pitchFamily="34" charset="0"/>
            </a:endParaRPr>
          </a:p>
        </p:txBody>
      </p:sp>
      <p:sp>
        <p:nvSpPr>
          <p:cNvPr id="11" name="Rectangle 10"/>
          <p:cNvSpPr/>
          <p:nvPr/>
        </p:nvSpPr>
        <p:spPr>
          <a:xfrm>
            <a:off x="179512" y="764704"/>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112495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136904" cy="4896544"/>
          </a:xfrm>
        </p:spPr>
        <p:txBody>
          <a:bodyPr>
            <a:noAutofit/>
          </a:bodyPr>
          <a:lstStyle/>
          <a:p>
            <a:pPr marL="0" indent="0">
              <a:buNone/>
            </a:pPr>
            <a:r>
              <a:rPr lang="fr-FR" sz="1800" b="1" dirty="0" smtClean="0">
                <a:latin typeface="Candara" panose="020E0502030303020204" pitchFamily="34" charset="0"/>
              </a:rPr>
              <a:t>Ingres</a:t>
            </a:r>
            <a:r>
              <a:rPr lang="fr-FR" sz="1800" dirty="0" smtClean="0">
                <a:latin typeface="Candara" panose="020E0502030303020204" pitchFamily="34" charset="0"/>
              </a:rPr>
              <a:t>: C’est un élément qui joue le rôle de DNS dans K8s, il transforme le point de terminaison composé d’adresse IP et port en un nom ou plusieurs noms de domaines lisibles et utilisables facilement par l’utilisateur final</a:t>
            </a:r>
          </a:p>
          <a:p>
            <a:pPr marL="0" indent="0">
              <a:buNone/>
            </a:pPr>
            <a:endParaRPr lang="fr-FR" sz="1800" b="1" dirty="0">
              <a:latin typeface="Candara" panose="020E0502030303020204" pitchFamily="34" charset="0"/>
            </a:endParaRPr>
          </a:p>
          <a:p>
            <a:pPr marL="0" indent="0">
              <a:buNone/>
            </a:pPr>
            <a:r>
              <a:rPr lang="fr-FR" sz="1800" b="1" dirty="0" err="1" smtClean="0">
                <a:latin typeface="Candara" panose="020E0502030303020204" pitchFamily="34" charset="0"/>
              </a:rPr>
              <a:t>ConfigMap</a:t>
            </a:r>
            <a:r>
              <a:rPr lang="fr-FR" sz="1800" b="1" dirty="0" smtClean="0">
                <a:latin typeface="Candara" panose="020E0502030303020204" pitchFamily="34" charset="0"/>
              </a:rPr>
              <a:t>: </a:t>
            </a:r>
            <a:r>
              <a:rPr lang="fr-FR" sz="1800" dirty="0" smtClean="0">
                <a:latin typeface="Candara" panose="020E0502030303020204" pitchFamily="34" charset="0"/>
              </a:rPr>
              <a:t>C’est un élément qui permet de stocker les paramètres utilisés par certains objets comme le nom de base de données, la valeur d’un port par exemple sous forme clé/valeur au lieu de la définir en dure </a:t>
            </a:r>
          </a:p>
          <a:p>
            <a:pPr marL="0"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Secret: </a:t>
            </a:r>
            <a:r>
              <a:rPr lang="fr-FR" sz="1800" dirty="0" smtClean="0">
                <a:latin typeface="Candara" panose="020E0502030303020204" pitchFamily="34" charset="0"/>
              </a:rPr>
              <a:t>Similaire</a:t>
            </a:r>
            <a:r>
              <a:rPr lang="fr-FR" sz="1800" b="1" dirty="0" smtClean="0">
                <a:latin typeface="Candara" panose="020E0502030303020204" pitchFamily="34" charset="0"/>
              </a:rPr>
              <a:t> </a:t>
            </a:r>
            <a:r>
              <a:rPr lang="fr-FR" sz="1800" dirty="0" smtClean="0">
                <a:latin typeface="Candara" panose="020E0502030303020204" pitchFamily="34" charset="0"/>
              </a:rPr>
              <a:t>à un  objet </a:t>
            </a:r>
            <a:r>
              <a:rPr lang="fr-FR" sz="1800" b="1" dirty="0" err="1" smtClean="0">
                <a:latin typeface="Candara" panose="020E0502030303020204" pitchFamily="34" charset="0"/>
              </a:rPr>
              <a:t>ConfigMap</a:t>
            </a:r>
            <a:r>
              <a:rPr lang="fr-FR" sz="1800" dirty="0" smtClean="0">
                <a:latin typeface="Candara" panose="020E0502030303020204" pitchFamily="34" charset="0"/>
              </a:rPr>
              <a:t> sauf que l’objet en question est stocké sous forme cryptée</a:t>
            </a:r>
          </a:p>
          <a:p>
            <a:pPr marL="0" indent="0">
              <a:buNone/>
            </a:pPr>
            <a:endParaRPr lang="fr-FR" sz="1800" dirty="0">
              <a:latin typeface="Candara" panose="020E0502030303020204" pitchFamily="34" charset="0"/>
            </a:endParaRPr>
          </a:p>
          <a:p>
            <a:pPr marL="0" indent="0">
              <a:buNone/>
            </a:pPr>
            <a:r>
              <a:rPr lang="fr-FR" sz="1800" b="1" dirty="0" err="1" smtClean="0">
                <a:latin typeface="Candara" panose="020E0502030303020204" pitchFamily="34" charset="0"/>
              </a:rPr>
              <a:t>Role</a:t>
            </a:r>
            <a:r>
              <a:rPr lang="fr-FR" sz="1800" b="1" dirty="0" smtClean="0">
                <a:latin typeface="Candara" panose="020E0502030303020204" pitchFamily="34" charset="0"/>
              </a:rPr>
              <a:t>: </a:t>
            </a:r>
            <a:r>
              <a:rPr lang="fr-FR" sz="1800" dirty="0" smtClean="0">
                <a:latin typeface="Candara" panose="020E0502030303020204" pitchFamily="34" charset="0"/>
              </a:rPr>
              <a:t>C’est un élément utilisé pour définir des rôles des utilisateurs sous le cluster K8s pour définir qui fait quoi  </a:t>
            </a:r>
          </a:p>
          <a:p>
            <a:pPr marL="0" indent="0">
              <a:buNone/>
            </a:pPr>
            <a:endParaRPr lang="fr-FR" sz="1800" dirty="0">
              <a:latin typeface="Candara" panose="020E0502030303020204" pitchFamily="34" charset="0"/>
            </a:endParaRPr>
          </a:p>
          <a:p>
            <a:pPr marL="0" indent="0">
              <a:buNone/>
            </a:pPr>
            <a:r>
              <a:rPr lang="fr-FR" sz="1800" b="1" dirty="0" err="1" smtClean="0">
                <a:latin typeface="Candara" panose="020E0502030303020204" pitchFamily="34" charset="0"/>
              </a:rPr>
              <a:t>RoleBinding</a:t>
            </a:r>
            <a:r>
              <a:rPr lang="fr-FR" sz="1800" b="1" dirty="0" smtClean="0">
                <a:latin typeface="Candara" panose="020E0502030303020204" pitchFamily="34" charset="0"/>
              </a:rPr>
              <a:t>: </a:t>
            </a:r>
            <a:r>
              <a:rPr lang="fr-FR" sz="1800" dirty="0" smtClean="0">
                <a:latin typeface="Candara" panose="020E0502030303020204" pitchFamily="34" charset="0"/>
              </a:rPr>
              <a:t>C’est un élément utilisé pour mapper un rôle donné à un utilisateur particulier</a:t>
            </a:r>
          </a:p>
        </p:txBody>
      </p:sp>
      <p:sp>
        <p:nvSpPr>
          <p:cNvPr id="11" name="Rectangle 10"/>
          <p:cNvSpPr/>
          <p:nvPr/>
        </p:nvSpPr>
        <p:spPr>
          <a:xfrm>
            <a:off x="179512" y="764704"/>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2829184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136904" cy="4896544"/>
          </a:xfrm>
        </p:spPr>
        <p:txBody>
          <a:bodyPr>
            <a:noAutofit/>
          </a:bodyPr>
          <a:lstStyle/>
          <a:p>
            <a:pPr marL="0" indent="0">
              <a:buNone/>
            </a:pPr>
            <a:r>
              <a:rPr lang="fr-FR" sz="1800" b="1" dirty="0" smtClean="0">
                <a:latin typeface="Candara" panose="020E0502030303020204" pitchFamily="34" charset="0"/>
              </a:rPr>
              <a:t>Namespace: </a:t>
            </a:r>
            <a:r>
              <a:rPr lang="fr-FR" sz="1800" dirty="0" smtClean="0">
                <a:latin typeface="Candara" panose="020E0502030303020204" pitchFamily="34" charset="0"/>
              </a:rPr>
              <a:t>Il permet de définir un contexte pour les systèmes d’informations</a:t>
            </a:r>
          </a:p>
        </p:txBody>
      </p:sp>
      <p:sp>
        <p:nvSpPr>
          <p:cNvPr id="11" name="Rectangle 10"/>
          <p:cNvSpPr/>
          <p:nvPr/>
        </p:nvSpPr>
        <p:spPr>
          <a:xfrm>
            <a:off x="179512" y="764704"/>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277520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1969</TotalTime>
  <Words>907</Words>
  <Application>Microsoft Office PowerPoint</Application>
  <PresentationFormat>Affichage à l'écran (4:3)</PresentationFormat>
  <Paragraphs>142</Paragraphs>
  <Slides>13</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Candara</vt:lpstr>
      <vt:lpstr>Cascadia Mono</vt:lpstr>
      <vt:lpstr>Comic Sans MS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98</cp:revision>
  <dcterms:created xsi:type="dcterms:W3CDTF">2014-06-23T06:00:52Z</dcterms:created>
  <dcterms:modified xsi:type="dcterms:W3CDTF">2023-12-02T08:04:34Z</dcterms:modified>
</cp:coreProperties>
</file>