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90" r:id="rId2"/>
    <p:sldId id="257" r:id="rId3"/>
    <p:sldId id="259" r:id="rId4"/>
    <p:sldId id="299" r:id="rId5"/>
    <p:sldId id="322" r:id="rId6"/>
    <p:sldId id="300" r:id="rId7"/>
    <p:sldId id="323" r:id="rId8"/>
    <p:sldId id="301" r:id="rId9"/>
    <p:sldId id="317" r:id="rId10"/>
    <p:sldId id="321" r:id="rId11"/>
    <p:sldId id="356" r:id="rId12"/>
    <p:sldId id="324" r:id="rId13"/>
    <p:sldId id="333" r:id="rId14"/>
    <p:sldId id="312" r:id="rId15"/>
    <p:sldId id="325" r:id="rId16"/>
    <p:sldId id="330" r:id="rId17"/>
    <p:sldId id="329" r:id="rId18"/>
    <p:sldId id="331" r:id="rId19"/>
    <p:sldId id="327" r:id="rId20"/>
    <p:sldId id="332" r:id="rId21"/>
    <p:sldId id="334" r:id="rId22"/>
    <p:sldId id="335" r:id="rId23"/>
    <p:sldId id="336" r:id="rId24"/>
    <p:sldId id="337" r:id="rId25"/>
    <p:sldId id="344" r:id="rId26"/>
    <p:sldId id="345" r:id="rId27"/>
    <p:sldId id="346" r:id="rId28"/>
    <p:sldId id="347" r:id="rId29"/>
    <p:sldId id="349" r:id="rId30"/>
    <p:sldId id="348" r:id="rId31"/>
    <p:sldId id="339" r:id="rId32"/>
    <p:sldId id="340" r:id="rId33"/>
    <p:sldId id="326" r:id="rId34"/>
    <p:sldId id="351" r:id="rId35"/>
    <p:sldId id="352" r:id="rId36"/>
    <p:sldId id="353" r:id="rId37"/>
    <p:sldId id="354" r:id="rId38"/>
    <p:sldId id="350" r:id="rId3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75697" autoAdjust="0"/>
  </p:normalViewPr>
  <p:slideViewPr>
    <p:cSldViewPr>
      <p:cViewPr varScale="1">
        <p:scale>
          <a:sx n="85" d="100"/>
          <a:sy n="85" d="100"/>
        </p:scale>
        <p:origin x="2288" y="52"/>
      </p:cViewPr>
      <p:guideLst>
        <p:guide orient="horz" pos="2160"/>
        <p:guide pos="2880"/>
      </p:guideLst>
    </p:cSldViewPr>
  </p:slideViewPr>
  <p:outlineViewPr>
    <p:cViewPr>
      <p:scale>
        <a:sx n="33" d="100"/>
        <a:sy n="33" d="100"/>
      </p:scale>
      <p:origin x="0" y="-9968"/>
    </p:cViewPr>
  </p:outlineViewPr>
  <p:notesTextViewPr>
    <p:cViewPr>
      <p:scale>
        <a:sx n="100" d="100"/>
        <a:sy n="100" d="100"/>
      </p:scale>
      <p:origin x="0" y="0"/>
    </p:cViewPr>
  </p:notesTextViewPr>
  <p:notesViewPr>
    <p:cSldViewPr>
      <p:cViewPr varScale="1">
        <p:scale>
          <a:sx n="86" d="100"/>
          <a:sy n="86" d="100"/>
        </p:scale>
        <p:origin x="3792"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FBA48-6482-4940-A8BD-98D2278B94FD}" type="datetimeFigureOut">
              <a:rPr lang="fr-FR" smtClean="0"/>
              <a:t>16/04/2025</a:t>
            </a:fld>
            <a:endParaRPr lang="fr-F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9B6CC-CEC2-4BBA-B867-D80F18847B80}" type="slidenum">
              <a:rPr lang="fr-FR" smtClean="0"/>
              <a:t>‹#›</a:t>
            </a:fld>
            <a:endParaRPr lang="fr-FR"/>
          </a:p>
        </p:txBody>
      </p:sp>
    </p:spTree>
    <p:extLst>
      <p:ext uri="{BB962C8B-B14F-4D97-AF65-F5344CB8AC3E}">
        <p14:creationId xmlns:p14="http://schemas.microsoft.com/office/powerpoint/2010/main" val="393557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3</a:t>
            </a:fld>
            <a:endParaRPr lang="fr-FR"/>
          </a:p>
        </p:txBody>
      </p:sp>
    </p:spTree>
    <p:extLst>
      <p:ext uri="{BB962C8B-B14F-4D97-AF65-F5344CB8AC3E}">
        <p14:creationId xmlns:p14="http://schemas.microsoft.com/office/powerpoint/2010/main" val="3376123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smtClean="0"/>
              <a:t>Exemple de </a:t>
            </a:r>
            <a:r>
              <a:rPr lang="fr-FR" b="1" dirty="0" err="1" smtClean="0"/>
              <a:t>replicaset</a:t>
            </a:r>
            <a:r>
              <a:rPr lang="fr-FR" b="1" dirty="0" smtClean="0"/>
              <a:t>:</a:t>
            </a:r>
          </a:p>
          <a:p>
            <a:endParaRPr lang="fr-FR" b="1" dirty="0" smtClean="0"/>
          </a:p>
          <a:p>
            <a:r>
              <a:rPr lang="fr-FR" sz="1200" dirty="0" err="1" smtClean="0"/>
              <a:t>apiVersion</a:t>
            </a:r>
            <a:r>
              <a:rPr lang="fr-FR" sz="1200" dirty="0" smtClean="0"/>
              <a:t>: </a:t>
            </a:r>
            <a:r>
              <a:rPr lang="fr-FR" sz="1200" dirty="0" err="1" smtClean="0"/>
              <a:t>apps</a:t>
            </a:r>
            <a:r>
              <a:rPr lang="fr-FR" sz="1200" dirty="0" smtClean="0"/>
              <a:t>/v1</a:t>
            </a:r>
          </a:p>
          <a:p>
            <a:r>
              <a:rPr lang="fr-FR" sz="1200" dirty="0" err="1" smtClean="0"/>
              <a:t>kind</a:t>
            </a:r>
            <a:r>
              <a:rPr lang="fr-FR" sz="1200" dirty="0" smtClean="0"/>
              <a:t>: </a:t>
            </a:r>
            <a:r>
              <a:rPr lang="fr-FR" sz="1200" dirty="0" err="1" smtClean="0"/>
              <a:t>ReplicaSet</a:t>
            </a:r>
            <a:endParaRPr lang="fr-FR" sz="1200" dirty="0" smtClean="0"/>
          </a:p>
          <a:p>
            <a:r>
              <a:rPr lang="fr-FR" sz="1200" dirty="0" err="1" smtClean="0"/>
              <a:t>metadata</a:t>
            </a:r>
            <a:r>
              <a:rPr lang="fr-FR" sz="1200" dirty="0" smtClean="0"/>
              <a:t>:</a:t>
            </a:r>
          </a:p>
          <a:p>
            <a:r>
              <a:rPr lang="fr-FR" sz="1200" dirty="0" smtClean="0"/>
              <a:t>  </a:t>
            </a:r>
            <a:r>
              <a:rPr lang="fr-FR" sz="1200" dirty="0" err="1" smtClean="0"/>
              <a:t>name</a:t>
            </a:r>
            <a:r>
              <a:rPr lang="fr-FR" sz="1200" dirty="0" smtClean="0"/>
              <a:t>: </a:t>
            </a:r>
            <a:r>
              <a:rPr lang="fr-FR" sz="1200" dirty="0" err="1" smtClean="0"/>
              <a:t>frontend</a:t>
            </a:r>
            <a:endParaRPr lang="fr-FR" sz="1200" dirty="0" smtClean="0"/>
          </a:p>
          <a:p>
            <a:r>
              <a:rPr lang="fr-FR" sz="1200" dirty="0" smtClean="0"/>
              <a:t>  labels:</a:t>
            </a:r>
          </a:p>
          <a:p>
            <a:r>
              <a:rPr lang="fr-FR" sz="1200" dirty="0" smtClean="0"/>
              <a:t>    </a:t>
            </a:r>
            <a:r>
              <a:rPr lang="fr-FR" sz="1200" dirty="0" err="1" smtClean="0"/>
              <a:t>app</a:t>
            </a:r>
            <a:r>
              <a:rPr lang="fr-FR" sz="1200" dirty="0" smtClean="0"/>
              <a:t>: </a:t>
            </a:r>
            <a:r>
              <a:rPr lang="fr-FR" sz="1200" dirty="0" err="1" smtClean="0"/>
              <a:t>guestbook</a:t>
            </a:r>
            <a:endParaRPr lang="fr-FR" sz="1200" dirty="0" smtClean="0"/>
          </a:p>
          <a:p>
            <a:r>
              <a:rPr lang="fr-FR" sz="1200" dirty="0" smtClean="0"/>
              <a:t>    </a:t>
            </a:r>
            <a:r>
              <a:rPr lang="fr-FR" sz="1200" dirty="0" err="1" smtClean="0"/>
              <a:t>tier</a:t>
            </a:r>
            <a:r>
              <a:rPr lang="fr-FR" sz="1200" dirty="0" smtClean="0"/>
              <a:t>: </a:t>
            </a:r>
            <a:r>
              <a:rPr lang="fr-FR" sz="1200" dirty="0" err="1" smtClean="0"/>
              <a:t>frontend</a:t>
            </a:r>
            <a:endParaRPr lang="fr-FR" sz="1200" dirty="0" smtClean="0"/>
          </a:p>
          <a:p>
            <a:r>
              <a:rPr lang="fr-FR" sz="1200" dirty="0" err="1" smtClean="0"/>
              <a:t>spec</a:t>
            </a:r>
            <a:r>
              <a:rPr lang="fr-FR" sz="1200" dirty="0" smtClean="0"/>
              <a:t>:</a:t>
            </a:r>
          </a:p>
          <a:p>
            <a:r>
              <a:rPr lang="fr-FR" sz="1200" dirty="0" smtClean="0"/>
              <a:t>  # </a:t>
            </a:r>
            <a:r>
              <a:rPr lang="fr-FR" sz="1200" dirty="0" err="1" smtClean="0"/>
              <a:t>modify</a:t>
            </a:r>
            <a:r>
              <a:rPr lang="fr-FR" sz="1200" dirty="0" smtClean="0"/>
              <a:t> </a:t>
            </a:r>
            <a:r>
              <a:rPr lang="fr-FR" sz="1200" dirty="0" err="1" smtClean="0"/>
              <a:t>replicas</a:t>
            </a:r>
            <a:r>
              <a:rPr lang="fr-FR" sz="1200" dirty="0" smtClean="0"/>
              <a:t> </a:t>
            </a:r>
            <a:r>
              <a:rPr lang="fr-FR" sz="1200" dirty="0" err="1" smtClean="0"/>
              <a:t>according</a:t>
            </a:r>
            <a:r>
              <a:rPr lang="fr-FR" sz="1200" dirty="0" smtClean="0"/>
              <a:t> to </a:t>
            </a:r>
            <a:r>
              <a:rPr lang="fr-FR" sz="1200" dirty="0" err="1" smtClean="0"/>
              <a:t>your</a:t>
            </a:r>
            <a:r>
              <a:rPr lang="fr-FR" sz="1200" dirty="0" smtClean="0"/>
              <a:t> case</a:t>
            </a:r>
          </a:p>
          <a:p>
            <a:r>
              <a:rPr lang="fr-FR" sz="1200" dirty="0" smtClean="0"/>
              <a:t>  </a:t>
            </a:r>
            <a:r>
              <a:rPr lang="fr-FR" sz="1200" dirty="0" err="1" smtClean="0"/>
              <a:t>replicas</a:t>
            </a:r>
            <a:r>
              <a:rPr lang="fr-FR" sz="1200" dirty="0" smtClean="0"/>
              <a:t>: 3</a:t>
            </a:r>
          </a:p>
          <a:p>
            <a:r>
              <a:rPr lang="fr-FR" sz="1200" dirty="0" smtClean="0"/>
              <a:t>  </a:t>
            </a:r>
            <a:r>
              <a:rPr lang="fr-FR" sz="1200" dirty="0" err="1" smtClean="0"/>
              <a:t>selector</a:t>
            </a:r>
            <a:r>
              <a:rPr lang="fr-FR" sz="1200" dirty="0" smtClean="0"/>
              <a:t>:</a:t>
            </a:r>
          </a:p>
          <a:p>
            <a:r>
              <a:rPr lang="fr-FR" sz="1200" dirty="0" smtClean="0"/>
              <a:t>    </a:t>
            </a:r>
            <a:r>
              <a:rPr lang="fr-FR" sz="1200" dirty="0" err="1" smtClean="0"/>
              <a:t>matchLabels</a:t>
            </a:r>
            <a:r>
              <a:rPr lang="fr-FR" sz="1200" dirty="0" smtClean="0"/>
              <a:t>:</a:t>
            </a:r>
          </a:p>
          <a:p>
            <a:r>
              <a:rPr lang="fr-FR" sz="1200" dirty="0" smtClean="0"/>
              <a:t>      </a:t>
            </a:r>
            <a:r>
              <a:rPr lang="fr-FR" sz="1200" dirty="0" err="1" smtClean="0"/>
              <a:t>tier</a:t>
            </a:r>
            <a:r>
              <a:rPr lang="fr-FR" sz="1200" dirty="0" smtClean="0"/>
              <a:t>: </a:t>
            </a:r>
            <a:r>
              <a:rPr lang="fr-FR" sz="1200" dirty="0" err="1" smtClean="0"/>
              <a:t>frontend</a:t>
            </a:r>
            <a:endParaRPr lang="fr-FR" sz="1200" dirty="0" smtClean="0"/>
          </a:p>
          <a:p>
            <a:r>
              <a:rPr lang="fr-FR" sz="1200" dirty="0" smtClean="0"/>
              <a:t>  </a:t>
            </a:r>
            <a:r>
              <a:rPr lang="fr-FR" sz="1200" dirty="0" err="1" smtClean="0"/>
              <a:t>template</a:t>
            </a:r>
            <a:r>
              <a:rPr lang="fr-FR" sz="1200" dirty="0" smtClean="0"/>
              <a:t>:</a:t>
            </a:r>
          </a:p>
          <a:p>
            <a:r>
              <a:rPr lang="fr-FR" sz="1200" dirty="0" smtClean="0"/>
              <a:t>    </a:t>
            </a:r>
            <a:r>
              <a:rPr lang="fr-FR" sz="1200" dirty="0" err="1" smtClean="0"/>
              <a:t>metadata</a:t>
            </a:r>
            <a:r>
              <a:rPr lang="fr-FR" sz="1200" dirty="0" smtClean="0"/>
              <a:t>:</a:t>
            </a:r>
          </a:p>
          <a:p>
            <a:r>
              <a:rPr lang="fr-FR" sz="1200" dirty="0" smtClean="0"/>
              <a:t>      labels:</a:t>
            </a:r>
          </a:p>
          <a:p>
            <a:r>
              <a:rPr lang="fr-FR" sz="1200" dirty="0" smtClean="0"/>
              <a:t>        </a:t>
            </a:r>
            <a:r>
              <a:rPr lang="fr-FR" sz="1200" dirty="0" err="1" smtClean="0"/>
              <a:t>tier</a:t>
            </a:r>
            <a:r>
              <a:rPr lang="fr-FR" sz="1200" dirty="0" smtClean="0"/>
              <a:t>: </a:t>
            </a:r>
            <a:r>
              <a:rPr lang="fr-FR" sz="1200" dirty="0" err="1" smtClean="0"/>
              <a:t>frontend</a:t>
            </a:r>
            <a:endParaRPr lang="fr-FR" sz="1200" dirty="0" smtClean="0"/>
          </a:p>
          <a:p>
            <a:r>
              <a:rPr lang="fr-FR" sz="1200" dirty="0" smtClean="0"/>
              <a:t>    </a:t>
            </a:r>
            <a:r>
              <a:rPr lang="fr-FR" sz="1200" dirty="0" err="1" smtClean="0"/>
              <a:t>spec</a:t>
            </a:r>
            <a:r>
              <a:rPr lang="fr-FR" sz="1200" dirty="0" smtClean="0"/>
              <a:t>:</a:t>
            </a:r>
          </a:p>
          <a:p>
            <a:r>
              <a:rPr lang="fr-FR" sz="1200" dirty="0" smtClean="0"/>
              <a:t>      containers:</a:t>
            </a:r>
          </a:p>
          <a:p>
            <a:r>
              <a:rPr lang="fr-FR" sz="1200" dirty="0" smtClean="0"/>
              <a:t>      - </a:t>
            </a:r>
            <a:r>
              <a:rPr lang="fr-FR" sz="1200" dirty="0" err="1" smtClean="0"/>
              <a:t>name</a:t>
            </a:r>
            <a:r>
              <a:rPr lang="fr-FR" sz="1200" dirty="0" smtClean="0"/>
              <a:t>: </a:t>
            </a:r>
            <a:r>
              <a:rPr lang="fr-FR" sz="1200" dirty="0" err="1" smtClean="0"/>
              <a:t>php</a:t>
            </a:r>
            <a:r>
              <a:rPr lang="fr-FR" sz="1200" dirty="0" smtClean="0"/>
              <a:t>-redis</a:t>
            </a:r>
          </a:p>
          <a:p>
            <a:r>
              <a:rPr lang="fr-FR" sz="1200" dirty="0" smtClean="0"/>
              <a:t>        image: gcr.io/</a:t>
            </a:r>
            <a:r>
              <a:rPr lang="fr-FR" sz="1200" dirty="0" err="1" smtClean="0"/>
              <a:t>google_samples</a:t>
            </a:r>
            <a:r>
              <a:rPr lang="fr-FR" sz="1200" dirty="0" smtClean="0"/>
              <a:t>/gb-frontend:v3</a:t>
            </a:r>
          </a:p>
          <a:p>
            <a:endParaRPr lang="fr-FR" b="1" dirty="0" smtClean="0"/>
          </a:p>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16</a:t>
            </a:fld>
            <a:endParaRPr lang="fr-FR"/>
          </a:p>
        </p:txBody>
      </p:sp>
    </p:spTree>
    <p:extLst>
      <p:ext uri="{BB962C8B-B14F-4D97-AF65-F5344CB8AC3E}">
        <p14:creationId xmlns:p14="http://schemas.microsoft.com/office/powerpoint/2010/main" val="2862061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17</a:t>
            </a:fld>
            <a:endParaRPr lang="fr-FR"/>
          </a:p>
        </p:txBody>
      </p:sp>
    </p:spTree>
    <p:extLst>
      <p:ext uri="{BB962C8B-B14F-4D97-AF65-F5344CB8AC3E}">
        <p14:creationId xmlns:p14="http://schemas.microsoft.com/office/powerpoint/2010/main" val="2635034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smtClean="0"/>
              <a:t>Exemple de </a:t>
            </a:r>
            <a:r>
              <a:rPr lang="fr-FR" b="1" dirty="0" err="1" smtClean="0"/>
              <a:t>statefulset</a:t>
            </a:r>
            <a:r>
              <a:rPr lang="fr-FR" b="1" dirty="0" smtClean="0"/>
              <a:t>:</a:t>
            </a:r>
            <a:r>
              <a:rPr lang="fr-FR" b="1" baseline="0" dirty="0" smtClean="0"/>
              <a:t> </a:t>
            </a:r>
          </a:p>
          <a:p>
            <a:endParaRPr lang="fr-FR" baseline="0" dirty="0" smtClean="0"/>
          </a:p>
          <a:p>
            <a:r>
              <a:rPr lang="fr-FR" sz="1200" dirty="0" smtClean="0"/>
              <a:t>---</a:t>
            </a:r>
          </a:p>
          <a:p>
            <a:r>
              <a:rPr lang="fr-FR" sz="1200" dirty="0" err="1" smtClean="0"/>
              <a:t>apiVersion</a:t>
            </a:r>
            <a:r>
              <a:rPr lang="fr-FR" sz="1200" dirty="0" smtClean="0"/>
              <a:t>: </a:t>
            </a:r>
            <a:r>
              <a:rPr lang="fr-FR" sz="1200" dirty="0" err="1" smtClean="0"/>
              <a:t>apps</a:t>
            </a:r>
            <a:r>
              <a:rPr lang="fr-FR" sz="1200" dirty="0" smtClean="0"/>
              <a:t>/v1</a:t>
            </a:r>
          </a:p>
          <a:p>
            <a:r>
              <a:rPr lang="fr-FR" sz="1200" dirty="0" err="1" smtClean="0"/>
              <a:t>kind</a:t>
            </a:r>
            <a:r>
              <a:rPr lang="fr-FR" sz="1200" dirty="0" smtClean="0"/>
              <a:t>: </a:t>
            </a:r>
            <a:r>
              <a:rPr lang="fr-FR" sz="1200" dirty="0" err="1" smtClean="0"/>
              <a:t>StatefulSet</a:t>
            </a:r>
            <a:endParaRPr lang="fr-FR" sz="1200" dirty="0" smtClean="0"/>
          </a:p>
          <a:p>
            <a:r>
              <a:rPr lang="fr-FR" sz="1200" dirty="0" err="1" smtClean="0"/>
              <a:t>metadata</a:t>
            </a:r>
            <a:r>
              <a:rPr lang="fr-FR" sz="1200" dirty="0" smtClean="0"/>
              <a:t>:</a:t>
            </a:r>
          </a:p>
          <a:p>
            <a:r>
              <a:rPr lang="fr-FR" sz="1200" dirty="0" smtClean="0"/>
              <a:t>  </a:t>
            </a:r>
            <a:r>
              <a:rPr lang="fr-FR" sz="1200" dirty="0" err="1" smtClean="0"/>
              <a:t>name</a:t>
            </a:r>
            <a:r>
              <a:rPr lang="fr-FR" sz="1200" dirty="0" smtClean="0"/>
              <a:t>: web</a:t>
            </a:r>
          </a:p>
          <a:p>
            <a:r>
              <a:rPr lang="fr-FR" sz="1200" dirty="0" err="1" smtClean="0"/>
              <a:t>spec</a:t>
            </a:r>
            <a:r>
              <a:rPr lang="fr-FR" sz="1200" dirty="0" smtClean="0"/>
              <a:t>:</a:t>
            </a:r>
          </a:p>
          <a:p>
            <a:r>
              <a:rPr lang="fr-FR" sz="1200" dirty="0" smtClean="0"/>
              <a:t>  </a:t>
            </a:r>
            <a:r>
              <a:rPr lang="fr-FR" sz="1200" dirty="0" err="1" smtClean="0"/>
              <a:t>selector</a:t>
            </a:r>
            <a:r>
              <a:rPr lang="fr-FR" sz="1200" dirty="0" smtClean="0"/>
              <a:t>:</a:t>
            </a:r>
          </a:p>
          <a:p>
            <a:r>
              <a:rPr lang="fr-FR" sz="1200" dirty="0" smtClean="0"/>
              <a:t>    </a:t>
            </a:r>
            <a:r>
              <a:rPr lang="fr-FR" sz="1200" dirty="0" err="1" smtClean="0"/>
              <a:t>matchLabels</a:t>
            </a:r>
            <a:r>
              <a:rPr lang="fr-FR" sz="1200" dirty="0" smtClean="0"/>
              <a:t>:</a:t>
            </a:r>
          </a:p>
          <a:p>
            <a:r>
              <a:rPr lang="fr-FR" sz="1200" dirty="0" smtClean="0"/>
              <a:t>      </a:t>
            </a:r>
            <a:r>
              <a:rPr lang="fr-FR" sz="1200" dirty="0" err="1" smtClean="0"/>
              <a:t>app</a:t>
            </a:r>
            <a:r>
              <a:rPr lang="fr-FR" sz="1200" dirty="0" smtClean="0"/>
              <a:t>: </a:t>
            </a:r>
            <a:r>
              <a:rPr lang="fr-FR" sz="1200" dirty="0" err="1" smtClean="0"/>
              <a:t>nginx</a:t>
            </a:r>
            <a:r>
              <a:rPr lang="fr-FR" sz="1200" dirty="0" smtClean="0"/>
              <a:t> # has to match .</a:t>
            </a:r>
            <a:r>
              <a:rPr lang="fr-FR" sz="1200" dirty="0" err="1" smtClean="0"/>
              <a:t>spec.template.metadata.labels</a:t>
            </a:r>
            <a:endParaRPr lang="fr-FR" sz="1200" dirty="0" smtClean="0"/>
          </a:p>
          <a:p>
            <a:r>
              <a:rPr lang="fr-FR" sz="1200" dirty="0" smtClean="0"/>
              <a:t>  </a:t>
            </a:r>
            <a:r>
              <a:rPr lang="fr-FR" sz="1200" dirty="0" err="1" smtClean="0"/>
              <a:t>serviceName</a:t>
            </a:r>
            <a:r>
              <a:rPr lang="fr-FR" sz="1200" dirty="0" smtClean="0"/>
              <a:t>: "</a:t>
            </a:r>
            <a:r>
              <a:rPr lang="fr-FR" sz="1200" dirty="0" err="1" smtClean="0"/>
              <a:t>nginx</a:t>
            </a:r>
            <a:r>
              <a:rPr lang="fr-FR" sz="1200" dirty="0" smtClean="0"/>
              <a:t>"</a:t>
            </a:r>
          </a:p>
          <a:p>
            <a:r>
              <a:rPr lang="fr-FR" sz="1200" dirty="0" smtClean="0"/>
              <a:t>  </a:t>
            </a:r>
            <a:r>
              <a:rPr lang="fr-FR" sz="1200" dirty="0" err="1" smtClean="0"/>
              <a:t>replicas</a:t>
            </a:r>
            <a:r>
              <a:rPr lang="fr-FR" sz="1200" dirty="0" smtClean="0"/>
              <a:t>: 3 # by default </a:t>
            </a:r>
            <a:r>
              <a:rPr lang="fr-FR" sz="1200" dirty="0" err="1" smtClean="0"/>
              <a:t>is</a:t>
            </a:r>
            <a:r>
              <a:rPr lang="fr-FR" sz="1200" dirty="0" smtClean="0"/>
              <a:t> 1</a:t>
            </a:r>
          </a:p>
          <a:p>
            <a:r>
              <a:rPr lang="fr-FR" sz="1200" dirty="0" smtClean="0"/>
              <a:t>  </a:t>
            </a:r>
            <a:r>
              <a:rPr lang="fr-FR" sz="1200" dirty="0" err="1" smtClean="0"/>
              <a:t>minReadySeconds</a:t>
            </a:r>
            <a:r>
              <a:rPr lang="fr-FR" sz="1200" dirty="0" smtClean="0"/>
              <a:t>: 10 # by default </a:t>
            </a:r>
            <a:r>
              <a:rPr lang="fr-FR" sz="1200" dirty="0" err="1" smtClean="0"/>
              <a:t>is</a:t>
            </a:r>
            <a:r>
              <a:rPr lang="fr-FR" sz="1200" dirty="0" smtClean="0"/>
              <a:t> 0</a:t>
            </a:r>
          </a:p>
          <a:p>
            <a:r>
              <a:rPr lang="fr-FR" sz="1200" dirty="0" smtClean="0"/>
              <a:t>  </a:t>
            </a:r>
            <a:r>
              <a:rPr lang="fr-FR" sz="1200" dirty="0" err="1" smtClean="0"/>
              <a:t>template</a:t>
            </a:r>
            <a:r>
              <a:rPr lang="fr-FR" sz="1200" dirty="0" smtClean="0"/>
              <a:t>:</a:t>
            </a:r>
          </a:p>
          <a:p>
            <a:r>
              <a:rPr lang="fr-FR" sz="1200" dirty="0" smtClean="0"/>
              <a:t>    </a:t>
            </a:r>
            <a:r>
              <a:rPr lang="fr-FR" sz="1200" dirty="0" err="1" smtClean="0"/>
              <a:t>metadata</a:t>
            </a:r>
            <a:r>
              <a:rPr lang="fr-FR" sz="1200" dirty="0" smtClean="0"/>
              <a:t>:</a:t>
            </a:r>
          </a:p>
          <a:p>
            <a:r>
              <a:rPr lang="fr-FR" sz="1200" dirty="0" smtClean="0"/>
              <a:t>      labels:</a:t>
            </a:r>
          </a:p>
          <a:p>
            <a:r>
              <a:rPr lang="fr-FR" sz="1200" dirty="0" smtClean="0"/>
              <a:t>        </a:t>
            </a:r>
            <a:r>
              <a:rPr lang="fr-FR" sz="1200" dirty="0" err="1" smtClean="0"/>
              <a:t>app</a:t>
            </a:r>
            <a:r>
              <a:rPr lang="fr-FR" sz="1200" dirty="0" smtClean="0"/>
              <a:t>: </a:t>
            </a:r>
            <a:r>
              <a:rPr lang="fr-FR" sz="1200" dirty="0" err="1" smtClean="0"/>
              <a:t>nginx</a:t>
            </a:r>
            <a:r>
              <a:rPr lang="fr-FR" sz="1200" dirty="0" smtClean="0"/>
              <a:t> # has to match .</a:t>
            </a:r>
            <a:r>
              <a:rPr lang="fr-FR" sz="1200" dirty="0" err="1" smtClean="0"/>
              <a:t>spec.selector.matchLabels</a:t>
            </a:r>
            <a:endParaRPr lang="fr-FR" sz="1200" dirty="0" smtClean="0"/>
          </a:p>
          <a:p>
            <a:r>
              <a:rPr lang="fr-FR" sz="1200" dirty="0" smtClean="0"/>
              <a:t>    </a:t>
            </a:r>
            <a:r>
              <a:rPr lang="fr-FR" sz="1200" dirty="0" err="1" smtClean="0"/>
              <a:t>spec</a:t>
            </a:r>
            <a:r>
              <a:rPr lang="fr-FR" sz="1200" dirty="0" smtClean="0"/>
              <a:t>:</a:t>
            </a:r>
          </a:p>
          <a:p>
            <a:r>
              <a:rPr lang="fr-FR" sz="1200" dirty="0" smtClean="0"/>
              <a:t>      </a:t>
            </a:r>
            <a:r>
              <a:rPr lang="fr-FR" sz="1200" dirty="0" err="1" smtClean="0"/>
              <a:t>terminationGracePeriodSeconds</a:t>
            </a:r>
            <a:r>
              <a:rPr lang="fr-FR" sz="1200" dirty="0" smtClean="0"/>
              <a:t>: 10</a:t>
            </a:r>
          </a:p>
          <a:p>
            <a:r>
              <a:rPr lang="fr-FR" sz="1200" dirty="0" smtClean="0"/>
              <a:t>      containers:</a:t>
            </a:r>
          </a:p>
          <a:p>
            <a:r>
              <a:rPr lang="fr-FR" sz="1200" dirty="0" smtClean="0"/>
              <a:t>      - </a:t>
            </a:r>
            <a:r>
              <a:rPr lang="fr-FR" sz="1200" dirty="0" err="1" smtClean="0"/>
              <a:t>name</a:t>
            </a:r>
            <a:r>
              <a:rPr lang="fr-FR" sz="1200" dirty="0" smtClean="0"/>
              <a:t>: </a:t>
            </a:r>
            <a:r>
              <a:rPr lang="fr-FR" sz="1200" dirty="0" err="1" smtClean="0"/>
              <a:t>nginx</a:t>
            </a:r>
            <a:endParaRPr lang="fr-FR" sz="1200" dirty="0" smtClean="0"/>
          </a:p>
          <a:p>
            <a:r>
              <a:rPr lang="fr-FR" sz="1200" dirty="0" smtClean="0"/>
              <a:t>        image: registry.k8s.io/nginx-slim:0.8</a:t>
            </a:r>
          </a:p>
          <a:p>
            <a:r>
              <a:rPr lang="fr-FR" sz="1200" dirty="0" smtClean="0"/>
              <a:t>        ports:</a:t>
            </a:r>
          </a:p>
          <a:p>
            <a:r>
              <a:rPr lang="fr-FR" sz="1200" dirty="0" smtClean="0"/>
              <a:t>        - </a:t>
            </a:r>
            <a:r>
              <a:rPr lang="fr-FR" sz="1200" dirty="0" err="1" smtClean="0"/>
              <a:t>containerPort</a:t>
            </a:r>
            <a:r>
              <a:rPr lang="fr-FR" sz="1200" dirty="0" smtClean="0"/>
              <a:t>: 80</a:t>
            </a:r>
          </a:p>
          <a:p>
            <a:r>
              <a:rPr lang="fr-FR" sz="1200" dirty="0" smtClean="0"/>
              <a:t>          </a:t>
            </a:r>
            <a:r>
              <a:rPr lang="fr-FR" sz="1200" dirty="0" err="1" smtClean="0"/>
              <a:t>name</a:t>
            </a:r>
            <a:r>
              <a:rPr lang="fr-FR" sz="1200" dirty="0" smtClean="0"/>
              <a:t>: web</a:t>
            </a:r>
          </a:p>
          <a:p>
            <a:r>
              <a:rPr lang="fr-FR" sz="1200" dirty="0" smtClean="0"/>
              <a:t>        </a:t>
            </a:r>
            <a:r>
              <a:rPr lang="fr-FR" sz="1200" dirty="0" err="1" smtClean="0"/>
              <a:t>volumeMounts</a:t>
            </a:r>
            <a:r>
              <a:rPr lang="fr-FR" sz="1200" dirty="0" smtClean="0"/>
              <a:t>:</a:t>
            </a:r>
          </a:p>
          <a:p>
            <a:r>
              <a:rPr lang="fr-FR" sz="1200" dirty="0" smtClean="0"/>
              <a:t>        - </a:t>
            </a:r>
            <a:r>
              <a:rPr lang="fr-FR" sz="1200" dirty="0" err="1" smtClean="0"/>
              <a:t>name</a:t>
            </a:r>
            <a:r>
              <a:rPr lang="fr-FR" sz="1200" dirty="0" smtClean="0"/>
              <a:t>: www</a:t>
            </a:r>
          </a:p>
          <a:p>
            <a:r>
              <a:rPr lang="fr-FR" sz="1200" dirty="0" smtClean="0"/>
              <a:t>          </a:t>
            </a:r>
            <a:r>
              <a:rPr lang="fr-FR" sz="1200" dirty="0" err="1" smtClean="0"/>
              <a:t>mountPath</a:t>
            </a:r>
            <a:r>
              <a:rPr lang="fr-FR" sz="1200" dirty="0" smtClean="0"/>
              <a:t>: /</a:t>
            </a:r>
            <a:r>
              <a:rPr lang="fr-FR" sz="1200" dirty="0" err="1" smtClean="0"/>
              <a:t>usr</a:t>
            </a:r>
            <a:r>
              <a:rPr lang="fr-FR" sz="1200" dirty="0" smtClean="0"/>
              <a:t>/</a:t>
            </a:r>
            <a:r>
              <a:rPr lang="fr-FR" sz="1200" dirty="0" err="1" smtClean="0"/>
              <a:t>share</a:t>
            </a:r>
            <a:r>
              <a:rPr lang="fr-FR" sz="1200" dirty="0" smtClean="0"/>
              <a:t>/</a:t>
            </a:r>
            <a:r>
              <a:rPr lang="fr-FR" sz="1200" dirty="0" err="1" smtClean="0"/>
              <a:t>nginx</a:t>
            </a:r>
            <a:r>
              <a:rPr lang="fr-FR" sz="1200" dirty="0" smtClean="0"/>
              <a:t>/html</a:t>
            </a:r>
          </a:p>
          <a:p>
            <a:r>
              <a:rPr lang="fr-FR" sz="1200" dirty="0" smtClean="0"/>
              <a:t>  </a:t>
            </a:r>
            <a:r>
              <a:rPr lang="fr-FR" sz="1200" dirty="0" err="1" smtClean="0"/>
              <a:t>volumeClaimTemplates</a:t>
            </a:r>
            <a:r>
              <a:rPr lang="fr-FR" sz="1200" dirty="0" smtClean="0"/>
              <a:t>:</a:t>
            </a:r>
          </a:p>
          <a:p>
            <a:r>
              <a:rPr lang="fr-FR" sz="1200" dirty="0" smtClean="0"/>
              <a:t>  - </a:t>
            </a:r>
            <a:r>
              <a:rPr lang="fr-FR" sz="1200" dirty="0" err="1" smtClean="0"/>
              <a:t>metadata</a:t>
            </a:r>
            <a:r>
              <a:rPr lang="fr-FR" sz="1200" dirty="0" smtClean="0"/>
              <a:t>:</a:t>
            </a:r>
          </a:p>
          <a:p>
            <a:r>
              <a:rPr lang="fr-FR" sz="1200" dirty="0" smtClean="0"/>
              <a:t>      </a:t>
            </a:r>
            <a:r>
              <a:rPr lang="fr-FR" sz="1200" dirty="0" err="1" smtClean="0"/>
              <a:t>name</a:t>
            </a:r>
            <a:r>
              <a:rPr lang="fr-FR" sz="1200" dirty="0" smtClean="0"/>
              <a:t>: www</a:t>
            </a:r>
          </a:p>
          <a:p>
            <a:r>
              <a:rPr lang="fr-FR" sz="1200" dirty="0" smtClean="0"/>
              <a:t>    </a:t>
            </a:r>
            <a:r>
              <a:rPr lang="fr-FR" sz="1200" dirty="0" err="1" smtClean="0"/>
              <a:t>spec</a:t>
            </a:r>
            <a:r>
              <a:rPr lang="fr-FR" sz="1200" dirty="0" smtClean="0"/>
              <a:t>:</a:t>
            </a:r>
          </a:p>
          <a:p>
            <a:r>
              <a:rPr lang="fr-FR" sz="1200" dirty="0" smtClean="0"/>
              <a:t>      </a:t>
            </a:r>
            <a:r>
              <a:rPr lang="fr-FR" sz="1200" dirty="0" err="1" smtClean="0"/>
              <a:t>accessModes</a:t>
            </a:r>
            <a:r>
              <a:rPr lang="fr-FR" sz="1200" dirty="0" smtClean="0"/>
              <a:t>: [ "</a:t>
            </a:r>
            <a:r>
              <a:rPr lang="fr-FR" sz="1200" dirty="0" err="1" smtClean="0"/>
              <a:t>ReadWriteOnce</a:t>
            </a:r>
            <a:r>
              <a:rPr lang="fr-FR" sz="1200" dirty="0" smtClean="0"/>
              <a:t>" ]</a:t>
            </a:r>
          </a:p>
          <a:p>
            <a:r>
              <a:rPr lang="fr-FR" sz="1200" dirty="0" smtClean="0"/>
              <a:t>      </a:t>
            </a:r>
            <a:r>
              <a:rPr lang="fr-FR" sz="1200" dirty="0" err="1" smtClean="0"/>
              <a:t>storageClassName</a:t>
            </a:r>
            <a:r>
              <a:rPr lang="fr-FR" sz="1200" dirty="0" smtClean="0"/>
              <a:t>: "</a:t>
            </a:r>
            <a:r>
              <a:rPr lang="fr-FR" sz="1200" dirty="0" err="1" smtClean="0"/>
              <a:t>my</a:t>
            </a:r>
            <a:r>
              <a:rPr lang="fr-FR" sz="1200" dirty="0" smtClean="0"/>
              <a:t>-</a:t>
            </a:r>
            <a:r>
              <a:rPr lang="fr-FR" sz="1200" dirty="0" err="1" smtClean="0"/>
              <a:t>storage</a:t>
            </a:r>
            <a:r>
              <a:rPr lang="fr-FR" sz="1200" dirty="0" smtClean="0"/>
              <a:t>-class"</a:t>
            </a:r>
          </a:p>
          <a:p>
            <a:r>
              <a:rPr lang="fr-FR" sz="1200" dirty="0" smtClean="0"/>
              <a:t>      </a:t>
            </a:r>
            <a:r>
              <a:rPr lang="fr-FR" sz="1200" dirty="0" err="1" smtClean="0"/>
              <a:t>resources</a:t>
            </a:r>
            <a:r>
              <a:rPr lang="fr-FR" sz="1200" dirty="0" smtClean="0"/>
              <a:t>:</a:t>
            </a:r>
          </a:p>
          <a:p>
            <a:r>
              <a:rPr lang="fr-FR" sz="1200" dirty="0" smtClean="0"/>
              <a:t>        </a:t>
            </a:r>
            <a:r>
              <a:rPr lang="fr-FR" sz="1200" dirty="0" err="1" smtClean="0"/>
              <a:t>requests</a:t>
            </a:r>
            <a:r>
              <a:rPr lang="fr-FR" sz="1200" dirty="0" smtClean="0"/>
              <a:t>:</a:t>
            </a:r>
          </a:p>
          <a:p>
            <a:r>
              <a:rPr lang="fr-FR" sz="1200" dirty="0" smtClean="0"/>
              <a:t>          </a:t>
            </a:r>
            <a:r>
              <a:rPr lang="fr-FR" sz="1200" dirty="0" err="1" smtClean="0"/>
              <a:t>storage</a:t>
            </a:r>
            <a:r>
              <a:rPr lang="fr-FR" sz="1200" dirty="0" smtClean="0"/>
              <a:t>: 1Gi</a:t>
            </a:r>
          </a:p>
          <a:p>
            <a:endParaRPr lang="fr-FR" b="1" baseline="0" dirty="0" smtClean="0"/>
          </a:p>
          <a:p>
            <a:r>
              <a:rPr lang="fr-FR" b="1" baseline="0" dirty="0" smtClean="0"/>
              <a:t>Exposition via le service: </a:t>
            </a:r>
          </a:p>
          <a:p>
            <a:endParaRPr lang="fr-FR" b="1" baseline="0" dirty="0" smtClean="0"/>
          </a:p>
          <a:p>
            <a:r>
              <a:rPr lang="fr-FR" sz="1200" dirty="0" err="1" smtClean="0"/>
              <a:t>apiVersion</a:t>
            </a:r>
            <a:r>
              <a:rPr lang="fr-FR" sz="1200" dirty="0" smtClean="0"/>
              <a:t>: v1</a:t>
            </a:r>
          </a:p>
          <a:p>
            <a:r>
              <a:rPr lang="fr-FR" sz="1200" dirty="0" err="1" smtClean="0"/>
              <a:t>kind</a:t>
            </a:r>
            <a:r>
              <a:rPr lang="fr-FR" sz="1200" dirty="0" smtClean="0"/>
              <a:t>: Service</a:t>
            </a:r>
          </a:p>
          <a:p>
            <a:r>
              <a:rPr lang="fr-FR" sz="1200" dirty="0" err="1" smtClean="0"/>
              <a:t>metadata</a:t>
            </a:r>
            <a:r>
              <a:rPr lang="fr-FR" sz="1200" dirty="0" smtClean="0"/>
              <a:t>:</a:t>
            </a:r>
          </a:p>
          <a:p>
            <a:r>
              <a:rPr lang="fr-FR" sz="1200" dirty="0" smtClean="0"/>
              <a:t>  </a:t>
            </a:r>
            <a:r>
              <a:rPr lang="fr-FR" sz="1200" dirty="0" err="1" smtClean="0"/>
              <a:t>name</a:t>
            </a:r>
            <a:r>
              <a:rPr lang="fr-FR" sz="1200" dirty="0" smtClean="0"/>
              <a:t>: </a:t>
            </a:r>
            <a:r>
              <a:rPr lang="fr-FR" sz="1200" dirty="0" err="1" smtClean="0"/>
              <a:t>nginx</a:t>
            </a:r>
            <a:endParaRPr lang="fr-FR" sz="1200" dirty="0" smtClean="0"/>
          </a:p>
          <a:p>
            <a:r>
              <a:rPr lang="fr-FR" sz="1200" dirty="0" smtClean="0"/>
              <a:t>  labels:</a:t>
            </a:r>
          </a:p>
          <a:p>
            <a:r>
              <a:rPr lang="fr-FR" sz="1200" dirty="0" smtClean="0"/>
              <a:t>    </a:t>
            </a:r>
            <a:r>
              <a:rPr lang="fr-FR" sz="1200" dirty="0" err="1" smtClean="0"/>
              <a:t>app</a:t>
            </a:r>
            <a:r>
              <a:rPr lang="fr-FR" sz="1200" dirty="0" smtClean="0"/>
              <a:t>: </a:t>
            </a:r>
            <a:r>
              <a:rPr lang="fr-FR" sz="1200" dirty="0" err="1" smtClean="0"/>
              <a:t>nginx</a:t>
            </a:r>
            <a:endParaRPr lang="fr-FR" sz="1200" dirty="0" smtClean="0"/>
          </a:p>
          <a:p>
            <a:r>
              <a:rPr lang="fr-FR" sz="1200" dirty="0" err="1" smtClean="0"/>
              <a:t>spec</a:t>
            </a:r>
            <a:r>
              <a:rPr lang="fr-FR" sz="1200" dirty="0" smtClean="0"/>
              <a:t>:</a:t>
            </a:r>
          </a:p>
          <a:p>
            <a:r>
              <a:rPr lang="fr-FR" sz="1200" dirty="0" smtClean="0"/>
              <a:t>  ports:</a:t>
            </a:r>
          </a:p>
          <a:p>
            <a:r>
              <a:rPr lang="fr-FR" sz="1200" dirty="0" smtClean="0"/>
              <a:t>  - port: 80</a:t>
            </a:r>
          </a:p>
          <a:p>
            <a:r>
              <a:rPr lang="fr-FR" sz="1200" dirty="0" smtClean="0"/>
              <a:t>    </a:t>
            </a:r>
            <a:r>
              <a:rPr lang="fr-FR" sz="1200" dirty="0" err="1" smtClean="0"/>
              <a:t>name</a:t>
            </a:r>
            <a:r>
              <a:rPr lang="fr-FR" sz="1200" dirty="0" smtClean="0"/>
              <a:t>: web</a:t>
            </a:r>
          </a:p>
          <a:p>
            <a:r>
              <a:rPr lang="fr-FR" sz="1200" dirty="0" smtClean="0"/>
              <a:t>  </a:t>
            </a:r>
            <a:r>
              <a:rPr lang="fr-FR" sz="1200" dirty="0" err="1" smtClean="0"/>
              <a:t>clusterIP</a:t>
            </a:r>
            <a:r>
              <a:rPr lang="fr-FR" sz="1200" dirty="0" smtClean="0"/>
              <a:t>: None</a:t>
            </a:r>
          </a:p>
          <a:p>
            <a:r>
              <a:rPr lang="fr-FR" sz="1200" dirty="0" smtClean="0"/>
              <a:t>  </a:t>
            </a:r>
            <a:r>
              <a:rPr lang="fr-FR" sz="1200" dirty="0" err="1" smtClean="0"/>
              <a:t>selector</a:t>
            </a:r>
            <a:r>
              <a:rPr lang="fr-FR" sz="1200" dirty="0" smtClean="0"/>
              <a:t>:</a:t>
            </a:r>
          </a:p>
          <a:p>
            <a:r>
              <a:rPr lang="fr-FR" sz="1200" dirty="0" smtClean="0"/>
              <a:t>    </a:t>
            </a:r>
            <a:r>
              <a:rPr lang="fr-FR" sz="1200" dirty="0" err="1" smtClean="0"/>
              <a:t>app</a:t>
            </a:r>
            <a:r>
              <a:rPr lang="fr-FR" sz="1200" dirty="0" smtClean="0"/>
              <a:t>: </a:t>
            </a:r>
            <a:r>
              <a:rPr lang="fr-FR" sz="1200" dirty="0" err="1" smtClean="0"/>
              <a:t>nginx</a:t>
            </a:r>
            <a:endParaRPr lang="fr-FR" sz="1200" dirty="0" smtClean="0"/>
          </a:p>
          <a:p>
            <a:endParaRPr lang="fr-FR" b="1" baseline="0" dirty="0" smtClean="0"/>
          </a:p>
          <a:p>
            <a:endParaRPr lang="fr-FR" baseline="0" dirty="0" smtClean="0"/>
          </a:p>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18</a:t>
            </a:fld>
            <a:endParaRPr lang="fr-FR"/>
          </a:p>
        </p:txBody>
      </p:sp>
    </p:spTree>
    <p:extLst>
      <p:ext uri="{BB962C8B-B14F-4D97-AF65-F5344CB8AC3E}">
        <p14:creationId xmlns:p14="http://schemas.microsoft.com/office/powerpoint/2010/main" val="91225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baseline="0" dirty="0" smtClean="0"/>
              <a:t>Exposition via le service: </a:t>
            </a:r>
          </a:p>
          <a:p>
            <a:endParaRPr lang="fr-FR" b="1" baseline="0" dirty="0" smtClean="0"/>
          </a:p>
          <a:p>
            <a:r>
              <a:rPr lang="fr-FR" sz="1200" dirty="0" err="1" smtClean="0"/>
              <a:t>apiVersion</a:t>
            </a:r>
            <a:r>
              <a:rPr lang="fr-FR" sz="1200" dirty="0" smtClean="0"/>
              <a:t>: v1</a:t>
            </a:r>
          </a:p>
          <a:p>
            <a:r>
              <a:rPr lang="fr-FR" sz="1200" dirty="0" err="1" smtClean="0"/>
              <a:t>kind</a:t>
            </a:r>
            <a:r>
              <a:rPr lang="fr-FR" sz="1200" dirty="0" smtClean="0"/>
              <a:t>: Service</a:t>
            </a:r>
          </a:p>
          <a:p>
            <a:r>
              <a:rPr lang="fr-FR" sz="1200" dirty="0" err="1" smtClean="0"/>
              <a:t>metadata</a:t>
            </a:r>
            <a:r>
              <a:rPr lang="fr-FR" sz="1200" dirty="0" smtClean="0"/>
              <a:t>:</a:t>
            </a:r>
          </a:p>
          <a:p>
            <a:r>
              <a:rPr lang="fr-FR" sz="1200" dirty="0" smtClean="0"/>
              <a:t>  </a:t>
            </a:r>
            <a:r>
              <a:rPr lang="fr-FR" sz="1200" dirty="0" err="1" smtClean="0"/>
              <a:t>name</a:t>
            </a:r>
            <a:r>
              <a:rPr lang="fr-FR" sz="1200" dirty="0" smtClean="0"/>
              <a:t>: </a:t>
            </a:r>
            <a:r>
              <a:rPr lang="fr-FR" sz="1200" dirty="0" err="1" smtClean="0"/>
              <a:t>nginx</a:t>
            </a:r>
            <a:endParaRPr lang="fr-FR" sz="1200" dirty="0" smtClean="0"/>
          </a:p>
          <a:p>
            <a:r>
              <a:rPr lang="fr-FR" sz="1200" dirty="0" smtClean="0"/>
              <a:t>  labels:</a:t>
            </a:r>
          </a:p>
          <a:p>
            <a:r>
              <a:rPr lang="fr-FR" sz="1200" dirty="0" smtClean="0"/>
              <a:t>    </a:t>
            </a:r>
            <a:r>
              <a:rPr lang="fr-FR" sz="1200" dirty="0" err="1" smtClean="0"/>
              <a:t>app</a:t>
            </a:r>
            <a:r>
              <a:rPr lang="fr-FR" sz="1200" dirty="0" smtClean="0"/>
              <a:t>: </a:t>
            </a:r>
            <a:r>
              <a:rPr lang="fr-FR" sz="1200" dirty="0" err="1" smtClean="0"/>
              <a:t>nginx</a:t>
            </a:r>
            <a:endParaRPr lang="fr-FR" sz="1200" dirty="0" smtClean="0"/>
          </a:p>
          <a:p>
            <a:r>
              <a:rPr lang="fr-FR" sz="1200" dirty="0" err="1" smtClean="0"/>
              <a:t>spec</a:t>
            </a:r>
            <a:r>
              <a:rPr lang="fr-FR" sz="1200" dirty="0" smtClean="0"/>
              <a:t>:</a:t>
            </a:r>
          </a:p>
          <a:p>
            <a:r>
              <a:rPr lang="fr-FR" sz="1200" dirty="0" smtClean="0"/>
              <a:t>  ports:</a:t>
            </a:r>
          </a:p>
          <a:p>
            <a:r>
              <a:rPr lang="fr-FR" sz="1200" dirty="0" smtClean="0"/>
              <a:t>  - port: 80</a:t>
            </a:r>
          </a:p>
          <a:p>
            <a:r>
              <a:rPr lang="fr-FR" sz="1200" dirty="0" smtClean="0"/>
              <a:t>    </a:t>
            </a:r>
            <a:r>
              <a:rPr lang="fr-FR" sz="1200" dirty="0" err="1" smtClean="0"/>
              <a:t>name</a:t>
            </a:r>
            <a:r>
              <a:rPr lang="fr-FR" sz="1200" dirty="0" smtClean="0"/>
              <a:t>: web</a:t>
            </a:r>
          </a:p>
          <a:p>
            <a:r>
              <a:rPr lang="fr-FR" sz="1200" dirty="0" smtClean="0"/>
              <a:t>  </a:t>
            </a:r>
            <a:r>
              <a:rPr lang="fr-FR" sz="1200" dirty="0" err="1" smtClean="0"/>
              <a:t>clusterIP</a:t>
            </a:r>
            <a:r>
              <a:rPr lang="fr-FR" sz="1200" dirty="0" smtClean="0"/>
              <a:t>: None</a:t>
            </a:r>
          </a:p>
          <a:p>
            <a:r>
              <a:rPr lang="fr-FR" sz="1200" dirty="0" smtClean="0"/>
              <a:t>  </a:t>
            </a:r>
            <a:r>
              <a:rPr lang="fr-FR" sz="1200" dirty="0" err="1" smtClean="0"/>
              <a:t>selector</a:t>
            </a:r>
            <a:r>
              <a:rPr lang="fr-FR" sz="1200" dirty="0" smtClean="0"/>
              <a:t>:</a:t>
            </a:r>
          </a:p>
          <a:p>
            <a:r>
              <a:rPr lang="fr-FR" sz="1200" dirty="0" smtClean="0"/>
              <a:t>    </a:t>
            </a:r>
            <a:r>
              <a:rPr lang="fr-FR" sz="1200" dirty="0" err="1" smtClean="0"/>
              <a:t>app</a:t>
            </a:r>
            <a:r>
              <a:rPr lang="fr-FR" sz="1200" dirty="0" smtClean="0"/>
              <a:t>: </a:t>
            </a:r>
            <a:r>
              <a:rPr lang="fr-FR" sz="1200" dirty="0" err="1" smtClean="0"/>
              <a:t>nginx</a:t>
            </a:r>
            <a:endParaRPr lang="fr-FR" sz="1200" dirty="0" smtClean="0"/>
          </a:p>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19</a:t>
            </a:fld>
            <a:endParaRPr lang="fr-FR"/>
          </a:p>
        </p:txBody>
      </p:sp>
    </p:spTree>
    <p:extLst>
      <p:ext uri="{BB962C8B-B14F-4D97-AF65-F5344CB8AC3E}">
        <p14:creationId xmlns:p14="http://schemas.microsoft.com/office/powerpoint/2010/main" val="3078129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20</a:t>
            </a:fld>
            <a:endParaRPr lang="fr-FR"/>
          </a:p>
        </p:txBody>
      </p:sp>
    </p:spTree>
    <p:extLst>
      <p:ext uri="{BB962C8B-B14F-4D97-AF65-F5344CB8AC3E}">
        <p14:creationId xmlns:p14="http://schemas.microsoft.com/office/powerpoint/2010/main" val="1225586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21</a:t>
            </a:fld>
            <a:endParaRPr lang="fr-FR"/>
          </a:p>
        </p:txBody>
      </p:sp>
    </p:spTree>
    <p:extLst>
      <p:ext uri="{BB962C8B-B14F-4D97-AF65-F5344CB8AC3E}">
        <p14:creationId xmlns:p14="http://schemas.microsoft.com/office/powerpoint/2010/main" val="2504020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22</a:t>
            </a:fld>
            <a:endParaRPr lang="fr-FR"/>
          </a:p>
        </p:txBody>
      </p:sp>
    </p:spTree>
    <p:extLst>
      <p:ext uri="{BB962C8B-B14F-4D97-AF65-F5344CB8AC3E}">
        <p14:creationId xmlns:p14="http://schemas.microsoft.com/office/powerpoint/2010/main" val="12472818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23</a:t>
            </a:fld>
            <a:endParaRPr lang="fr-FR"/>
          </a:p>
        </p:txBody>
      </p:sp>
    </p:spTree>
    <p:extLst>
      <p:ext uri="{BB962C8B-B14F-4D97-AF65-F5344CB8AC3E}">
        <p14:creationId xmlns:p14="http://schemas.microsoft.com/office/powerpoint/2010/main" val="2936697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apiVersion</a:t>
            </a:r>
            <a:r>
              <a:rPr lang="fr-FR" dirty="0" smtClean="0"/>
              <a:t>: v1</a:t>
            </a:r>
          </a:p>
          <a:p>
            <a:r>
              <a:rPr lang="fr-FR" dirty="0" err="1" smtClean="0"/>
              <a:t>kind</a:t>
            </a:r>
            <a:r>
              <a:rPr lang="fr-FR" dirty="0" smtClean="0"/>
              <a:t>: Secret</a:t>
            </a:r>
          </a:p>
          <a:p>
            <a:r>
              <a:rPr lang="fr-FR" dirty="0" err="1" smtClean="0"/>
              <a:t>metadata</a:t>
            </a:r>
            <a:r>
              <a:rPr lang="fr-FR" dirty="0" smtClean="0"/>
              <a:t>:</a:t>
            </a:r>
          </a:p>
          <a:p>
            <a:r>
              <a:rPr lang="fr-FR" dirty="0" smtClean="0"/>
              <a:t>  </a:t>
            </a:r>
            <a:r>
              <a:rPr lang="fr-FR" dirty="0" err="1" smtClean="0"/>
              <a:t>name</a:t>
            </a:r>
            <a:r>
              <a:rPr lang="fr-FR" dirty="0" smtClean="0"/>
              <a:t>: </a:t>
            </a:r>
            <a:r>
              <a:rPr lang="fr-FR" dirty="0" err="1" smtClean="0"/>
              <a:t>mysql</a:t>
            </a:r>
            <a:r>
              <a:rPr lang="fr-FR" dirty="0" smtClean="0"/>
              <a:t>-secret</a:t>
            </a:r>
          </a:p>
          <a:p>
            <a:r>
              <a:rPr lang="fr-FR" dirty="0" smtClean="0"/>
              <a:t>type: kubernetes.io/basic-</a:t>
            </a:r>
            <a:r>
              <a:rPr lang="fr-FR" dirty="0" err="1" smtClean="0"/>
              <a:t>auth</a:t>
            </a:r>
            <a:endParaRPr lang="fr-FR" dirty="0" smtClean="0"/>
          </a:p>
          <a:p>
            <a:r>
              <a:rPr lang="fr-FR" dirty="0" err="1" smtClean="0"/>
              <a:t>stringData</a:t>
            </a:r>
            <a:r>
              <a:rPr lang="fr-FR" dirty="0" smtClean="0"/>
              <a:t>:</a:t>
            </a:r>
          </a:p>
          <a:p>
            <a:r>
              <a:rPr lang="fr-FR" dirty="0" smtClean="0"/>
              <a:t>  </a:t>
            </a:r>
            <a:r>
              <a:rPr lang="fr-FR" dirty="0" err="1" smtClean="0"/>
              <a:t>password</a:t>
            </a:r>
            <a:r>
              <a:rPr lang="fr-FR" dirty="0" smtClean="0"/>
              <a:t>: test1234</a:t>
            </a:r>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32</a:t>
            </a:fld>
            <a:endParaRPr lang="fr-FR"/>
          </a:p>
        </p:txBody>
      </p:sp>
    </p:spTree>
    <p:extLst>
      <p:ext uri="{BB962C8B-B14F-4D97-AF65-F5344CB8AC3E}">
        <p14:creationId xmlns:p14="http://schemas.microsoft.com/office/powerpoint/2010/main" val="3283160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33</a:t>
            </a:fld>
            <a:endParaRPr lang="fr-FR"/>
          </a:p>
        </p:txBody>
      </p:sp>
    </p:spTree>
    <p:extLst>
      <p:ext uri="{BB962C8B-B14F-4D97-AF65-F5344CB8AC3E}">
        <p14:creationId xmlns:p14="http://schemas.microsoft.com/office/powerpoint/2010/main" val="2191390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6</a:t>
            </a:fld>
            <a:endParaRPr lang="fr-FR"/>
          </a:p>
        </p:txBody>
      </p:sp>
    </p:spTree>
    <p:extLst>
      <p:ext uri="{BB962C8B-B14F-4D97-AF65-F5344CB8AC3E}">
        <p14:creationId xmlns:p14="http://schemas.microsoft.com/office/powerpoint/2010/main" val="346570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Test</a:t>
            </a:r>
            <a:r>
              <a:rPr lang="fr-FR" baseline="0" dirty="0" smtClean="0"/>
              <a:t> de </a:t>
            </a:r>
            <a:r>
              <a:rPr lang="fr-FR" baseline="0" dirty="0" err="1" smtClean="0"/>
              <a:t>ingress</a:t>
            </a:r>
            <a:r>
              <a:rPr lang="fr-FR" baseline="0" dirty="0" smtClean="0"/>
              <a:t> </a:t>
            </a:r>
          </a:p>
          <a:p>
            <a:endParaRPr lang="fr-FR" baseline="0" dirty="0" smtClean="0"/>
          </a:p>
          <a:p>
            <a:r>
              <a:rPr lang="fr-FR" dirty="0" err="1" smtClean="0"/>
              <a:t>kubectl</a:t>
            </a:r>
            <a:r>
              <a:rPr lang="fr-FR" dirty="0" smtClean="0"/>
              <a:t> </a:t>
            </a:r>
            <a:r>
              <a:rPr lang="fr-FR" dirty="0" err="1" smtClean="0"/>
              <a:t>create</a:t>
            </a:r>
            <a:r>
              <a:rPr lang="fr-FR" dirty="0" smtClean="0"/>
              <a:t> </a:t>
            </a:r>
            <a:r>
              <a:rPr lang="fr-FR" dirty="0" err="1" smtClean="0"/>
              <a:t>deploy</a:t>
            </a:r>
            <a:r>
              <a:rPr lang="fr-FR" dirty="0" smtClean="0"/>
              <a:t> </a:t>
            </a:r>
            <a:r>
              <a:rPr lang="fr-FR" dirty="0" err="1" smtClean="0"/>
              <a:t>nginxservice</a:t>
            </a:r>
            <a:r>
              <a:rPr lang="fr-FR" dirty="0" smtClean="0"/>
              <a:t> --image=</a:t>
            </a:r>
            <a:r>
              <a:rPr lang="fr-FR" dirty="0" err="1" smtClean="0"/>
              <a:t>nginx:latest</a:t>
            </a:r>
            <a:endParaRPr lang="fr-FR" dirty="0" smtClean="0"/>
          </a:p>
          <a:p>
            <a:r>
              <a:rPr lang="fr-FR" dirty="0" err="1" smtClean="0"/>
              <a:t>kubectl</a:t>
            </a:r>
            <a:r>
              <a:rPr lang="fr-FR" dirty="0" smtClean="0"/>
              <a:t> expose </a:t>
            </a:r>
            <a:r>
              <a:rPr lang="fr-FR" dirty="0" err="1" smtClean="0"/>
              <a:t>deploy</a:t>
            </a:r>
            <a:r>
              <a:rPr lang="fr-FR" dirty="0" smtClean="0"/>
              <a:t> </a:t>
            </a:r>
            <a:r>
              <a:rPr lang="fr-FR" dirty="0" err="1" smtClean="0"/>
              <a:t>nginxservice</a:t>
            </a:r>
            <a:r>
              <a:rPr lang="fr-FR" dirty="0" smtClean="0"/>
              <a:t> --port=80 --type=</a:t>
            </a:r>
            <a:r>
              <a:rPr lang="fr-FR" dirty="0" err="1" smtClean="0"/>
              <a:t>NodePort</a:t>
            </a:r>
            <a:endParaRPr lang="fr-FR" dirty="0" smtClean="0"/>
          </a:p>
          <a:p>
            <a:r>
              <a:rPr lang="fr-FR" dirty="0" err="1" smtClean="0"/>
              <a:t>kubectl</a:t>
            </a:r>
            <a:r>
              <a:rPr lang="fr-FR" dirty="0" smtClean="0"/>
              <a:t> </a:t>
            </a:r>
            <a:r>
              <a:rPr lang="fr-FR" dirty="0" err="1" smtClean="0"/>
              <a:t>create</a:t>
            </a:r>
            <a:r>
              <a:rPr lang="fr-FR" dirty="0" smtClean="0"/>
              <a:t> </a:t>
            </a:r>
            <a:r>
              <a:rPr lang="fr-FR" dirty="0" err="1" smtClean="0"/>
              <a:t>ingress</a:t>
            </a:r>
            <a:r>
              <a:rPr lang="fr-FR" dirty="0" smtClean="0"/>
              <a:t>  </a:t>
            </a:r>
            <a:r>
              <a:rPr lang="fr-FR" dirty="0" err="1" smtClean="0"/>
              <a:t>nginxservice-ingress</a:t>
            </a:r>
            <a:r>
              <a:rPr lang="fr-FR" dirty="0" smtClean="0"/>
              <a:t> --</a:t>
            </a:r>
            <a:r>
              <a:rPr lang="fr-FR" dirty="0" err="1" smtClean="0"/>
              <a:t>rule</a:t>
            </a:r>
            <a:r>
              <a:rPr lang="fr-FR" dirty="0" smtClean="0"/>
              <a:t>="/=nginxservice:80"</a:t>
            </a:r>
          </a:p>
          <a:p>
            <a:r>
              <a:rPr lang="fr-FR" dirty="0" err="1" smtClean="0"/>
              <a:t>kubectl</a:t>
            </a:r>
            <a:r>
              <a:rPr lang="fr-FR" dirty="0" smtClean="0"/>
              <a:t> </a:t>
            </a:r>
            <a:r>
              <a:rPr lang="fr-FR" dirty="0" err="1" smtClean="0"/>
              <a:t>delete</a:t>
            </a:r>
            <a:r>
              <a:rPr lang="fr-FR" dirty="0" smtClean="0"/>
              <a:t> -A </a:t>
            </a:r>
            <a:r>
              <a:rPr lang="fr-FR" dirty="0" err="1" smtClean="0"/>
              <a:t>ValidatingWebhookConfiguration</a:t>
            </a:r>
            <a:r>
              <a:rPr lang="fr-FR" dirty="0" smtClean="0"/>
              <a:t> </a:t>
            </a:r>
            <a:r>
              <a:rPr lang="fr-FR" dirty="0" err="1" smtClean="0"/>
              <a:t>ingress</a:t>
            </a:r>
            <a:r>
              <a:rPr lang="fr-FR" dirty="0" smtClean="0"/>
              <a:t>-</a:t>
            </a:r>
            <a:r>
              <a:rPr lang="fr-FR" dirty="0" err="1" smtClean="0"/>
              <a:t>nginx</a:t>
            </a:r>
            <a:r>
              <a:rPr lang="fr-FR" dirty="0" smtClean="0"/>
              <a:t>-admission if </a:t>
            </a:r>
            <a:r>
              <a:rPr lang="fr-FR" dirty="0" err="1" smtClean="0"/>
              <a:t>it</a:t>
            </a:r>
            <a:r>
              <a:rPr lang="fr-FR" dirty="0" smtClean="0"/>
              <a:t> </a:t>
            </a:r>
            <a:r>
              <a:rPr lang="fr-FR" dirty="0" err="1" smtClean="0"/>
              <a:t>doesn't</a:t>
            </a:r>
            <a:r>
              <a:rPr lang="fr-FR" baseline="0" dirty="0" smtClean="0"/>
              <a:t> </a:t>
            </a:r>
            <a:r>
              <a:rPr lang="fr-FR" baseline="0" dirty="0" err="1" smtClean="0"/>
              <a:t>work</a:t>
            </a:r>
            <a:endParaRPr lang="fr-FR" dirty="0" smtClean="0"/>
          </a:p>
          <a:p>
            <a:r>
              <a:rPr lang="fr-FR" dirty="0" err="1" smtClean="0"/>
              <a:t>kubectl</a:t>
            </a:r>
            <a:r>
              <a:rPr lang="fr-FR" dirty="0" smtClean="0"/>
              <a:t> </a:t>
            </a:r>
            <a:r>
              <a:rPr lang="fr-FR" dirty="0" err="1" smtClean="0"/>
              <a:t>get</a:t>
            </a:r>
            <a:r>
              <a:rPr lang="fr-FR" dirty="0" smtClean="0"/>
              <a:t> </a:t>
            </a:r>
            <a:r>
              <a:rPr lang="fr-FR" dirty="0" err="1" smtClean="0"/>
              <a:t>ingress</a:t>
            </a:r>
            <a:endParaRPr lang="fr-FR" dirty="0" smtClean="0"/>
          </a:p>
          <a:p>
            <a:r>
              <a:rPr lang="fr-FR" dirty="0" err="1" smtClean="0"/>
              <a:t>kubectl</a:t>
            </a:r>
            <a:r>
              <a:rPr lang="fr-FR" dirty="0" smtClean="0"/>
              <a:t> </a:t>
            </a:r>
            <a:r>
              <a:rPr lang="fr-FR" dirty="0" err="1" smtClean="0"/>
              <a:t>edit</a:t>
            </a:r>
            <a:r>
              <a:rPr lang="fr-FR" dirty="0" smtClean="0"/>
              <a:t> </a:t>
            </a:r>
            <a:r>
              <a:rPr lang="fr-FR" dirty="0" err="1" smtClean="0"/>
              <a:t>ingress</a:t>
            </a:r>
            <a:r>
              <a:rPr lang="fr-FR" dirty="0" smtClean="0"/>
              <a:t> </a:t>
            </a:r>
            <a:r>
              <a:rPr lang="fr-FR" dirty="0" err="1" smtClean="0"/>
              <a:t>nginxservice-ingress</a:t>
            </a:r>
            <a:endParaRPr lang="fr-FR" dirty="0" smtClean="0"/>
          </a:p>
          <a:p>
            <a:endParaRPr lang="fr-FR" dirty="0" smtClean="0"/>
          </a:p>
          <a:p>
            <a:r>
              <a:rPr lang="fr-FR" dirty="0" smtClean="0"/>
              <a:t>minikube </a:t>
            </a:r>
            <a:r>
              <a:rPr lang="fr-FR" dirty="0" err="1" smtClean="0"/>
              <a:t>ssh</a:t>
            </a:r>
            <a:endParaRPr lang="fr-FR" dirty="0" smtClean="0"/>
          </a:p>
          <a:p>
            <a:r>
              <a:rPr lang="fr-FR" dirty="0" smtClean="0"/>
              <a:t>/bin/sh </a:t>
            </a:r>
            <a:r>
              <a:rPr lang="fr-FR" baseline="0" dirty="0" smtClean="0"/>
              <a:t> '</a:t>
            </a:r>
            <a:r>
              <a:rPr lang="fr-FR" baseline="0" dirty="0" err="1" smtClean="0"/>
              <a:t>echo</a:t>
            </a:r>
            <a:r>
              <a:rPr lang="fr-FR" baseline="0" dirty="0" smtClean="0"/>
              <a:t> "192.168.49.2 nginxservice.io /</a:t>
            </a:r>
            <a:r>
              <a:rPr lang="fr-FR" baseline="0" dirty="0" err="1" smtClean="0"/>
              <a:t>etc</a:t>
            </a:r>
            <a:r>
              <a:rPr lang="fr-FR" baseline="0" dirty="0" smtClean="0"/>
              <a:t>/hosts"'</a:t>
            </a:r>
            <a:endParaRPr lang="fr-FR" dirty="0" smtClean="0"/>
          </a:p>
          <a:p>
            <a:endParaRPr lang="fr-FR" dirty="0" smtClean="0"/>
          </a:p>
          <a:p>
            <a:r>
              <a:rPr lang="fr-FR" dirty="0" err="1" smtClean="0"/>
              <a:t>curl</a:t>
            </a:r>
            <a:r>
              <a:rPr lang="fr-FR" dirty="0" smtClean="0"/>
              <a:t> 192.168.49.2</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34</a:t>
            </a:fld>
            <a:endParaRPr lang="fr-FR"/>
          </a:p>
        </p:txBody>
      </p:sp>
    </p:spTree>
    <p:extLst>
      <p:ext uri="{BB962C8B-B14F-4D97-AF65-F5344CB8AC3E}">
        <p14:creationId xmlns:p14="http://schemas.microsoft.com/office/powerpoint/2010/main" val="3731402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smtClean="0"/>
              <a:t>kubectl</a:t>
            </a:r>
            <a:r>
              <a:rPr lang="fr-FR" dirty="0" smtClean="0"/>
              <a:t> </a:t>
            </a:r>
            <a:r>
              <a:rPr lang="fr-FR" dirty="0" err="1" smtClean="0"/>
              <a:t>create</a:t>
            </a:r>
            <a:r>
              <a:rPr lang="fr-FR" dirty="0" smtClean="0"/>
              <a:t> </a:t>
            </a:r>
            <a:r>
              <a:rPr lang="fr-FR" dirty="0" err="1" smtClean="0"/>
              <a:t>deploy</a:t>
            </a:r>
            <a:r>
              <a:rPr lang="fr-FR" dirty="0" smtClean="0"/>
              <a:t> app1 --image=</a:t>
            </a:r>
            <a:r>
              <a:rPr lang="fr-FR" dirty="0" err="1" smtClean="0"/>
              <a:t>nginx:latest</a:t>
            </a:r>
            <a:endParaRPr lang="fr-FR" dirty="0" smtClean="0"/>
          </a:p>
          <a:p>
            <a:r>
              <a:rPr lang="fr-FR" dirty="0" err="1" smtClean="0"/>
              <a:t>kubectl</a:t>
            </a:r>
            <a:r>
              <a:rPr lang="fr-FR" dirty="0" smtClean="0"/>
              <a:t> </a:t>
            </a:r>
            <a:r>
              <a:rPr lang="fr-FR" dirty="0" err="1" smtClean="0"/>
              <a:t>create</a:t>
            </a:r>
            <a:r>
              <a:rPr lang="fr-FR" dirty="0" smtClean="0"/>
              <a:t> </a:t>
            </a:r>
            <a:r>
              <a:rPr lang="fr-FR" dirty="0" err="1" smtClean="0"/>
              <a:t>deploy</a:t>
            </a:r>
            <a:r>
              <a:rPr lang="fr-FR" dirty="0" smtClean="0"/>
              <a:t> app2 --image=</a:t>
            </a:r>
            <a:r>
              <a:rPr lang="fr-FR" dirty="0" err="1" smtClean="0"/>
              <a:t>httpd:latest</a:t>
            </a:r>
            <a:endParaRPr lang="fr-FR" dirty="0" smtClean="0"/>
          </a:p>
          <a:p>
            <a:r>
              <a:rPr lang="fr-FR" dirty="0" err="1" smtClean="0"/>
              <a:t>kubectl</a:t>
            </a:r>
            <a:r>
              <a:rPr lang="fr-FR" dirty="0" smtClean="0"/>
              <a:t> expose </a:t>
            </a:r>
            <a:r>
              <a:rPr lang="fr-FR" dirty="0" err="1" smtClean="0"/>
              <a:t>deploy</a:t>
            </a:r>
            <a:r>
              <a:rPr lang="fr-FR" dirty="0" smtClean="0"/>
              <a:t> app1 --port=80 --type=</a:t>
            </a:r>
            <a:r>
              <a:rPr lang="fr-FR" dirty="0" err="1" smtClean="0"/>
              <a:t>NodePort</a:t>
            </a:r>
            <a:endParaRPr lang="fr-FR" dirty="0" smtClean="0"/>
          </a:p>
          <a:p>
            <a:r>
              <a:rPr lang="fr-FR" dirty="0" err="1" smtClean="0"/>
              <a:t>kubectl</a:t>
            </a:r>
            <a:r>
              <a:rPr lang="fr-FR" dirty="0" smtClean="0"/>
              <a:t> expose </a:t>
            </a:r>
            <a:r>
              <a:rPr lang="fr-FR" dirty="0" err="1" smtClean="0"/>
              <a:t>deploy</a:t>
            </a:r>
            <a:r>
              <a:rPr lang="fr-FR" dirty="0" smtClean="0"/>
              <a:t> app2 --port=80 --type=</a:t>
            </a:r>
            <a:r>
              <a:rPr lang="fr-FR" dirty="0" err="1" smtClean="0"/>
              <a:t>NodePort</a:t>
            </a:r>
            <a:endParaRPr lang="fr-FR" dirty="0" smtClean="0"/>
          </a:p>
          <a:p>
            <a:r>
              <a:rPr lang="fr-FR" dirty="0" smtClean="0"/>
              <a:t>minikube service app1</a:t>
            </a:r>
          </a:p>
          <a:p>
            <a:r>
              <a:rPr lang="fr-FR" dirty="0" err="1" smtClean="0"/>
              <a:t>curl</a:t>
            </a:r>
            <a:r>
              <a:rPr lang="fr-FR" dirty="0" smtClean="0"/>
              <a:t> http://192.168.49.2:30759</a:t>
            </a:r>
          </a:p>
          <a:p>
            <a:r>
              <a:rPr lang="fr-FR" dirty="0" smtClean="0"/>
              <a:t>minikube service app2</a:t>
            </a:r>
          </a:p>
          <a:p>
            <a:r>
              <a:rPr lang="fr-FR" dirty="0" err="1" smtClean="0"/>
              <a:t>curl</a:t>
            </a:r>
            <a:r>
              <a:rPr lang="fr-FR" dirty="0" smtClean="0"/>
              <a:t> http://192.168.49.2:32614</a:t>
            </a:r>
          </a:p>
          <a:p>
            <a:r>
              <a:rPr lang="fr-FR" dirty="0" err="1" smtClean="0"/>
              <a:t>kubeclt</a:t>
            </a:r>
            <a:r>
              <a:rPr lang="fr-FR" dirty="0" smtClean="0"/>
              <a:t> </a:t>
            </a:r>
            <a:r>
              <a:rPr lang="fr-FR" dirty="0" err="1" smtClean="0"/>
              <a:t>get</a:t>
            </a:r>
            <a:r>
              <a:rPr lang="fr-FR" dirty="0" smtClean="0"/>
              <a:t> </a:t>
            </a:r>
            <a:r>
              <a:rPr lang="fr-FR" dirty="0" err="1" smtClean="0"/>
              <a:t>svc</a:t>
            </a:r>
            <a:endParaRPr lang="fr-FR" dirty="0" smtClean="0"/>
          </a:p>
          <a:p>
            <a:r>
              <a:rPr lang="fr-FR" dirty="0" smtClean="0"/>
              <a:t>minikube </a:t>
            </a:r>
            <a:r>
              <a:rPr lang="fr-FR" dirty="0" err="1" smtClean="0"/>
              <a:t>ssh</a:t>
            </a:r>
            <a:endParaRPr lang="fr-FR" dirty="0" smtClean="0"/>
          </a:p>
          <a:p>
            <a:r>
              <a:rPr lang="fr-FR" dirty="0" err="1" smtClean="0"/>
              <a:t>kubectl</a:t>
            </a:r>
            <a:r>
              <a:rPr lang="fr-FR" dirty="0" smtClean="0"/>
              <a:t> </a:t>
            </a:r>
            <a:r>
              <a:rPr lang="fr-FR" dirty="0" err="1" smtClean="0"/>
              <a:t>get</a:t>
            </a:r>
            <a:r>
              <a:rPr lang="fr-FR" dirty="0" smtClean="0"/>
              <a:t> </a:t>
            </a:r>
            <a:r>
              <a:rPr lang="fr-FR" dirty="0" err="1" smtClean="0"/>
              <a:t>ingress</a:t>
            </a:r>
            <a:endParaRPr lang="fr-FR" dirty="0" smtClean="0"/>
          </a:p>
          <a:p>
            <a:r>
              <a:rPr lang="fr-FR" dirty="0" err="1" smtClean="0"/>
              <a:t>kubectl</a:t>
            </a:r>
            <a:r>
              <a:rPr lang="fr-FR" dirty="0" smtClean="0"/>
              <a:t> </a:t>
            </a:r>
            <a:r>
              <a:rPr lang="fr-FR" dirty="0" err="1" smtClean="0"/>
              <a:t>edit</a:t>
            </a:r>
            <a:r>
              <a:rPr lang="fr-FR" dirty="0" smtClean="0"/>
              <a:t> </a:t>
            </a:r>
            <a:r>
              <a:rPr lang="fr-FR" dirty="0" err="1" smtClean="0"/>
              <a:t>ingress</a:t>
            </a:r>
            <a:r>
              <a:rPr lang="fr-FR" dirty="0" smtClean="0"/>
              <a:t> </a:t>
            </a:r>
            <a:r>
              <a:rPr lang="fr-FR" dirty="0" err="1" smtClean="0"/>
              <a:t>nginxservice-ingress</a:t>
            </a:r>
            <a:endParaRPr lang="fr-FR" dirty="0" smtClean="0"/>
          </a:p>
          <a:p>
            <a:r>
              <a:rPr lang="fr-FR" dirty="0" err="1" smtClean="0"/>
              <a:t>kubectl</a:t>
            </a:r>
            <a:r>
              <a:rPr lang="fr-FR" dirty="0" smtClean="0"/>
              <a:t> </a:t>
            </a:r>
            <a:r>
              <a:rPr lang="fr-FR" dirty="0" err="1" smtClean="0"/>
              <a:t>get</a:t>
            </a:r>
            <a:r>
              <a:rPr lang="fr-FR" dirty="0" smtClean="0"/>
              <a:t> </a:t>
            </a:r>
            <a:r>
              <a:rPr lang="fr-FR" dirty="0" err="1" smtClean="0"/>
              <a:t>ingress</a:t>
            </a:r>
            <a:endParaRPr lang="fr-FR" dirty="0" smtClean="0"/>
          </a:p>
          <a:p>
            <a:r>
              <a:rPr lang="fr-FR" dirty="0" err="1" smtClean="0"/>
              <a:t>kubectl</a:t>
            </a:r>
            <a:r>
              <a:rPr lang="fr-FR" dirty="0" smtClean="0"/>
              <a:t> </a:t>
            </a:r>
            <a:r>
              <a:rPr lang="fr-FR" dirty="0" err="1" smtClean="0"/>
              <a:t>edit</a:t>
            </a:r>
            <a:r>
              <a:rPr lang="fr-FR" dirty="0" smtClean="0"/>
              <a:t> </a:t>
            </a:r>
            <a:r>
              <a:rPr lang="fr-FR" dirty="0" err="1" smtClean="0"/>
              <a:t>ingress</a:t>
            </a:r>
            <a:r>
              <a:rPr lang="fr-FR" dirty="0" smtClean="0"/>
              <a:t> </a:t>
            </a:r>
            <a:r>
              <a:rPr lang="fr-FR" dirty="0" err="1" smtClean="0"/>
              <a:t>ingress</a:t>
            </a:r>
            <a:r>
              <a:rPr lang="fr-FR" dirty="0" smtClean="0"/>
              <a:t>-</a:t>
            </a:r>
            <a:r>
              <a:rPr lang="fr-FR" dirty="0" err="1" smtClean="0"/>
              <a:t>wildcard</a:t>
            </a:r>
            <a:r>
              <a:rPr lang="fr-FR" dirty="0" smtClean="0"/>
              <a:t>-host</a:t>
            </a:r>
          </a:p>
          <a:p>
            <a:r>
              <a:rPr lang="fr-FR" dirty="0" err="1" smtClean="0"/>
              <a:t>curl</a:t>
            </a:r>
            <a:r>
              <a:rPr lang="fr-FR" dirty="0" smtClean="0"/>
              <a:t> myapp.io</a:t>
            </a:r>
          </a:p>
          <a:p>
            <a:r>
              <a:rPr lang="fr-FR" dirty="0" err="1" smtClean="0"/>
              <a:t>curl</a:t>
            </a:r>
            <a:r>
              <a:rPr lang="fr-FR" dirty="0" smtClean="0"/>
              <a:t> myapp.io/app2</a:t>
            </a:r>
          </a:p>
          <a:p>
            <a:endParaRPr lang="fr-FR" dirty="0" smtClean="0"/>
          </a:p>
          <a:p>
            <a:endParaRPr lang="fr-FR" dirty="0" smtClean="0"/>
          </a:p>
          <a:p>
            <a:endParaRPr lang="fr-FR" dirty="0" smtClean="0"/>
          </a:p>
          <a:p>
            <a:r>
              <a:rPr lang="fr-FR" dirty="0" err="1" smtClean="0"/>
              <a:t>Fanaout.yml</a:t>
            </a:r>
            <a:r>
              <a:rPr lang="fr-FR" dirty="0" smtClean="0"/>
              <a:t> </a:t>
            </a:r>
          </a:p>
          <a:p>
            <a:r>
              <a:rPr lang="fr-FR" sz="1200" b="0" kern="1200" dirty="0" smtClean="0">
                <a:solidFill>
                  <a:schemeClr val="tx1"/>
                </a:solidFill>
                <a:effectLst/>
                <a:latin typeface="+mn-lt"/>
                <a:ea typeface="+mn-ea"/>
                <a:cs typeface="+mn-cs"/>
              </a:rPr>
              <a:t># https://kubernetes.io/docs/concepts/services-networking/ingress/</a:t>
            </a:r>
          </a:p>
          <a:p>
            <a:r>
              <a:rPr lang="fr-FR" sz="1200" b="0" kern="1200" dirty="0" err="1" smtClean="0">
                <a:solidFill>
                  <a:schemeClr val="tx1"/>
                </a:solidFill>
                <a:effectLst/>
                <a:latin typeface="+mn-lt"/>
                <a:ea typeface="+mn-ea"/>
                <a:cs typeface="+mn-cs"/>
              </a:rPr>
              <a:t>apiVersion</a:t>
            </a:r>
            <a:r>
              <a:rPr lang="fr-FR" sz="1200" b="0" kern="1200" dirty="0" smtClean="0">
                <a:solidFill>
                  <a:schemeClr val="tx1"/>
                </a:solidFill>
                <a:effectLst/>
                <a:latin typeface="+mn-lt"/>
                <a:ea typeface="+mn-ea"/>
                <a:cs typeface="+mn-cs"/>
              </a:rPr>
              <a:t>: networking.k8s.io/v1</a:t>
            </a:r>
          </a:p>
          <a:p>
            <a:r>
              <a:rPr lang="fr-FR" sz="1200" b="0" kern="1200" dirty="0" err="1" smtClean="0">
                <a:solidFill>
                  <a:schemeClr val="tx1"/>
                </a:solidFill>
                <a:effectLst/>
                <a:latin typeface="+mn-lt"/>
                <a:ea typeface="+mn-ea"/>
                <a:cs typeface="+mn-cs"/>
              </a:rPr>
              <a:t>kind</a:t>
            </a:r>
            <a:r>
              <a:rPr lang="fr-FR" sz="1200" b="0" kern="1200" dirty="0" smtClean="0">
                <a:solidFill>
                  <a:schemeClr val="tx1"/>
                </a:solidFill>
                <a:effectLst/>
                <a:latin typeface="+mn-lt"/>
                <a:ea typeface="+mn-ea"/>
                <a:cs typeface="+mn-cs"/>
              </a:rPr>
              <a:t>: Ingress</a:t>
            </a:r>
          </a:p>
          <a:p>
            <a:r>
              <a:rPr lang="fr-FR" sz="1200" b="0" kern="1200" dirty="0" err="1" smtClean="0">
                <a:solidFill>
                  <a:schemeClr val="tx1"/>
                </a:solidFill>
                <a:effectLst/>
                <a:latin typeface="+mn-lt"/>
                <a:ea typeface="+mn-ea"/>
                <a:cs typeface="+mn-cs"/>
              </a:rPr>
              <a:t>metadata</a:t>
            </a:r>
            <a:r>
              <a:rPr lang="fr-FR" sz="1200" b="0" kern="1200" dirty="0" smtClean="0">
                <a:solidFill>
                  <a:schemeClr val="tx1"/>
                </a:solidFill>
                <a:effectLst/>
                <a:latin typeface="+mn-lt"/>
                <a:ea typeface="+mn-ea"/>
                <a:cs typeface="+mn-cs"/>
              </a:rPr>
              <a:t>:</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name</a:t>
            </a:r>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multiapp-ingress</a:t>
            </a:r>
            <a:endParaRPr lang="fr-FR" sz="1200" b="0" kern="1200" dirty="0" smtClean="0">
              <a:solidFill>
                <a:schemeClr val="tx1"/>
              </a:solidFill>
              <a:effectLst/>
              <a:latin typeface="+mn-lt"/>
              <a:ea typeface="+mn-ea"/>
              <a:cs typeface="+mn-cs"/>
            </a:endParaRP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namespace</a:t>
            </a:r>
            <a:r>
              <a:rPr lang="fr-FR" sz="1200" b="0" kern="1200" dirty="0" smtClean="0">
                <a:solidFill>
                  <a:schemeClr val="tx1"/>
                </a:solidFill>
                <a:effectLst/>
                <a:latin typeface="+mn-lt"/>
                <a:ea typeface="+mn-ea"/>
                <a:cs typeface="+mn-cs"/>
              </a:rPr>
              <a:t>: default</a:t>
            </a:r>
          </a:p>
          <a:p>
            <a:r>
              <a:rPr lang="fr-FR" sz="1200" b="0" kern="1200" dirty="0" err="1" smtClean="0">
                <a:solidFill>
                  <a:schemeClr val="tx1"/>
                </a:solidFill>
                <a:effectLst/>
                <a:latin typeface="+mn-lt"/>
                <a:ea typeface="+mn-ea"/>
                <a:cs typeface="+mn-cs"/>
              </a:rPr>
              <a:t>spec</a:t>
            </a:r>
            <a:r>
              <a:rPr lang="fr-FR" sz="1200" b="0" kern="1200" dirty="0" smtClean="0">
                <a:solidFill>
                  <a:schemeClr val="tx1"/>
                </a:solidFill>
                <a:effectLst/>
                <a:latin typeface="+mn-lt"/>
                <a:ea typeface="+mn-ea"/>
                <a:cs typeface="+mn-cs"/>
              </a:rPr>
              <a:t>:</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rules</a:t>
            </a:r>
            <a:r>
              <a:rPr lang="fr-FR" sz="1200" b="0" kern="1200" dirty="0" smtClean="0">
                <a:solidFill>
                  <a:schemeClr val="tx1"/>
                </a:solidFill>
                <a:effectLst/>
                <a:latin typeface="+mn-lt"/>
                <a:ea typeface="+mn-ea"/>
                <a:cs typeface="+mn-cs"/>
              </a:rPr>
              <a:t>:</a:t>
            </a:r>
          </a:p>
          <a:p>
            <a:r>
              <a:rPr lang="fr-FR" sz="1200" b="0" kern="1200" dirty="0" smtClean="0">
                <a:solidFill>
                  <a:schemeClr val="tx1"/>
                </a:solidFill>
                <a:effectLst/>
                <a:latin typeface="+mn-lt"/>
                <a:ea typeface="+mn-ea"/>
                <a:cs typeface="+mn-cs"/>
              </a:rPr>
              <a:t>  - host: myapp.io</a:t>
            </a:r>
          </a:p>
          <a:p>
            <a:r>
              <a:rPr lang="fr-FR" sz="1200" b="0" kern="1200" dirty="0" smtClean="0">
                <a:solidFill>
                  <a:schemeClr val="tx1"/>
                </a:solidFill>
                <a:effectLst/>
                <a:latin typeface="+mn-lt"/>
                <a:ea typeface="+mn-ea"/>
                <a:cs typeface="+mn-cs"/>
              </a:rPr>
              <a:t>    http:</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paths</a:t>
            </a:r>
            <a:r>
              <a:rPr lang="fr-FR" sz="1200" b="0" kern="1200" dirty="0" smtClean="0">
                <a:solidFill>
                  <a:schemeClr val="tx1"/>
                </a:solidFill>
                <a:effectLst/>
                <a:latin typeface="+mn-lt"/>
                <a:ea typeface="+mn-ea"/>
                <a:cs typeface="+mn-cs"/>
              </a:rPr>
              <a:t>:</a:t>
            </a:r>
          </a:p>
          <a:p>
            <a:r>
              <a:rPr lang="fr-FR" sz="1200" b="0" kern="1200" dirty="0" smtClean="0">
                <a:solidFill>
                  <a:schemeClr val="tx1"/>
                </a:solidFill>
                <a:effectLst/>
                <a:latin typeface="+mn-lt"/>
                <a:ea typeface="+mn-ea"/>
                <a:cs typeface="+mn-cs"/>
              </a:rPr>
              <a:t>      - </a:t>
            </a:r>
            <a:r>
              <a:rPr lang="fr-FR" sz="1200" b="0" kern="1200" dirty="0" err="1" smtClean="0">
                <a:solidFill>
                  <a:schemeClr val="tx1"/>
                </a:solidFill>
                <a:effectLst/>
                <a:latin typeface="+mn-lt"/>
                <a:ea typeface="+mn-ea"/>
                <a:cs typeface="+mn-cs"/>
              </a:rPr>
              <a:t>path</a:t>
            </a:r>
            <a:r>
              <a:rPr lang="fr-FR" sz="1200" b="0" kern="1200" dirty="0" smtClean="0">
                <a:solidFill>
                  <a:schemeClr val="tx1"/>
                </a:solidFill>
                <a:effectLst/>
                <a:latin typeface="+mn-lt"/>
                <a:ea typeface="+mn-ea"/>
                <a:cs typeface="+mn-cs"/>
              </a:rPr>
              <a:t>: /</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pathType</a:t>
            </a:r>
            <a:r>
              <a:rPr lang="fr-FR" sz="1200" b="0" kern="1200" dirty="0" smtClean="0">
                <a:solidFill>
                  <a:schemeClr val="tx1"/>
                </a:solidFill>
                <a:effectLst/>
                <a:latin typeface="+mn-lt"/>
                <a:ea typeface="+mn-ea"/>
                <a:cs typeface="+mn-cs"/>
              </a:rPr>
              <a:t>: Prefix</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backend</a:t>
            </a:r>
            <a:r>
              <a:rPr lang="fr-FR" sz="1200" b="0" kern="1200" dirty="0" smtClean="0">
                <a:solidFill>
                  <a:schemeClr val="tx1"/>
                </a:solidFill>
                <a:effectLst/>
                <a:latin typeface="+mn-lt"/>
                <a:ea typeface="+mn-ea"/>
                <a:cs typeface="+mn-cs"/>
              </a:rPr>
              <a:t>:</a:t>
            </a:r>
          </a:p>
          <a:p>
            <a:r>
              <a:rPr lang="fr-FR" sz="1200" b="0" kern="1200" dirty="0" smtClean="0">
                <a:solidFill>
                  <a:schemeClr val="tx1"/>
                </a:solidFill>
                <a:effectLst/>
                <a:latin typeface="+mn-lt"/>
                <a:ea typeface="+mn-ea"/>
                <a:cs typeface="+mn-cs"/>
              </a:rPr>
              <a:t>          service:</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name</a:t>
            </a:r>
            <a:r>
              <a:rPr lang="fr-FR" sz="1200" b="0" kern="1200" dirty="0" smtClean="0">
                <a:solidFill>
                  <a:schemeClr val="tx1"/>
                </a:solidFill>
                <a:effectLst/>
                <a:latin typeface="+mn-lt"/>
                <a:ea typeface="+mn-ea"/>
                <a:cs typeface="+mn-cs"/>
              </a:rPr>
              <a:t>: app1</a:t>
            </a:r>
          </a:p>
          <a:p>
            <a:r>
              <a:rPr lang="fr-FR" sz="1200" b="0" kern="1200" dirty="0" smtClean="0">
                <a:solidFill>
                  <a:schemeClr val="tx1"/>
                </a:solidFill>
                <a:effectLst/>
                <a:latin typeface="+mn-lt"/>
                <a:ea typeface="+mn-ea"/>
                <a:cs typeface="+mn-cs"/>
              </a:rPr>
              <a:t>            port:</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number</a:t>
            </a:r>
            <a:r>
              <a:rPr lang="fr-FR" sz="1200" b="0" kern="1200" dirty="0" smtClean="0">
                <a:solidFill>
                  <a:schemeClr val="tx1"/>
                </a:solidFill>
                <a:effectLst/>
                <a:latin typeface="+mn-lt"/>
                <a:ea typeface="+mn-ea"/>
                <a:cs typeface="+mn-cs"/>
              </a:rPr>
              <a:t>: 80</a:t>
            </a:r>
          </a:p>
          <a:p>
            <a:r>
              <a:rPr lang="fr-FR" sz="1200" b="0" kern="1200" dirty="0" smtClean="0">
                <a:solidFill>
                  <a:schemeClr val="tx1"/>
                </a:solidFill>
                <a:effectLst/>
                <a:latin typeface="+mn-lt"/>
                <a:ea typeface="+mn-ea"/>
                <a:cs typeface="+mn-cs"/>
              </a:rPr>
              <a:t>      - </a:t>
            </a:r>
            <a:r>
              <a:rPr lang="fr-FR" sz="1200" b="0" kern="1200" dirty="0" err="1" smtClean="0">
                <a:solidFill>
                  <a:schemeClr val="tx1"/>
                </a:solidFill>
                <a:effectLst/>
                <a:latin typeface="+mn-lt"/>
                <a:ea typeface="+mn-ea"/>
                <a:cs typeface="+mn-cs"/>
              </a:rPr>
              <a:t>path</a:t>
            </a:r>
            <a:r>
              <a:rPr lang="fr-FR" sz="1200" b="0" kern="1200" dirty="0" smtClean="0">
                <a:solidFill>
                  <a:schemeClr val="tx1"/>
                </a:solidFill>
                <a:effectLst/>
                <a:latin typeface="+mn-lt"/>
                <a:ea typeface="+mn-ea"/>
                <a:cs typeface="+mn-cs"/>
              </a:rPr>
              <a:t>: /app2</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pathType</a:t>
            </a:r>
            <a:r>
              <a:rPr lang="fr-FR" sz="1200" b="0" kern="1200" dirty="0" smtClean="0">
                <a:solidFill>
                  <a:schemeClr val="tx1"/>
                </a:solidFill>
                <a:effectLst/>
                <a:latin typeface="+mn-lt"/>
                <a:ea typeface="+mn-ea"/>
                <a:cs typeface="+mn-cs"/>
              </a:rPr>
              <a:t>: Prefix</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backend</a:t>
            </a:r>
            <a:r>
              <a:rPr lang="fr-FR" sz="1200" b="0" kern="1200" dirty="0" smtClean="0">
                <a:solidFill>
                  <a:schemeClr val="tx1"/>
                </a:solidFill>
                <a:effectLst/>
                <a:latin typeface="+mn-lt"/>
                <a:ea typeface="+mn-ea"/>
                <a:cs typeface="+mn-cs"/>
              </a:rPr>
              <a:t>:</a:t>
            </a:r>
          </a:p>
          <a:p>
            <a:r>
              <a:rPr lang="fr-FR" sz="1200" b="0" kern="1200" dirty="0" smtClean="0">
                <a:solidFill>
                  <a:schemeClr val="tx1"/>
                </a:solidFill>
                <a:effectLst/>
                <a:latin typeface="+mn-lt"/>
                <a:ea typeface="+mn-ea"/>
                <a:cs typeface="+mn-cs"/>
              </a:rPr>
              <a:t>          service:</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name</a:t>
            </a:r>
            <a:r>
              <a:rPr lang="fr-FR" sz="1200" b="0" kern="1200" dirty="0" smtClean="0">
                <a:solidFill>
                  <a:schemeClr val="tx1"/>
                </a:solidFill>
                <a:effectLst/>
                <a:latin typeface="+mn-lt"/>
                <a:ea typeface="+mn-ea"/>
                <a:cs typeface="+mn-cs"/>
              </a:rPr>
              <a:t>: app2</a:t>
            </a:r>
          </a:p>
          <a:p>
            <a:r>
              <a:rPr lang="fr-FR" sz="1200" b="0" kern="1200" dirty="0" smtClean="0">
                <a:solidFill>
                  <a:schemeClr val="tx1"/>
                </a:solidFill>
                <a:effectLst/>
                <a:latin typeface="+mn-lt"/>
                <a:ea typeface="+mn-ea"/>
                <a:cs typeface="+mn-cs"/>
              </a:rPr>
              <a:t>            port:</a:t>
            </a:r>
          </a:p>
          <a:p>
            <a:r>
              <a:rPr lang="fr-FR" sz="1200" b="0" kern="1200" dirty="0" smtClean="0">
                <a:solidFill>
                  <a:schemeClr val="tx1"/>
                </a:solidFill>
                <a:effectLst/>
                <a:latin typeface="+mn-lt"/>
                <a:ea typeface="+mn-ea"/>
                <a:cs typeface="+mn-cs"/>
              </a:rPr>
              <a:t>              </a:t>
            </a:r>
            <a:r>
              <a:rPr lang="fr-FR" sz="1200" b="0" kern="1200" dirty="0" err="1" smtClean="0">
                <a:solidFill>
                  <a:schemeClr val="tx1"/>
                </a:solidFill>
                <a:effectLst/>
                <a:latin typeface="+mn-lt"/>
                <a:ea typeface="+mn-ea"/>
                <a:cs typeface="+mn-cs"/>
              </a:rPr>
              <a:t>number</a:t>
            </a:r>
            <a:r>
              <a:rPr lang="fr-FR" sz="1200" b="0" kern="1200" dirty="0" smtClean="0">
                <a:solidFill>
                  <a:schemeClr val="tx1"/>
                </a:solidFill>
                <a:effectLst/>
                <a:latin typeface="+mn-lt"/>
                <a:ea typeface="+mn-ea"/>
                <a:cs typeface="+mn-cs"/>
              </a:rPr>
              <a:t>: 80</a:t>
            </a:r>
          </a:p>
          <a:p>
            <a:endParaRPr lang="fr-FR" dirty="0" smtClean="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35</a:t>
            </a:fld>
            <a:endParaRPr lang="fr-FR"/>
          </a:p>
        </p:txBody>
      </p:sp>
    </p:spTree>
    <p:extLst>
      <p:ext uri="{BB962C8B-B14F-4D97-AF65-F5344CB8AC3E}">
        <p14:creationId xmlns:p14="http://schemas.microsoft.com/office/powerpoint/2010/main" val="1715178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36</a:t>
            </a:fld>
            <a:endParaRPr lang="fr-FR"/>
          </a:p>
        </p:txBody>
      </p:sp>
    </p:spTree>
    <p:extLst>
      <p:ext uri="{BB962C8B-B14F-4D97-AF65-F5344CB8AC3E}">
        <p14:creationId xmlns:p14="http://schemas.microsoft.com/office/powerpoint/2010/main" val="3840133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9</a:t>
            </a:fld>
            <a:endParaRPr lang="fr-FR"/>
          </a:p>
        </p:txBody>
      </p:sp>
    </p:spTree>
    <p:extLst>
      <p:ext uri="{BB962C8B-B14F-4D97-AF65-F5344CB8AC3E}">
        <p14:creationId xmlns:p14="http://schemas.microsoft.com/office/powerpoint/2010/main" val="4202051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minikube </a:t>
            </a:r>
            <a:r>
              <a:rPr lang="fr-FR" sz="1200" b="0" i="0" kern="1200" dirty="0" err="1" smtClean="0">
                <a:solidFill>
                  <a:schemeClr val="tx1"/>
                </a:solidFill>
                <a:effectLst/>
                <a:latin typeface="+mn-lt"/>
                <a:ea typeface="+mn-ea"/>
                <a:cs typeface="+mn-cs"/>
              </a:rPr>
              <a:t>start</a:t>
            </a:r>
            <a:r>
              <a:rPr lang="fr-FR" sz="1200" b="0" i="0" kern="1200" dirty="0" smtClean="0">
                <a:solidFill>
                  <a:schemeClr val="tx1"/>
                </a:solidFill>
                <a:effectLst/>
                <a:latin typeface="+mn-lt"/>
                <a:ea typeface="+mn-ea"/>
                <a:cs typeface="+mn-cs"/>
              </a:rPr>
              <a:t> --driver=</a:t>
            </a:r>
            <a:r>
              <a:rPr lang="fr-FR" sz="1200" b="0" i="0" kern="1200" dirty="0" err="1" smtClean="0">
                <a:solidFill>
                  <a:schemeClr val="tx1"/>
                </a:solidFill>
                <a:effectLst/>
                <a:latin typeface="+mn-lt"/>
                <a:ea typeface="+mn-ea"/>
                <a:cs typeface="+mn-cs"/>
              </a:rPr>
              <a:t>virtualbox</a:t>
            </a:r>
            <a:r>
              <a:rPr lang="fr-FR" sz="1200" b="0" i="0" kern="1200" dirty="0" smtClean="0">
                <a:solidFill>
                  <a:schemeClr val="tx1"/>
                </a:solidFill>
                <a:effectLst/>
                <a:latin typeface="+mn-lt"/>
                <a:ea typeface="+mn-ea"/>
                <a:cs typeface="+mn-cs"/>
              </a:rPr>
              <a:t> --no-</a:t>
            </a:r>
            <a:r>
              <a:rPr lang="fr-FR" sz="1200" b="0" i="0" kern="1200" dirty="0" err="1" smtClean="0">
                <a:solidFill>
                  <a:schemeClr val="tx1"/>
                </a:solidFill>
                <a:effectLst/>
                <a:latin typeface="+mn-lt"/>
                <a:ea typeface="+mn-ea"/>
                <a:cs typeface="+mn-cs"/>
              </a:rPr>
              <a:t>vtx</a:t>
            </a:r>
            <a:r>
              <a:rPr lang="fr-FR" sz="1200" b="0" i="0" kern="1200" dirty="0" smtClean="0">
                <a:solidFill>
                  <a:schemeClr val="tx1"/>
                </a:solidFill>
                <a:effectLst/>
                <a:latin typeface="+mn-lt"/>
                <a:ea typeface="+mn-ea"/>
                <a:cs typeface="+mn-cs"/>
              </a:rPr>
              <a:t>-check</a:t>
            </a:r>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10</a:t>
            </a:fld>
            <a:endParaRPr lang="fr-FR"/>
          </a:p>
        </p:txBody>
      </p:sp>
    </p:spTree>
    <p:extLst>
      <p:ext uri="{BB962C8B-B14F-4D97-AF65-F5344CB8AC3E}">
        <p14:creationId xmlns:p14="http://schemas.microsoft.com/office/powerpoint/2010/main" val="139283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smtClean="0">
                <a:solidFill>
                  <a:schemeClr val="tx1"/>
                </a:solidFill>
                <a:effectLst/>
                <a:latin typeface="+mn-lt"/>
                <a:ea typeface="+mn-ea"/>
                <a:cs typeface="+mn-cs"/>
              </a:rPr>
              <a:t>minikube </a:t>
            </a:r>
            <a:r>
              <a:rPr lang="fr-FR" sz="1200" b="0" i="0" kern="1200" dirty="0" err="1" smtClean="0">
                <a:solidFill>
                  <a:schemeClr val="tx1"/>
                </a:solidFill>
                <a:effectLst/>
                <a:latin typeface="+mn-lt"/>
                <a:ea typeface="+mn-ea"/>
                <a:cs typeface="+mn-cs"/>
              </a:rPr>
              <a:t>start</a:t>
            </a:r>
            <a:r>
              <a:rPr lang="fr-FR" sz="1200" b="0" i="0" kern="1200" dirty="0" smtClean="0">
                <a:solidFill>
                  <a:schemeClr val="tx1"/>
                </a:solidFill>
                <a:effectLst/>
                <a:latin typeface="+mn-lt"/>
                <a:ea typeface="+mn-ea"/>
                <a:cs typeface="+mn-cs"/>
              </a:rPr>
              <a:t> --driver=</a:t>
            </a:r>
            <a:r>
              <a:rPr lang="fr-FR" sz="1200" b="0" i="0" kern="1200" dirty="0" err="1" smtClean="0">
                <a:solidFill>
                  <a:schemeClr val="tx1"/>
                </a:solidFill>
                <a:effectLst/>
                <a:latin typeface="+mn-lt"/>
                <a:ea typeface="+mn-ea"/>
                <a:cs typeface="+mn-cs"/>
              </a:rPr>
              <a:t>virtualbox</a:t>
            </a:r>
            <a:r>
              <a:rPr lang="fr-FR" sz="1200" b="0" i="0" kern="1200" dirty="0" smtClean="0">
                <a:solidFill>
                  <a:schemeClr val="tx1"/>
                </a:solidFill>
                <a:effectLst/>
                <a:latin typeface="+mn-lt"/>
                <a:ea typeface="+mn-ea"/>
                <a:cs typeface="+mn-cs"/>
              </a:rPr>
              <a:t> --no-</a:t>
            </a:r>
            <a:r>
              <a:rPr lang="fr-FR" sz="1200" b="0" i="0" kern="1200" dirty="0" err="1" smtClean="0">
                <a:solidFill>
                  <a:schemeClr val="tx1"/>
                </a:solidFill>
                <a:effectLst/>
                <a:latin typeface="+mn-lt"/>
                <a:ea typeface="+mn-ea"/>
                <a:cs typeface="+mn-cs"/>
              </a:rPr>
              <a:t>vtx</a:t>
            </a:r>
            <a:r>
              <a:rPr lang="fr-FR" sz="1200" b="0" i="0" kern="1200" dirty="0" smtClean="0">
                <a:solidFill>
                  <a:schemeClr val="tx1"/>
                </a:solidFill>
                <a:effectLst/>
                <a:latin typeface="+mn-lt"/>
                <a:ea typeface="+mn-ea"/>
                <a:cs typeface="+mn-cs"/>
              </a:rPr>
              <a:t>-check</a:t>
            </a:r>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11</a:t>
            </a:fld>
            <a:endParaRPr lang="fr-FR"/>
          </a:p>
        </p:txBody>
      </p:sp>
    </p:spTree>
    <p:extLst>
      <p:ext uri="{BB962C8B-B14F-4D97-AF65-F5344CB8AC3E}">
        <p14:creationId xmlns:p14="http://schemas.microsoft.com/office/powerpoint/2010/main" val="3940946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12</a:t>
            </a:fld>
            <a:endParaRPr lang="fr-FR"/>
          </a:p>
        </p:txBody>
      </p:sp>
    </p:spTree>
    <p:extLst>
      <p:ext uri="{BB962C8B-B14F-4D97-AF65-F5344CB8AC3E}">
        <p14:creationId xmlns:p14="http://schemas.microsoft.com/office/powerpoint/2010/main" val="1140203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159B6CC-CEC2-4BBA-B867-D80F18847B80}" type="slidenum">
              <a:rPr lang="fr-FR" smtClean="0"/>
              <a:t>13</a:t>
            </a:fld>
            <a:endParaRPr lang="fr-FR"/>
          </a:p>
        </p:txBody>
      </p:sp>
    </p:spTree>
    <p:extLst>
      <p:ext uri="{BB962C8B-B14F-4D97-AF65-F5344CB8AC3E}">
        <p14:creationId xmlns:p14="http://schemas.microsoft.com/office/powerpoint/2010/main" val="3459997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1" i="0" kern="1200" dirty="0" smtClean="0">
                <a:solidFill>
                  <a:schemeClr val="tx1"/>
                </a:solidFill>
                <a:effectLst/>
                <a:latin typeface="+mn-lt"/>
                <a:ea typeface="+mn-ea"/>
                <a:cs typeface="+mn-cs"/>
              </a:rPr>
              <a:t>Lister les images:</a:t>
            </a:r>
          </a:p>
          <a:p>
            <a:r>
              <a:rPr lang="fr-FR" sz="1200" b="0" i="0" kern="1200" dirty="0" err="1" smtClean="0">
                <a:solidFill>
                  <a:schemeClr val="tx1"/>
                </a:solidFill>
                <a:effectLst/>
                <a:latin typeface="+mn-lt"/>
                <a:ea typeface="+mn-ea"/>
                <a:cs typeface="+mn-cs"/>
              </a:rPr>
              <a:t>kubectl</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get</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pods</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namespace</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kube</a:t>
            </a:r>
            <a:r>
              <a:rPr lang="fr-FR" sz="1200" b="0" i="0" kern="1200" dirty="0" smtClean="0">
                <a:solidFill>
                  <a:schemeClr val="tx1"/>
                </a:solidFill>
                <a:effectLst/>
                <a:latin typeface="+mn-lt"/>
                <a:ea typeface="+mn-ea"/>
                <a:cs typeface="+mn-cs"/>
              </a:rPr>
              <a:t>-system -o </a:t>
            </a:r>
            <a:r>
              <a:rPr lang="fr-FR" sz="1200" b="0" i="0" kern="1200" dirty="0" err="1" smtClean="0">
                <a:solidFill>
                  <a:schemeClr val="tx1"/>
                </a:solidFill>
                <a:effectLst/>
                <a:latin typeface="+mn-lt"/>
                <a:ea typeface="+mn-ea"/>
                <a:cs typeface="+mn-cs"/>
              </a:rPr>
              <a:t>jsonpath</a:t>
            </a:r>
            <a:r>
              <a:rPr lang="fr-FR" sz="1200" b="0" i="0" kern="1200" dirty="0" smtClean="0">
                <a:solidFill>
                  <a:schemeClr val="tx1"/>
                </a:solidFill>
                <a:effectLst/>
                <a:latin typeface="+mn-lt"/>
                <a:ea typeface="+mn-ea"/>
                <a:cs typeface="+mn-cs"/>
              </a:rPr>
              <a:t>="{.items[].</a:t>
            </a:r>
            <a:r>
              <a:rPr lang="fr-FR" sz="1200" b="0" i="0" kern="1200" dirty="0" err="1" smtClean="0">
                <a:solidFill>
                  <a:schemeClr val="tx1"/>
                </a:solidFill>
                <a:effectLst/>
                <a:latin typeface="+mn-lt"/>
                <a:ea typeface="+mn-ea"/>
                <a:cs typeface="+mn-cs"/>
              </a:rPr>
              <a:t>spec.containers</a:t>
            </a:r>
            <a:r>
              <a:rPr lang="fr-FR" sz="1200" b="0" i="0" kern="1200" dirty="0" smtClean="0">
                <a:solidFill>
                  <a:schemeClr val="tx1"/>
                </a:solidFill>
                <a:effectLst/>
                <a:latin typeface="+mn-lt"/>
                <a:ea typeface="+mn-ea"/>
                <a:cs typeface="+mn-cs"/>
              </a:rPr>
              <a:t>[].image</a:t>
            </a:r>
            <a:r>
              <a:rPr lang="fr-FR" sz="1200" b="0" i="0" kern="1200" dirty="0" smtClean="0">
                <a:solidFill>
                  <a:schemeClr val="tx1"/>
                </a:solidFill>
                <a:effectLst/>
                <a:latin typeface="+mn-lt"/>
                <a:ea typeface="+mn-ea"/>
                <a:cs typeface="+mn-cs"/>
              </a:rPr>
              <a:t>}« </a:t>
            </a:r>
          </a:p>
          <a:p>
            <a:endParaRPr lang="fr-FR" sz="1200" b="0" i="0" kern="1200" dirty="0" smtClean="0">
              <a:solidFill>
                <a:schemeClr val="tx1"/>
              </a:solidFill>
              <a:effectLst/>
              <a:latin typeface="+mn-lt"/>
              <a:ea typeface="+mn-ea"/>
              <a:cs typeface="+mn-cs"/>
            </a:endParaRPr>
          </a:p>
          <a:p>
            <a:endParaRPr lang="fr-FR" sz="1200" b="1" i="0" kern="1200" dirty="0" smtClean="0">
              <a:solidFill>
                <a:schemeClr val="tx1"/>
              </a:solidFill>
              <a:effectLst/>
              <a:latin typeface="+mn-lt"/>
              <a:ea typeface="+mn-ea"/>
              <a:cs typeface="+mn-cs"/>
            </a:endParaRPr>
          </a:p>
          <a:p>
            <a:r>
              <a:rPr lang="fr-FR" sz="1200" b="1" i="0" kern="1200" dirty="0" smtClean="0">
                <a:solidFill>
                  <a:schemeClr val="tx1"/>
                </a:solidFill>
                <a:effectLst/>
                <a:latin typeface="+mn-lt"/>
                <a:ea typeface="+mn-ea"/>
                <a:cs typeface="+mn-cs"/>
              </a:rPr>
              <a:t>Exemple</a:t>
            </a:r>
            <a:r>
              <a:rPr lang="fr-FR" sz="1200" b="1" i="0" kern="1200" baseline="0" dirty="0" smtClean="0">
                <a:solidFill>
                  <a:schemeClr val="tx1"/>
                </a:solidFill>
                <a:effectLst/>
                <a:latin typeface="+mn-lt"/>
                <a:ea typeface="+mn-ea"/>
                <a:cs typeface="+mn-cs"/>
              </a:rPr>
              <a:t> de </a:t>
            </a:r>
            <a:r>
              <a:rPr lang="fr-FR" sz="1200" b="1" i="0" kern="1200" baseline="0" dirty="0" err="1" smtClean="0">
                <a:solidFill>
                  <a:schemeClr val="tx1"/>
                </a:solidFill>
                <a:effectLst/>
                <a:latin typeface="+mn-lt"/>
                <a:ea typeface="+mn-ea"/>
                <a:cs typeface="+mn-cs"/>
              </a:rPr>
              <a:t>manifest</a:t>
            </a:r>
            <a:r>
              <a:rPr lang="fr-FR" sz="1200" b="1" i="0" kern="1200" baseline="0" dirty="0" smtClean="0">
                <a:solidFill>
                  <a:schemeClr val="tx1"/>
                </a:solidFill>
                <a:effectLst/>
                <a:latin typeface="+mn-lt"/>
                <a:ea typeface="+mn-ea"/>
                <a:cs typeface="+mn-cs"/>
              </a:rPr>
              <a:t> de </a:t>
            </a:r>
            <a:r>
              <a:rPr lang="fr-FR" sz="1200" b="1" i="0" kern="1200" baseline="0" dirty="0" err="1" smtClean="0">
                <a:solidFill>
                  <a:schemeClr val="tx1"/>
                </a:solidFill>
                <a:effectLst/>
                <a:latin typeface="+mn-lt"/>
                <a:ea typeface="+mn-ea"/>
                <a:cs typeface="+mn-cs"/>
              </a:rPr>
              <a:t>Pod</a:t>
            </a:r>
            <a:r>
              <a:rPr lang="fr-FR" sz="1200" b="1" i="0" kern="1200" baseline="0" dirty="0" smtClean="0">
                <a:solidFill>
                  <a:schemeClr val="tx1"/>
                </a:solidFill>
                <a:effectLst/>
                <a:latin typeface="+mn-lt"/>
                <a:ea typeface="+mn-ea"/>
                <a:cs typeface="+mn-cs"/>
              </a:rPr>
              <a:t>:</a:t>
            </a:r>
          </a:p>
          <a:p>
            <a:endParaRPr lang="fr-FR" sz="1800" b="1" i="0" kern="1200" baseline="0" dirty="0" smtClean="0">
              <a:solidFill>
                <a:schemeClr val="tx1"/>
              </a:solidFill>
              <a:effectLst/>
              <a:latin typeface="+mn-lt"/>
              <a:ea typeface="+mn-ea"/>
              <a:cs typeface="+mn-cs"/>
            </a:endParaRPr>
          </a:p>
          <a:p>
            <a:r>
              <a:rPr lang="fr-FR" sz="1800" dirty="0" err="1" smtClean="0"/>
              <a:t>apiVersion</a:t>
            </a:r>
            <a:r>
              <a:rPr lang="fr-FR" sz="1800" dirty="0" smtClean="0"/>
              <a:t>: v1</a:t>
            </a:r>
          </a:p>
          <a:p>
            <a:r>
              <a:rPr lang="fr-FR" sz="1800" dirty="0" err="1" smtClean="0"/>
              <a:t>kind</a:t>
            </a:r>
            <a:r>
              <a:rPr lang="fr-FR" sz="1800" dirty="0" smtClean="0"/>
              <a:t>: </a:t>
            </a:r>
            <a:r>
              <a:rPr lang="fr-FR" sz="1800" dirty="0" err="1" smtClean="0"/>
              <a:t>Pod</a:t>
            </a:r>
            <a:endParaRPr lang="fr-FR" sz="1800" dirty="0" smtClean="0"/>
          </a:p>
          <a:p>
            <a:r>
              <a:rPr lang="fr-FR" sz="1800" dirty="0" err="1" smtClean="0"/>
              <a:t>metadata</a:t>
            </a:r>
            <a:r>
              <a:rPr lang="fr-FR" sz="1800" dirty="0" smtClean="0"/>
              <a:t>:</a:t>
            </a:r>
          </a:p>
          <a:p>
            <a:r>
              <a:rPr lang="fr-FR" sz="1800" dirty="0" smtClean="0"/>
              <a:t>  </a:t>
            </a:r>
            <a:r>
              <a:rPr lang="fr-FR" sz="1800" dirty="0" err="1" smtClean="0"/>
              <a:t>name</a:t>
            </a:r>
            <a:r>
              <a:rPr lang="fr-FR" sz="1800" dirty="0" smtClean="0"/>
              <a:t>: </a:t>
            </a:r>
            <a:r>
              <a:rPr lang="fr-FR" sz="1800" dirty="0" err="1" smtClean="0"/>
              <a:t>nginx</a:t>
            </a:r>
            <a:endParaRPr lang="fr-FR" sz="1800" dirty="0" smtClean="0"/>
          </a:p>
          <a:p>
            <a:r>
              <a:rPr lang="fr-FR" sz="1800" dirty="0" err="1" smtClean="0"/>
              <a:t>spec</a:t>
            </a:r>
            <a:r>
              <a:rPr lang="fr-FR" sz="1800" dirty="0" smtClean="0"/>
              <a:t>:</a:t>
            </a:r>
          </a:p>
          <a:p>
            <a:r>
              <a:rPr lang="fr-FR" sz="1800" dirty="0" smtClean="0"/>
              <a:t>  containers:</a:t>
            </a:r>
          </a:p>
          <a:p>
            <a:r>
              <a:rPr lang="fr-FR" sz="1800" dirty="0" smtClean="0"/>
              <a:t>  - </a:t>
            </a:r>
            <a:r>
              <a:rPr lang="fr-FR" sz="1800" dirty="0" err="1" smtClean="0"/>
              <a:t>name</a:t>
            </a:r>
            <a:r>
              <a:rPr lang="fr-FR" sz="1800" dirty="0" smtClean="0"/>
              <a:t>: </a:t>
            </a:r>
            <a:r>
              <a:rPr lang="fr-FR" sz="1800" dirty="0" err="1" smtClean="0"/>
              <a:t>nginx</a:t>
            </a:r>
            <a:endParaRPr lang="fr-FR" sz="1800" dirty="0" smtClean="0"/>
          </a:p>
          <a:p>
            <a:r>
              <a:rPr lang="fr-FR" sz="1800" dirty="0" smtClean="0"/>
              <a:t>    image: </a:t>
            </a:r>
            <a:r>
              <a:rPr lang="fr-FR" sz="1800" dirty="0" err="1" smtClean="0"/>
              <a:t>nginx:latest</a:t>
            </a:r>
            <a:endParaRPr lang="fr-FR" sz="1800" dirty="0" smtClean="0"/>
          </a:p>
          <a:p>
            <a:r>
              <a:rPr lang="fr-FR" sz="1800" dirty="0" smtClean="0"/>
              <a:t>    ports:</a:t>
            </a:r>
          </a:p>
          <a:p>
            <a:r>
              <a:rPr lang="fr-FR" sz="1800" dirty="0" smtClean="0"/>
              <a:t>    - </a:t>
            </a:r>
            <a:r>
              <a:rPr lang="fr-FR" sz="1800" dirty="0" err="1" smtClean="0"/>
              <a:t>containerPort</a:t>
            </a:r>
            <a:r>
              <a:rPr lang="fr-FR" sz="1800" dirty="0" smtClean="0"/>
              <a:t>: 80</a:t>
            </a:r>
          </a:p>
          <a:p>
            <a:endParaRPr lang="fr-FR" sz="1200" b="1" i="0" kern="1200" baseline="0" dirty="0" smtClean="0">
              <a:solidFill>
                <a:schemeClr val="tx1"/>
              </a:solidFill>
              <a:effectLst/>
              <a:latin typeface="+mn-lt"/>
              <a:ea typeface="+mn-ea"/>
              <a:cs typeface="+mn-cs"/>
            </a:endParaRPr>
          </a:p>
          <a:p>
            <a:endParaRPr lang="fr-FR" sz="1200" b="1" i="0" kern="1200" baseline="0" dirty="0" smtClean="0">
              <a:solidFill>
                <a:schemeClr val="tx1"/>
              </a:solidFill>
              <a:effectLst/>
              <a:latin typeface="+mn-lt"/>
              <a:ea typeface="+mn-ea"/>
              <a:cs typeface="+mn-cs"/>
            </a:endParaRPr>
          </a:p>
          <a:p>
            <a:endParaRPr lang="en-US" b="1" dirty="0" smtClean="0"/>
          </a:p>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14</a:t>
            </a:fld>
            <a:endParaRPr lang="fr-FR"/>
          </a:p>
        </p:txBody>
      </p:sp>
    </p:spTree>
    <p:extLst>
      <p:ext uri="{BB962C8B-B14F-4D97-AF65-F5344CB8AC3E}">
        <p14:creationId xmlns:p14="http://schemas.microsoft.com/office/powerpoint/2010/main" val="3688564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Exemple</a:t>
            </a:r>
            <a:r>
              <a:rPr lang="fr-FR" baseline="0" dirty="0" smtClean="0"/>
              <a:t> de déploiement:</a:t>
            </a:r>
            <a:br>
              <a:rPr lang="fr-FR" baseline="0" dirty="0" smtClean="0"/>
            </a:br>
            <a:r>
              <a:rPr lang="fr-FR" baseline="0" dirty="0" smtClean="0"/>
              <a:t/>
            </a:r>
            <a:br>
              <a:rPr lang="fr-FR" baseline="0" dirty="0" smtClean="0"/>
            </a:br>
            <a:r>
              <a:rPr lang="fr-FR" sz="1200" dirty="0" err="1" smtClean="0"/>
              <a:t>apiVersion</a:t>
            </a:r>
            <a:r>
              <a:rPr lang="fr-FR" sz="1200" dirty="0" smtClean="0"/>
              <a:t>: </a:t>
            </a:r>
            <a:r>
              <a:rPr lang="fr-FR" sz="1200" dirty="0" err="1" smtClean="0"/>
              <a:t>apps</a:t>
            </a:r>
            <a:r>
              <a:rPr lang="fr-FR" sz="1200" dirty="0" smtClean="0"/>
              <a:t>/v1</a:t>
            </a:r>
          </a:p>
          <a:p>
            <a:r>
              <a:rPr lang="fr-FR" sz="1200" dirty="0" err="1" smtClean="0"/>
              <a:t>kind</a:t>
            </a:r>
            <a:r>
              <a:rPr lang="fr-FR" sz="1200" dirty="0" smtClean="0"/>
              <a:t>: </a:t>
            </a:r>
            <a:r>
              <a:rPr lang="fr-FR" sz="1200" dirty="0" err="1" smtClean="0"/>
              <a:t>Deployment</a:t>
            </a:r>
            <a:endParaRPr lang="fr-FR" sz="1200" dirty="0" smtClean="0"/>
          </a:p>
          <a:p>
            <a:r>
              <a:rPr lang="fr-FR" sz="1200" dirty="0" err="1" smtClean="0"/>
              <a:t>metadata</a:t>
            </a:r>
            <a:r>
              <a:rPr lang="fr-FR" sz="1200" dirty="0" smtClean="0"/>
              <a:t>:</a:t>
            </a:r>
          </a:p>
          <a:p>
            <a:r>
              <a:rPr lang="fr-FR" sz="1200" dirty="0" smtClean="0"/>
              <a:t>  </a:t>
            </a:r>
            <a:r>
              <a:rPr lang="fr-FR" sz="1200" dirty="0" err="1" smtClean="0"/>
              <a:t>name</a:t>
            </a:r>
            <a:r>
              <a:rPr lang="fr-FR" sz="1200" dirty="0" smtClean="0"/>
              <a:t>: </a:t>
            </a:r>
            <a:r>
              <a:rPr lang="fr-FR" sz="1200" dirty="0" err="1" smtClean="0"/>
              <a:t>nginx-dep</a:t>
            </a:r>
            <a:endParaRPr lang="fr-FR" sz="1200" dirty="0" smtClean="0"/>
          </a:p>
          <a:p>
            <a:r>
              <a:rPr lang="fr-FR" sz="1200" dirty="0" smtClean="0"/>
              <a:t>  labels:</a:t>
            </a:r>
          </a:p>
          <a:p>
            <a:r>
              <a:rPr lang="fr-FR" sz="1200" dirty="0" smtClean="0"/>
              <a:t>    </a:t>
            </a:r>
            <a:r>
              <a:rPr lang="fr-FR" sz="1200" dirty="0" err="1" smtClean="0"/>
              <a:t>app</a:t>
            </a:r>
            <a:r>
              <a:rPr lang="fr-FR" sz="1200" dirty="0" smtClean="0"/>
              <a:t>: </a:t>
            </a:r>
            <a:r>
              <a:rPr lang="fr-FR" sz="1200" dirty="0" err="1" smtClean="0"/>
              <a:t>nginx</a:t>
            </a:r>
            <a:endParaRPr lang="fr-FR" sz="1200" dirty="0" smtClean="0"/>
          </a:p>
          <a:p>
            <a:r>
              <a:rPr lang="fr-FR" sz="1200" dirty="0" err="1" smtClean="0"/>
              <a:t>spec</a:t>
            </a:r>
            <a:r>
              <a:rPr lang="fr-FR" sz="1200" dirty="0" smtClean="0"/>
              <a:t>:</a:t>
            </a:r>
          </a:p>
          <a:p>
            <a:r>
              <a:rPr lang="fr-FR" sz="1200" dirty="0" smtClean="0"/>
              <a:t>  </a:t>
            </a:r>
            <a:r>
              <a:rPr lang="fr-FR" sz="1200" dirty="0" err="1" smtClean="0"/>
              <a:t>replicas</a:t>
            </a:r>
            <a:r>
              <a:rPr lang="fr-FR" sz="1200" dirty="0" smtClean="0"/>
              <a:t>: 3</a:t>
            </a:r>
          </a:p>
          <a:p>
            <a:r>
              <a:rPr lang="fr-FR" sz="1200" dirty="0" smtClean="0"/>
              <a:t>  </a:t>
            </a:r>
            <a:r>
              <a:rPr lang="fr-FR" sz="1200" dirty="0" err="1" smtClean="0"/>
              <a:t>selector</a:t>
            </a:r>
            <a:r>
              <a:rPr lang="fr-FR" sz="1200" dirty="0" smtClean="0"/>
              <a:t>:</a:t>
            </a:r>
          </a:p>
          <a:p>
            <a:r>
              <a:rPr lang="fr-FR" sz="1200" dirty="0" smtClean="0"/>
              <a:t>    </a:t>
            </a:r>
            <a:r>
              <a:rPr lang="fr-FR" sz="1200" dirty="0" err="1" smtClean="0"/>
              <a:t>matchLabels</a:t>
            </a:r>
            <a:r>
              <a:rPr lang="fr-FR" sz="1200" dirty="0" smtClean="0"/>
              <a:t>:</a:t>
            </a:r>
          </a:p>
          <a:p>
            <a:r>
              <a:rPr lang="fr-FR" sz="1200" dirty="0" smtClean="0"/>
              <a:t>      </a:t>
            </a:r>
            <a:r>
              <a:rPr lang="fr-FR" sz="1200" dirty="0" err="1" smtClean="0"/>
              <a:t>app</a:t>
            </a:r>
            <a:r>
              <a:rPr lang="fr-FR" sz="1200" dirty="0" smtClean="0"/>
              <a:t>: </a:t>
            </a:r>
            <a:r>
              <a:rPr lang="fr-FR" sz="1200" dirty="0" err="1" smtClean="0"/>
              <a:t>nginx</a:t>
            </a:r>
            <a:endParaRPr lang="fr-FR" sz="1200" dirty="0" smtClean="0"/>
          </a:p>
          <a:p>
            <a:r>
              <a:rPr lang="fr-FR" sz="1200" dirty="0" smtClean="0"/>
              <a:t>  </a:t>
            </a:r>
            <a:r>
              <a:rPr lang="fr-FR" sz="1200" dirty="0" err="1" smtClean="0"/>
              <a:t>template</a:t>
            </a:r>
            <a:r>
              <a:rPr lang="fr-FR" sz="1200" dirty="0" smtClean="0"/>
              <a:t>:</a:t>
            </a:r>
          </a:p>
          <a:p>
            <a:r>
              <a:rPr lang="fr-FR" sz="1200" dirty="0" smtClean="0"/>
              <a:t>    </a:t>
            </a:r>
            <a:r>
              <a:rPr lang="fr-FR" sz="1200" dirty="0" err="1" smtClean="0"/>
              <a:t>metadata</a:t>
            </a:r>
            <a:r>
              <a:rPr lang="fr-FR" sz="1200" dirty="0" smtClean="0"/>
              <a:t>:</a:t>
            </a:r>
          </a:p>
          <a:p>
            <a:r>
              <a:rPr lang="fr-FR" sz="1200" dirty="0" smtClean="0"/>
              <a:t>      labels:</a:t>
            </a:r>
          </a:p>
          <a:p>
            <a:r>
              <a:rPr lang="fr-FR" sz="1200" dirty="0" smtClean="0"/>
              <a:t>        </a:t>
            </a:r>
            <a:r>
              <a:rPr lang="fr-FR" sz="1200" dirty="0" err="1" smtClean="0"/>
              <a:t>app</a:t>
            </a:r>
            <a:r>
              <a:rPr lang="fr-FR" sz="1200" dirty="0" smtClean="0"/>
              <a:t>: </a:t>
            </a:r>
            <a:r>
              <a:rPr lang="fr-FR" sz="1200" dirty="0" err="1" smtClean="0"/>
              <a:t>nginx</a:t>
            </a:r>
            <a:endParaRPr lang="fr-FR" sz="1200" dirty="0" smtClean="0"/>
          </a:p>
          <a:p>
            <a:r>
              <a:rPr lang="fr-FR" sz="1200" dirty="0" smtClean="0"/>
              <a:t>    </a:t>
            </a:r>
            <a:r>
              <a:rPr lang="fr-FR" sz="1200" dirty="0" err="1" smtClean="0"/>
              <a:t>spec</a:t>
            </a:r>
            <a:r>
              <a:rPr lang="fr-FR" sz="1200" dirty="0" smtClean="0"/>
              <a:t>:</a:t>
            </a:r>
          </a:p>
          <a:p>
            <a:r>
              <a:rPr lang="fr-FR" sz="1200" dirty="0" smtClean="0"/>
              <a:t>      containers:</a:t>
            </a:r>
          </a:p>
          <a:p>
            <a:r>
              <a:rPr lang="fr-FR" sz="1200" dirty="0" smtClean="0"/>
              <a:t>      - </a:t>
            </a:r>
            <a:r>
              <a:rPr lang="fr-FR" sz="1200" dirty="0" err="1" smtClean="0"/>
              <a:t>name</a:t>
            </a:r>
            <a:r>
              <a:rPr lang="fr-FR" sz="1200" dirty="0" smtClean="0"/>
              <a:t>: </a:t>
            </a:r>
            <a:r>
              <a:rPr lang="fr-FR" sz="1200" dirty="0" err="1" smtClean="0"/>
              <a:t>nginx</a:t>
            </a:r>
            <a:endParaRPr lang="fr-FR" sz="1200" dirty="0" smtClean="0"/>
          </a:p>
          <a:p>
            <a:r>
              <a:rPr lang="fr-FR" sz="1200" dirty="0" smtClean="0"/>
              <a:t>        image: nginx:1.14.2</a:t>
            </a:r>
          </a:p>
          <a:p>
            <a:r>
              <a:rPr lang="fr-FR" sz="1200" dirty="0" smtClean="0"/>
              <a:t>        ports:</a:t>
            </a:r>
          </a:p>
          <a:p>
            <a:r>
              <a:rPr lang="fr-FR" sz="1200" dirty="0" smtClean="0"/>
              <a:t>        - </a:t>
            </a:r>
            <a:r>
              <a:rPr lang="fr-FR" sz="1200" dirty="0" err="1" smtClean="0"/>
              <a:t>containerPort</a:t>
            </a:r>
            <a:r>
              <a:rPr lang="fr-FR" sz="1200" dirty="0" smtClean="0"/>
              <a:t>: 80</a:t>
            </a:r>
          </a:p>
          <a:p>
            <a:endParaRPr lang="en-US" dirty="0"/>
          </a:p>
        </p:txBody>
      </p:sp>
      <p:sp>
        <p:nvSpPr>
          <p:cNvPr id="4" name="Slide Number Placeholder 3"/>
          <p:cNvSpPr>
            <a:spLocks noGrp="1"/>
          </p:cNvSpPr>
          <p:nvPr>
            <p:ph type="sldNum" sz="quarter" idx="10"/>
          </p:nvPr>
        </p:nvSpPr>
        <p:spPr/>
        <p:txBody>
          <a:bodyPr/>
          <a:lstStyle/>
          <a:p>
            <a:fld id="{2159B6CC-CEC2-4BBA-B867-D80F18847B80}" type="slidenum">
              <a:rPr lang="fr-FR" smtClean="0"/>
              <a:t>15</a:t>
            </a:fld>
            <a:endParaRPr lang="fr-FR"/>
          </a:p>
        </p:txBody>
      </p:sp>
    </p:spTree>
    <p:extLst>
      <p:ext uri="{BB962C8B-B14F-4D97-AF65-F5344CB8AC3E}">
        <p14:creationId xmlns:p14="http://schemas.microsoft.com/office/powerpoint/2010/main" val="2132617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7"/>
            <a:ext cx="7772400" cy="1470025"/>
          </a:xfrm>
          <a:prstGeom prst="rect">
            <a:avLst/>
          </a:prstGeo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16/04/2025</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1600202"/>
            <a:ext cx="8229600" cy="4525963"/>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16/04/2025</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0"/>
            <a:ext cx="2057400" cy="5851525"/>
          </a:xfrm>
          <a:prstGeom prst="rect">
            <a:avLst/>
          </a:prstGeo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40"/>
            <a:ext cx="6019800" cy="5851525"/>
          </a:xfrm>
          <a:prstGeom prst="rect">
            <a:avLst/>
          </a:prstGeo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16/04/2025</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contenu 2"/>
          <p:cNvSpPr>
            <a:spLocks noGrp="1"/>
          </p:cNvSpPr>
          <p:nvPr>
            <p:ph idx="1"/>
          </p:nvPr>
        </p:nvSpPr>
        <p:spPr>
          <a:xfrm>
            <a:off x="457200" y="1600202"/>
            <a:ext cx="8229600" cy="4525963"/>
          </a:xfrm>
          <a:prstGeom prst="rect">
            <a:avLst/>
          </a:prstGeo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16/04/2025</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2"/>
            <a:ext cx="7772400" cy="1362075"/>
          </a:xfrm>
          <a:prstGeom prst="rect">
            <a:avLst/>
          </a:prstGeo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16/04/2025</a:t>
            </a:fld>
            <a:endParaRPr lang="fr-BE"/>
          </a:p>
        </p:txBody>
      </p:sp>
      <p:sp>
        <p:nvSpPr>
          <p:cNvPr id="5" name="Espace réservé du pied de page 4"/>
          <p:cNvSpPr>
            <a:spLocks noGrp="1"/>
          </p:cNvSpPr>
          <p:nvPr>
            <p:ph type="ftr" sz="quarter" idx="11"/>
          </p:nvPr>
        </p:nvSpPr>
        <p:spPr>
          <a:xfrm>
            <a:off x="3124200" y="6356352"/>
            <a:ext cx="2895600" cy="365125"/>
          </a:xfrm>
          <a:prstGeom prst="rect">
            <a:avLst/>
          </a:prstGeom>
        </p:spPr>
        <p:txBody>
          <a:bodyPr/>
          <a:lstStyle/>
          <a:p>
            <a:endParaRPr lang="fr-BE"/>
          </a:p>
        </p:txBody>
      </p:sp>
      <p:sp>
        <p:nvSpPr>
          <p:cNvPr id="6" name="Espace réservé du numéro de diapositive 5"/>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2"/>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16/04/2025</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6"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6"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16/04/2025</a:t>
            </a:fld>
            <a:endParaRPr lang="fr-BE"/>
          </a:p>
        </p:txBody>
      </p:sp>
      <p:sp>
        <p:nvSpPr>
          <p:cNvPr id="8" name="Espace réservé du pied de page 7"/>
          <p:cNvSpPr>
            <a:spLocks noGrp="1"/>
          </p:cNvSpPr>
          <p:nvPr>
            <p:ph type="ftr" sz="quarter" idx="11"/>
          </p:nvPr>
        </p:nvSpPr>
        <p:spPr>
          <a:xfrm>
            <a:off x="3124200" y="6356352"/>
            <a:ext cx="2895600" cy="365125"/>
          </a:xfrm>
          <a:prstGeom prst="rect">
            <a:avLst/>
          </a:prstGeom>
        </p:spPr>
        <p:txBody>
          <a:bodyPr/>
          <a:lstStyle/>
          <a:p>
            <a:endParaRPr lang="fr-BE"/>
          </a:p>
        </p:txBody>
      </p:sp>
      <p:sp>
        <p:nvSpPr>
          <p:cNvPr id="9" name="Espace réservé du numéro de diapositive 8"/>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a:prstGeom prst="rect">
            <a:avLst/>
          </a:prstGeom>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16/04/2025</a:t>
            </a:fld>
            <a:endParaRPr lang="fr-BE"/>
          </a:p>
        </p:txBody>
      </p:sp>
      <p:sp>
        <p:nvSpPr>
          <p:cNvPr id="4" name="Espace réservé du pied de page 3"/>
          <p:cNvSpPr>
            <a:spLocks noGrp="1"/>
          </p:cNvSpPr>
          <p:nvPr>
            <p:ph type="ftr" sz="quarter" idx="11"/>
          </p:nvPr>
        </p:nvSpPr>
        <p:spPr>
          <a:xfrm>
            <a:off x="3124200" y="6356352"/>
            <a:ext cx="2895600" cy="365125"/>
          </a:xfrm>
          <a:prstGeom prst="rect">
            <a:avLst/>
          </a:prstGeom>
        </p:spPr>
        <p:txBody>
          <a:bodyPr/>
          <a:lstStyle/>
          <a:p>
            <a:endParaRPr lang="fr-BE"/>
          </a:p>
        </p:txBody>
      </p:sp>
      <p:sp>
        <p:nvSpPr>
          <p:cNvPr id="5" name="Espace réservé du numéro de diapositive 4"/>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16/04/2025</a:t>
            </a:fld>
            <a:endParaRPr lang="fr-BE"/>
          </a:p>
        </p:txBody>
      </p:sp>
      <p:sp>
        <p:nvSpPr>
          <p:cNvPr id="3" name="Espace réservé du pied de page 2"/>
          <p:cNvSpPr>
            <a:spLocks noGrp="1"/>
          </p:cNvSpPr>
          <p:nvPr>
            <p:ph type="ftr" sz="quarter" idx="11"/>
          </p:nvPr>
        </p:nvSpPr>
        <p:spPr>
          <a:xfrm>
            <a:off x="3124200" y="6356352"/>
            <a:ext cx="2895600" cy="365125"/>
          </a:xfrm>
          <a:prstGeom prst="rect">
            <a:avLst/>
          </a:prstGeom>
        </p:spPr>
        <p:txBody>
          <a:bodyPr/>
          <a:lstStyle/>
          <a:p>
            <a:endParaRPr lang="fr-BE"/>
          </a:p>
        </p:txBody>
      </p:sp>
      <p:sp>
        <p:nvSpPr>
          <p:cNvPr id="4" name="Espace réservé du numéro de diapositive 3"/>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73050"/>
            <a:ext cx="3008313" cy="1162050"/>
          </a:xfrm>
          <a:prstGeom prst="rect">
            <a:avLst/>
          </a:prstGeo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2"/>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1" y="1435102"/>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16/04/2025</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6356352"/>
            <a:ext cx="2133600" cy="365125"/>
          </a:xfrm>
          <a:prstGeom prst="rect">
            <a:avLst/>
          </a:prstGeom>
        </p:spPr>
        <p:txBody>
          <a:bodyPr/>
          <a:lstStyle/>
          <a:p>
            <a:fld id="{AA309A6D-C09C-4548-B29A-6CF363A7E532}" type="datetimeFigureOut">
              <a:rPr lang="fr-FR" smtClean="0"/>
              <a:pPr/>
              <a:t>16/04/2025</a:t>
            </a:fld>
            <a:endParaRPr lang="fr-BE"/>
          </a:p>
        </p:txBody>
      </p:sp>
      <p:sp>
        <p:nvSpPr>
          <p:cNvPr id="6" name="Espace réservé du pied de page 5"/>
          <p:cNvSpPr>
            <a:spLocks noGrp="1"/>
          </p:cNvSpPr>
          <p:nvPr>
            <p:ph type="ftr" sz="quarter" idx="11"/>
          </p:nvPr>
        </p:nvSpPr>
        <p:spPr>
          <a:xfrm>
            <a:off x="3124200" y="6356352"/>
            <a:ext cx="2895600" cy="365125"/>
          </a:xfrm>
          <a:prstGeom prst="rect">
            <a:avLst/>
          </a:prstGeom>
        </p:spPr>
        <p:txBody>
          <a:bodyPr/>
          <a:lstStyle/>
          <a:p>
            <a:endParaRPr lang="fr-BE"/>
          </a:p>
        </p:txBody>
      </p:sp>
      <p:sp>
        <p:nvSpPr>
          <p:cNvPr id="7" name="Espace réservé du numéro de diapositive 6"/>
          <p:cNvSpPr>
            <a:spLocks noGrp="1"/>
          </p:cNvSpPr>
          <p:nvPr>
            <p:ph type="sldNum" sz="quarter" idx="12"/>
          </p:nvPr>
        </p:nvSpPr>
        <p:spPr>
          <a:xfrm>
            <a:off x="6553200" y="6356352"/>
            <a:ext cx="2133600" cy="365125"/>
          </a:xfrm>
          <a:prstGeom prst="rect">
            <a:avLst/>
          </a:prstGeom>
        </p:spPr>
        <p:txBody>
          <a:bodyPr/>
          <a:lstStyle/>
          <a:p>
            <a:fld id="{CF4668DC-857F-487D-BFFA-8C0CA5037977}" type="slidenum">
              <a:rPr lang="fr-BE" smtClean="0"/>
              <a:pPr/>
              <a:t>‹#›</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27113"/>
            <a:ext cx="8791897" cy="430887"/>
          </a:xfrm>
          <a:prstGeom prst="rect">
            <a:avLst/>
          </a:prstGeom>
        </p:spPr>
        <p:txBody>
          <a:bodyPr wrap="square">
            <a:spAutoFit/>
          </a:bodyPr>
          <a:lstStyle/>
          <a:p>
            <a:r>
              <a:rPr lang="fr-FR" sz="1100" dirty="0" smtClean="0"/>
              <a:t>Architecture orientée service:  </a:t>
            </a:r>
          </a:p>
          <a:p>
            <a:r>
              <a:rPr lang="fr-FR" sz="1100" dirty="0" smtClean="0"/>
              <a:t>Ce support de cours est la propriété intellectuelle de Béchir </a:t>
            </a:r>
            <a:r>
              <a:rPr lang="fr-FR" sz="1100" dirty="0" err="1" smtClean="0"/>
              <a:t>Béjaoui</a:t>
            </a:r>
            <a:r>
              <a:rPr lang="fr-FR" sz="1100" dirty="0" smtClean="0"/>
              <a:t>, il n’est utilisé qu’avec l’accord du propriétaire © 2022-2023 </a:t>
            </a:r>
            <a:endParaRPr lang="en-US" sz="11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storage.googleapis.com/minikube/releases/latest/minikube-linux-amd6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home/" TargetMode="External"/><Relationship Id="rId2" Type="http://schemas.openxmlformats.org/officeDocument/2006/relationships/hyperlink" Target="https://github.com/kubernetes/kubernet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3s.io/" TargetMode="External"/><Relationship Id="rId2" Type="http://schemas.openxmlformats.org/officeDocument/2006/relationships/hyperlink" Target="https://minikube.sigs.k8s.io/docs/start/" TargetMode="External"/><Relationship Id="rId1" Type="http://schemas.openxmlformats.org/officeDocument/2006/relationships/slideLayout" Target="../slideLayouts/slideLayout2.xml"/><Relationship Id="rId5" Type="http://schemas.openxmlformats.org/officeDocument/2006/relationships/hyperlink" Target="https://kubernetes.io/docs/setup/production-environment/tools/kubeadm/install-kubeadm/" TargetMode="External"/><Relationship Id="rId4" Type="http://schemas.openxmlformats.org/officeDocument/2006/relationships/hyperlink" Target="https://microk8s.io/"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6680" y="2533172"/>
            <a:ext cx="2526654" cy="415498"/>
          </a:xfrm>
          <a:prstGeom prst="rect">
            <a:avLst/>
          </a:prstGeom>
        </p:spPr>
        <p:txBody>
          <a:bodyPr wrap="none">
            <a:spAutoFit/>
          </a:bodyPr>
          <a:lstStyle/>
          <a:p>
            <a:pPr algn="ctr"/>
            <a:r>
              <a:rPr lang="fr-FR" sz="2100" dirty="0" smtClean="0">
                <a:solidFill>
                  <a:srgbClr val="1C3158"/>
                </a:solidFill>
                <a:latin typeface="Comic Sans MS" pitchFamily="66" charset="0"/>
              </a:rPr>
              <a:t>Les Micro services</a:t>
            </a:r>
            <a:endParaRPr lang="fr-FR" sz="2100" dirty="0">
              <a:solidFill>
                <a:srgbClr val="1C3158"/>
              </a:solidFill>
              <a:latin typeface="Comic Sans MS" pitchFamily="66" charset="0"/>
            </a:endParaRPr>
          </a:p>
        </p:txBody>
      </p:sp>
      <p:cxnSp>
        <p:nvCxnSpPr>
          <p:cNvPr id="4" name="Connecteur droit 3"/>
          <p:cNvCxnSpPr>
            <a:cxnSpLocks/>
          </p:cNvCxnSpPr>
          <p:nvPr/>
        </p:nvCxnSpPr>
        <p:spPr>
          <a:xfrm flipH="1">
            <a:off x="4758930" y="3109223"/>
            <a:ext cx="3882150" cy="13038"/>
          </a:xfrm>
          <a:prstGeom prst="line">
            <a:avLst/>
          </a:prstGeom>
          <a:ln w="22225">
            <a:solidFill>
              <a:srgbClr val="1C3158"/>
            </a:solidFill>
          </a:ln>
        </p:spPr>
        <p:style>
          <a:lnRef idx="1">
            <a:schemeClr val="accent1"/>
          </a:lnRef>
          <a:fillRef idx="0">
            <a:schemeClr val="accent1"/>
          </a:fillRef>
          <a:effectRef idx="0">
            <a:schemeClr val="accent1"/>
          </a:effectRef>
          <a:fontRef idx="minor">
            <a:schemeClr val="tx1"/>
          </a:fontRef>
        </p:style>
      </p:cxnSp>
      <p:pic>
        <p:nvPicPr>
          <p:cNvPr id="1027" name="Picture 3" descr="C:\Users\bepro-17\AppData\Roaming\Skype\live#3ambenalaya.bepro\media_messaging\media_cache_v3\^2DF5C670F0A42E46084157BFD3139AC68F80CB1B7C725AE391^pimgpsh_fullsize_dist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795" y="4900958"/>
            <a:ext cx="1164186" cy="115980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547100" y="5523433"/>
            <a:ext cx="3222654" cy="507831"/>
          </a:xfrm>
          <a:prstGeom prst="rect">
            <a:avLst/>
          </a:prstGeom>
        </p:spPr>
        <p:txBody>
          <a:bodyPr wrap="square">
            <a:spAutoFit/>
          </a:bodyPr>
          <a:lstStyle/>
          <a:p>
            <a:pPr algn="ctr"/>
            <a:r>
              <a:rPr lang="fr-FR" sz="1350" b="1" i="1" dirty="0">
                <a:solidFill>
                  <a:srgbClr val="1C3158"/>
                </a:solidFill>
              </a:rPr>
              <a:t>Béchir BEJAOUI</a:t>
            </a:r>
          </a:p>
          <a:p>
            <a:pPr algn="ctr"/>
            <a:r>
              <a:rPr lang="fr-FR" sz="1350" dirty="0">
                <a:solidFill>
                  <a:srgbClr val="1C3158"/>
                </a:solidFill>
              </a:rPr>
              <a:t>Formateur et consultant indépendant</a:t>
            </a:r>
          </a:p>
        </p:txBody>
      </p:sp>
      <p:sp>
        <p:nvSpPr>
          <p:cNvPr id="3" name="Rectangle 2"/>
          <p:cNvSpPr/>
          <p:nvPr/>
        </p:nvSpPr>
        <p:spPr>
          <a:xfrm>
            <a:off x="5264171" y="3259909"/>
            <a:ext cx="3011169" cy="923330"/>
          </a:xfrm>
          <a:prstGeom prst="rect">
            <a:avLst/>
          </a:prstGeom>
        </p:spPr>
        <p:txBody>
          <a:bodyPr wrap="square">
            <a:spAutoFit/>
          </a:bodyPr>
          <a:lstStyle/>
          <a:p>
            <a:pPr lvl="0" algn="ctr"/>
            <a:r>
              <a:rPr lang="fr-FR" dirty="0" smtClean="0">
                <a:solidFill>
                  <a:srgbClr val="1C3158"/>
                </a:solidFill>
                <a:latin typeface="Comic Sans MS" pitchFamily="66" charset="0"/>
              </a:rPr>
              <a:t>Techniques de déploiement des micro services avec Kubernetes</a:t>
            </a:r>
            <a:endParaRPr lang="fr-FR" dirty="0">
              <a:solidFill>
                <a:srgbClr val="1C3158"/>
              </a:solidFill>
              <a:latin typeface="Comic Sans MS" pitchFamily="66" charset="0"/>
            </a:endParaRPr>
          </a:p>
        </p:txBody>
      </p:sp>
      <p:pic>
        <p:nvPicPr>
          <p:cNvPr id="1026" name="Picture 2" descr="What is a Microservice? | OutSyste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362497"/>
            <a:ext cx="3999235" cy="2586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761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352928" cy="5544616"/>
          </a:xfrm>
        </p:spPr>
        <p:txBody>
          <a:bodyPr>
            <a:noAutofit/>
          </a:bodyPr>
          <a:lstStyle/>
          <a:p>
            <a:pPr marL="0" indent="0">
              <a:buNone/>
            </a:pPr>
            <a:r>
              <a:rPr lang="fr-FR" sz="1800" b="1" dirty="0" smtClean="0">
                <a:latin typeface="Candara" panose="020E0502030303020204" pitchFamily="34" charset="0"/>
              </a:rPr>
              <a:t>Note: </a:t>
            </a:r>
            <a:r>
              <a:rPr lang="fr-FR" sz="1800" dirty="0" smtClean="0">
                <a:latin typeface="Candara" panose="020E0502030303020204" pitchFamily="34" charset="0"/>
              </a:rPr>
              <a:t>Il </a:t>
            </a:r>
            <a:r>
              <a:rPr lang="fr-FR" sz="1800" dirty="0" smtClean="0">
                <a:latin typeface="Candara" panose="020E0502030303020204" pitchFamily="34" charset="0"/>
              </a:rPr>
              <a:t>est nécessaire d'installer Docker avant </a:t>
            </a:r>
          </a:p>
          <a:p>
            <a:pPr marL="0" indent="0">
              <a:buNone/>
            </a:pPr>
            <a:r>
              <a:rPr lang="fr-FR" sz="1800" b="1" dirty="0">
                <a:latin typeface="Candara" panose="020E0502030303020204" pitchFamily="34" charset="0"/>
              </a:rPr>
              <a:t>E</a:t>
            </a:r>
            <a:r>
              <a:rPr lang="fr-FR" sz="1800" b="1" dirty="0" smtClean="0">
                <a:latin typeface="Candara" panose="020E0502030303020204" pitchFamily="34" charset="0"/>
              </a:rPr>
              <a:t>xécuter </a:t>
            </a:r>
            <a:r>
              <a:rPr lang="fr-FR" sz="1800" b="1" dirty="0" smtClean="0">
                <a:latin typeface="Candara" panose="020E0502030303020204" pitchFamily="34" charset="0"/>
              </a:rPr>
              <a:t>ces deux commandes: </a:t>
            </a:r>
            <a:endParaRPr lang="fr-FR" sz="1800" b="1" dirty="0" smtClean="0">
              <a:latin typeface="Candara" panose="020E0502030303020204" pitchFamily="34" charset="0"/>
            </a:endParaRPr>
          </a:p>
          <a:p>
            <a:pPr marL="0" indent="0">
              <a:buNone/>
            </a:pPr>
            <a:endParaRPr lang="fr-FR" sz="1800" b="1" dirty="0" smtClean="0">
              <a:latin typeface="Candara" panose="020E0502030303020204" pitchFamily="34" charset="0"/>
            </a:endParaRPr>
          </a:p>
          <a:p>
            <a:pPr marL="457200" lvl="1" indent="0">
              <a:buNone/>
            </a:pPr>
            <a:r>
              <a:rPr lang="fr-FR" sz="1600" dirty="0" err="1" smtClean="0">
                <a:latin typeface="Candara" panose="020E0502030303020204" pitchFamily="34" charset="0"/>
              </a:rPr>
              <a:t>curl</a:t>
            </a:r>
            <a:r>
              <a:rPr lang="fr-FR" sz="1600" dirty="0" smtClean="0">
                <a:latin typeface="Candara" panose="020E0502030303020204" pitchFamily="34" charset="0"/>
              </a:rPr>
              <a:t> </a:t>
            </a:r>
            <a:r>
              <a:rPr lang="fr-FR" sz="1600" dirty="0">
                <a:latin typeface="Candara" panose="020E0502030303020204" pitchFamily="34" charset="0"/>
              </a:rPr>
              <a:t>-LO </a:t>
            </a:r>
            <a:r>
              <a:rPr lang="fr-FR" sz="1600" dirty="0">
                <a:latin typeface="Candara" panose="020E0502030303020204" pitchFamily="34" charset="0"/>
                <a:hlinkClick r:id="rId3"/>
              </a:rPr>
              <a:t>https://</a:t>
            </a:r>
            <a:r>
              <a:rPr lang="fr-FR" sz="1600" dirty="0" smtClean="0">
                <a:latin typeface="Candara" panose="020E0502030303020204" pitchFamily="34" charset="0"/>
                <a:hlinkClick r:id="rId3"/>
              </a:rPr>
              <a:t>storage.googleapis.com/minikube/releases/latest/minikube-linux-amd64</a:t>
            </a:r>
            <a:endParaRPr lang="fr-FR" sz="1600" dirty="0" smtClean="0">
              <a:latin typeface="Candara" panose="020E0502030303020204" pitchFamily="34" charset="0"/>
            </a:endParaRPr>
          </a:p>
          <a:p>
            <a:pPr marL="457200" lvl="1" indent="0">
              <a:buNone/>
            </a:pPr>
            <a:endParaRPr lang="fr-FR" sz="1600" dirty="0">
              <a:latin typeface="Candara" panose="020E0502030303020204" pitchFamily="34" charset="0"/>
            </a:endParaRPr>
          </a:p>
          <a:p>
            <a:pPr marL="457200" lvl="1" indent="0">
              <a:buNone/>
            </a:pPr>
            <a:r>
              <a:rPr lang="fr-FR" sz="1600" dirty="0" err="1">
                <a:latin typeface="Candara" panose="020E0502030303020204" pitchFamily="34" charset="0"/>
              </a:rPr>
              <a:t>sudo</a:t>
            </a:r>
            <a:r>
              <a:rPr lang="fr-FR" sz="1600" dirty="0">
                <a:latin typeface="Candara" panose="020E0502030303020204" pitchFamily="34" charset="0"/>
              </a:rPr>
              <a:t> </a:t>
            </a:r>
            <a:r>
              <a:rPr lang="fr-FR" sz="1600" dirty="0" err="1">
                <a:latin typeface="Candara" panose="020E0502030303020204" pitchFamily="34" charset="0"/>
              </a:rPr>
              <a:t>install</a:t>
            </a:r>
            <a:r>
              <a:rPr lang="fr-FR" sz="1600" dirty="0">
                <a:latin typeface="Candara" panose="020E0502030303020204" pitchFamily="34" charset="0"/>
              </a:rPr>
              <a:t> minikube-linux-amd64 /</a:t>
            </a:r>
            <a:r>
              <a:rPr lang="fr-FR" sz="1600" dirty="0" err="1" smtClean="0">
                <a:latin typeface="Candara" panose="020E0502030303020204" pitchFamily="34" charset="0"/>
              </a:rPr>
              <a:t>usr</a:t>
            </a:r>
            <a:r>
              <a:rPr lang="fr-FR" sz="1600" dirty="0" smtClean="0">
                <a:latin typeface="Candara" panose="020E0502030303020204" pitchFamily="34" charset="0"/>
              </a:rPr>
              <a:t>/local/bin/minikube</a:t>
            </a:r>
          </a:p>
          <a:p>
            <a:pPr marL="457200" lvl="1" indent="0">
              <a:buNone/>
            </a:pPr>
            <a:r>
              <a:rPr lang="fr-FR" sz="1600" dirty="0" err="1">
                <a:latin typeface="Candara" panose="020E0502030303020204" pitchFamily="34" charset="0"/>
              </a:rPr>
              <a:t>sudo</a:t>
            </a:r>
            <a:r>
              <a:rPr lang="fr-FR" sz="1600" dirty="0">
                <a:latin typeface="Candara" panose="020E0502030303020204" pitchFamily="34" charset="0"/>
              </a:rPr>
              <a:t> </a:t>
            </a:r>
            <a:r>
              <a:rPr lang="fr-FR" sz="1600" dirty="0" err="1">
                <a:latin typeface="Candara" panose="020E0502030303020204" pitchFamily="34" charset="0"/>
              </a:rPr>
              <a:t>usermod</a:t>
            </a:r>
            <a:r>
              <a:rPr lang="fr-FR" sz="1600" dirty="0">
                <a:latin typeface="Candara" panose="020E0502030303020204" pitchFamily="34" charset="0"/>
              </a:rPr>
              <a:t> -</a:t>
            </a:r>
            <a:r>
              <a:rPr lang="fr-FR" sz="1600" dirty="0" err="1">
                <a:latin typeface="Candara" panose="020E0502030303020204" pitchFamily="34" charset="0"/>
              </a:rPr>
              <a:t>aG</a:t>
            </a:r>
            <a:r>
              <a:rPr lang="fr-FR" sz="1600" dirty="0">
                <a:latin typeface="Candara" panose="020E0502030303020204" pitchFamily="34" charset="0"/>
              </a:rPr>
              <a:t> docker $USER &amp;&amp; </a:t>
            </a:r>
            <a:r>
              <a:rPr lang="fr-FR" sz="1600" dirty="0" err="1">
                <a:latin typeface="Candara" panose="020E0502030303020204" pitchFamily="34" charset="0"/>
              </a:rPr>
              <a:t>newgrp</a:t>
            </a:r>
            <a:r>
              <a:rPr lang="fr-FR" sz="1600" dirty="0">
                <a:latin typeface="Candara" panose="020E0502030303020204" pitchFamily="34" charset="0"/>
              </a:rPr>
              <a:t> docker</a:t>
            </a:r>
            <a:endParaRPr lang="fr-FR" sz="1600" dirty="0" smtClean="0">
              <a:latin typeface="Candara" panose="020E0502030303020204" pitchFamily="34" charset="0"/>
            </a:endParaRPr>
          </a:p>
          <a:p>
            <a:pPr marL="457200" lvl="1" indent="0">
              <a:buNone/>
            </a:pPr>
            <a:r>
              <a:rPr lang="fr-FR" sz="1600" dirty="0" err="1">
                <a:latin typeface="Candara" panose="020E0502030303020204" pitchFamily="34" charset="0"/>
              </a:rPr>
              <a:t>s</a:t>
            </a:r>
            <a:r>
              <a:rPr lang="fr-FR" sz="1600" dirty="0" err="1" smtClean="0">
                <a:latin typeface="Candara" panose="020E0502030303020204" pitchFamily="34" charset="0"/>
              </a:rPr>
              <a:t>udo</a:t>
            </a:r>
            <a:r>
              <a:rPr lang="fr-FR" sz="1600" dirty="0" smtClean="0">
                <a:latin typeface="Candara" panose="020E0502030303020204" pitchFamily="34" charset="0"/>
              </a:rPr>
              <a:t> minikube </a:t>
            </a:r>
            <a:r>
              <a:rPr lang="fr-FR" sz="1600" dirty="0" err="1" smtClean="0">
                <a:latin typeface="Candara" panose="020E0502030303020204" pitchFamily="34" charset="0"/>
              </a:rPr>
              <a:t>start</a:t>
            </a:r>
            <a:r>
              <a:rPr lang="fr-FR" sz="1600" dirty="0" smtClean="0">
                <a:latin typeface="Candara" panose="020E0502030303020204" pitchFamily="34" charset="0"/>
              </a:rPr>
              <a:t>  --driver=docker</a:t>
            </a:r>
          </a:p>
          <a:p>
            <a:pPr marL="457200" lvl="1" indent="0">
              <a:buNone/>
            </a:pPr>
            <a:endParaRPr lang="fr-FR" sz="1400" b="1" dirty="0">
              <a:latin typeface="Candara" panose="020E0502030303020204" pitchFamily="34" charset="0"/>
            </a:endParaRPr>
          </a:p>
          <a:p>
            <a:pPr marL="0" indent="0">
              <a:buNone/>
            </a:pPr>
            <a:r>
              <a:rPr lang="fr-FR" sz="1800" b="1" dirty="0" smtClean="0">
                <a:latin typeface="Candara" panose="020E0502030303020204" pitchFamily="34" charset="0"/>
              </a:rPr>
              <a:t>Pour vérifier l'installation de </a:t>
            </a:r>
            <a:r>
              <a:rPr lang="fr-FR" sz="1800" b="1" dirty="0" err="1" smtClean="0">
                <a:latin typeface="Candara" panose="020E0502030303020204" pitchFamily="34" charset="0"/>
              </a:rPr>
              <a:t>Minicube</a:t>
            </a:r>
            <a:r>
              <a:rPr lang="fr-FR" sz="1800" b="1" dirty="0">
                <a:latin typeface="Candara" panose="020E0502030303020204" pitchFamily="34" charset="0"/>
              </a:rPr>
              <a:t>:</a:t>
            </a:r>
            <a:endParaRPr lang="fr-FR" sz="1800" b="1" dirty="0" smtClean="0">
              <a:latin typeface="Candara" panose="020E0502030303020204" pitchFamily="34" charset="0"/>
            </a:endParaRPr>
          </a:p>
          <a:p>
            <a:pPr marL="457200" lvl="1" indent="0">
              <a:buNone/>
            </a:pPr>
            <a:r>
              <a:rPr lang="fr-FR" sz="1600" dirty="0" err="1" smtClean="0">
                <a:latin typeface="Candara" panose="020E0502030303020204" pitchFamily="34" charset="0"/>
              </a:rPr>
              <a:t>minikube</a:t>
            </a:r>
            <a:r>
              <a:rPr lang="fr-FR" sz="1600" dirty="0" smtClean="0">
                <a:latin typeface="Candara" panose="020E0502030303020204" pitchFamily="34" charset="0"/>
              </a:rPr>
              <a:t> </a:t>
            </a:r>
            <a:r>
              <a:rPr lang="fr-FR" sz="1600" dirty="0" smtClean="0">
                <a:latin typeface="Candara" panose="020E0502030303020204" pitchFamily="34" charset="0"/>
              </a:rPr>
              <a:t>version</a:t>
            </a:r>
          </a:p>
          <a:p>
            <a:pPr marL="457200" lvl="1" indent="0">
              <a:buNone/>
            </a:pPr>
            <a:endParaRPr lang="fr-FR" sz="1800" b="1" dirty="0">
              <a:latin typeface="Candara" panose="020E0502030303020204" pitchFamily="34" charset="0"/>
            </a:endParaRPr>
          </a:p>
          <a:p>
            <a:pPr marL="0" indent="0">
              <a:buNone/>
            </a:pPr>
            <a:r>
              <a:rPr lang="fr-FR" sz="1800" b="1" dirty="0" smtClean="0">
                <a:latin typeface="Candara" panose="020E0502030303020204" pitchFamily="34" charset="0"/>
              </a:rPr>
              <a:t>Il faut installer Kubectl en </a:t>
            </a:r>
            <a:r>
              <a:rPr lang="fr-FR" sz="1800" b="1" dirty="0" smtClean="0">
                <a:latin typeface="Candara" panose="020E0502030303020204" pitchFamily="34" charset="0"/>
              </a:rPr>
              <a:t>suite:</a:t>
            </a:r>
            <a:endParaRPr lang="fr-FR" sz="1800" b="1" dirty="0">
              <a:latin typeface="Candara" panose="020E0502030303020204" pitchFamily="34" charset="0"/>
            </a:endParaRPr>
          </a:p>
          <a:p>
            <a:pPr marL="457200" lvl="1" indent="0">
              <a:buNone/>
            </a:pPr>
            <a:r>
              <a:rPr lang="fr-FR" sz="1600" dirty="0" err="1" smtClean="0">
                <a:latin typeface="Candara" panose="020E0502030303020204" pitchFamily="34" charset="0"/>
              </a:rPr>
              <a:t>curl</a:t>
            </a:r>
            <a:r>
              <a:rPr lang="fr-FR" sz="1600" dirty="0" smtClean="0">
                <a:latin typeface="Candara" panose="020E0502030303020204" pitchFamily="34" charset="0"/>
              </a:rPr>
              <a:t> -LO https://storage.googleapis.com/kubernetes-release/release/`curl -s https://storage.googleapis.com/kubernetes-release/release/stable.txt`/bin/linux/amd64/kubectl</a:t>
            </a:r>
          </a:p>
          <a:p>
            <a:pPr marL="457200" lvl="1" indent="0">
              <a:buNone/>
            </a:pPr>
            <a:r>
              <a:rPr lang="fr-FR" sz="1600" dirty="0" smtClean="0">
                <a:latin typeface="Candara" panose="020E0502030303020204" pitchFamily="34" charset="0"/>
              </a:rPr>
              <a:t>chmod +x </a:t>
            </a:r>
            <a:r>
              <a:rPr lang="fr-FR" sz="1600" dirty="0" err="1" smtClean="0">
                <a:latin typeface="Candara" panose="020E0502030303020204" pitchFamily="34" charset="0"/>
              </a:rPr>
              <a:t>kubectl</a:t>
            </a:r>
            <a:endParaRPr lang="fr-FR" sz="1600" dirty="0" smtClean="0">
              <a:latin typeface="Candara" panose="020E0502030303020204" pitchFamily="34" charset="0"/>
            </a:endParaRPr>
          </a:p>
          <a:p>
            <a:pPr marL="457200" lvl="1" indent="0">
              <a:buNone/>
            </a:pPr>
            <a:r>
              <a:rPr lang="fr-FR" sz="1600" dirty="0" err="1" smtClean="0">
                <a:latin typeface="Candara" panose="020E0502030303020204" pitchFamily="34" charset="0"/>
              </a:rPr>
              <a:t>sudo</a:t>
            </a:r>
            <a:r>
              <a:rPr lang="fr-FR" sz="1600" dirty="0" smtClean="0">
                <a:latin typeface="Candara" panose="020E0502030303020204" pitchFamily="34" charset="0"/>
              </a:rPr>
              <a:t> </a:t>
            </a:r>
            <a:r>
              <a:rPr lang="fr-FR" sz="1600" dirty="0">
                <a:latin typeface="Candara" panose="020E0502030303020204" pitchFamily="34" charset="0"/>
              </a:rPr>
              <a:t>mv </a:t>
            </a:r>
            <a:r>
              <a:rPr lang="fr-FR" sz="1600" dirty="0" err="1">
                <a:latin typeface="Candara" panose="020E0502030303020204" pitchFamily="34" charset="0"/>
              </a:rPr>
              <a:t>kubectl</a:t>
            </a:r>
            <a:r>
              <a:rPr lang="fr-FR" sz="1600" dirty="0">
                <a:latin typeface="Candara" panose="020E0502030303020204" pitchFamily="34" charset="0"/>
              </a:rPr>
              <a:t> /</a:t>
            </a:r>
            <a:r>
              <a:rPr lang="fr-FR" sz="1600" dirty="0" err="1">
                <a:latin typeface="Candara" panose="020E0502030303020204" pitchFamily="34" charset="0"/>
              </a:rPr>
              <a:t>usr</a:t>
            </a:r>
            <a:r>
              <a:rPr lang="fr-FR" sz="1600" dirty="0">
                <a:latin typeface="Candara" panose="020E0502030303020204" pitchFamily="34" charset="0"/>
              </a:rPr>
              <a:t>/local/bin/</a:t>
            </a:r>
            <a:endParaRPr lang="fr-FR" sz="1600" dirty="0" smtClean="0">
              <a:latin typeface="Candara" panose="020E0502030303020204" pitchFamily="34" charset="0"/>
            </a:endParaRPr>
          </a:p>
        </p:txBody>
      </p:sp>
      <p:sp>
        <p:nvSpPr>
          <p:cNvPr id="11" name="Rectangle 10"/>
          <p:cNvSpPr/>
          <p:nvPr/>
        </p:nvSpPr>
        <p:spPr>
          <a:xfrm>
            <a:off x="179512" y="116632"/>
            <a:ext cx="3814699" cy="461665"/>
          </a:xfrm>
          <a:prstGeom prst="rect">
            <a:avLst/>
          </a:prstGeom>
        </p:spPr>
        <p:txBody>
          <a:bodyPr wrap="none">
            <a:spAutoFit/>
          </a:bodyPr>
          <a:lstStyle/>
          <a:p>
            <a:r>
              <a:rPr lang="fr-FR" sz="2400" b="1" i="1" dirty="0" smtClean="0"/>
              <a:t>Installation Minicube (Linux)</a:t>
            </a:r>
            <a:endParaRPr lang="en-US" sz="2400" b="1" dirty="0"/>
          </a:p>
        </p:txBody>
      </p:sp>
    </p:spTree>
    <p:extLst>
      <p:ext uri="{BB962C8B-B14F-4D97-AF65-F5344CB8AC3E}">
        <p14:creationId xmlns:p14="http://schemas.microsoft.com/office/powerpoint/2010/main" val="3854735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352928" cy="1728192"/>
          </a:xfrm>
        </p:spPr>
        <p:txBody>
          <a:bodyPr>
            <a:noAutofit/>
          </a:bodyPr>
          <a:lstStyle/>
          <a:p>
            <a:pPr marL="0" indent="0">
              <a:buNone/>
            </a:pPr>
            <a:r>
              <a:rPr lang="fr-FR" sz="1800" b="1" dirty="0" smtClean="0">
                <a:latin typeface="Candara" panose="020E0502030303020204" pitchFamily="34" charset="0"/>
              </a:rPr>
              <a:t>Il faut lancer cette commande </a:t>
            </a:r>
          </a:p>
          <a:p>
            <a:pPr marL="0" indent="0">
              <a:buNone/>
            </a:pPr>
            <a:r>
              <a:rPr lang="fr-FR" sz="1800" dirty="0" err="1" smtClean="0">
                <a:latin typeface="Candara" panose="020E0502030303020204" pitchFamily="34" charset="0"/>
              </a:rPr>
              <a:t>chocolatey</a:t>
            </a:r>
            <a:r>
              <a:rPr lang="fr-FR" sz="1800" dirty="0" smtClean="0">
                <a:latin typeface="Candara" panose="020E0502030303020204" pitchFamily="34" charset="0"/>
              </a:rPr>
              <a:t>  </a:t>
            </a:r>
            <a:r>
              <a:rPr lang="fr-FR" sz="1800" dirty="0" err="1" smtClean="0">
                <a:latin typeface="Candara" panose="020E0502030303020204" pitchFamily="34" charset="0"/>
              </a:rPr>
              <a:t>install</a:t>
            </a:r>
            <a:r>
              <a:rPr lang="fr-FR" sz="1800" dirty="0" smtClean="0">
                <a:latin typeface="Candara" panose="020E0502030303020204" pitchFamily="34" charset="0"/>
              </a:rPr>
              <a:t> minikube</a:t>
            </a:r>
          </a:p>
          <a:p>
            <a:pPr marL="0" indent="0">
              <a:buNone/>
            </a:pPr>
            <a:endParaRPr lang="fr-FR" sz="1800" b="1" dirty="0">
              <a:latin typeface="Candara" panose="020E0502030303020204" pitchFamily="34" charset="0"/>
            </a:endParaRPr>
          </a:p>
          <a:p>
            <a:pPr marL="0" indent="0">
              <a:buNone/>
            </a:pPr>
            <a:r>
              <a:rPr lang="fr-FR" sz="1800" b="1" dirty="0" smtClean="0">
                <a:latin typeface="Candara" panose="020E0502030303020204" pitchFamily="34" charset="0"/>
              </a:rPr>
              <a:t>Ensuite lancer minikube avec le driver </a:t>
            </a:r>
            <a:r>
              <a:rPr lang="fr-FR" sz="1800" b="1" dirty="0" err="1" smtClean="0">
                <a:latin typeface="Candara" panose="020E0502030303020204" pitchFamily="34" charset="0"/>
              </a:rPr>
              <a:t>virtual</a:t>
            </a:r>
            <a:r>
              <a:rPr lang="fr-FR" sz="1800" b="1" dirty="0" smtClean="0">
                <a:latin typeface="Candara" panose="020E0502030303020204" pitchFamily="34" charset="0"/>
              </a:rPr>
              <a:t> box</a:t>
            </a:r>
          </a:p>
          <a:p>
            <a:pPr marL="0" indent="0">
              <a:buNone/>
            </a:pPr>
            <a:r>
              <a:rPr lang="fr-FR" sz="1800" dirty="0"/>
              <a:t>minikube </a:t>
            </a:r>
            <a:r>
              <a:rPr lang="fr-FR" sz="1800" dirty="0" err="1"/>
              <a:t>start</a:t>
            </a:r>
            <a:r>
              <a:rPr lang="fr-FR" sz="1800" dirty="0"/>
              <a:t> --driver=</a:t>
            </a:r>
            <a:r>
              <a:rPr lang="fr-FR" sz="1800" dirty="0" err="1"/>
              <a:t>virtualbox</a:t>
            </a:r>
            <a:r>
              <a:rPr lang="fr-FR" sz="1800" dirty="0"/>
              <a:t> --no-</a:t>
            </a:r>
            <a:r>
              <a:rPr lang="fr-FR" sz="1800" dirty="0" err="1"/>
              <a:t>vtx</a:t>
            </a:r>
            <a:r>
              <a:rPr lang="fr-FR" sz="1800" dirty="0"/>
              <a:t>-check</a:t>
            </a:r>
          </a:p>
          <a:p>
            <a:pPr marL="0" indent="0">
              <a:buNone/>
            </a:pPr>
            <a:endParaRPr lang="fr-FR" sz="1800" b="1" dirty="0" smtClean="0">
              <a:latin typeface="Candara" panose="020E0502030303020204" pitchFamily="34" charset="0"/>
            </a:endParaRPr>
          </a:p>
          <a:p>
            <a:pPr marL="0" indent="0">
              <a:buNone/>
            </a:pPr>
            <a:endParaRPr lang="fr-FR" sz="1400" b="1" dirty="0" smtClean="0">
              <a:latin typeface="Candara" panose="020E0502030303020204" pitchFamily="34" charset="0"/>
            </a:endParaRPr>
          </a:p>
        </p:txBody>
      </p:sp>
      <p:sp>
        <p:nvSpPr>
          <p:cNvPr id="11" name="Rectangle 10"/>
          <p:cNvSpPr/>
          <p:nvPr/>
        </p:nvSpPr>
        <p:spPr>
          <a:xfrm>
            <a:off x="179512" y="116632"/>
            <a:ext cx="4334328" cy="461665"/>
          </a:xfrm>
          <a:prstGeom prst="rect">
            <a:avLst/>
          </a:prstGeom>
        </p:spPr>
        <p:txBody>
          <a:bodyPr wrap="none">
            <a:spAutoFit/>
          </a:bodyPr>
          <a:lstStyle/>
          <a:p>
            <a:r>
              <a:rPr lang="fr-FR" sz="2400" b="1" i="1" dirty="0" smtClean="0"/>
              <a:t>Installation Minicube (Windows)</a:t>
            </a:r>
            <a:endParaRPr lang="en-US" sz="2400" b="1" dirty="0"/>
          </a:p>
        </p:txBody>
      </p:sp>
    </p:spTree>
    <p:extLst>
      <p:ext uri="{BB962C8B-B14F-4D97-AF65-F5344CB8AC3E}">
        <p14:creationId xmlns:p14="http://schemas.microsoft.com/office/powerpoint/2010/main" val="1583649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352928" cy="5544616"/>
          </a:xfrm>
        </p:spPr>
        <p:txBody>
          <a:bodyPr>
            <a:noAutofit/>
          </a:bodyPr>
          <a:lstStyle/>
          <a:p>
            <a:pPr marL="0" indent="0">
              <a:buNone/>
            </a:pPr>
            <a:r>
              <a:rPr lang="fr-FR" sz="1800" b="1" dirty="0">
                <a:latin typeface="Candara" panose="020E0502030303020204" pitchFamily="34" charset="0"/>
              </a:rPr>
              <a:t>Lancer le cluster</a:t>
            </a:r>
          </a:p>
          <a:p>
            <a:pPr marL="457200" lvl="1" indent="0">
              <a:buNone/>
            </a:pPr>
            <a:r>
              <a:rPr lang="fr-FR" sz="1600" dirty="0" smtClean="0">
                <a:latin typeface="Candara" panose="020E0502030303020204" pitchFamily="34" charset="0"/>
              </a:rPr>
              <a:t>minikube </a:t>
            </a:r>
            <a:r>
              <a:rPr lang="fr-FR" sz="1600" dirty="0" err="1">
                <a:latin typeface="Candara" panose="020E0502030303020204" pitchFamily="34" charset="0"/>
              </a:rPr>
              <a:t>start</a:t>
            </a:r>
            <a:r>
              <a:rPr lang="fr-FR" sz="1600" dirty="0">
                <a:latin typeface="Candara" panose="020E0502030303020204" pitchFamily="34" charset="0"/>
              </a:rPr>
              <a:t> --driver=docker</a:t>
            </a:r>
          </a:p>
          <a:p>
            <a:pPr marL="457200" lvl="1" indent="0">
              <a:buNone/>
            </a:pPr>
            <a:r>
              <a:rPr lang="fr-FR" sz="1600" dirty="0">
                <a:latin typeface="Candara" panose="020E0502030303020204" pitchFamily="34" charset="0"/>
              </a:rPr>
              <a:t>minikube </a:t>
            </a:r>
            <a:r>
              <a:rPr lang="fr-FR" sz="1600" dirty="0" err="1" smtClean="0">
                <a:latin typeface="Candara" panose="020E0502030303020204" pitchFamily="34" charset="0"/>
              </a:rPr>
              <a:t>status</a:t>
            </a:r>
            <a:endParaRPr lang="fr-FR" sz="1600" dirty="0" smtClean="0">
              <a:latin typeface="Candara" panose="020E0502030303020204" pitchFamily="34" charset="0"/>
            </a:endParaRPr>
          </a:p>
          <a:p>
            <a:pPr marL="0" lvl="1" indent="0">
              <a:buNone/>
            </a:pPr>
            <a:endParaRPr lang="fr-FR" sz="1600" b="1" dirty="0" smtClean="0">
              <a:latin typeface="Candara" panose="020E0502030303020204" pitchFamily="34" charset="0"/>
            </a:endParaRPr>
          </a:p>
          <a:p>
            <a:pPr marL="0" lvl="1" indent="0">
              <a:buNone/>
            </a:pPr>
            <a:r>
              <a:rPr lang="fr-FR" sz="1600" b="1" dirty="0" smtClean="0">
                <a:latin typeface="Candara" panose="020E0502030303020204" pitchFamily="34" charset="0"/>
              </a:rPr>
              <a:t>Premières interactions avec Minicube</a:t>
            </a:r>
          </a:p>
          <a:p>
            <a:pPr marL="457200" lvl="2" indent="0">
              <a:buNone/>
            </a:pPr>
            <a:r>
              <a:rPr lang="en-US" sz="1600" dirty="0" err="1" smtClean="0">
                <a:latin typeface="Candara" panose="020E0502030303020204" pitchFamily="34" charset="0"/>
              </a:rPr>
              <a:t>kubectl</a:t>
            </a:r>
            <a:r>
              <a:rPr lang="en-US" sz="1600" dirty="0" smtClean="0">
                <a:latin typeface="Candara" panose="020E0502030303020204" pitchFamily="34" charset="0"/>
              </a:rPr>
              <a:t> </a:t>
            </a:r>
            <a:r>
              <a:rPr lang="en-US" sz="1600" dirty="0">
                <a:latin typeface="Candara" panose="020E0502030303020204" pitchFamily="34" charset="0"/>
              </a:rPr>
              <a:t>cluster-info</a:t>
            </a:r>
          </a:p>
          <a:p>
            <a:pPr marL="457200" lvl="2" indent="0">
              <a:buNone/>
            </a:pPr>
            <a:r>
              <a:rPr lang="en-US" sz="1600" dirty="0">
                <a:latin typeface="Candara" panose="020E0502030303020204" pitchFamily="34" charset="0"/>
              </a:rPr>
              <a:t> </a:t>
            </a:r>
            <a:r>
              <a:rPr lang="en-US" sz="1600" dirty="0" err="1">
                <a:latin typeface="Candara" panose="020E0502030303020204" pitchFamily="34" charset="0"/>
              </a:rPr>
              <a:t>kubectl</a:t>
            </a:r>
            <a:r>
              <a:rPr lang="en-US" sz="1600" dirty="0">
                <a:latin typeface="Candara" panose="020E0502030303020204" pitchFamily="34" charset="0"/>
              </a:rPr>
              <a:t> get all</a:t>
            </a:r>
            <a:endParaRPr lang="fr-FR" sz="1600" dirty="0" smtClean="0">
              <a:latin typeface="Candara" panose="020E0502030303020204" pitchFamily="34" charset="0"/>
            </a:endParaRPr>
          </a:p>
          <a:p>
            <a:pPr marL="0" lvl="1" indent="0">
              <a:buNone/>
            </a:pPr>
            <a:endParaRPr lang="fr-FR" sz="1600" b="1" dirty="0" smtClean="0">
              <a:latin typeface="Candara" panose="020E0502030303020204" pitchFamily="34" charset="0"/>
            </a:endParaRPr>
          </a:p>
          <a:p>
            <a:pPr marL="0" lvl="1" indent="0">
              <a:buNone/>
            </a:pPr>
            <a:r>
              <a:rPr lang="fr-FR" sz="1600" b="1" dirty="0" smtClean="0">
                <a:latin typeface="Candara" panose="020E0502030303020204" pitchFamily="34" charset="0"/>
              </a:rPr>
              <a:t>Test du cluster (Un premier contact)</a:t>
            </a:r>
            <a:endParaRPr lang="fr-FR" sz="1600" b="1" dirty="0">
              <a:latin typeface="Candara" panose="020E0502030303020204" pitchFamily="34" charset="0"/>
            </a:endParaRPr>
          </a:p>
          <a:p>
            <a:pPr marL="457200" lvl="2" indent="0">
              <a:buNone/>
            </a:pPr>
            <a:r>
              <a:rPr lang="fr-FR" sz="1600" dirty="0" err="1">
                <a:latin typeface="Candara" panose="020E0502030303020204" pitchFamily="34" charset="0"/>
              </a:rPr>
              <a:t>kubectl</a:t>
            </a:r>
            <a:r>
              <a:rPr lang="fr-FR" sz="1600" dirty="0">
                <a:latin typeface="Candara" panose="020E0502030303020204" pitchFamily="34" charset="0"/>
              </a:rPr>
              <a:t> </a:t>
            </a:r>
            <a:r>
              <a:rPr lang="fr-FR" sz="1600" dirty="0" err="1">
                <a:latin typeface="Candara" panose="020E0502030303020204" pitchFamily="34" charset="0"/>
              </a:rPr>
              <a:t>create</a:t>
            </a:r>
            <a:r>
              <a:rPr lang="fr-FR" sz="1600" dirty="0">
                <a:latin typeface="Candara" panose="020E0502030303020204" pitchFamily="34" charset="0"/>
              </a:rPr>
              <a:t> </a:t>
            </a:r>
            <a:r>
              <a:rPr lang="fr-FR" sz="1600" dirty="0" err="1">
                <a:latin typeface="Candara" panose="020E0502030303020204" pitchFamily="34" charset="0"/>
              </a:rPr>
              <a:t>deployment</a:t>
            </a:r>
            <a:r>
              <a:rPr lang="fr-FR" sz="1600" dirty="0">
                <a:latin typeface="Candara" panose="020E0502030303020204" pitchFamily="34" charset="0"/>
              </a:rPr>
              <a:t> </a:t>
            </a:r>
            <a:r>
              <a:rPr lang="fr-FR" sz="1600" dirty="0" err="1">
                <a:latin typeface="Candara" panose="020E0502030303020204" pitchFamily="34" charset="0"/>
              </a:rPr>
              <a:t>nginx</a:t>
            </a:r>
            <a:r>
              <a:rPr lang="fr-FR" sz="1600" dirty="0">
                <a:latin typeface="Candara" panose="020E0502030303020204" pitchFamily="34" charset="0"/>
              </a:rPr>
              <a:t>-web --image=</a:t>
            </a:r>
            <a:r>
              <a:rPr lang="fr-FR" sz="1600" dirty="0" err="1">
                <a:latin typeface="Candara" panose="020E0502030303020204" pitchFamily="34" charset="0"/>
              </a:rPr>
              <a:t>nginx</a:t>
            </a:r>
            <a:endParaRPr lang="fr-FR" sz="1600" dirty="0">
              <a:latin typeface="Candara" panose="020E0502030303020204" pitchFamily="34" charset="0"/>
            </a:endParaRPr>
          </a:p>
          <a:p>
            <a:pPr marL="457200" lvl="2" indent="0">
              <a:buNone/>
            </a:pPr>
            <a:r>
              <a:rPr lang="fr-FR" sz="1600" dirty="0" err="1">
                <a:latin typeface="Candara" panose="020E0502030303020204" pitchFamily="34" charset="0"/>
              </a:rPr>
              <a:t>kubectl</a:t>
            </a:r>
            <a:r>
              <a:rPr lang="fr-FR" sz="1600" dirty="0">
                <a:latin typeface="Candara" panose="020E0502030303020204" pitchFamily="34" charset="0"/>
              </a:rPr>
              <a:t> expose </a:t>
            </a:r>
            <a:r>
              <a:rPr lang="fr-FR" sz="1600" dirty="0" err="1">
                <a:latin typeface="Candara" panose="020E0502030303020204" pitchFamily="34" charset="0"/>
              </a:rPr>
              <a:t>deployment</a:t>
            </a:r>
            <a:r>
              <a:rPr lang="fr-FR" sz="1600" dirty="0">
                <a:latin typeface="Candara" panose="020E0502030303020204" pitchFamily="34" charset="0"/>
              </a:rPr>
              <a:t> </a:t>
            </a:r>
            <a:r>
              <a:rPr lang="fr-FR" sz="1600" dirty="0" err="1">
                <a:latin typeface="Candara" panose="020E0502030303020204" pitchFamily="34" charset="0"/>
              </a:rPr>
              <a:t>nginx</a:t>
            </a:r>
            <a:r>
              <a:rPr lang="fr-FR" sz="1600" dirty="0">
                <a:latin typeface="Candara" panose="020E0502030303020204" pitchFamily="34" charset="0"/>
              </a:rPr>
              <a:t>-web --type </a:t>
            </a:r>
            <a:r>
              <a:rPr lang="fr-FR" sz="1600" dirty="0" err="1">
                <a:latin typeface="Candara" panose="020E0502030303020204" pitchFamily="34" charset="0"/>
              </a:rPr>
              <a:t>NodePort</a:t>
            </a:r>
            <a:r>
              <a:rPr lang="fr-FR" sz="1600" dirty="0">
                <a:latin typeface="Candara" panose="020E0502030303020204" pitchFamily="34" charset="0"/>
              </a:rPr>
              <a:t> --</a:t>
            </a:r>
            <a:r>
              <a:rPr lang="fr-FR" sz="1600" dirty="0" smtClean="0">
                <a:latin typeface="Candara" panose="020E0502030303020204" pitchFamily="34" charset="0"/>
              </a:rPr>
              <a:t>port=8080</a:t>
            </a:r>
          </a:p>
          <a:p>
            <a:pPr marL="457200" lvl="2" indent="0">
              <a:buNone/>
            </a:pPr>
            <a:r>
              <a:rPr lang="en-US" sz="1600" dirty="0" err="1">
                <a:latin typeface="Candara" panose="020E0502030303020204" pitchFamily="34" charset="0"/>
              </a:rPr>
              <a:t>kubectl</a:t>
            </a:r>
            <a:r>
              <a:rPr lang="en-US" sz="1600" dirty="0">
                <a:latin typeface="Candara" panose="020E0502030303020204" pitchFamily="34" charset="0"/>
              </a:rPr>
              <a:t> get </a:t>
            </a:r>
            <a:r>
              <a:rPr lang="en-US" sz="1600" dirty="0" smtClean="0">
                <a:latin typeface="Candara" panose="020E0502030303020204" pitchFamily="34" charset="0"/>
              </a:rPr>
              <a:t>all</a:t>
            </a:r>
          </a:p>
          <a:p>
            <a:pPr marL="457200" lvl="2" indent="0">
              <a:buNone/>
            </a:pPr>
            <a:r>
              <a:rPr lang="en-US" sz="1600" dirty="0" err="1" smtClean="0">
                <a:latin typeface="Candara" panose="020E0502030303020204" pitchFamily="34" charset="0"/>
              </a:rPr>
              <a:t>docker</a:t>
            </a:r>
            <a:r>
              <a:rPr lang="en-US" sz="1600" dirty="0" smtClean="0">
                <a:latin typeface="Candara" panose="020E0502030303020204" pitchFamily="34" charset="0"/>
              </a:rPr>
              <a:t> </a:t>
            </a:r>
            <a:r>
              <a:rPr lang="en-US" sz="1600" dirty="0" err="1" smtClean="0">
                <a:latin typeface="Candara" panose="020E0502030303020204" pitchFamily="34" charset="0"/>
              </a:rPr>
              <a:t>ps</a:t>
            </a:r>
            <a:endParaRPr lang="en-US" sz="1600" dirty="0" smtClean="0">
              <a:latin typeface="Candara" panose="020E0502030303020204" pitchFamily="34" charset="0"/>
            </a:endParaRPr>
          </a:p>
          <a:p>
            <a:pPr marL="457200" lvl="2" indent="0">
              <a:buNone/>
            </a:pPr>
            <a:r>
              <a:rPr lang="en-US" sz="1600" dirty="0" smtClean="0">
                <a:latin typeface="Candara" panose="020E0502030303020204" pitchFamily="34" charset="0"/>
              </a:rPr>
              <a:t>Curl @IP</a:t>
            </a:r>
          </a:p>
          <a:p>
            <a:pPr marL="457200" lvl="2" indent="0">
              <a:buNone/>
            </a:pPr>
            <a:r>
              <a:rPr lang="en-US" sz="1600" dirty="0" err="1">
                <a:latin typeface="Candara" panose="020E0502030303020204" pitchFamily="34" charset="0"/>
              </a:rPr>
              <a:t>kubectl</a:t>
            </a:r>
            <a:r>
              <a:rPr lang="en-US" sz="1600" dirty="0">
                <a:latin typeface="Candara" panose="020E0502030303020204" pitchFamily="34" charset="0"/>
              </a:rPr>
              <a:t> scale deployment </a:t>
            </a:r>
            <a:r>
              <a:rPr lang="en-US" sz="1600" dirty="0" err="1" smtClean="0">
                <a:latin typeface="Candara" panose="020E0502030303020204" pitchFamily="34" charset="0"/>
              </a:rPr>
              <a:t>nginx</a:t>
            </a:r>
            <a:r>
              <a:rPr lang="en-US" sz="1600" dirty="0" smtClean="0">
                <a:latin typeface="Candara" panose="020E0502030303020204" pitchFamily="34" charset="0"/>
              </a:rPr>
              <a:t>-web </a:t>
            </a:r>
            <a:r>
              <a:rPr lang="en-US" sz="1600" dirty="0">
                <a:latin typeface="Candara" panose="020E0502030303020204" pitchFamily="34" charset="0"/>
              </a:rPr>
              <a:t>--</a:t>
            </a:r>
            <a:r>
              <a:rPr lang="en-US" sz="1600" dirty="0" smtClean="0">
                <a:latin typeface="Candara" panose="020E0502030303020204" pitchFamily="34" charset="0"/>
              </a:rPr>
              <a:t>replicas=3</a:t>
            </a:r>
          </a:p>
          <a:p>
            <a:pPr marL="457200" lvl="2" indent="0">
              <a:buNone/>
            </a:pPr>
            <a:r>
              <a:rPr lang="en-US" sz="1600" dirty="0" smtClean="0">
                <a:latin typeface="Candara" panose="020E0502030303020204" pitchFamily="34" charset="0"/>
              </a:rPr>
              <a:t>Minikube dashboard</a:t>
            </a:r>
          </a:p>
          <a:p>
            <a:pPr marL="457200" lvl="2" indent="0">
              <a:buNone/>
            </a:pPr>
            <a:r>
              <a:rPr lang="en-US" sz="1600" dirty="0" err="1">
                <a:latin typeface="Candara" panose="020E0502030303020204" pitchFamily="34" charset="0"/>
              </a:rPr>
              <a:t>kubectl</a:t>
            </a:r>
            <a:r>
              <a:rPr lang="en-US" sz="1600" dirty="0">
                <a:latin typeface="Candara" panose="020E0502030303020204" pitchFamily="34" charset="0"/>
              </a:rPr>
              <a:t> delete deployment --all</a:t>
            </a:r>
          </a:p>
          <a:p>
            <a:pPr marL="457200" lvl="2" indent="0">
              <a:buNone/>
            </a:pPr>
            <a:endParaRPr lang="en-US" sz="1600" dirty="0" smtClean="0">
              <a:latin typeface="Candara" panose="020E0502030303020204" pitchFamily="34" charset="0"/>
            </a:endParaRPr>
          </a:p>
          <a:p>
            <a:pPr marL="628650" lvl="2" indent="-171450"/>
            <a:endParaRPr lang="fr-FR" sz="1600" b="1" dirty="0" smtClean="0">
              <a:latin typeface="Candara" panose="020E0502030303020204" pitchFamily="34" charset="0"/>
            </a:endParaRPr>
          </a:p>
          <a:p>
            <a:pPr marL="0" lvl="1" indent="0">
              <a:buNone/>
            </a:pPr>
            <a:endParaRPr lang="fr-FR" sz="1600" b="1" dirty="0" smtClean="0">
              <a:latin typeface="Candara" panose="020E0502030303020204" pitchFamily="34" charset="0"/>
            </a:endParaRPr>
          </a:p>
        </p:txBody>
      </p:sp>
      <p:sp>
        <p:nvSpPr>
          <p:cNvPr id="11" name="Rectangle 10"/>
          <p:cNvSpPr/>
          <p:nvPr/>
        </p:nvSpPr>
        <p:spPr>
          <a:xfrm>
            <a:off x="179512" y="116632"/>
            <a:ext cx="2606804" cy="461665"/>
          </a:xfrm>
          <a:prstGeom prst="rect">
            <a:avLst/>
          </a:prstGeom>
        </p:spPr>
        <p:txBody>
          <a:bodyPr wrap="none">
            <a:spAutoFit/>
          </a:bodyPr>
          <a:lstStyle/>
          <a:p>
            <a:r>
              <a:rPr lang="fr-FR" sz="2400" b="1" i="1" dirty="0" smtClean="0"/>
              <a:t>Initiation </a:t>
            </a:r>
            <a:r>
              <a:rPr lang="fr-FR" sz="2400" b="1" i="1" dirty="0" smtClean="0"/>
              <a:t>Minicube</a:t>
            </a:r>
            <a:endParaRPr lang="en-US" sz="2400" b="1" dirty="0"/>
          </a:p>
        </p:txBody>
      </p:sp>
    </p:spTree>
    <p:extLst>
      <p:ext uri="{BB962C8B-B14F-4D97-AF65-F5344CB8AC3E}">
        <p14:creationId xmlns:p14="http://schemas.microsoft.com/office/powerpoint/2010/main" val="4294355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563888" y="2852936"/>
            <a:ext cx="1993944" cy="461665"/>
          </a:xfrm>
          <a:prstGeom prst="rect">
            <a:avLst/>
          </a:prstGeom>
        </p:spPr>
        <p:txBody>
          <a:bodyPr wrap="none">
            <a:spAutoFit/>
          </a:bodyPr>
          <a:lstStyle/>
          <a:p>
            <a:r>
              <a:rPr lang="fr-FR" sz="2400" b="1" i="1" dirty="0" smtClean="0"/>
              <a:t>Les Objets K8s</a:t>
            </a:r>
            <a:endParaRPr lang="en-US" sz="2400" b="1" dirty="0"/>
          </a:p>
        </p:txBody>
      </p:sp>
    </p:spTree>
    <p:extLst>
      <p:ext uri="{BB962C8B-B14F-4D97-AF65-F5344CB8AC3E}">
        <p14:creationId xmlns:p14="http://schemas.microsoft.com/office/powerpoint/2010/main" val="1131641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548680"/>
            <a:ext cx="3600400" cy="2610030"/>
          </a:xfrm>
        </p:spPr>
        <p:txBody>
          <a:bodyPr>
            <a:noAutofit/>
          </a:bodyPr>
          <a:lstStyle/>
          <a:p>
            <a:pPr marL="0" indent="0">
              <a:buNone/>
            </a:pPr>
            <a:r>
              <a:rPr lang="fr-FR" sz="1200" b="1" dirty="0"/>
              <a:t>Pod: </a:t>
            </a:r>
            <a:r>
              <a:rPr lang="fr-FR" sz="1200" dirty="0"/>
              <a:t>C’est le plus petit élément, il est composé d’au moins un conteneur avec un micro réseau interne qui lie les </a:t>
            </a:r>
            <a:r>
              <a:rPr lang="fr-FR" sz="1200" dirty="0" smtClean="0"/>
              <a:t>conteneurs</a:t>
            </a:r>
          </a:p>
          <a:p>
            <a:pPr marL="0" indent="0">
              <a:buNone/>
            </a:pPr>
            <a:endParaRPr lang="fr-FR" sz="1200" dirty="0"/>
          </a:p>
          <a:p>
            <a:r>
              <a:rPr lang="fr-FR" sz="1200" dirty="0"/>
              <a:t>C</a:t>
            </a:r>
            <a:r>
              <a:rPr lang="fr-FR" sz="1200" dirty="0" smtClean="0"/>
              <a:t>hacun </a:t>
            </a:r>
            <a:r>
              <a:rPr lang="fr-FR" sz="1200" dirty="0"/>
              <a:t>des conteneurs à son adresse IP privée </a:t>
            </a:r>
          </a:p>
          <a:p>
            <a:endParaRPr lang="fr-FR" sz="1200" dirty="0"/>
          </a:p>
          <a:p>
            <a:r>
              <a:rPr lang="fr-FR" sz="1200" dirty="0" smtClean="0"/>
              <a:t>Un Pod ne communique pas avec le monde externe par défaut</a:t>
            </a:r>
          </a:p>
          <a:p>
            <a:endParaRPr lang="fr-FR" sz="1200" dirty="0"/>
          </a:p>
          <a:p>
            <a:r>
              <a:rPr lang="fr-FR" sz="1200" dirty="0" smtClean="0"/>
              <a:t>Un Pod est </a:t>
            </a:r>
            <a:r>
              <a:rPr lang="fr-FR" sz="1200" dirty="0" smtClean="0"/>
              <a:t>éphémère</a:t>
            </a:r>
          </a:p>
          <a:p>
            <a:endParaRPr lang="fr-FR" sz="1200" dirty="0" smtClean="0"/>
          </a:p>
          <a:p>
            <a:pPr marL="0" indent="0">
              <a:buNone/>
            </a:pPr>
            <a:r>
              <a:rPr lang="fr-FR" sz="1200" b="1" dirty="0"/>
              <a:t>Pour créer un </a:t>
            </a:r>
            <a:r>
              <a:rPr lang="fr-FR" sz="1200" b="1" dirty="0" err="1"/>
              <a:t>Pod</a:t>
            </a:r>
            <a:r>
              <a:rPr lang="fr-FR" sz="1200" b="1" dirty="0"/>
              <a:t> avec une commande (</a:t>
            </a:r>
            <a:r>
              <a:rPr lang="fr-FR" sz="1200" b="1" dirty="0" err="1"/>
              <a:t>Imperative</a:t>
            </a:r>
            <a:r>
              <a:rPr lang="fr-FR" sz="1200" b="1" dirty="0"/>
              <a:t>):</a:t>
            </a:r>
          </a:p>
          <a:p>
            <a:pPr marL="0" indent="0">
              <a:buNone/>
            </a:pPr>
            <a:endParaRPr lang="fr-FR" sz="1200" dirty="0"/>
          </a:p>
          <a:p>
            <a:pPr marL="0" indent="0">
              <a:buNone/>
            </a:pPr>
            <a:endParaRPr lang="fr-FR" sz="1600" b="1" dirty="0">
              <a:latin typeface="Candara" panose="020E0502030303020204" pitchFamily="34" charset="0"/>
            </a:endParaRPr>
          </a:p>
        </p:txBody>
      </p:sp>
      <p:sp>
        <p:nvSpPr>
          <p:cNvPr id="11" name="Rectangle 10"/>
          <p:cNvSpPr/>
          <p:nvPr/>
        </p:nvSpPr>
        <p:spPr>
          <a:xfrm>
            <a:off x="179512" y="116632"/>
            <a:ext cx="1657698" cy="400110"/>
          </a:xfrm>
          <a:prstGeom prst="rect">
            <a:avLst/>
          </a:prstGeom>
        </p:spPr>
        <p:txBody>
          <a:bodyPr wrap="none">
            <a:spAutoFit/>
          </a:bodyPr>
          <a:lstStyle/>
          <a:p>
            <a:r>
              <a:rPr lang="fr-FR" sz="2000" b="1" i="1" dirty="0" smtClean="0"/>
              <a:t>Les objets K8s</a:t>
            </a:r>
            <a:endParaRPr lang="en-US" sz="2000" b="1" dirty="0"/>
          </a:p>
        </p:txBody>
      </p:sp>
      <p:sp>
        <p:nvSpPr>
          <p:cNvPr id="5" name="Rectangle 4"/>
          <p:cNvSpPr/>
          <p:nvPr/>
        </p:nvSpPr>
        <p:spPr>
          <a:xfrm>
            <a:off x="683568" y="3910460"/>
            <a:ext cx="4572000" cy="276999"/>
          </a:xfrm>
          <a:prstGeom prst="rect">
            <a:avLst/>
          </a:prstGeom>
        </p:spPr>
        <p:txBody>
          <a:bodyPr>
            <a:spAutoFit/>
          </a:bodyPr>
          <a:lstStyle/>
          <a:p>
            <a:r>
              <a:rPr lang="en-US" sz="1200" dirty="0" err="1"/>
              <a:t>kubectl</a:t>
            </a:r>
            <a:r>
              <a:rPr lang="en-US" sz="1200" dirty="0"/>
              <a:t> </a:t>
            </a:r>
            <a:r>
              <a:rPr lang="en-US" sz="1200" b="1" dirty="0" err="1" smtClean="0">
                <a:solidFill>
                  <a:srgbClr val="FF0000"/>
                </a:solidFill>
              </a:rPr>
              <a:t>create|apply</a:t>
            </a:r>
            <a:r>
              <a:rPr lang="en-US" sz="1200" dirty="0" smtClean="0"/>
              <a:t> </a:t>
            </a:r>
            <a:r>
              <a:rPr lang="en-US" sz="1200" dirty="0"/>
              <a:t>-f https://k8s.io/examples/pods/simple-pod.yaml</a:t>
            </a:r>
            <a:endParaRPr lang="fr-FR" sz="1200" dirty="0"/>
          </a:p>
        </p:txBody>
      </p:sp>
      <p:sp>
        <p:nvSpPr>
          <p:cNvPr id="6" name="Rectangle 5"/>
          <p:cNvSpPr/>
          <p:nvPr/>
        </p:nvSpPr>
        <p:spPr>
          <a:xfrm>
            <a:off x="323528" y="3535289"/>
            <a:ext cx="3760581" cy="276999"/>
          </a:xfrm>
          <a:prstGeom prst="rect">
            <a:avLst/>
          </a:prstGeom>
        </p:spPr>
        <p:txBody>
          <a:bodyPr wrap="none">
            <a:spAutoFit/>
          </a:bodyPr>
          <a:lstStyle/>
          <a:p>
            <a:r>
              <a:rPr lang="fr-FR" sz="1200" b="1" dirty="0" smtClean="0"/>
              <a:t>Pour créer un Pod avec le fichier manifeste(</a:t>
            </a:r>
            <a:r>
              <a:rPr lang="fr-FR" sz="1200" b="1" dirty="0" err="1" smtClean="0"/>
              <a:t>Declarative</a:t>
            </a:r>
            <a:r>
              <a:rPr lang="fr-FR" sz="1200" b="1" dirty="0" smtClean="0"/>
              <a:t>):</a:t>
            </a:r>
            <a:endParaRPr lang="fr-FR" sz="1200" b="1" dirty="0"/>
          </a:p>
        </p:txBody>
      </p:sp>
      <p:sp>
        <p:nvSpPr>
          <p:cNvPr id="8" name="Rectangle 7"/>
          <p:cNvSpPr/>
          <p:nvPr/>
        </p:nvSpPr>
        <p:spPr>
          <a:xfrm>
            <a:off x="323528" y="4290288"/>
            <a:ext cx="3743141" cy="861774"/>
          </a:xfrm>
          <a:prstGeom prst="rect">
            <a:avLst/>
          </a:prstGeom>
        </p:spPr>
        <p:txBody>
          <a:bodyPr wrap="none">
            <a:spAutoFit/>
          </a:bodyPr>
          <a:lstStyle/>
          <a:p>
            <a:r>
              <a:rPr lang="fr-FR" sz="1200" b="1" dirty="0" smtClean="0"/>
              <a:t>Pour  chercher des informations sur le Pod:</a:t>
            </a:r>
          </a:p>
          <a:p>
            <a:pPr marL="742950" lvl="1" indent="-285750">
              <a:buFont typeface="Arial" panose="020B0604020202020204" pitchFamily="34" charset="0"/>
              <a:buChar char="•"/>
            </a:pPr>
            <a:r>
              <a:rPr lang="fr-FR" sz="1200" dirty="0" err="1"/>
              <a:t>kubectl</a:t>
            </a:r>
            <a:r>
              <a:rPr lang="fr-FR" sz="1200" dirty="0"/>
              <a:t> </a:t>
            </a:r>
            <a:r>
              <a:rPr lang="fr-FR" sz="1200" dirty="0" err="1"/>
              <a:t>get</a:t>
            </a:r>
            <a:r>
              <a:rPr lang="fr-FR" sz="1200" dirty="0"/>
              <a:t> </a:t>
            </a:r>
            <a:r>
              <a:rPr lang="fr-FR" sz="1200" dirty="0" err="1" smtClean="0"/>
              <a:t>pods</a:t>
            </a:r>
            <a:endParaRPr lang="fr-FR" sz="1200" dirty="0" smtClean="0"/>
          </a:p>
          <a:p>
            <a:pPr marL="742950" lvl="1" indent="-285750">
              <a:buFont typeface="Arial" panose="020B0604020202020204" pitchFamily="34" charset="0"/>
              <a:buChar char="•"/>
            </a:pPr>
            <a:r>
              <a:rPr lang="fr-FR" sz="1200" dirty="0" err="1"/>
              <a:t>kubectl</a:t>
            </a:r>
            <a:r>
              <a:rPr lang="fr-FR" sz="1200" dirty="0"/>
              <a:t> </a:t>
            </a:r>
            <a:r>
              <a:rPr lang="fr-FR" sz="1200" dirty="0" err="1"/>
              <a:t>get</a:t>
            </a:r>
            <a:r>
              <a:rPr lang="fr-FR" sz="1200" dirty="0"/>
              <a:t> </a:t>
            </a:r>
            <a:r>
              <a:rPr lang="fr-FR" sz="1200" dirty="0" err="1" smtClean="0"/>
              <a:t>pods</a:t>
            </a:r>
            <a:r>
              <a:rPr lang="fr-FR" sz="1200" dirty="0" smtClean="0"/>
              <a:t> –o </a:t>
            </a:r>
            <a:r>
              <a:rPr lang="fr-FR" sz="1200" dirty="0" err="1" smtClean="0"/>
              <a:t>wide</a:t>
            </a:r>
            <a:r>
              <a:rPr lang="fr-FR" sz="1200" dirty="0" smtClean="0"/>
              <a:t> </a:t>
            </a:r>
          </a:p>
          <a:p>
            <a:pPr marL="742950" lvl="1" indent="-285750">
              <a:buFont typeface="Arial" panose="020B0604020202020204" pitchFamily="34" charset="0"/>
              <a:buChar char="•"/>
            </a:pPr>
            <a:r>
              <a:rPr lang="fr-FR" sz="1200" dirty="0" err="1"/>
              <a:t>kubectl</a:t>
            </a:r>
            <a:r>
              <a:rPr lang="fr-FR" sz="1200" dirty="0"/>
              <a:t> </a:t>
            </a:r>
            <a:r>
              <a:rPr lang="fr-FR" sz="1200" dirty="0" err="1" smtClean="0"/>
              <a:t>describe</a:t>
            </a:r>
            <a:r>
              <a:rPr lang="fr-FR" sz="1200" dirty="0"/>
              <a:t> </a:t>
            </a:r>
            <a:r>
              <a:rPr lang="fr-FR" sz="1200" dirty="0" err="1" smtClean="0"/>
              <a:t>pod</a:t>
            </a:r>
            <a:r>
              <a:rPr lang="fr-FR" sz="1200" dirty="0" smtClean="0"/>
              <a:t> &lt;nom du Pod&gt; | -o </a:t>
            </a:r>
            <a:r>
              <a:rPr lang="fr-FR" sz="1200" dirty="0" err="1" smtClean="0"/>
              <a:t>json</a:t>
            </a:r>
            <a:endParaRPr lang="fr-FR" sz="1200" dirty="0" smtClean="0"/>
          </a:p>
        </p:txBody>
      </p:sp>
      <p:sp>
        <p:nvSpPr>
          <p:cNvPr id="9" name="Rectangle 8"/>
          <p:cNvSpPr/>
          <p:nvPr/>
        </p:nvSpPr>
        <p:spPr>
          <a:xfrm>
            <a:off x="4976808" y="1639801"/>
            <a:ext cx="3044936" cy="492443"/>
          </a:xfrm>
          <a:prstGeom prst="rect">
            <a:avLst/>
          </a:prstGeom>
        </p:spPr>
        <p:txBody>
          <a:bodyPr wrap="none">
            <a:spAutoFit/>
          </a:bodyPr>
          <a:lstStyle/>
          <a:p>
            <a:r>
              <a:rPr lang="fr-FR" sz="1400" b="1" dirty="0" smtClean="0"/>
              <a:t>Pour  supprimer le Pod:</a:t>
            </a:r>
          </a:p>
          <a:p>
            <a:pPr marL="742950" lvl="1" indent="-285750">
              <a:buFont typeface="Arial" panose="020B0604020202020204" pitchFamily="34" charset="0"/>
              <a:buChar char="•"/>
            </a:pPr>
            <a:r>
              <a:rPr lang="fr-FR" sz="1200" dirty="0" err="1"/>
              <a:t>kubectl</a:t>
            </a:r>
            <a:r>
              <a:rPr lang="fr-FR" sz="1200" dirty="0"/>
              <a:t> </a:t>
            </a:r>
            <a:r>
              <a:rPr lang="fr-FR" sz="1200" dirty="0" err="1" smtClean="0"/>
              <a:t>delete</a:t>
            </a:r>
            <a:r>
              <a:rPr lang="fr-FR" sz="1200" dirty="0" smtClean="0"/>
              <a:t> </a:t>
            </a:r>
            <a:r>
              <a:rPr lang="fr-FR" sz="1200" dirty="0" err="1" smtClean="0"/>
              <a:t>pod</a:t>
            </a:r>
            <a:r>
              <a:rPr lang="fr-FR" sz="1200" dirty="0" smtClean="0"/>
              <a:t> &lt;nom du Pod&gt;</a:t>
            </a:r>
          </a:p>
        </p:txBody>
      </p:sp>
      <p:sp>
        <p:nvSpPr>
          <p:cNvPr id="10" name="Rectangle 9"/>
          <p:cNvSpPr/>
          <p:nvPr/>
        </p:nvSpPr>
        <p:spPr>
          <a:xfrm>
            <a:off x="683568" y="3167785"/>
            <a:ext cx="4572000" cy="276999"/>
          </a:xfrm>
          <a:prstGeom prst="rect">
            <a:avLst/>
          </a:prstGeom>
        </p:spPr>
        <p:txBody>
          <a:bodyPr>
            <a:spAutoFit/>
          </a:bodyPr>
          <a:lstStyle/>
          <a:p>
            <a:r>
              <a:rPr lang="en-US" sz="1200" dirty="0" err="1"/>
              <a:t>kubectl</a:t>
            </a:r>
            <a:r>
              <a:rPr lang="en-US" sz="1200" dirty="0"/>
              <a:t> run </a:t>
            </a:r>
            <a:r>
              <a:rPr lang="en-US" sz="1200" dirty="0" err="1"/>
              <a:t>nginx</a:t>
            </a:r>
            <a:r>
              <a:rPr lang="en-US" sz="1200" dirty="0"/>
              <a:t>-web  --image=</a:t>
            </a:r>
            <a:r>
              <a:rPr lang="en-US" sz="1200" dirty="0" err="1"/>
              <a:t>nginx</a:t>
            </a:r>
            <a:r>
              <a:rPr lang="en-US" sz="1200" dirty="0"/>
              <a:t>  --restart=Always</a:t>
            </a:r>
            <a:endParaRPr lang="fr-FR" sz="1200" dirty="0"/>
          </a:p>
        </p:txBody>
      </p:sp>
      <p:sp>
        <p:nvSpPr>
          <p:cNvPr id="13" name="Rectangle 12"/>
          <p:cNvSpPr/>
          <p:nvPr/>
        </p:nvSpPr>
        <p:spPr>
          <a:xfrm>
            <a:off x="4948248" y="548680"/>
            <a:ext cx="2846998" cy="492443"/>
          </a:xfrm>
          <a:prstGeom prst="rect">
            <a:avLst/>
          </a:prstGeom>
        </p:spPr>
        <p:txBody>
          <a:bodyPr wrap="none">
            <a:spAutoFit/>
          </a:bodyPr>
          <a:lstStyle/>
          <a:p>
            <a:r>
              <a:rPr lang="fr-FR" sz="1400" b="1" dirty="0" smtClean="0"/>
              <a:t>Pour  exécuter le Pod:</a:t>
            </a:r>
          </a:p>
          <a:p>
            <a:r>
              <a:rPr lang="fr-FR" sz="1200" dirty="0" err="1"/>
              <a:t>kubectl</a:t>
            </a:r>
            <a:r>
              <a:rPr lang="fr-FR" sz="1200" dirty="0"/>
              <a:t> </a:t>
            </a:r>
            <a:r>
              <a:rPr lang="fr-FR" sz="1200" dirty="0" err="1"/>
              <a:t>exec</a:t>
            </a:r>
            <a:r>
              <a:rPr lang="fr-FR" sz="1200" dirty="0"/>
              <a:t> -ti </a:t>
            </a:r>
            <a:r>
              <a:rPr lang="fr-FR" sz="1200" dirty="0" smtClean="0"/>
              <a:t>&lt;nom du </a:t>
            </a:r>
            <a:r>
              <a:rPr lang="fr-FR" sz="1200" dirty="0" err="1" smtClean="0"/>
              <a:t>pod</a:t>
            </a:r>
            <a:r>
              <a:rPr lang="fr-FR" sz="1200" dirty="0" smtClean="0"/>
              <a:t>&gt; </a:t>
            </a:r>
            <a:r>
              <a:rPr lang="fr-FR" sz="1200" dirty="0"/>
              <a:t>-- /bin/bash</a:t>
            </a:r>
            <a:endParaRPr lang="fr-FR" sz="1200" dirty="0" smtClean="0"/>
          </a:p>
        </p:txBody>
      </p:sp>
      <p:sp>
        <p:nvSpPr>
          <p:cNvPr id="14" name="Rectangle 13"/>
          <p:cNvSpPr/>
          <p:nvPr/>
        </p:nvSpPr>
        <p:spPr>
          <a:xfrm>
            <a:off x="4948248" y="1112877"/>
            <a:ext cx="2581348" cy="492443"/>
          </a:xfrm>
          <a:prstGeom prst="rect">
            <a:avLst/>
          </a:prstGeom>
        </p:spPr>
        <p:txBody>
          <a:bodyPr wrap="none">
            <a:spAutoFit/>
          </a:bodyPr>
          <a:lstStyle/>
          <a:p>
            <a:r>
              <a:rPr lang="fr-FR" sz="1400" b="1" dirty="0" smtClean="0"/>
              <a:t>Pour  afficher le journal du Pod:</a:t>
            </a:r>
          </a:p>
          <a:p>
            <a:r>
              <a:rPr lang="fr-FR" sz="1200" dirty="0" err="1"/>
              <a:t>kubectl</a:t>
            </a:r>
            <a:r>
              <a:rPr lang="fr-FR" sz="1200" dirty="0"/>
              <a:t> </a:t>
            </a:r>
            <a:r>
              <a:rPr lang="fr-FR" sz="1200" dirty="0" smtClean="0"/>
              <a:t>logs  &lt;nom du </a:t>
            </a:r>
            <a:r>
              <a:rPr lang="fr-FR" sz="1200" dirty="0" err="1" smtClean="0"/>
              <a:t>pod</a:t>
            </a:r>
            <a:r>
              <a:rPr lang="fr-FR" sz="1200" dirty="0" smtClean="0"/>
              <a:t>&gt;</a:t>
            </a:r>
          </a:p>
        </p:txBody>
      </p:sp>
    </p:spTree>
    <p:extLst>
      <p:ext uri="{BB962C8B-B14F-4D97-AF65-F5344CB8AC3E}">
        <p14:creationId xmlns:p14="http://schemas.microsoft.com/office/powerpoint/2010/main" val="112495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7086" y="516742"/>
            <a:ext cx="7841298" cy="631935"/>
          </a:xfrm>
        </p:spPr>
        <p:txBody>
          <a:bodyPr>
            <a:noAutofit/>
          </a:bodyPr>
          <a:lstStyle/>
          <a:p>
            <a:pPr marL="0" indent="0">
              <a:buNone/>
            </a:pPr>
            <a:r>
              <a:rPr lang="fr-FR" sz="1400" b="1" dirty="0" smtClean="0">
                <a:latin typeface="+mj-lt"/>
              </a:rPr>
              <a:t>Deployment: </a:t>
            </a:r>
            <a:r>
              <a:rPr lang="fr-FR" sz="1400" dirty="0" smtClean="0">
                <a:latin typeface="+mj-lt"/>
              </a:rPr>
              <a:t>C’est un élément qui représente un réplica de </a:t>
            </a:r>
            <a:r>
              <a:rPr lang="fr-FR" sz="1400" dirty="0" err="1" smtClean="0">
                <a:latin typeface="+mj-lt"/>
              </a:rPr>
              <a:t>Pods</a:t>
            </a:r>
            <a:r>
              <a:rPr lang="fr-FR" sz="1400" dirty="0">
                <a:latin typeface="+mj-lt"/>
              </a:rPr>
              <a:t> </a:t>
            </a:r>
            <a:r>
              <a:rPr lang="fr-FR" sz="1400" dirty="0" smtClean="0">
                <a:latin typeface="+mj-lt"/>
              </a:rPr>
              <a:t>qui représentent des applications </a:t>
            </a:r>
            <a:r>
              <a:rPr lang="fr-FR" sz="1400" u="sng" dirty="0" smtClean="0">
                <a:latin typeface="+mj-lt"/>
              </a:rPr>
              <a:t>sans état </a:t>
            </a:r>
            <a:r>
              <a:rPr lang="fr-FR" sz="1400" dirty="0" smtClean="0">
                <a:latin typeface="+mj-lt"/>
              </a:rPr>
              <a:t>comme les applications front ends et les serveur web </a:t>
            </a:r>
          </a:p>
        </p:txBody>
      </p:sp>
      <p:sp>
        <p:nvSpPr>
          <p:cNvPr id="11" name="Rectangle 10"/>
          <p:cNvSpPr/>
          <p:nvPr/>
        </p:nvSpPr>
        <p:spPr>
          <a:xfrm>
            <a:off x="107504" y="116632"/>
            <a:ext cx="1657698" cy="400110"/>
          </a:xfrm>
          <a:prstGeom prst="rect">
            <a:avLst/>
          </a:prstGeom>
        </p:spPr>
        <p:txBody>
          <a:bodyPr wrap="none">
            <a:spAutoFit/>
          </a:bodyPr>
          <a:lstStyle/>
          <a:p>
            <a:r>
              <a:rPr lang="fr-FR" sz="2000" b="1" i="1" dirty="0" smtClean="0"/>
              <a:t>Les objets K8s</a:t>
            </a:r>
            <a:endParaRPr lang="en-US" sz="2000" b="1" dirty="0"/>
          </a:p>
        </p:txBody>
      </p:sp>
      <p:sp>
        <p:nvSpPr>
          <p:cNvPr id="6" name="Rectangle 5"/>
          <p:cNvSpPr/>
          <p:nvPr/>
        </p:nvSpPr>
        <p:spPr>
          <a:xfrm>
            <a:off x="179512" y="2198049"/>
            <a:ext cx="4572000" cy="523220"/>
          </a:xfrm>
          <a:prstGeom prst="rect">
            <a:avLst/>
          </a:prstGeom>
        </p:spPr>
        <p:txBody>
          <a:bodyPr>
            <a:spAutoFit/>
          </a:bodyPr>
          <a:lstStyle/>
          <a:p>
            <a:r>
              <a:rPr lang="en-US" sz="1400" dirty="0" err="1"/>
              <a:t>kubectl</a:t>
            </a:r>
            <a:r>
              <a:rPr lang="en-US" sz="1400" dirty="0"/>
              <a:t> </a:t>
            </a:r>
            <a:r>
              <a:rPr lang="en-US" sz="1400" b="1" dirty="0" err="1" smtClean="0">
                <a:solidFill>
                  <a:srgbClr val="FF0000"/>
                </a:solidFill>
              </a:rPr>
              <a:t>create|apply</a:t>
            </a:r>
            <a:r>
              <a:rPr lang="en-US" sz="1400" dirty="0" smtClean="0"/>
              <a:t> </a:t>
            </a:r>
            <a:r>
              <a:rPr lang="en-US" sz="1400" dirty="0"/>
              <a:t>-f https://k8s.io/examples/controllers/nginx-deployment.yaml</a:t>
            </a:r>
            <a:endParaRPr lang="fr-FR" sz="1050" dirty="0"/>
          </a:p>
        </p:txBody>
      </p:sp>
      <p:sp>
        <p:nvSpPr>
          <p:cNvPr id="7" name="Rectangle 6"/>
          <p:cNvSpPr/>
          <p:nvPr/>
        </p:nvSpPr>
        <p:spPr>
          <a:xfrm>
            <a:off x="170089" y="1867276"/>
            <a:ext cx="5675080" cy="338554"/>
          </a:xfrm>
          <a:prstGeom prst="rect">
            <a:avLst/>
          </a:prstGeom>
        </p:spPr>
        <p:txBody>
          <a:bodyPr wrap="none">
            <a:spAutoFit/>
          </a:bodyPr>
          <a:lstStyle/>
          <a:p>
            <a:r>
              <a:rPr lang="fr-FR" sz="1600" b="1" dirty="0" smtClean="0"/>
              <a:t>Pour créer un </a:t>
            </a:r>
            <a:r>
              <a:rPr lang="fr-FR" sz="1600" b="1" dirty="0"/>
              <a:t>Deployment</a:t>
            </a:r>
            <a:r>
              <a:rPr lang="fr-FR" sz="1600" b="1" dirty="0" smtClean="0"/>
              <a:t> avec le fichier manifeste(</a:t>
            </a:r>
            <a:r>
              <a:rPr lang="fr-FR" sz="1600" b="1" dirty="0" err="1" smtClean="0"/>
              <a:t>Declarative</a:t>
            </a:r>
            <a:r>
              <a:rPr lang="fr-FR" sz="1600" b="1" dirty="0" smtClean="0"/>
              <a:t>):</a:t>
            </a:r>
            <a:endParaRPr lang="fr-FR" sz="1600" b="1" dirty="0"/>
          </a:p>
        </p:txBody>
      </p:sp>
      <p:sp>
        <p:nvSpPr>
          <p:cNvPr id="8" name="Rectangle 7"/>
          <p:cNvSpPr/>
          <p:nvPr/>
        </p:nvSpPr>
        <p:spPr>
          <a:xfrm>
            <a:off x="179512" y="1567281"/>
            <a:ext cx="4572000" cy="307777"/>
          </a:xfrm>
          <a:prstGeom prst="rect">
            <a:avLst/>
          </a:prstGeom>
        </p:spPr>
        <p:txBody>
          <a:bodyPr>
            <a:spAutoFit/>
          </a:bodyPr>
          <a:lstStyle/>
          <a:p>
            <a:pPr marL="0" lvl="2"/>
            <a:r>
              <a:rPr lang="fr-FR" sz="1400" dirty="0" err="1">
                <a:latin typeface="Candara" panose="020E0502030303020204" pitchFamily="34" charset="0"/>
              </a:rPr>
              <a:t>kubectl</a:t>
            </a:r>
            <a:r>
              <a:rPr lang="fr-FR" sz="1400" dirty="0">
                <a:latin typeface="Candara" panose="020E0502030303020204" pitchFamily="34" charset="0"/>
              </a:rPr>
              <a:t> </a:t>
            </a:r>
            <a:r>
              <a:rPr lang="fr-FR" sz="1400" dirty="0" err="1">
                <a:latin typeface="Candara" panose="020E0502030303020204" pitchFamily="34" charset="0"/>
              </a:rPr>
              <a:t>create</a:t>
            </a:r>
            <a:r>
              <a:rPr lang="fr-FR" sz="1400" dirty="0">
                <a:latin typeface="Candara" panose="020E0502030303020204" pitchFamily="34" charset="0"/>
              </a:rPr>
              <a:t> </a:t>
            </a:r>
            <a:r>
              <a:rPr lang="fr-FR" sz="1400" dirty="0" err="1">
                <a:latin typeface="Candara" panose="020E0502030303020204" pitchFamily="34" charset="0"/>
              </a:rPr>
              <a:t>deployment</a:t>
            </a:r>
            <a:r>
              <a:rPr lang="fr-FR" sz="1400" dirty="0">
                <a:latin typeface="Candara" panose="020E0502030303020204" pitchFamily="34" charset="0"/>
              </a:rPr>
              <a:t> </a:t>
            </a:r>
            <a:r>
              <a:rPr lang="fr-FR" sz="1400" dirty="0" err="1">
                <a:latin typeface="Candara" panose="020E0502030303020204" pitchFamily="34" charset="0"/>
              </a:rPr>
              <a:t>nginx</a:t>
            </a:r>
            <a:r>
              <a:rPr lang="fr-FR" sz="1400" dirty="0">
                <a:latin typeface="Candara" panose="020E0502030303020204" pitchFamily="34" charset="0"/>
              </a:rPr>
              <a:t>-web --image=</a:t>
            </a:r>
            <a:r>
              <a:rPr lang="fr-FR" sz="1400" dirty="0" err="1">
                <a:latin typeface="Candara" panose="020E0502030303020204" pitchFamily="34" charset="0"/>
              </a:rPr>
              <a:t>nginx</a:t>
            </a:r>
            <a:endParaRPr lang="fr-FR" sz="1400" dirty="0">
              <a:latin typeface="Candara" panose="020E0502030303020204" pitchFamily="34" charset="0"/>
            </a:endParaRPr>
          </a:p>
        </p:txBody>
      </p:sp>
      <p:sp>
        <p:nvSpPr>
          <p:cNvPr id="9" name="Rectangle 8"/>
          <p:cNvSpPr/>
          <p:nvPr/>
        </p:nvSpPr>
        <p:spPr>
          <a:xfrm>
            <a:off x="179512" y="1268760"/>
            <a:ext cx="5384294" cy="338554"/>
          </a:xfrm>
          <a:prstGeom prst="rect">
            <a:avLst/>
          </a:prstGeom>
        </p:spPr>
        <p:txBody>
          <a:bodyPr wrap="none">
            <a:spAutoFit/>
          </a:bodyPr>
          <a:lstStyle/>
          <a:p>
            <a:r>
              <a:rPr lang="fr-FR" sz="1600" b="1" dirty="0" smtClean="0"/>
              <a:t>Pour créer un Deployment avec une commande (</a:t>
            </a:r>
            <a:r>
              <a:rPr lang="fr-FR" sz="1600" b="1" dirty="0" err="1" smtClean="0"/>
              <a:t>Imperative</a:t>
            </a:r>
            <a:r>
              <a:rPr lang="fr-FR" sz="1600" b="1" dirty="0" smtClean="0"/>
              <a:t>):</a:t>
            </a:r>
            <a:endParaRPr lang="fr-FR" sz="1600" b="1" dirty="0"/>
          </a:p>
        </p:txBody>
      </p:sp>
      <p:sp>
        <p:nvSpPr>
          <p:cNvPr id="10" name="Rectangle 9"/>
          <p:cNvSpPr/>
          <p:nvPr/>
        </p:nvSpPr>
        <p:spPr>
          <a:xfrm>
            <a:off x="170089" y="2659714"/>
            <a:ext cx="4463658" cy="276999"/>
          </a:xfrm>
          <a:prstGeom prst="rect">
            <a:avLst/>
          </a:prstGeom>
        </p:spPr>
        <p:txBody>
          <a:bodyPr wrap="none">
            <a:spAutoFit/>
          </a:bodyPr>
          <a:lstStyle/>
          <a:p>
            <a:r>
              <a:rPr lang="fr-FR" sz="1200" b="1" dirty="0" smtClean="0"/>
              <a:t>Note: </a:t>
            </a:r>
            <a:r>
              <a:rPr lang="fr-FR" sz="1200" dirty="0" smtClean="0"/>
              <a:t>La création du Deployment va générer un ReplicaSet et un Pod</a:t>
            </a:r>
            <a:endParaRPr lang="fr-FR" sz="1200" dirty="0"/>
          </a:p>
        </p:txBody>
      </p:sp>
      <p:sp>
        <p:nvSpPr>
          <p:cNvPr id="12" name="Rectangle 11"/>
          <p:cNvSpPr/>
          <p:nvPr/>
        </p:nvSpPr>
        <p:spPr>
          <a:xfrm>
            <a:off x="170089" y="3056796"/>
            <a:ext cx="4731360" cy="769441"/>
          </a:xfrm>
          <a:prstGeom prst="rect">
            <a:avLst/>
          </a:prstGeom>
        </p:spPr>
        <p:txBody>
          <a:bodyPr wrap="none">
            <a:spAutoFit/>
          </a:bodyPr>
          <a:lstStyle/>
          <a:p>
            <a:r>
              <a:rPr lang="fr-FR" sz="1600" b="1" dirty="0" smtClean="0"/>
              <a:t>Pour  chercher des informations sur les Deployments:</a:t>
            </a:r>
          </a:p>
          <a:p>
            <a:r>
              <a:rPr lang="fr-FR" sz="1400" dirty="0" err="1" smtClean="0"/>
              <a:t>kubectl</a:t>
            </a:r>
            <a:r>
              <a:rPr lang="fr-FR" sz="1400" dirty="0" smtClean="0"/>
              <a:t> </a:t>
            </a:r>
            <a:r>
              <a:rPr lang="fr-FR" sz="1400" dirty="0" err="1"/>
              <a:t>get</a:t>
            </a:r>
            <a:r>
              <a:rPr lang="fr-FR" sz="1400" dirty="0"/>
              <a:t> </a:t>
            </a:r>
            <a:r>
              <a:rPr lang="fr-FR" sz="1400" dirty="0" err="1" smtClean="0"/>
              <a:t>deployements</a:t>
            </a:r>
            <a:r>
              <a:rPr lang="fr-FR" sz="1400" dirty="0" smtClean="0"/>
              <a:t> | </a:t>
            </a:r>
            <a:r>
              <a:rPr lang="fr-FR" sz="1400" dirty="0" err="1" smtClean="0"/>
              <a:t>deploy</a:t>
            </a:r>
            <a:endParaRPr lang="fr-FR" sz="1400" dirty="0" smtClean="0"/>
          </a:p>
          <a:p>
            <a:r>
              <a:rPr lang="fr-FR" sz="1400" dirty="0" err="1" smtClean="0"/>
              <a:t>kubectl</a:t>
            </a:r>
            <a:r>
              <a:rPr lang="fr-FR" sz="1400" dirty="0" smtClean="0"/>
              <a:t>  </a:t>
            </a:r>
            <a:r>
              <a:rPr lang="fr-FR" sz="1400" dirty="0" err="1" smtClean="0"/>
              <a:t>describe</a:t>
            </a:r>
            <a:r>
              <a:rPr lang="fr-FR" sz="1400" dirty="0" smtClean="0"/>
              <a:t> </a:t>
            </a:r>
            <a:r>
              <a:rPr lang="fr-FR" sz="1400" dirty="0" err="1" smtClean="0"/>
              <a:t>deployment</a:t>
            </a:r>
            <a:r>
              <a:rPr lang="fr-FR" sz="1400" dirty="0" smtClean="0"/>
              <a:t> | </a:t>
            </a:r>
            <a:r>
              <a:rPr lang="fr-FR" sz="1400" dirty="0" err="1" smtClean="0"/>
              <a:t>deploy</a:t>
            </a:r>
            <a:r>
              <a:rPr lang="fr-FR" sz="1400" dirty="0" smtClean="0"/>
              <a:t> &lt;nom du </a:t>
            </a:r>
            <a:r>
              <a:rPr lang="fr-FR" sz="1400" dirty="0" err="1" smtClean="0"/>
              <a:t>deploiment</a:t>
            </a:r>
            <a:r>
              <a:rPr lang="fr-FR" sz="1400" dirty="0" smtClean="0"/>
              <a:t>&gt;</a:t>
            </a:r>
          </a:p>
        </p:txBody>
      </p:sp>
      <p:sp>
        <p:nvSpPr>
          <p:cNvPr id="13" name="Rectangle 12"/>
          <p:cNvSpPr/>
          <p:nvPr/>
        </p:nvSpPr>
        <p:spPr>
          <a:xfrm>
            <a:off x="187086" y="3965403"/>
            <a:ext cx="4104456" cy="769441"/>
          </a:xfrm>
          <a:prstGeom prst="rect">
            <a:avLst/>
          </a:prstGeom>
        </p:spPr>
        <p:txBody>
          <a:bodyPr wrap="square">
            <a:spAutoFit/>
          </a:bodyPr>
          <a:lstStyle/>
          <a:p>
            <a:r>
              <a:rPr lang="fr-FR" sz="1600" b="1" dirty="0" smtClean="0"/>
              <a:t>Pour changer l'</a:t>
            </a:r>
            <a:r>
              <a:rPr lang="fr-FR" sz="1600" b="1" dirty="0"/>
              <a:t>é</a:t>
            </a:r>
            <a:r>
              <a:rPr lang="fr-FR" sz="1600" b="1" dirty="0" smtClean="0"/>
              <a:t>chelle des Deployments:</a:t>
            </a:r>
          </a:p>
          <a:p>
            <a:r>
              <a:rPr lang="fr-FR" sz="1400" dirty="0" err="1" smtClean="0"/>
              <a:t>kubectl</a:t>
            </a:r>
            <a:r>
              <a:rPr lang="fr-FR" sz="1400" dirty="0" smtClean="0"/>
              <a:t>  </a:t>
            </a:r>
            <a:r>
              <a:rPr lang="fr-FR" sz="1400" dirty="0" err="1" smtClean="0"/>
              <a:t>scale</a:t>
            </a:r>
            <a:r>
              <a:rPr lang="fr-FR" sz="1400" dirty="0" smtClean="0"/>
              <a:t> </a:t>
            </a:r>
            <a:r>
              <a:rPr lang="fr-FR" sz="1400" dirty="0" err="1" smtClean="0"/>
              <a:t>deploy|deployment</a:t>
            </a:r>
            <a:r>
              <a:rPr lang="fr-FR" sz="1400" dirty="0" smtClean="0"/>
              <a:t> </a:t>
            </a:r>
            <a:r>
              <a:rPr lang="fr-FR" sz="1400" dirty="0" err="1" smtClean="0"/>
              <a:t>nginx-dep</a:t>
            </a:r>
            <a:r>
              <a:rPr lang="fr-FR" sz="1400" dirty="0" smtClean="0"/>
              <a:t> –</a:t>
            </a:r>
            <a:r>
              <a:rPr lang="fr-FR" sz="1400" dirty="0" err="1" smtClean="0"/>
              <a:t>replicas</a:t>
            </a:r>
            <a:r>
              <a:rPr lang="fr-FR" sz="1400" dirty="0" smtClean="0"/>
              <a:t>=3</a:t>
            </a:r>
          </a:p>
        </p:txBody>
      </p:sp>
      <p:sp>
        <p:nvSpPr>
          <p:cNvPr id="14" name="Rectangle 13"/>
          <p:cNvSpPr/>
          <p:nvPr/>
        </p:nvSpPr>
        <p:spPr>
          <a:xfrm>
            <a:off x="170089" y="5013176"/>
            <a:ext cx="4104456" cy="984885"/>
          </a:xfrm>
          <a:prstGeom prst="rect">
            <a:avLst/>
          </a:prstGeom>
        </p:spPr>
        <p:txBody>
          <a:bodyPr wrap="square">
            <a:spAutoFit/>
          </a:bodyPr>
          <a:lstStyle/>
          <a:p>
            <a:r>
              <a:rPr lang="fr-FR" sz="1600" b="1" dirty="0" smtClean="0"/>
              <a:t>Pour </a:t>
            </a:r>
            <a:r>
              <a:rPr lang="fr-FR" sz="1600" b="1" dirty="0" err="1" smtClean="0"/>
              <a:t>executer</a:t>
            </a:r>
            <a:r>
              <a:rPr lang="fr-FR" sz="1600" b="1" dirty="0" smtClean="0"/>
              <a:t> et tester le contenu d'un Pod:</a:t>
            </a:r>
          </a:p>
          <a:p>
            <a:r>
              <a:rPr lang="fr-FR" sz="1400" dirty="0" err="1"/>
              <a:t>kubectl</a:t>
            </a:r>
            <a:r>
              <a:rPr lang="fr-FR" sz="1400" dirty="0"/>
              <a:t> </a:t>
            </a:r>
            <a:r>
              <a:rPr lang="fr-FR" sz="1400" dirty="0" err="1"/>
              <a:t>get</a:t>
            </a:r>
            <a:r>
              <a:rPr lang="fr-FR" sz="1400" dirty="0"/>
              <a:t> </a:t>
            </a:r>
            <a:r>
              <a:rPr lang="fr-FR" sz="1400" dirty="0" err="1"/>
              <a:t>pods</a:t>
            </a:r>
            <a:r>
              <a:rPr lang="fr-FR" sz="1400" dirty="0"/>
              <a:t> –o </a:t>
            </a:r>
            <a:r>
              <a:rPr lang="fr-FR" sz="1400" dirty="0" err="1" smtClean="0"/>
              <a:t>wide</a:t>
            </a:r>
            <a:endParaRPr lang="fr-FR" sz="1400" dirty="0" smtClean="0"/>
          </a:p>
          <a:p>
            <a:r>
              <a:rPr lang="fr-FR" sz="1400" dirty="0" smtClean="0"/>
              <a:t>Minikube </a:t>
            </a:r>
            <a:r>
              <a:rPr lang="fr-FR" sz="1400" dirty="0" err="1" smtClean="0"/>
              <a:t>ssh</a:t>
            </a:r>
            <a:endParaRPr lang="fr-FR" sz="1400" dirty="0" smtClean="0"/>
          </a:p>
          <a:p>
            <a:r>
              <a:rPr lang="fr-FR" sz="1400" dirty="0" err="1" smtClean="0"/>
              <a:t>curl</a:t>
            </a:r>
            <a:r>
              <a:rPr lang="fr-FR" sz="1400" dirty="0" smtClean="0"/>
              <a:t>  &lt;@IP du Pod&gt;</a:t>
            </a:r>
          </a:p>
        </p:txBody>
      </p:sp>
    </p:spTree>
    <p:extLst>
      <p:ext uri="{BB962C8B-B14F-4D97-AF65-F5344CB8AC3E}">
        <p14:creationId xmlns:p14="http://schemas.microsoft.com/office/powerpoint/2010/main" val="110558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9512" y="620688"/>
            <a:ext cx="2952328" cy="1008112"/>
          </a:xfrm>
        </p:spPr>
        <p:txBody>
          <a:bodyPr>
            <a:noAutofit/>
          </a:bodyPr>
          <a:lstStyle/>
          <a:p>
            <a:pPr marL="0" indent="0">
              <a:buNone/>
            </a:pPr>
            <a:r>
              <a:rPr lang="fr-FR" sz="1400" b="1" dirty="0" err="1" smtClean="0">
                <a:latin typeface="+mj-lt"/>
              </a:rPr>
              <a:t>Replicaset</a:t>
            </a:r>
            <a:r>
              <a:rPr lang="fr-FR" sz="1400" b="1" dirty="0" smtClean="0">
                <a:latin typeface="+mj-lt"/>
              </a:rPr>
              <a:t>: </a:t>
            </a:r>
            <a:r>
              <a:rPr lang="fr-FR" sz="1400" dirty="0"/>
              <a:t>Un ReplicaSet garantit qu'un nombre spécifié de répliques de </a:t>
            </a:r>
            <a:r>
              <a:rPr lang="fr-FR" sz="1400" dirty="0" err="1" smtClean="0"/>
              <a:t>Pods</a:t>
            </a:r>
            <a:r>
              <a:rPr lang="fr-FR" sz="1400" dirty="0" smtClean="0"/>
              <a:t> </a:t>
            </a:r>
            <a:r>
              <a:rPr lang="fr-FR" sz="1400" dirty="0"/>
              <a:t>s'exécutent à un moment donné</a:t>
            </a:r>
            <a:endParaRPr lang="fr-FR" sz="1400" dirty="0" smtClean="0">
              <a:latin typeface="+mj-lt"/>
            </a:endParaRPr>
          </a:p>
        </p:txBody>
      </p:sp>
      <p:sp>
        <p:nvSpPr>
          <p:cNvPr id="11" name="Rectangle 10"/>
          <p:cNvSpPr/>
          <p:nvPr/>
        </p:nvSpPr>
        <p:spPr>
          <a:xfrm>
            <a:off x="107504" y="116632"/>
            <a:ext cx="1657698" cy="400110"/>
          </a:xfrm>
          <a:prstGeom prst="rect">
            <a:avLst/>
          </a:prstGeom>
        </p:spPr>
        <p:txBody>
          <a:bodyPr wrap="none">
            <a:spAutoFit/>
          </a:bodyPr>
          <a:lstStyle/>
          <a:p>
            <a:r>
              <a:rPr lang="fr-FR" sz="2000" b="1" i="1" dirty="0" smtClean="0"/>
              <a:t>Les objets K8s</a:t>
            </a:r>
            <a:endParaRPr lang="en-US" sz="2000" b="1" dirty="0"/>
          </a:p>
        </p:txBody>
      </p:sp>
      <p:sp>
        <p:nvSpPr>
          <p:cNvPr id="6" name="Rectangle 5"/>
          <p:cNvSpPr/>
          <p:nvPr/>
        </p:nvSpPr>
        <p:spPr>
          <a:xfrm>
            <a:off x="188935" y="1988840"/>
            <a:ext cx="4572000" cy="523220"/>
          </a:xfrm>
          <a:prstGeom prst="rect">
            <a:avLst/>
          </a:prstGeom>
        </p:spPr>
        <p:txBody>
          <a:bodyPr>
            <a:spAutoFit/>
          </a:bodyPr>
          <a:lstStyle/>
          <a:p>
            <a:r>
              <a:rPr lang="en-US" sz="1400" dirty="0" err="1"/>
              <a:t>kubectl</a:t>
            </a:r>
            <a:r>
              <a:rPr lang="en-US" sz="1400" dirty="0"/>
              <a:t> apply </a:t>
            </a:r>
            <a:r>
              <a:rPr lang="en-US" sz="1400" dirty="0" smtClean="0"/>
              <a:t>–f https</a:t>
            </a:r>
            <a:r>
              <a:rPr lang="en-US" sz="1400" dirty="0"/>
              <a:t>://kubernetes.io/examples/controllers/frontend.yaml</a:t>
            </a:r>
            <a:endParaRPr lang="fr-FR" sz="800" dirty="0"/>
          </a:p>
        </p:txBody>
      </p:sp>
      <p:sp>
        <p:nvSpPr>
          <p:cNvPr id="7" name="Rectangle 6"/>
          <p:cNvSpPr/>
          <p:nvPr/>
        </p:nvSpPr>
        <p:spPr>
          <a:xfrm>
            <a:off x="188935" y="1654931"/>
            <a:ext cx="4590167" cy="338554"/>
          </a:xfrm>
          <a:prstGeom prst="rect">
            <a:avLst/>
          </a:prstGeom>
        </p:spPr>
        <p:txBody>
          <a:bodyPr wrap="none">
            <a:spAutoFit/>
          </a:bodyPr>
          <a:lstStyle/>
          <a:p>
            <a:r>
              <a:rPr lang="fr-FR" sz="1600" b="1" dirty="0" smtClean="0"/>
              <a:t>Pour créer un </a:t>
            </a:r>
            <a:r>
              <a:rPr lang="fr-FR" sz="1600" b="1" dirty="0"/>
              <a:t>Deployment</a:t>
            </a:r>
            <a:r>
              <a:rPr lang="fr-FR" sz="1600" b="1" dirty="0" smtClean="0"/>
              <a:t> avec le fichier manifeste:</a:t>
            </a:r>
            <a:endParaRPr lang="fr-FR" sz="1600" b="1" dirty="0"/>
          </a:p>
        </p:txBody>
      </p:sp>
    </p:spTree>
    <p:extLst>
      <p:ext uri="{BB962C8B-B14F-4D97-AF65-F5344CB8AC3E}">
        <p14:creationId xmlns:p14="http://schemas.microsoft.com/office/powerpoint/2010/main" val="419595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07504" y="116632"/>
            <a:ext cx="3326616" cy="400110"/>
          </a:xfrm>
          <a:prstGeom prst="rect">
            <a:avLst/>
          </a:prstGeom>
        </p:spPr>
        <p:txBody>
          <a:bodyPr wrap="none">
            <a:spAutoFit/>
          </a:bodyPr>
          <a:lstStyle/>
          <a:p>
            <a:r>
              <a:rPr lang="fr-FR" sz="2000" b="1" i="1" dirty="0" smtClean="0"/>
              <a:t>Deployments vs </a:t>
            </a:r>
            <a:r>
              <a:rPr lang="fr-FR" sz="2000" b="1" i="1" dirty="0" err="1" smtClean="0"/>
              <a:t>ReplicatSets</a:t>
            </a:r>
            <a:endParaRPr lang="en-US" sz="2000" b="1" dirty="0"/>
          </a:p>
        </p:txBody>
      </p:sp>
      <p:graphicFrame>
        <p:nvGraphicFramePr>
          <p:cNvPr id="4" name="Tableau 3"/>
          <p:cNvGraphicFramePr>
            <a:graphicFrameLocks noGrp="1"/>
          </p:cNvGraphicFramePr>
          <p:nvPr>
            <p:extLst>
              <p:ext uri="{D42A27DB-BD31-4B8C-83A1-F6EECF244321}">
                <p14:modId xmlns:p14="http://schemas.microsoft.com/office/powerpoint/2010/main" val="1551424577"/>
              </p:ext>
            </p:extLst>
          </p:nvPr>
        </p:nvGraphicFramePr>
        <p:xfrm>
          <a:off x="395536" y="692696"/>
          <a:ext cx="8352928" cy="5112569"/>
        </p:xfrm>
        <a:graphic>
          <a:graphicData uri="http://schemas.openxmlformats.org/drawingml/2006/table">
            <a:tbl>
              <a:tblPr/>
              <a:tblGrid>
                <a:gridCol w="4636635">
                  <a:extLst>
                    <a:ext uri="{9D8B030D-6E8A-4147-A177-3AD203B41FA5}">
                      <a16:colId xmlns:a16="http://schemas.microsoft.com/office/drawing/2014/main" val="3954833260"/>
                    </a:ext>
                  </a:extLst>
                </a:gridCol>
                <a:gridCol w="3716293">
                  <a:extLst>
                    <a:ext uri="{9D8B030D-6E8A-4147-A177-3AD203B41FA5}">
                      <a16:colId xmlns:a16="http://schemas.microsoft.com/office/drawing/2014/main" val="3728552715"/>
                    </a:ext>
                  </a:extLst>
                </a:gridCol>
              </a:tblGrid>
              <a:tr h="475920">
                <a:tc>
                  <a:txBody>
                    <a:bodyPr/>
                    <a:lstStyle/>
                    <a:p>
                      <a:pPr algn="ctr"/>
                      <a:r>
                        <a:rPr lang="fr-FR" sz="2400" b="1" dirty="0" smtClean="0">
                          <a:solidFill>
                            <a:srgbClr val="FFFFFF"/>
                          </a:solidFill>
                          <a:effectLst/>
                        </a:rPr>
                        <a:t>Déploiements (</a:t>
                      </a:r>
                      <a:r>
                        <a:rPr lang="fr-FR" sz="2400" b="1" dirty="0" err="1" smtClean="0">
                          <a:solidFill>
                            <a:srgbClr val="FFFFFF"/>
                          </a:solidFill>
                          <a:effectLst/>
                        </a:rPr>
                        <a:t>DeploymentSet</a:t>
                      </a:r>
                      <a:r>
                        <a:rPr lang="fr-FR" sz="2400" b="1" dirty="0" smtClean="0">
                          <a:solidFill>
                            <a:srgbClr val="FFFFFF"/>
                          </a:solidFill>
                          <a:effectLst/>
                        </a:rPr>
                        <a:t>)</a:t>
                      </a:r>
                      <a:endParaRPr lang="fr-FR" sz="1400" b="1" dirty="0">
                        <a:solidFill>
                          <a:srgbClr val="FFFFFF"/>
                        </a:solidFill>
                        <a:effectLst/>
                      </a:endParaRPr>
                    </a:p>
                  </a:txBody>
                  <a:tcPr marL="31410" marR="31410" marT="31410" marB="314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AF874C"/>
                    </a:solidFill>
                  </a:tcPr>
                </a:tc>
                <a:tc>
                  <a:txBody>
                    <a:bodyPr/>
                    <a:lstStyle/>
                    <a:p>
                      <a:pPr algn="ctr"/>
                      <a:r>
                        <a:rPr lang="fr-FR" sz="2400" b="1" dirty="0">
                          <a:solidFill>
                            <a:srgbClr val="FFFFFF"/>
                          </a:solidFill>
                          <a:effectLst/>
                        </a:rPr>
                        <a:t>Jeu de </a:t>
                      </a:r>
                      <a:r>
                        <a:rPr lang="fr-FR" sz="2400" b="1" dirty="0" smtClean="0">
                          <a:solidFill>
                            <a:srgbClr val="FFFFFF"/>
                          </a:solidFill>
                          <a:effectLst/>
                        </a:rPr>
                        <a:t>réplicas (ReplicaSet)</a:t>
                      </a:r>
                      <a:endParaRPr lang="fr-FR" sz="2400" b="1" dirty="0">
                        <a:solidFill>
                          <a:srgbClr val="FFFFFF"/>
                        </a:solidFill>
                        <a:effectLst/>
                      </a:endParaRPr>
                    </a:p>
                  </a:txBody>
                  <a:tcPr marL="31410" marR="31410" marT="31410" marB="3141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AF874C"/>
                    </a:solidFill>
                  </a:tcPr>
                </a:tc>
                <a:extLst>
                  <a:ext uri="{0D108BD9-81ED-4DB2-BD59-A6C34878D82A}">
                    <a16:rowId xmlns:a16="http://schemas.microsoft.com/office/drawing/2014/main" val="1901609073"/>
                  </a:ext>
                </a:extLst>
              </a:tr>
              <a:tr h="1410295">
                <a:tc>
                  <a:txBody>
                    <a:bodyPr/>
                    <a:lstStyle/>
                    <a:p>
                      <a:pPr algn="l"/>
                      <a:r>
                        <a:rPr lang="fr-FR" sz="1600" b="1" dirty="0">
                          <a:effectLst/>
                        </a:rPr>
                        <a:t>Abstractions </a:t>
                      </a:r>
                      <a:r>
                        <a:rPr lang="fr-FR" sz="1600" b="1" dirty="0" smtClean="0">
                          <a:effectLst/>
                        </a:rPr>
                        <a:t>haut </a:t>
                      </a:r>
                      <a:r>
                        <a:rPr lang="fr-FR" sz="1600" b="1" dirty="0">
                          <a:effectLst/>
                        </a:rPr>
                        <a:t>niveau qui gèrent les jeux de réplicas.</a:t>
                      </a:r>
                      <a:endParaRPr lang="fr-FR" sz="1600" dirty="0">
                        <a:solidFill>
                          <a:srgbClr val="000000"/>
                        </a:solidFill>
                        <a:effectLst/>
                      </a:endParaRPr>
                    </a:p>
                    <a:p>
                      <a:pPr algn="l"/>
                      <a:r>
                        <a:rPr lang="fr-FR" sz="1600" dirty="0">
                          <a:solidFill>
                            <a:srgbClr val="000000"/>
                          </a:solidFill>
                          <a:effectLst/>
                        </a:rPr>
                        <a:t>Il fournit des fonctionnalités supplémentaires telles que des mises à jour progressives, </a:t>
                      </a:r>
                      <a:r>
                        <a:rPr lang="fr-FR" sz="1600" dirty="0" smtClean="0">
                          <a:solidFill>
                            <a:srgbClr val="000000"/>
                          </a:solidFill>
                          <a:effectLst/>
                        </a:rPr>
                        <a:t>la restauration et</a:t>
                      </a:r>
                      <a:r>
                        <a:rPr lang="fr-FR" sz="1600" baseline="0" dirty="0" smtClean="0">
                          <a:solidFill>
                            <a:srgbClr val="000000"/>
                          </a:solidFill>
                          <a:effectLst/>
                        </a:rPr>
                        <a:t> la </a:t>
                      </a:r>
                      <a:r>
                        <a:rPr lang="fr-FR" sz="1600" dirty="0" smtClean="0">
                          <a:solidFill>
                            <a:srgbClr val="000000"/>
                          </a:solidFill>
                          <a:effectLst/>
                        </a:rPr>
                        <a:t>gestion </a:t>
                      </a:r>
                      <a:r>
                        <a:rPr lang="fr-FR" sz="1600" dirty="0">
                          <a:solidFill>
                            <a:srgbClr val="000000"/>
                          </a:solidFill>
                          <a:effectLst/>
                        </a:rPr>
                        <a:t>des versions de l'application.</a:t>
                      </a:r>
                    </a:p>
                  </a:txBody>
                  <a:tcPr marL="13088" marR="13088" marT="13088" marB="1308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tc>
                  <a:txBody>
                    <a:bodyPr/>
                    <a:lstStyle/>
                    <a:p>
                      <a:pPr algn="l"/>
                      <a:r>
                        <a:rPr lang="fr-FR" sz="1600" b="1" dirty="0">
                          <a:effectLst/>
                        </a:rPr>
                        <a:t>Une abstraction </a:t>
                      </a:r>
                      <a:r>
                        <a:rPr lang="fr-FR" sz="1600" b="1" dirty="0" smtClean="0">
                          <a:effectLst/>
                        </a:rPr>
                        <a:t>bas </a:t>
                      </a:r>
                      <a:r>
                        <a:rPr lang="fr-FR" sz="1600" b="1" dirty="0">
                          <a:effectLst/>
                        </a:rPr>
                        <a:t>niveau </a:t>
                      </a:r>
                      <a:r>
                        <a:rPr lang="fr-FR" sz="1600" b="1" dirty="0" smtClean="0">
                          <a:effectLst/>
                        </a:rPr>
                        <a:t>qui </a:t>
                      </a:r>
                      <a:r>
                        <a:rPr lang="fr-FR" sz="1600" b="1" dirty="0">
                          <a:effectLst/>
                        </a:rPr>
                        <a:t>gère le nombre souhaité de répliques d'un </a:t>
                      </a:r>
                      <a:r>
                        <a:rPr lang="fr-FR" sz="1600" b="1" dirty="0" err="1">
                          <a:effectLst/>
                        </a:rPr>
                        <a:t>pod</a:t>
                      </a:r>
                      <a:r>
                        <a:rPr lang="fr-FR" sz="1600" dirty="0">
                          <a:effectLst/>
                        </a:rPr>
                        <a:t>.</a:t>
                      </a:r>
                      <a:endParaRPr lang="fr-FR" sz="1600" dirty="0">
                        <a:solidFill>
                          <a:srgbClr val="000000"/>
                        </a:solidFill>
                        <a:effectLst/>
                      </a:endParaRPr>
                    </a:p>
                    <a:p>
                      <a:pPr algn="l"/>
                      <a:r>
                        <a:rPr lang="fr-FR" sz="1600" dirty="0" smtClean="0">
                          <a:solidFill>
                            <a:srgbClr val="000000"/>
                          </a:solidFill>
                          <a:effectLst/>
                        </a:rPr>
                        <a:t>Il </a:t>
                      </a:r>
                      <a:r>
                        <a:rPr lang="fr-FR" sz="1600" dirty="0">
                          <a:solidFill>
                            <a:srgbClr val="000000"/>
                          </a:solidFill>
                          <a:effectLst/>
                        </a:rPr>
                        <a:t>fournit des mécanismes de mise à l’échelle et </a:t>
                      </a:r>
                      <a:r>
                        <a:rPr lang="fr-FR" sz="1600" dirty="0" smtClean="0">
                          <a:solidFill>
                            <a:srgbClr val="000000"/>
                          </a:solidFill>
                          <a:effectLst/>
                        </a:rPr>
                        <a:t>d’auto</a:t>
                      </a:r>
                      <a:r>
                        <a:rPr lang="fr-FR" sz="1600" baseline="0" dirty="0" smtClean="0">
                          <a:solidFill>
                            <a:srgbClr val="000000"/>
                          </a:solidFill>
                          <a:effectLst/>
                        </a:rPr>
                        <a:t> </a:t>
                      </a:r>
                      <a:r>
                        <a:rPr lang="fr-FR" sz="1600" dirty="0" smtClean="0">
                          <a:solidFill>
                            <a:srgbClr val="000000"/>
                          </a:solidFill>
                          <a:effectLst/>
                        </a:rPr>
                        <a:t>réparation </a:t>
                      </a:r>
                      <a:r>
                        <a:rPr lang="fr-FR" sz="1600" dirty="0">
                          <a:solidFill>
                            <a:srgbClr val="000000"/>
                          </a:solidFill>
                          <a:effectLst/>
                        </a:rPr>
                        <a:t>de base.</a:t>
                      </a:r>
                    </a:p>
                  </a:txBody>
                  <a:tcPr marL="13088" marR="13088" marT="13088" marB="1308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027020067"/>
                  </a:ext>
                </a:extLst>
              </a:tr>
              <a:tr h="908030">
                <a:tc>
                  <a:txBody>
                    <a:bodyPr/>
                    <a:lstStyle/>
                    <a:p>
                      <a:pPr algn="l"/>
                      <a:r>
                        <a:rPr lang="fr-FR" sz="1600" i="0" dirty="0" smtClean="0">
                          <a:effectLst/>
                        </a:rPr>
                        <a:t>Le Déploiement</a:t>
                      </a:r>
                      <a:r>
                        <a:rPr lang="fr-FR" sz="1600" dirty="0">
                          <a:effectLst/>
                        </a:rPr>
                        <a:t> </a:t>
                      </a:r>
                      <a:r>
                        <a:rPr lang="fr-FR" sz="1600" b="1" dirty="0">
                          <a:effectLst/>
                        </a:rPr>
                        <a:t>gère ​​un modèle de </a:t>
                      </a:r>
                      <a:r>
                        <a:rPr lang="fr-FR" sz="1600" b="1" dirty="0" err="1">
                          <a:effectLst/>
                        </a:rPr>
                        <a:t>pods</a:t>
                      </a:r>
                      <a:r>
                        <a:rPr lang="fr-FR" sz="1600" dirty="0">
                          <a:effectLst/>
                        </a:rPr>
                        <a:t> et utilise des jeux de réplicas pour garantir que le nombre spécifié de réplicas du </a:t>
                      </a:r>
                      <a:r>
                        <a:rPr lang="fr-FR" sz="1600" dirty="0" err="1">
                          <a:effectLst/>
                        </a:rPr>
                        <a:t>pod</a:t>
                      </a:r>
                      <a:r>
                        <a:rPr lang="fr-FR" sz="1600" dirty="0">
                          <a:effectLst/>
                        </a:rPr>
                        <a:t> est en cours d'exécution.</a:t>
                      </a:r>
                    </a:p>
                  </a:txBody>
                  <a:tcPr marL="13088" marR="13088" marT="13088" marB="1308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fr-FR" sz="1600" i="1" dirty="0">
                          <a:effectLst/>
                        </a:rPr>
                        <a:t>ReplicaSet</a:t>
                      </a:r>
                      <a:r>
                        <a:rPr lang="fr-FR" sz="1600" dirty="0">
                          <a:effectLst/>
                        </a:rPr>
                        <a:t> uniquement </a:t>
                      </a:r>
                      <a:r>
                        <a:rPr lang="fr-FR" sz="1600" b="1" dirty="0">
                          <a:effectLst/>
                        </a:rPr>
                        <a:t>gère ​​le nombre souhaité de répliques d'un </a:t>
                      </a:r>
                      <a:r>
                        <a:rPr lang="fr-FR" sz="1600" b="1" dirty="0" err="1">
                          <a:effectLst/>
                        </a:rPr>
                        <a:t>pod</a:t>
                      </a:r>
                      <a:r>
                        <a:rPr lang="fr-FR" sz="1600" dirty="0">
                          <a:effectLst/>
                        </a:rPr>
                        <a:t>.</a:t>
                      </a:r>
                    </a:p>
                  </a:txBody>
                  <a:tcPr marL="13088" marR="13088" marT="13088" marB="1308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08108393"/>
                  </a:ext>
                </a:extLst>
              </a:tr>
              <a:tr h="1159162">
                <a:tc>
                  <a:txBody>
                    <a:bodyPr/>
                    <a:lstStyle/>
                    <a:p>
                      <a:pPr algn="l"/>
                      <a:r>
                        <a:rPr lang="fr-FR" sz="1600" b="1" i="1" dirty="0">
                          <a:effectLst/>
                        </a:rPr>
                        <a:t>Le Déploiement</a:t>
                      </a:r>
                      <a:r>
                        <a:rPr lang="fr-FR" sz="1600" b="1" dirty="0">
                          <a:effectLst/>
                        </a:rPr>
                        <a:t> fournit un mécanisme de déploiement des mises à jour et des restaurations de l'application</a:t>
                      </a:r>
                      <a:r>
                        <a:rPr lang="fr-FR" sz="1600" dirty="0">
                          <a:effectLst/>
                        </a:rPr>
                        <a:t>, permettant des mises à jour transparentes et réduisant les temps d'arrêt.</a:t>
                      </a:r>
                    </a:p>
                  </a:txBody>
                  <a:tcPr marL="13088" marR="13088" marT="13088" marB="1308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tc>
                  <a:txBody>
                    <a:bodyPr/>
                    <a:lstStyle/>
                    <a:p>
                      <a:pPr algn="l"/>
                      <a:r>
                        <a:rPr lang="fr-FR" sz="1600" b="1" dirty="0">
                          <a:effectLst/>
                        </a:rPr>
                        <a:t>Les applications doivent être mises à jour </a:t>
                      </a:r>
                      <a:r>
                        <a:rPr lang="fr-FR" sz="1600" b="1" dirty="0" smtClean="0">
                          <a:effectLst/>
                        </a:rPr>
                        <a:t>au départ</a:t>
                      </a:r>
                    </a:p>
                    <a:p>
                      <a:pPr algn="l"/>
                      <a:endParaRPr lang="fr-FR" sz="1600" dirty="0">
                        <a:effectLst/>
                      </a:endParaRPr>
                    </a:p>
                  </a:txBody>
                  <a:tcPr marL="13088" marR="13088" marT="13088" marB="1308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719724592"/>
                  </a:ext>
                </a:extLst>
              </a:tr>
              <a:tr h="1159162">
                <a:tc>
                  <a:txBody>
                    <a:bodyPr/>
                    <a:lstStyle/>
                    <a:p>
                      <a:pPr algn="l"/>
                      <a:r>
                        <a:rPr lang="fr-FR" sz="1600" b="1" dirty="0">
                          <a:effectLst/>
                        </a:rPr>
                        <a:t>Il fournit un </a:t>
                      </a:r>
                      <a:r>
                        <a:rPr lang="fr-FR" sz="1600" b="1" dirty="0" err="1">
                          <a:effectLst/>
                        </a:rPr>
                        <a:t>versioning</a:t>
                      </a:r>
                      <a:r>
                        <a:rPr lang="fr-FR" sz="1600" b="1" dirty="0">
                          <a:effectLst/>
                        </a:rPr>
                        <a:t> de l'application, </a:t>
                      </a:r>
                      <a:r>
                        <a:rPr lang="fr-FR" sz="1600" b="1" dirty="0" smtClean="0">
                          <a:effectLst/>
                        </a:rPr>
                        <a:t>permettant </a:t>
                      </a:r>
                      <a:r>
                        <a:rPr lang="fr-FR" sz="1600" b="1" dirty="0">
                          <a:effectLst/>
                        </a:rPr>
                        <a:t>de gérer plusieurs versions de la même application</a:t>
                      </a:r>
                      <a:r>
                        <a:rPr lang="fr-FR" sz="1600" dirty="0">
                          <a:effectLst/>
                        </a:rPr>
                        <a:t>. Cela permet également de revenir facilement à une version précédente si nécessaire.</a:t>
                      </a:r>
                    </a:p>
                  </a:txBody>
                  <a:tcPr marL="13088" marR="13088" marT="13088" marB="1308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a:r>
                        <a:rPr lang="fr-FR" sz="1600" i="1" dirty="0" err="1">
                          <a:effectLst/>
                        </a:rPr>
                        <a:t>ReplicaSet</a:t>
                      </a:r>
                      <a:r>
                        <a:rPr lang="fr-FR" sz="1600" dirty="0">
                          <a:effectLst/>
                        </a:rPr>
                        <a:t> ne fournit pas cette fonctionnalité.</a:t>
                      </a:r>
                    </a:p>
                  </a:txBody>
                  <a:tcPr marL="13088" marR="13088" marT="13088" marB="13088"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39132220"/>
                  </a:ext>
                </a:extLst>
              </a:tr>
            </a:tbl>
          </a:graphicData>
        </a:graphic>
      </p:graphicFrame>
    </p:spTree>
    <p:extLst>
      <p:ext uri="{BB962C8B-B14F-4D97-AF65-F5344CB8AC3E}">
        <p14:creationId xmlns:p14="http://schemas.microsoft.com/office/powerpoint/2010/main" val="1986194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0672" y="650305"/>
            <a:ext cx="3713256" cy="4218855"/>
          </a:xfrm>
        </p:spPr>
        <p:txBody>
          <a:bodyPr>
            <a:noAutofit/>
          </a:bodyPr>
          <a:lstStyle/>
          <a:p>
            <a:pPr marL="0" indent="0">
              <a:buNone/>
            </a:pPr>
            <a:r>
              <a:rPr lang="fr-FR" sz="1400" b="1" dirty="0" smtClean="0">
                <a:latin typeface="+mj-lt"/>
              </a:rPr>
              <a:t>StatefulSet: </a:t>
            </a:r>
            <a:r>
              <a:rPr lang="fr-FR" sz="1400" dirty="0">
                <a:latin typeface="+mj-lt"/>
              </a:rPr>
              <a:t>C’est un élément qui représente un </a:t>
            </a:r>
            <a:r>
              <a:rPr lang="fr-FR" sz="1400" dirty="0" smtClean="0">
                <a:latin typeface="+mj-lt"/>
              </a:rPr>
              <a:t>réplica </a:t>
            </a:r>
            <a:r>
              <a:rPr lang="fr-FR" sz="1400" dirty="0">
                <a:latin typeface="+mj-lt"/>
              </a:rPr>
              <a:t>de </a:t>
            </a:r>
            <a:r>
              <a:rPr lang="fr-FR" sz="1400" dirty="0" err="1">
                <a:latin typeface="+mj-lt"/>
              </a:rPr>
              <a:t>Pods</a:t>
            </a:r>
            <a:r>
              <a:rPr lang="fr-FR" sz="1400" dirty="0">
                <a:latin typeface="+mj-lt"/>
              </a:rPr>
              <a:t> qui représentent des applications </a:t>
            </a:r>
            <a:r>
              <a:rPr lang="fr-FR" sz="1400" u="sng" dirty="0" smtClean="0">
                <a:latin typeface="+mj-lt"/>
              </a:rPr>
              <a:t>avec </a:t>
            </a:r>
            <a:r>
              <a:rPr lang="fr-FR" sz="1400" u="sng" dirty="0">
                <a:latin typeface="+mj-lt"/>
              </a:rPr>
              <a:t>état </a:t>
            </a:r>
            <a:r>
              <a:rPr lang="fr-FR" sz="1400" dirty="0" smtClean="0">
                <a:latin typeface="+mj-lt"/>
              </a:rPr>
              <a:t>comme les bases de données </a:t>
            </a:r>
          </a:p>
          <a:p>
            <a:pPr marL="0" indent="0">
              <a:buNone/>
            </a:pPr>
            <a:endParaRPr lang="fr-FR" sz="2000" b="1" dirty="0" smtClean="0">
              <a:latin typeface="Candara" panose="020E0502030303020204" pitchFamily="34" charset="0"/>
            </a:endParaRPr>
          </a:p>
          <a:p>
            <a:pPr marL="0" indent="0">
              <a:buNone/>
            </a:pPr>
            <a:r>
              <a:rPr lang="fr-FR" sz="1400" dirty="0"/>
              <a:t>StatefulSets n</a:t>
            </a:r>
            <a:r>
              <a:rPr lang="fr-FR" sz="1400" u="sng" dirty="0"/>
              <a:t>écessite actuellement </a:t>
            </a:r>
            <a:r>
              <a:rPr lang="fr-FR" sz="1400" u="sng" dirty="0" smtClean="0"/>
              <a:t>un service Headless responsable </a:t>
            </a:r>
            <a:r>
              <a:rPr lang="fr-FR" sz="1400" dirty="0" smtClean="0"/>
              <a:t>des identités des Pod </a:t>
            </a:r>
            <a:endParaRPr lang="fr-FR" sz="1400" b="1" dirty="0" smtClean="0">
              <a:latin typeface="Candara" panose="020E0502030303020204" pitchFamily="34" charset="0"/>
            </a:endParaRPr>
          </a:p>
          <a:p>
            <a:pPr marL="0" indent="0">
              <a:buNone/>
            </a:pPr>
            <a:endParaRPr lang="fr-FR" sz="2000" b="1" dirty="0" smtClean="0">
              <a:latin typeface="Candara" panose="020E0502030303020204" pitchFamily="34" charset="0"/>
            </a:endParaRPr>
          </a:p>
          <a:p>
            <a:pPr marL="0" indent="0">
              <a:buNone/>
            </a:pPr>
            <a:r>
              <a:rPr lang="fr-FR" sz="1400" dirty="0" smtClean="0"/>
              <a:t>Le Pod </a:t>
            </a:r>
            <a:r>
              <a:rPr lang="fr-FR" sz="1400" dirty="0"/>
              <a:t>StatefulSet </a:t>
            </a:r>
            <a:r>
              <a:rPr lang="fr-FR" sz="1400" dirty="0" smtClean="0"/>
              <a:t>a une </a:t>
            </a:r>
            <a:r>
              <a:rPr lang="fr-FR" sz="1400" dirty="0"/>
              <a:t>identité unique qui consiste en un ordinal, un identité réseau stable et stockage </a:t>
            </a:r>
            <a:r>
              <a:rPr lang="fr-FR" sz="1400" dirty="0" smtClean="0"/>
              <a:t>stable non modifiable. </a:t>
            </a:r>
          </a:p>
        </p:txBody>
      </p:sp>
      <p:sp>
        <p:nvSpPr>
          <p:cNvPr id="11" name="Rectangle 10"/>
          <p:cNvSpPr/>
          <p:nvPr/>
        </p:nvSpPr>
        <p:spPr>
          <a:xfrm>
            <a:off x="179512" y="188640"/>
            <a:ext cx="1657698" cy="400110"/>
          </a:xfrm>
          <a:prstGeom prst="rect">
            <a:avLst/>
          </a:prstGeom>
        </p:spPr>
        <p:txBody>
          <a:bodyPr wrap="none">
            <a:spAutoFit/>
          </a:bodyPr>
          <a:lstStyle/>
          <a:p>
            <a:r>
              <a:rPr lang="fr-FR" sz="2000" b="1" i="1" dirty="0" smtClean="0"/>
              <a:t>Les objets K8s</a:t>
            </a:r>
            <a:endParaRPr lang="en-US" sz="2000" b="1" dirty="0"/>
          </a:p>
        </p:txBody>
      </p:sp>
    </p:spTree>
    <p:extLst>
      <p:ext uri="{BB962C8B-B14F-4D97-AF65-F5344CB8AC3E}">
        <p14:creationId xmlns:p14="http://schemas.microsoft.com/office/powerpoint/2010/main" val="415639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764704"/>
            <a:ext cx="3456384" cy="1008112"/>
          </a:xfrm>
        </p:spPr>
        <p:txBody>
          <a:bodyPr>
            <a:noAutofit/>
          </a:bodyPr>
          <a:lstStyle/>
          <a:p>
            <a:pPr marL="0" indent="0">
              <a:buNone/>
            </a:pPr>
            <a:r>
              <a:rPr lang="fr-FR" sz="1600" b="1" dirty="0" smtClean="0">
                <a:latin typeface="+mj-lt"/>
              </a:rPr>
              <a:t>Service: </a:t>
            </a:r>
            <a:r>
              <a:rPr lang="fr-FR" sz="1600" dirty="0" smtClean="0">
                <a:latin typeface="+mj-lt"/>
              </a:rPr>
              <a:t>C’est l’élément permettant la communication inter </a:t>
            </a:r>
            <a:r>
              <a:rPr lang="fr-FR" sz="1600" dirty="0" err="1" smtClean="0">
                <a:latin typeface="+mj-lt"/>
              </a:rPr>
              <a:t>Pods</a:t>
            </a:r>
            <a:r>
              <a:rPr lang="fr-FR" sz="1600" dirty="0" smtClean="0">
                <a:latin typeface="+mj-lt"/>
              </a:rPr>
              <a:t> et la communication avec le client final via trois types essentiels de services </a:t>
            </a:r>
            <a:r>
              <a:rPr lang="fr-FR" sz="1600" b="1" dirty="0" smtClean="0">
                <a:latin typeface="+mj-lt"/>
              </a:rPr>
              <a:t>Cluster</a:t>
            </a:r>
            <a:r>
              <a:rPr lang="fr-FR" sz="1600" dirty="0" smtClean="0">
                <a:latin typeface="+mj-lt"/>
              </a:rPr>
              <a:t> </a:t>
            </a:r>
            <a:r>
              <a:rPr lang="fr-FR" sz="1600" b="1" dirty="0" smtClean="0">
                <a:latin typeface="+mj-lt"/>
              </a:rPr>
              <a:t>IP</a:t>
            </a:r>
            <a:r>
              <a:rPr lang="fr-FR" sz="1600" dirty="0" smtClean="0">
                <a:latin typeface="+mj-lt"/>
              </a:rPr>
              <a:t>, </a:t>
            </a:r>
            <a:r>
              <a:rPr lang="fr-FR" sz="1600" b="1" dirty="0" err="1" smtClean="0">
                <a:latin typeface="+mj-lt"/>
              </a:rPr>
              <a:t>NodePort</a:t>
            </a:r>
            <a:r>
              <a:rPr lang="fr-FR" sz="1600" dirty="0">
                <a:latin typeface="+mj-lt"/>
              </a:rPr>
              <a:t> </a:t>
            </a:r>
            <a:r>
              <a:rPr lang="fr-FR" sz="1600" dirty="0" smtClean="0">
                <a:latin typeface="+mj-lt"/>
              </a:rPr>
              <a:t>et </a:t>
            </a:r>
            <a:r>
              <a:rPr lang="fr-FR" sz="1600" b="1" dirty="0" err="1" smtClean="0">
                <a:latin typeface="+mj-lt"/>
              </a:rPr>
              <a:t>LoadBalancer</a:t>
            </a:r>
            <a:endParaRPr lang="fr-FR" sz="1600" b="1" dirty="0" smtClean="0">
              <a:latin typeface="+mj-lt"/>
            </a:endParaRP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8" name="Rectangle 7"/>
          <p:cNvSpPr/>
          <p:nvPr/>
        </p:nvSpPr>
        <p:spPr>
          <a:xfrm>
            <a:off x="251520" y="2276872"/>
            <a:ext cx="4572000" cy="3293209"/>
          </a:xfrm>
          <a:prstGeom prst="rect">
            <a:avLst/>
          </a:prstGeom>
        </p:spPr>
        <p:txBody>
          <a:bodyPr>
            <a:spAutoFit/>
          </a:bodyPr>
          <a:lstStyle/>
          <a:p>
            <a:r>
              <a:rPr lang="fr-FR" sz="1600" b="1" dirty="0" err="1"/>
              <a:t>ClusterIP</a:t>
            </a:r>
            <a:r>
              <a:rPr lang="fr-FR" sz="1600" b="1" dirty="0"/>
              <a:t> : </a:t>
            </a:r>
            <a:r>
              <a:rPr lang="fr-FR" sz="1600" dirty="0"/>
              <a:t>C'est le type par défaut. Il expose le Service sur une adresse IP interne du cluster. De ce fait, le service n'est accessible que depuis l'intérieur du cluster. </a:t>
            </a:r>
            <a:endParaRPr lang="fr-FR" sz="1600" dirty="0" smtClean="0"/>
          </a:p>
          <a:p>
            <a:endParaRPr lang="fr-FR" sz="1600" dirty="0"/>
          </a:p>
          <a:p>
            <a:r>
              <a:rPr lang="fr-FR" sz="1600" b="1" dirty="0" err="1" smtClean="0"/>
              <a:t>NodePort</a:t>
            </a:r>
            <a:r>
              <a:rPr lang="fr-FR" sz="1600" b="1" dirty="0" smtClean="0"/>
              <a:t> </a:t>
            </a:r>
            <a:r>
              <a:rPr lang="fr-FR" sz="1600" b="1" dirty="0"/>
              <a:t>: </a:t>
            </a:r>
            <a:r>
              <a:rPr lang="fr-FR" sz="1600" dirty="0"/>
              <a:t>Il expose le service vers l'extérieur du cluster à l'aide du NAT (la plage de ports autorisés est entre 30000 et 32767). </a:t>
            </a:r>
            <a:endParaRPr lang="fr-FR" sz="1600" dirty="0" smtClean="0"/>
          </a:p>
          <a:p>
            <a:endParaRPr lang="fr-FR" sz="1600" dirty="0" smtClean="0"/>
          </a:p>
          <a:p>
            <a:r>
              <a:rPr lang="fr-FR" sz="1600" b="1" dirty="0" err="1" smtClean="0"/>
              <a:t>LoadBalancer</a:t>
            </a:r>
            <a:r>
              <a:rPr lang="fr-FR" sz="1600" b="1" dirty="0" smtClean="0"/>
              <a:t> </a:t>
            </a:r>
            <a:r>
              <a:rPr lang="fr-FR" sz="1600" b="1" dirty="0"/>
              <a:t>: </a:t>
            </a:r>
            <a:r>
              <a:rPr lang="fr-FR" sz="1600" dirty="0"/>
              <a:t>Il utilise l’équilibreur de charge des fournisseurs de cloud. Ainsi, les services </a:t>
            </a:r>
            <a:r>
              <a:rPr lang="fr-FR" sz="1600" dirty="0" err="1"/>
              <a:t>NodePort</a:t>
            </a:r>
            <a:r>
              <a:rPr lang="fr-FR" sz="1600" dirty="0"/>
              <a:t> et </a:t>
            </a:r>
            <a:r>
              <a:rPr lang="fr-FR" sz="1600" dirty="0" err="1"/>
              <a:t>ClusterIP</a:t>
            </a:r>
            <a:r>
              <a:rPr lang="fr-FR" sz="1600" dirty="0"/>
              <a:t> sont créés automatiquement et sont acheminés par l'équilibreur de charge externe.</a:t>
            </a:r>
          </a:p>
        </p:txBody>
      </p:sp>
    </p:spTree>
    <p:extLst>
      <p:ext uri="{BB962C8B-B14F-4D97-AF65-F5344CB8AC3E}">
        <p14:creationId xmlns:p14="http://schemas.microsoft.com/office/powerpoint/2010/main" val="3618582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33264" y="1052738"/>
            <a:ext cx="7077472" cy="2664294"/>
          </a:xfrm>
        </p:spPr>
        <p:txBody>
          <a:bodyPr>
            <a:noAutofit/>
          </a:bodyPr>
          <a:lstStyle/>
          <a:p>
            <a:r>
              <a:rPr lang="fr-FR" sz="2400" dirty="0" smtClean="0">
                <a:latin typeface="Candara" panose="020E0502030303020204" pitchFamily="34" charset="0"/>
              </a:rPr>
              <a:t>Problématique</a:t>
            </a:r>
          </a:p>
          <a:p>
            <a:r>
              <a:rPr lang="fr-FR" sz="2400" dirty="0" smtClean="0">
                <a:latin typeface="Candara" panose="020E0502030303020204" pitchFamily="34" charset="0"/>
              </a:rPr>
              <a:t>Introduction de Kubernetes</a:t>
            </a:r>
          </a:p>
          <a:p>
            <a:r>
              <a:rPr lang="fr-FR" sz="2400" dirty="0" smtClean="0">
                <a:latin typeface="Candara" panose="020E0502030303020204" pitchFamily="34" charset="0"/>
              </a:rPr>
              <a:t>Architecture de Kubernetes</a:t>
            </a:r>
          </a:p>
          <a:p>
            <a:r>
              <a:rPr lang="fr-FR" sz="2400" dirty="0" smtClean="0">
                <a:latin typeface="Candara" panose="020E0502030303020204" pitchFamily="34" charset="0"/>
              </a:rPr>
              <a:t>Méthodes d’installation</a:t>
            </a:r>
          </a:p>
          <a:p>
            <a:r>
              <a:rPr lang="fr-FR" sz="2400" dirty="0" smtClean="0">
                <a:latin typeface="Candara" panose="020E0502030303020204" pitchFamily="34" charset="0"/>
              </a:rPr>
              <a:t>Installation de minikube sous Windows</a:t>
            </a:r>
          </a:p>
          <a:p>
            <a:r>
              <a:rPr lang="fr-FR" sz="2400" dirty="0" smtClean="0">
                <a:latin typeface="Candara" panose="020E0502030303020204" pitchFamily="34" charset="0"/>
              </a:rPr>
              <a:t>Les objets K8s</a:t>
            </a:r>
          </a:p>
          <a:p>
            <a:endParaRPr lang="fr-FR" sz="2400" dirty="0" smtClean="0">
              <a:latin typeface="Candara" panose="020E0502030303020204" pitchFamily="34" charset="0"/>
            </a:endParaRPr>
          </a:p>
          <a:p>
            <a:pPr marL="0" indent="0">
              <a:buNone/>
            </a:pPr>
            <a:endParaRPr lang="fr-FR" sz="2400" dirty="0">
              <a:latin typeface="Candara" panose="020E0502030303020204" pitchFamily="34" charset="0"/>
            </a:endParaRPr>
          </a:p>
        </p:txBody>
      </p:sp>
      <p:sp>
        <p:nvSpPr>
          <p:cNvPr id="5" name="ZoneTexte 1"/>
          <p:cNvSpPr txBox="1"/>
          <p:nvPr/>
        </p:nvSpPr>
        <p:spPr>
          <a:xfrm>
            <a:off x="0" y="485536"/>
            <a:ext cx="1375698" cy="584775"/>
          </a:xfrm>
          <a:prstGeom prst="rect">
            <a:avLst/>
          </a:prstGeom>
          <a:noFill/>
        </p:spPr>
        <p:txBody>
          <a:bodyPr wrap="square" rtlCol="0">
            <a:spAutoFit/>
          </a:bodyPr>
          <a:lstStyle/>
          <a:p>
            <a:r>
              <a:rPr lang="fr-FR" sz="3200" i="1" dirty="0"/>
              <a:t>Le plan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3"/>
            <a:ext cx="5472608" cy="368549"/>
          </a:xfrm>
        </p:spPr>
        <p:txBody>
          <a:bodyPr>
            <a:noAutofit/>
          </a:bodyPr>
          <a:lstStyle/>
          <a:p>
            <a:pPr marL="0" indent="0">
              <a:buNone/>
            </a:pPr>
            <a:r>
              <a:rPr lang="fr-FR" sz="1400" b="1" dirty="0" smtClean="0">
                <a:latin typeface="+mj-lt"/>
              </a:rPr>
              <a:t>Exemple </a:t>
            </a:r>
            <a:r>
              <a:rPr lang="fr-FR" sz="1400" b="1" dirty="0" smtClean="0">
                <a:latin typeface="+mj-lt"/>
              </a:rPr>
              <a:t>d’exposition avec un service</a:t>
            </a:r>
            <a:r>
              <a:rPr lang="fr-FR" sz="1400" b="1" dirty="0" smtClean="0">
                <a:latin typeface="+mj-lt"/>
              </a:rPr>
              <a:t> </a:t>
            </a:r>
            <a:r>
              <a:rPr lang="fr-FR" sz="1400" b="1" dirty="0" smtClean="0">
                <a:latin typeface="+mj-lt"/>
              </a:rPr>
              <a:t>Cluster IP:</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Rectangle 1"/>
          <p:cNvSpPr/>
          <p:nvPr/>
        </p:nvSpPr>
        <p:spPr>
          <a:xfrm>
            <a:off x="611560" y="1247974"/>
            <a:ext cx="2880320" cy="4616648"/>
          </a:xfrm>
          <a:prstGeom prst="rect">
            <a:avLst/>
          </a:prstGeom>
        </p:spPr>
        <p:txBody>
          <a:bodyPr wrap="square">
            <a:spAutoFit/>
          </a:bodyPr>
          <a:lstStyle/>
          <a:p>
            <a:r>
              <a:rPr lang="fr-FR" sz="1400" dirty="0" err="1">
                <a:solidFill>
                  <a:srgbClr val="0F4A85"/>
                </a:solidFill>
                <a:latin typeface="Consolas" panose="020B0609020204030204" pitchFamily="49" charset="0"/>
              </a:rPr>
              <a:t>apiVersion</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apps</a:t>
            </a:r>
            <a:r>
              <a:rPr lang="fr-FR" sz="1400" dirty="0">
                <a:solidFill>
                  <a:srgbClr val="0F4A85"/>
                </a:solidFill>
                <a:latin typeface="Consolas" panose="020B0609020204030204" pitchFamily="49" charset="0"/>
              </a:rPr>
              <a:t>/v1</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kind</a:t>
            </a:r>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Deployment</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metadata</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name</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nginx-deployment</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labels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app</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spec</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replicas</a:t>
            </a:r>
            <a:r>
              <a:rPr lang="fr-FR" sz="1400" dirty="0">
                <a:solidFill>
                  <a:srgbClr val="292929"/>
                </a:solidFill>
                <a:latin typeface="Consolas" panose="020B0609020204030204" pitchFamily="49" charset="0"/>
              </a:rPr>
              <a:t>: </a:t>
            </a:r>
            <a:r>
              <a:rPr lang="fr-FR" sz="1400" dirty="0">
                <a:solidFill>
                  <a:srgbClr val="096D48"/>
                </a:solidFill>
                <a:latin typeface="Consolas" panose="020B0609020204030204" pitchFamily="49" charset="0"/>
              </a:rPr>
              <a:t>3</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selector</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a:t>
            </a:r>
          </a:p>
          <a:p>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matchLabels</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a:t>
            </a:r>
          </a:p>
          <a:p>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app</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nginx</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template</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metadata</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labels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app</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spec</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containers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 </a:t>
            </a:r>
            <a:r>
              <a:rPr lang="fr-FR" sz="1400" dirty="0" err="1">
                <a:solidFill>
                  <a:srgbClr val="0F4A85"/>
                </a:solidFill>
                <a:latin typeface="Consolas" panose="020B0609020204030204" pitchFamily="49" charset="0"/>
              </a:rPr>
              <a:t>name</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image</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ports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containerPort</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a:solidFill>
                  <a:srgbClr val="096D48"/>
                </a:solidFill>
                <a:effectLst>
                  <a:outerShdw blurRad="38100" dist="38100" dir="2700000" algn="tl">
                    <a:srgbClr val="000000">
                      <a:alpha val="43137"/>
                    </a:srgbClr>
                  </a:outerShdw>
                </a:effectLst>
                <a:latin typeface="Consolas" panose="020B0609020204030204" pitchFamily="49" charset="0"/>
              </a:rPr>
              <a:t>80</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p:txBody>
      </p:sp>
      <p:sp>
        <p:nvSpPr>
          <p:cNvPr id="4" name="Rectangle 3"/>
          <p:cNvSpPr/>
          <p:nvPr/>
        </p:nvSpPr>
        <p:spPr>
          <a:xfrm>
            <a:off x="4788024" y="1230040"/>
            <a:ext cx="4320480" cy="2462213"/>
          </a:xfrm>
          <a:prstGeom prst="rect">
            <a:avLst/>
          </a:prstGeom>
        </p:spPr>
        <p:txBody>
          <a:bodyPr wrap="square">
            <a:spAutoFit/>
          </a:bodyPr>
          <a:lstStyle/>
          <a:p>
            <a:r>
              <a:rPr lang="fr-FR" sz="1400" dirty="0" err="1">
                <a:solidFill>
                  <a:srgbClr val="0F4A85"/>
                </a:solidFill>
                <a:latin typeface="Consolas" panose="020B0609020204030204" pitchFamily="49" charset="0"/>
              </a:rPr>
              <a:t>apiVersion</a:t>
            </a:r>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v1</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kind</a:t>
            </a:r>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Service</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metadata</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name</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myapp</a:t>
            </a:r>
            <a:r>
              <a:rPr lang="fr-FR" sz="1400" dirty="0">
                <a:solidFill>
                  <a:srgbClr val="0F4A85"/>
                </a:solidFill>
                <a:latin typeface="Consolas" panose="020B0609020204030204" pitchFamily="49" charset="0"/>
              </a:rPr>
              <a:t>-service</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spec</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type</a:t>
            </a:r>
            <a:r>
              <a:rPr lang="fr-FR" sz="1400" dirty="0">
                <a:solidFill>
                  <a:srgbClr val="292929"/>
                </a:solidFill>
                <a:latin typeface="Consolas" panose="020B0609020204030204" pitchFamily="49" charset="0"/>
              </a:rPr>
              <a:t>: </a:t>
            </a:r>
            <a:r>
              <a:rPr lang="fr-FR" sz="1400" dirty="0" err="1" smtClean="0">
                <a:solidFill>
                  <a:srgbClr val="0F4A85"/>
                </a:solidFill>
                <a:latin typeface="Consolas" panose="020B0609020204030204" pitchFamily="49" charset="0"/>
              </a:rPr>
              <a:t>ClusterIP</a:t>
            </a:r>
            <a:r>
              <a:rPr lang="fr-FR" sz="1400" dirty="0" smtClean="0">
                <a:solidFill>
                  <a:srgbClr val="0F4A85"/>
                </a:solidFill>
                <a:latin typeface="Consolas" panose="020B0609020204030204" pitchFamily="49" charset="0"/>
              </a:rPr>
              <a:t> </a:t>
            </a:r>
            <a:r>
              <a:rPr lang="fr-FR" sz="1400" dirty="0" smtClean="0">
                <a:solidFill>
                  <a:schemeClr val="accent3">
                    <a:lumMod val="50000"/>
                  </a:schemeClr>
                </a:solidFill>
                <a:latin typeface="Consolas" panose="020B0609020204030204" pitchFamily="49" charset="0"/>
              </a:rPr>
              <a:t># ligne optionnelle</a:t>
            </a:r>
            <a:endParaRPr lang="fr-FR" sz="1400" dirty="0">
              <a:solidFill>
                <a:schemeClr val="accent3">
                  <a:lumMod val="50000"/>
                </a:schemeClr>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selector</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a:t>
            </a:r>
          </a:p>
          <a:p>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app</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nginx</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ports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 </a:t>
            </a:r>
            <a:r>
              <a:rPr lang="fr-FR" sz="1400" b="1" dirty="0">
                <a:solidFill>
                  <a:srgbClr val="0F4A85"/>
                </a:solidFill>
                <a:effectLst>
                  <a:outerShdw blurRad="38100" dist="38100" dir="2700000" algn="tl">
                    <a:srgbClr val="000000">
                      <a:alpha val="43137"/>
                    </a:srgbClr>
                  </a:outerShdw>
                </a:effectLst>
                <a:latin typeface="Consolas" panose="020B0609020204030204" pitchFamily="49" charset="0"/>
              </a:rPr>
              <a:t>port</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a:solidFill>
                  <a:srgbClr val="096D48"/>
                </a:solidFill>
                <a:effectLst>
                  <a:outerShdw blurRad="38100" dist="38100" dir="2700000" algn="tl">
                    <a:srgbClr val="000000">
                      <a:alpha val="43137"/>
                    </a:srgbClr>
                  </a:outerShdw>
                </a:effectLst>
                <a:latin typeface="Consolas" panose="020B0609020204030204" pitchFamily="49" charset="0"/>
              </a:rPr>
              <a:t>5000</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a:p>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targetPort</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smtClean="0">
                <a:solidFill>
                  <a:srgbClr val="096D48"/>
                </a:solidFill>
                <a:effectLst>
                  <a:outerShdw blurRad="38100" dist="38100" dir="2700000" algn="tl">
                    <a:srgbClr val="000000">
                      <a:alpha val="43137"/>
                    </a:srgbClr>
                  </a:outerShdw>
                </a:effectLst>
                <a:latin typeface="Consolas" panose="020B0609020204030204" pitchFamily="49" charset="0"/>
              </a:rPr>
              <a:t>80</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p:txBody>
      </p:sp>
      <p:sp>
        <p:nvSpPr>
          <p:cNvPr id="7" name="Espace réservé du contenu 2"/>
          <p:cNvSpPr txBox="1">
            <a:spLocks/>
          </p:cNvSpPr>
          <p:nvPr/>
        </p:nvSpPr>
        <p:spPr>
          <a:xfrm>
            <a:off x="1619672" y="5877272"/>
            <a:ext cx="1216496" cy="28803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1400" b="1" dirty="0" smtClean="0">
                <a:latin typeface="+mj-lt"/>
              </a:rPr>
              <a:t>Deployment</a:t>
            </a:r>
          </a:p>
        </p:txBody>
      </p:sp>
      <p:sp>
        <p:nvSpPr>
          <p:cNvPr id="9" name="Espace réservé du contenu 2"/>
          <p:cNvSpPr txBox="1">
            <a:spLocks/>
          </p:cNvSpPr>
          <p:nvPr/>
        </p:nvSpPr>
        <p:spPr>
          <a:xfrm>
            <a:off x="5580112" y="3789040"/>
            <a:ext cx="2016224" cy="28803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1400" b="1" dirty="0" smtClean="0">
                <a:latin typeface="+mj-lt"/>
              </a:rPr>
              <a:t>Service Cluster IP</a:t>
            </a:r>
          </a:p>
        </p:txBody>
      </p:sp>
    </p:spTree>
    <p:extLst>
      <p:ext uri="{BB962C8B-B14F-4D97-AF65-F5344CB8AC3E}">
        <p14:creationId xmlns:p14="http://schemas.microsoft.com/office/powerpoint/2010/main" val="4105520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4608512" cy="288032"/>
          </a:xfrm>
        </p:spPr>
        <p:txBody>
          <a:bodyPr>
            <a:noAutofit/>
          </a:bodyPr>
          <a:lstStyle/>
          <a:p>
            <a:pPr marL="0" indent="0">
              <a:buNone/>
            </a:pPr>
            <a:r>
              <a:rPr lang="fr-FR" sz="1400" b="1" dirty="0"/>
              <a:t>Exemple d’exposition avec un service</a:t>
            </a:r>
            <a:r>
              <a:rPr lang="fr-FR" sz="1400" b="1" dirty="0" smtClean="0">
                <a:latin typeface="+mj-lt"/>
              </a:rPr>
              <a:t> </a:t>
            </a:r>
            <a:r>
              <a:rPr lang="fr-FR" sz="1400" b="1" dirty="0" smtClean="0">
                <a:latin typeface="+mj-lt"/>
              </a:rPr>
              <a:t>avec </a:t>
            </a:r>
            <a:r>
              <a:rPr lang="fr-FR" sz="1400" b="1" dirty="0" err="1" smtClean="0">
                <a:latin typeface="+mj-lt"/>
              </a:rPr>
              <a:t>NodePort</a:t>
            </a:r>
            <a:r>
              <a:rPr lang="fr-FR" sz="1400" b="1" dirty="0" smtClean="0">
                <a:latin typeface="+mj-lt"/>
              </a:rPr>
              <a:t>:</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Rectangle 1"/>
          <p:cNvSpPr/>
          <p:nvPr/>
        </p:nvSpPr>
        <p:spPr>
          <a:xfrm>
            <a:off x="539552" y="1196752"/>
            <a:ext cx="2880320" cy="4616648"/>
          </a:xfrm>
          <a:prstGeom prst="rect">
            <a:avLst/>
          </a:prstGeom>
        </p:spPr>
        <p:txBody>
          <a:bodyPr wrap="square">
            <a:spAutoFit/>
          </a:bodyPr>
          <a:lstStyle/>
          <a:p>
            <a:r>
              <a:rPr lang="fr-FR" sz="1400" dirty="0" err="1">
                <a:solidFill>
                  <a:srgbClr val="0F4A85"/>
                </a:solidFill>
                <a:latin typeface="Consolas" panose="020B0609020204030204" pitchFamily="49" charset="0"/>
              </a:rPr>
              <a:t>apiVersion</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apps</a:t>
            </a:r>
            <a:r>
              <a:rPr lang="fr-FR" sz="1400" dirty="0">
                <a:solidFill>
                  <a:srgbClr val="0F4A85"/>
                </a:solidFill>
                <a:latin typeface="Consolas" panose="020B0609020204030204" pitchFamily="49" charset="0"/>
              </a:rPr>
              <a:t>/v1</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kind</a:t>
            </a:r>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Deployment</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metadata</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name</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nginx-deployment</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labels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app</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spec</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replicas</a:t>
            </a:r>
            <a:r>
              <a:rPr lang="fr-FR" sz="1400" dirty="0">
                <a:solidFill>
                  <a:srgbClr val="292929"/>
                </a:solidFill>
                <a:latin typeface="Consolas" panose="020B0609020204030204" pitchFamily="49" charset="0"/>
              </a:rPr>
              <a:t>: </a:t>
            </a:r>
            <a:r>
              <a:rPr lang="fr-FR" sz="1400" dirty="0">
                <a:solidFill>
                  <a:srgbClr val="096D48"/>
                </a:solidFill>
                <a:latin typeface="Consolas" panose="020B0609020204030204" pitchFamily="49" charset="0"/>
              </a:rPr>
              <a:t>3</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selector</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a:t>
            </a:r>
          </a:p>
          <a:p>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matchLabels</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a:t>
            </a:r>
          </a:p>
          <a:p>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app</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nginx</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template</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metadata</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labels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app</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spec</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containers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 </a:t>
            </a:r>
            <a:r>
              <a:rPr lang="fr-FR" sz="1400" dirty="0" err="1">
                <a:solidFill>
                  <a:srgbClr val="0F4A85"/>
                </a:solidFill>
                <a:latin typeface="Consolas" panose="020B0609020204030204" pitchFamily="49" charset="0"/>
              </a:rPr>
              <a:t>name</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image</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nginx</a:t>
            </a:r>
            <a:endParaRPr lang="fr-FR" sz="1400" dirty="0">
              <a:solidFill>
                <a:srgbClr val="292929"/>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ports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containerPort</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a:solidFill>
                  <a:srgbClr val="096D48"/>
                </a:solidFill>
                <a:effectLst>
                  <a:outerShdw blurRad="38100" dist="38100" dir="2700000" algn="tl">
                    <a:srgbClr val="000000">
                      <a:alpha val="43137"/>
                    </a:srgbClr>
                  </a:outerShdw>
                </a:effectLst>
                <a:latin typeface="Consolas" panose="020B0609020204030204" pitchFamily="49" charset="0"/>
              </a:rPr>
              <a:t>80</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p:txBody>
      </p:sp>
      <p:sp>
        <p:nvSpPr>
          <p:cNvPr id="4" name="Rectangle 3"/>
          <p:cNvSpPr/>
          <p:nvPr/>
        </p:nvSpPr>
        <p:spPr>
          <a:xfrm>
            <a:off x="4788024" y="1230040"/>
            <a:ext cx="4320480" cy="2677656"/>
          </a:xfrm>
          <a:prstGeom prst="rect">
            <a:avLst/>
          </a:prstGeom>
        </p:spPr>
        <p:txBody>
          <a:bodyPr wrap="square">
            <a:spAutoFit/>
          </a:bodyPr>
          <a:lstStyle/>
          <a:p>
            <a:r>
              <a:rPr lang="fr-FR" sz="1400" dirty="0" err="1">
                <a:solidFill>
                  <a:srgbClr val="0F4A85"/>
                </a:solidFill>
                <a:latin typeface="Consolas" panose="020B0609020204030204" pitchFamily="49" charset="0"/>
              </a:rPr>
              <a:t>apiVersion</a:t>
            </a:r>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v1</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kind</a:t>
            </a:r>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Service</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metadata</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name</a:t>
            </a:r>
            <a:r>
              <a:rPr lang="fr-FR" sz="1400" dirty="0">
                <a:solidFill>
                  <a:srgbClr val="292929"/>
                </a:solidFill>
                <a:latin typeface="Consolas" panose="020B0609020204030204" pitchFamily="49" charset="0"/>
              </a:rPr>
              <a:t>: </a:t>
            </a:r>
            <a:r>
              <a:rPr lang="fr-FR" sz="1400" dirty="0" err="1">
                <a:solidFill>
                  <a:srgbClr val="0F4A85"/>
                </a:solidFill>
                <a:latin typeface="Consolas" panose="020B0609020204030204" pitchFamily="49" charset="0"/>
              </a:rPr>
              <a:t>myapp</a:t>
            </a:r>
            <a:r>
              <a:rPr lang="fr-FR" sz="1400" dirty="0">
                <a:solidFill>
                  <a:srgbClr val="0F4A85"/>
                </a:solidFill>
                <a:latin typeface="Consolas" panose="020B0609020204030204" pitchFamily="49" charset="0"/>
              </a:rPr>
              <a:t>-service</a:t>
            </a:r>
            <a:endParaRPr lang="fr-FR" sz="1400" dirty="0">
              <a:solidFill>
                <a:srgbClr val="292929"/>
              </a:solidFill>
              <a:latin typeface="Consolas" panose="020B0609020204030204" pitchFamily="49" charset="0"/>
            </a:endParaRPr>
          </a:p>
          <a:p>
            <a:r>
              <a:rPr lang="fr-FR" sz="1400" dirty="0" err="1">
                <a:solidFill>
                  <a:srgbClr val="0F4A85"/>
                </a:solidFill>
                <a:latin typeface="Consolas" panose="020B0609020204030204" pitchFamily="49" charset="0"/>
              </a:rPr>
              <a:t>spec</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type</a:t>
            </a:r>
            <a:r>
              <a:rPr lang="fr-FR" sz="1400" dirty="0">
                <a:solidFill>
                  <a:srgbClr val="292929"/>
                </a:solidFill>
                <a:latin typeface="Consolas" panose="020B0609020204030204" pitchFamily="49" charset="0"/>
              </a:rPr>
              <a:t>: </a:t>
            </a:r>
            <a:r>
              <a:rPr lang="fr-FR" sz="1400" dirty="0" err="1" smtClean="0">
                <a:solidFill>
                  <a:srgbClr val="0F4A85"/>
                </a:solidFill>
                <a:latin typeface="Consolas" panose="020B0609020204030204" pitchFamily="49" charset="0"/>
              </a:rPr>
              <a:t>ClusterIP</a:t>
            </a:r>
            <a:r>
              <a:rPr lang="fr-FR" sz="1400" dirty="0" smtClean="0">
                <a:solidFill>
                  <a:srgbClr val="0F4A85"/>
                </a:solidFill>
                <a:latin typeface="Consolas" panose="020B0609020204030204" pitchFamily="49" charset="0"/>
              </a:rPr>
              <a:t> </a:t>
            </a:r>
            <a:r>
              <a:rPr lang="fr-FR" sz="1400" dirty="0" smtClean="0">
                <a:solidFill>
                  <a:schemeClr val="accent3">
                    <a:lumMod val="50000"/>
                  </a:schemeClr>
                </a:solidFill>
                <a:latin typeface="Consolas" panose="020B0609020204030204" pitchFamily="49" charset="0"/>
              </a:rPr>
              <a:t># ligne optionnelle</a:t>
            </a:r>
            <a:endParaRPr lang="fr-FR" sz="1400" dirty="0">
              <a:solidFill>
                <a:schemeClr val="accent3">
                  <a:lumMod val="50000"/>
                </a:schemeClr>
              </a:solidFill>
              <a:latin typeface="Consolas" panose="020B0609020204030204" pitchFamily="49" charset="0"/>
            </a:endParaRPr>
          </a:p>
          <a:p>
            <a:r>
              <a:rPr lang="fr-FR" sz="1400" dirty="0">
                <a:solidFill>
                  <a:srgbClr val="292929"/>
                </a:solidFill>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selector</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a:t>
            </a:r>
          </a:p>
          <a:p>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app</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nginx</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a:p>
            <a:r>
              <a:rPr lang="fr-FR" sz="1400" dirty="0">
                <a:solidFill>
                  <a:srgbClr val="292929"/>
                </a:solidFill>
                <a:latin typeface="Consolas" panose="020B0609020204030204" pitchFamily="49" charset="0"/>
              </a:rPr>
              <a:t>  </a:t>
            </a:r>
            <a:r>
              <a:rPr lang="fr-FR" sz="1400" dirty="0">
                <a:solidFill>
                  <a:srgbClr val="0F4A85"/>
                </a:solidFill>
                <a:latin typeface="Consolas" panose="020B0609020204030204" pitchFamily="49" charset="0"/>
              </a:rPr>
              <a:t>ports</a:t>
            </a:r>
            <a:r>
              <a:rPr lang="fr-FR" sz="1400" dirty="0">
                <a:solidFill>
                  <a:srgbClr val="292929"/>
                </a:solidFill>
                <a:latin typeface="Consolas" panose="020B0609020204030204" pitchFamily="49" charset="0"/>
              </a:rPr>
              <a:t>:</a:t>
            </a:r>
          </a:p>
          <a:p>
            <a:r>
              <a:rPr lang="fr-FR" sz="1400" dirty="0">
                <a:solidFill>
                  <a:srgbClr val="292929"/>
                </a:solidFill>
                <a:latin typeface="Consolas" panose="020B0609020204030204" pitchFamily="49" charset="0"/>
              </a:rPr>
              <a:t>    - </a:t>
            </a:r>
            <a:r>
              <a:rPr lang="fr-FR" sz="1400" b="1" dirty="0">
                <a:solidFill>
                  <a:srgbClr val="0F4A85"/>
                </a:solidFill>
                <a:effectLst>
                  <a:outerShdw blurRad="38100" dist="38100" dir="2700000" algn="tl">
                    <a:srgbClr val="000000">
                      <a:alpha val="43137"/>
                    </a:srgbClr>
                  </a:outerShdw>
                </a:effectLst>
                <a:latin typeface="Consolas" panose="020B0609020204030204" pitchFamily="49" charset="0"/>
              </a:rPr>
              <a:t>port</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a:solidFill>
                  <a:srgbClr val="096D48"/>
                </a:solidFill>
                <a:effectLst>
                  <a:outerShdw blurRad="38100" dist="38100" dir="2700000" algn="tl">
                    <a:srgbClr val="000000">
                      <a:alpha val="43137"/>
                    </a:srgbClr>
                  </a:outerShdw>
                </a:effectLst>
                <a:latin typeface="Consolas" panose="020B0609020204030204" pitchFamily="49" charset="0"/>
              </a:rPr>
              <a:t>5000</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a:p>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err="1">
                <a:solidFill>
                  <a:srgbClr val="0F4A85"/>
                </a:solidFill>
                <a:effectLst>
                  <a:outerShdw blurRad="38100" dist="38100" dir="2700000" algn="tl">
                    <a:srgbClr val="000000">
                      <a:alpha val="43137"/>
                    </a:srgbClr>
                  </a:outerShdw>
                </a:effectLst>
                <a:latin typeface="Consolas" panose="020B0609020204030204" pitchFamily="49" charset="0"/>
              </a:rPr>
              <a:t>targetPort</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smtClean="0">
                <a:solidFill>
                  <a:srgbClr val="096D48"/>
                </a:solidFill>
                <a:effectLst>
                  <a:outerShdw blurRad="38100" dist="38100" dir="2700000" algn="tl">
                    <a:srgbClr val="000000">
                      <a:alpha val="43137"/>
                    </a:srgbClr>
                  </a:outerShdw>
                </a:effectLst>
                <a:latin typeface="Consolas" panose="020B0609020204030204" pitchFamily="49" charset="0"/>
              </a:rPr>
              <a:t>80</a:t>
            </a:r>
          </a:p>
          <a:p>
            <a:r>
              <a:rPr lang="fr-FR" sz="1400" b="1" dirty="0">
                <a:solidFill>
                  <a:srgbClr val="096D48"/>
                </a:solidFill>
                <a:effectLst>
                  <a:outerShdw blurRad="38100" dist="38100" dir="2700000" algn="tl">
                    <a:srgbClr val="000000">
                      <a:alpha val="43137"/>
                    </a:srgbClr>
                  </a:outerShdw>
                </a:effectLst>
                <a:latin typeface="Consolas" panose="020B0609020204030204" pitchFamily="49" charset="0"/>
              </a:rPr>
              <a:t> </a:t>
            </a:r>
            <a:r>
              <a:rPr lang="fr-FR" sz="1400" b="1" dirty="0" smtClean="0">
                <a:solidFill>
                  <a:srgbClr val="096D48"/>
                </a:solidFill>
                <a:effectLst>
                  <a:outerShdw blurRad="38100" dist="38100" dir="2700000" algn="tl">
                    <a:srgbClr val="000000">
                      <a:alpha val="43137"/>
                    </a:srgbClr>
                  </a:outerShdw>
                </a:effectLst>
                <a:latin typeface="Consolas" panose="020B0609020204030204" pitchFamily="49" charset="0"/>
              </a:rPr>
              <a:t>     </a:t>
            </a:r>
            <a:r>
              <a:rPr lang="fr-FR" sz="1400" b="1" dirty="0" err="1" smtClean="0">
                <a:solidFill>
                  <a:srgbClr val="0F4A85"/>
                </a:solidFill>
                <a:effectLst>
                  <a:outerShdw blurRad="38100" dist="38100" dir="2700000" algn="tl">
                    <a:srgbClr val="000000">
                      <a:alpha val="43137"/>
                    </a:srgbClr>
                  </a:outerShdw>
                </a:effectLst>
                <a:latin typeface="Consolas" panose="020B0609020204030204" pitchFamily="49" charset="0"/>
              </a:rPr>
              <a:t>nodePort</a:t>
            </a:r>
            <a:r>
              <a:rPr lang="fr-FR" sz="1400" b="1" dirty="0">
                <a:solidFill>
                  <a:srgbClr val="292929"/>
                </a:solidFill>
                <a:effectLst>
                  <a:outerShdw blurRad="38100" dist="38100" dir="2700000" algn="tl">
                    <a:srgbClr val="000000">
                      <a:alpha val="43137"/>
                    </a:srgbClr>
                  </a:outerShdw>
                </a:effectLst>
                <a:latin typeface="Consolas" panose="020B0609020204030204" pitchFamily="49" charset="0"/>
              </a:rPr>
              <a:t>: </a:t>
            </a:r>
            <a:r>
              <a:rPr lang="fr-FR" sz="1400" b="1" dirty="0" smtClean="0">
                <a:solidFill>
                  <a:srgbClr val="096D48"/>
                </a:solidFill>
                <a:effectLst>
                  <a:outerShdw blurRad="38100" dist="38100" dir="2700000" algn="tl">
                    <a:srgbClr val="000000">
                      <a:alpha val="43137"/>
                    </a:srgbClr>
                  </a:outerShdw>
                </a:effectLst>
                <a:latin typeface="Consolas" panose="020B0609020204030204" pitchFamily="49" charset="0"/>
              </a:rPr>
              <a:t>30080</a:t>
            </a:r>
            <a:endParaRPr lang="fr-FR" sz="1400" b="1" dirty="0">
              <a:solidFill>
                <a:srgbClr val="292929"/>
              </a:solidFill>
              <a:effectLst>
                <a:outerShdw blurRad="38100" dist="38100" dir="2700000" algn="tl">
                  <a:srgbClr val="000000">
                    <a:alpha val="43137"/>
                  </a:srgbClr>
                </a:outerShdw>
              </a:effectLst>
              <a:latin typeface="Consolas" panose="020B0609020204030204" pitchFamily="49" charset="0"/>
            </a:endParaRPr>
          </a:p>
        </p:txBody>
      </p:sp>
      <p:sp>
        <p:nvSpPr>
          <p:cNvPr id="7" name="Espace réservé du contenu 2"/>
          <p:cNvSpPr txBox="1">
            <a:spLocks/>
          </p:cNvSpPr>
          <p:nvPr/>
        </p:nvSpPr>
        <p:spPr>
          <a:xfrm>
            <a:off x="1619672" y="5877272"/>
            <a:ext cx="1216496" cy="28803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1400" b="1" dirty="0" smtClean="0">
                <a:latin typeface="+mj-lt"/>
              </a:rPr>
              <a:t>Deployment</a:t>
            </a:r>
          </a:p>
        </p:txBody>
      </p:sp>
      <p:sp>
        <p:nvSpPr>
          <p:cNvPr id="9" name="Espace réservé du contenu 2"/>
          <p:cNvSpPr txBox="1">
            <a:spLocks/>
          </p:cNvSpPr>
          <p:nvPr/>
        </p:nvSpPr>
        <p:spPr>
          <a:xfrm>
            <a:off x="5580112" y="3907696"/>
            <a:ext cx="2016224" cy="28803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1400" b="1" dirty="0" smtClean="0">
                <a:latin typeface="+mj-lt"/>
              </a:rPr>
              <a:t>Service Cluster IP</a:t>
            </a:r>
          </a:p>
        </p:txBody>
      </p:sp>
    </p:spTree>
    <p:extLst>
      <p:ext uri="{BB962C8B-B14F-4D97-AF65-F5344CB8AC3E}">
        <p14:creationId xmlns:p14="http://schemas.microsoft.com/office/powerpoint/2010/main" val="95042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6" name="Rectangle 5"/>
          <p:cNvSpPr/>
          <p:nvPr/>
        </p:nvSpPr>
        <p:spPr>
          <a:xfrm>
            <a:off x="539552" y="836712"/>
            <a:ext cx="8208912" cy="584775"/>
          </a:xfrm>
          <a:prstGeom prst="rect">
            <a:avLst/>
          </a:prstGeom>
        </p:spPr>
        <p:txBody>
          <a:bodyPr wrap="square">
            <a:spAutoFit/>
          </a:bodyPr>
          <a:lstStyle/>
          <a:p>
            <a:r>
              <a:rPr lang="fr-FR" sz="1600" dirty="0" smtClean="0"/>
              <a:t>Au lieu de </a:t>
            </a:r>
            <a:r>
              <a:rPr lang="fr-FR" sz="1600" dirty="0"/>
              <a:t>rédiger un </a:t>
            </a:r>
            <a:r>
              <a:rPr lang="fr-FR" sz="1600" dirty="0" err="1"/>
              <a:t>template</a:t>
            </a:r>
            <a:r>
              <a:rPr lang="fr-FR" sz="1600" dirty="0"/>
              <a:t> YAML </a:t>
            </a:r>
            <a:r>
              <a:rPr lang="fr-FR" sz="1600" dirty="0" smtClean="0"/>
              <a:t>du service</a:t>
            </a:r>
            <a:r>
              <a:rPr lang="fr-FR" sz="1600" dirty="0"/>
              <a:t>, </a:t>
            </a:r>
            <a:r>
              <a:rPr lang="fr-FR" sz="1600" dirty="0" smtClean="0"/>
              <a:t>il est possible de </a:t>
            </a:r>
            <a:r>
              <a:rPr lang="fr-FR" sz="1600" dirty="0"/>
              <a:t>créer un service à l'aide de la commande </a:t>
            </a:r>
            <a:r>
              <a:rPr lang="fr-FR" sz="1600" b="1" dirty="0" err="1"/>
              <a:t>kubectl</a:t>
            </a:r>
            <a:r>
              <a:rPr lang="fr-FR" sz="1600" b="1" dirty="0"/>
              <a:t> expose </a:t>
            </a:r>
            <a:r>
              <a:rPr lang="fr-FR" sz="1600" dirty="0" smtClean="0"/>
              <a:t>à fin </a:t>
            </a:r>
            <a:r>
              <a:rPr lang="fr-FR" sz="1600" dirty="0"/>
              <a:t>d'exposer les </a:t>
            </a:r>
            <a:r>
              <a:rPr lang="fr-FR" sz="1600" dirty="0" err="1"/>
              <a:t>pods</a:t>
            </a:r>
            <a:r>
              <a:rPr lang="fr-FR" sz="1600" dirty="0"/>
              <a:t> </a:t>
            </a:r>
            <a:r>
              <a:rPr lang="fr-FR" sz="1600" dirty="0" smtClean="0"/>
              <a:t>du Deployment</a:t>
            </a:r>
            <a:r>
              <a:rPr lang="fr-FR" sz="1600" dirty="0"/>
              <a:t>.</a:t>
            </a:r>
          </a:p>
        </p:txBody>
      </p:sp>
      <p:sp>
        <p:nvSpPr>
          <p:cNvPr id="8" name="Rectangle 7"/>
          <p:cNvSpPr/>
          <p:nvPr/>
        </p:nvSpPr>
        <p:spPr>
          <a:xfrm>
            <a:off x="467544" y="1636618"/>
            <a:ext cx="8424936" cy="2308324"/>
          </a:xfrm>
          <a:prstGeom prst="rect">
            <a:avLst/>
          </a:prstGeom>
        </p:spPr>
        <p:txBody>
          <a:bodyPr wrap="square">
            <a:spAutoFit/>
          </a:bodyPr>
          <a:lstStyle/>
          <a:p>
            <a:r>
              <a:rPr lang="fr-FR" dirty="0"/>
              <a:t>Après ceci, on expose les </a:t>
            </a:r>
            <a:r>
              <a:rPr lang="fr-FR" dirty="0" err="1"/>
              <a:t>pods</a:t>
            </a:r>
            <a:r>
              <a:rPr lang="fr-FR" dirty="0"/>
              <a:t> de notre Deployment : </a:t>
            </a:r>
            <a:endParaRPr lang="fr-FR" dirty="0" smtClean="0"/>
          </a:p>
          <a:p>
            <a:r>
              <a:rPr lang="fr-FR" b="1" dirty="0" err="1" smtClean="0"/>
              <a:t>kubectl</a:t>
            </a:r>
            <a:r>
              <a:rPr lang="fr-FR" b="1" dirty="0" smtClean="0"/>
              <a:t> </a:t>
            </a:r>
            <a:r>
              <a:rPr lang="fr-FR" b="1" dirty="0"/>
              <a:t>expose </a:t>
            </a:r>
            <a:r>
              <a:rPr lang="fr-FR" b="1" dirty="0" err="1" smtClean="0"/>
              <a:t>deployment</a:t>
            </a:r>
            <a:r>
              <a:rPr lang="fr-FR" b="1" dirty="0" smtClean="0"/>
              <a:t> </a:t>
            </a:r>
            <a:r>
              <a:rPr lang="fr-FR" b="1" dirty="0" err="1" smtClean="0"/>
              <a:t>nginx-deployment</a:t>
            </a:r>
            <a:r>
              <a:rPr lang="fr-FR" b="1" dirty="0" smtClean="0"/>
              <a:t> </a:t>
            </a:r>
            <a:r>
              <a:rPr lang="fr-FR" b="1" dirty="0"/>
              <a:t>--</a:t>
            </a:r>
            <a:r>
              <a:rPr lang="fr-FR" b="1" dirty="0" err="1"/>
              <a:t>name</a:t>
            </a:r>
            <a:r>
              <a:rPr lang="fr-FR" b="1" dirty="0"/>
              <a:t> </a:t>
            </a:r>
            <a:r>
              <a:rPr lang="fr-FR" b="1" dirty="0" err="1"/>
              <a:t>myapp</a:t>
            </a:r>
            <a:r>
              <a:rPr lang="fr-FR" b="1" dirty="0"/>
              <a:t>-service </a:t>
            </a:r>
            <a:r>
              <a:rPr lang="fr-FR" b="1" dirty="0" smtClean="0"/>
              <a:t>--</a:t>
            </a:r>
            <a:r>
              <a:rPr lang="fr-FR" b="1" dirty="0"/>
              <a:t>type </a:t>
            </a:r>
            <a:r>
              <a:rPr lang="fr-FR" b="1" dirty="0" err="1"/>
              <a:t>ClusterIP</a:t>
            </a:r>
            <a:r>
              <a:rPr lang="fr-FR" b="1" dirty="0"/>
              <a:t> --</a:t>
            </a:r>
            <a:r>
              <a:rPr lang="fr-FR" b="1" dirty="0" err="1"/>
              <a:t>protocol</a:t>
            </a:r>
            <a:r>
              <a:rPr lang="fr-FR" b="1" dirty="0"/>
              <a:t> TCP --port 5000 --</a:t>
            </a:r>
            <a:r>
              <a:rPr lang="fr-FR" b="1" dirty="0" err="1"/>
              <a:t>target</a:t>
            </a:r>
            <a:r>
              <a:rPr lang="fr-FR" b="1" dirty="0"/>
              <a:t>-port </a:t>
            </a:r>
            <a:r>
              <a:rPr lang="fr-FR" b="1" dirty="0" smtClean="0"/>
              <a:t>80 </a:t>
            </a:r>
            <a:r>
              <a:rPr lang="fr-FR" b="1" dirty="0"/>
              <a:t>--</a:t>
            </a:r>
            <a:r>
              <a:rPr lang="fr-FR" b="1" dirty="0" err="1"/>
              <a:t>selector</a:t>
            </a:r>
            <a:r>
              <a:rPr lang="fr-FR" b="1" dirty="0"/>
              <a:t>='</a:t>
            </a:r>
            <a:r>
              <a:rPr lang="fr-FR" b="1" dirty="0" err="1"/>
              <a:t>app</a:t>
            </a:r>
            <a:r>
              <a:rPr lang="fr-FR" b="1" dirty="0"/>
              <a:t>=</a:t>
            </a:r>
            <a:r>
              <a:rPr lang="fr-FR" b="1" dirty="0" err="1"/>
              <a:t>myapp</a:t>
            </a:r>
            <a:r>
              <a:rPr lang="fr-FR" b="1" dirty="0" smtClean="0"/>
              <a:t>'</a:t>
            </a:r>
          </a:p>
          <a:p>
            <a:endParaRPr lang="fr-FR" dirty="0"/>
          </a:p>
          <a:p>
            <a:r>
              <a:rPr lang="fr-FR" dirty="0" smtClean="0"/>
              <a:t> </a:t>
            </a:r>
            <a:r>
              <a:rPr lang="fr-FR" dirty="0"/>
              <a:t>Voici la commande pour exposer notre Deployment avec un service de type </a:t>
            </a:r>
            <a:r>
              <a:rPr lang="fr-FR" dirty="0" err="1"/>
              <a:t>NodePort</a:t>
            </a:r>
            <a:r>
              <a:rPr lang="fr-FR" dirty="0"/>
              <a:t> </a:t>
            </a:r>
            <a:r>
              <a:rPr lang="fr-FR" dirty="0" smtClean="0"/>
              <a:t>:</a:t>
            </a:r>
          </a:p>
          <a:p>
            <a:endParaRPr lang="fr-FR" dirty="0" smtClean="0"/>
          </a:p>
          <a:p>
            <a:r>
              <a:rPr lang="fr-FR" dirty="0" smtClean="0"/>
              <a:t> </a:t>
            </a:r>
            <a:r>
              <a:rPr lang="fr-FR" b="1" dirty="0" err="1"/>
              <a:t>kubectl</a:t>
            </a:r>
            <a:r>
              <a:rPr lang="fr-FR" b="1" dirty="0"/>
              <a:t> expose </a:t>
            </a:r>
            <a:r>
              <a:rPr lang="fr-FR" b="1" dirty="0" err="1"/>
              <a:t>deployment</a:t>
            </a:r>
            <a:r>
              <a:rPr lang="fr-FR" b="1" dirty="0"/>
              <a:t> </a:t>
            </a:r>
            <a:r>
              <a:rPr lang="fr-FR" b="1" dirty="0" err="1"/>
              <a:t>my-deployment</a:t>
            </a:r>
            <a:r>
              <a:rPr lang="fr-FR" b="1" dirty="0"/>
              <a:t> --</a:t>
            </a:r>
            <a:r>
              <a:rPr lang="fr-FR" b="1" dirty="0" err="1"/>
              <a:t>name</a:t>
            </a:r>
            <a:r>
              <a:rPr lang="fr-FR" b="1" dirty="0"/>
              <a:t> </a:t>
            </a:r>
            <a:r>
              <a:rPr lang="fr-FR" b="1" dirty="0" err="1"/>
              <a:t>myapp</a:t>
            </a:r>
            <a:r>
              <a:rPr lang="fr-FR" b="1" dirty="0"/>
              <a:t>-service </a:t>
            </a:r>
            <a:r>
              <a:rPr lang="fr-FR" b="1" dirty="0" smtClean="0"/>
              <a:t> </a:t>
            </a:r>
            <a:r>
              <a:rPr lang="fr-FR" b="1" dirty="0"/>
              <a:t>--type </a:t>
            </a:r>
            <a:r>
              <a:rPr lang="fr-FR" b="1" dirty="0" err="1"/>
              <a:t>NodePort</a:t>
            </a:r>
            <a:r>
              <a:rPr lang="fr-FR" b="1" dirty="0"/>
              <a:t> --</a:t>
            </a:r>
            <a:r>
              <a:rPr lang="fr-FR" b="1" dirty="0" err="1"/>
              <a:t>protocol</a:t>
            </a:r>
            <a:r>
              <a:rPr lang="fr-FR" b="1" dirty="0"/>
              <a:t> TCP --port 5000 --</a:t>
            </a:r>
            <a:r>
              <a:rPr lang="fr-FR" b="1" dirty="0" err="1"/>
              <a:t>target</a:t>
            </a:r>
            <a:r>
              <a:rPr lang="fr-FR" b="1" dirty="0"/>
              <a:t>-port </a:t>
            </a:r>
            <a:r>
              <a:rPr lang="fr-FR" b="1" dirty="0" smtClean="0"/>
              <a:t>80  --</a:t>
            </a:r>
            <a:r>
              <a:rPr lang="fr-FR" b="1" dirty="0" err="1" smtClean="0"/>
              <a:t>nodePort</a:t>
            </a:r>
            <a:r>
              <a:rPr lang="fr-FR" b="1" dirty="0" smtClean="0"/>
              <a:t> 30080 </a:t>
            </a:r>
            <a:r>
              <a:rPr lang="fr-FR" b="1" dirty="0"/>
              <a:t>--</a:t>
            </a:r>
            <a:r>
              <a:rPr lang="fr-FR" b="1" dirty="0" err="1"/>
              <a:t>selector</a:t>
            </a:r>
            <a:r>
              <a:rPr lang="fr-FR" b="1" dirty="0"/>
              <a:t>='</a:t>
            </a:r>
            <a:r>
              <a:rPr lang="fr-FR" b="1" dirty="0" err="1"/>
              <a:t>app</a:t>
            </a:r>
            <a:r>
              <a:rPr lang="fr-FR" b="1" dirty="0"/>
              <a:t>=</a:t>
            </a:r>
            <a:r>
              <a:rPr lang="fr-FR" b="1" dirty="0" err="1"/>
              <a:t>myap</a:t>
            </a:r>
            <a:endParaRPr lang="fr-FR" b="1" dirty="0"/>
          </a:p>
        </p:txBody>
      </p:sp>
      <p:sp>
        <p:nvSpPr>
          <p:cNvPr id="10" name="Rectangle 9"/>
          <p:cNvSpPr/>
          <p:nvPr/>
        </p:nvSpPr>
        <p:spPr>
          <a:xfrm>
            <a:off x="531342" y="4284924"/>
            <a:ext cx="7992888" cy="646331"/>
          </a:xfrm>
          <a:prstGeom prst="rect">
            <a:avLst/>
          </a:prstGeom>
        </p:spPr>
        <p:txBody>
          <a:bodyPr wrap="square">
            <a:spAutoFit/>
          </a:bodyPr>
          <a:lstStyle/>
          <a:p>
            <a:r>
              <a:rPr lang="fr-FR" b="1" dirty="0" smtClean="0"/>
              <a:t>Note: </a:t>
            </a:r>
            <a:r>
              <a:rPr lang="fr-FR" dirty="0" smtClean="0"/>
              <a:t>Un petit </a:t>
            </a:r>
            <a:r>
              <a:rPr lang="fr-FR" dirty="0"/>
              <a:t>rappel la plage d'IP dans un service de type </a:t>
            </a:r>
            <a:r>
              <a:rPr lang="fr-FR" dirty="0" err="1"/>
              <a:t>NodePort</a:t>
            </a:r>
            <a:r>
              <a:rPr lang="fr-FR" dirty="0"/>
              <a:t> se situe entre 30000 et 32767. </a:t>
            </a:r>
          </a:p>
        </p:txBody>
      </p:sp>
    </p:spTree>
    <p:extLst>
      <p:ext uri="{BB962C8B-B14F-4D97-AF65-F5344CB8AC3E}">
        <p14:creationId xmlns:p14="http://schemas.microsoft.com/office/powerpoint/2010/main" val="10888534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51520" y="764704"/>
            <a:ext cx="3456384" cy="2808312"/>
          </a:xfrm>
        </p:spPr>
        <p:txBody>
          <a:bodyPr>
            <a:noAutofit/>
          </a:bodyPr>
          <a:lstStyle/>
          <a:p>
            <a:pPr marL="0" indent="0">
              <a:buNone/>
            </a:pPr>
            <a:r>
              <a:rPr lang="fr-FR" sz="1600" b="1" dirty="0" err="1" smtClean="0">
                <a:latin typeface="+mj-lt"/>
              </a:rPr>
              <a:t>namespace</a:t>
            </a:r>
            <a:r>
              <a:rPr lang="fr-FR" sz="1600" b="1" dirty="0" smtClean="0">
                <a:latin typeface="+mj-lt"/>
              </a:rPr>
              <a:t>: </a:t>
            </a:r>
            <a:r>
              <a:rPr lang="fr-FR" sz="1600" dirty="0"/>
              <a:t>Les espaces de noms sont destinés à être utilisés dans des environnements comportant de nombreux utilisateurs répartis sur plusieurs équipes ou </a:t>
            </a:r>
            <a:r>
              <a:rPr lang="fr-FR" sz="1600" dirty="0" smtClean="0"/>
              <a:t>projets</a:t>
            </a:r>
          </a:p>
          <a:p>
            <a:pPr marL="0" indent="0">
              <a:buNone/>
            </a:pPr>
            <a:endParaRPr lang="fr-FR" sz="1600" b="1" dirty="0">
              <a:latin typeface="+mj-lt"/>
            </a:endParaRPr>
          </a:p>
          <a:p>
            <a:pPr marL="0" indent="0">
              <a:buNone/>
            </a:pPr>
            <a:r>
              <a:rPr lang="fr-FR" sz="1600" dirty="0"/>
              <a:t>Les espaces de noms fournissent une </a:t>
            </a:r>
            <a:r>
              <a:rPr lang="fr-FR" sz="1600" dirty="0" smtClean="0"/>
              <a:t>portée </a:t>
            </a:r>
            <a:r>
              <a:rPr lang="fr-FR" sz="1600" dirty="0"/>
              <a:t>pour les </a:t>
            </a:r>
            <a:r>
              <a:rPr lang="fr-FR" sz="1600" dirty="0" smtClean="0"/>
              <a:t>objets k8s</a:t>
            </a:r>
          </a:p>
          <a:p>
            <a:pPr marL="0" indent="0">
              <a:buNone/>
            </a:pPr>
            <a:r>
              <a:rPr lang="fr-FR" sz="1600" dirty="0"/>
              <a:t>Kubernetes inclut cet espace de </a:t>
            </a:r>
            <a:r>
              <a:rPr lang="fr-FR" sz="1600" dirty="0" smtClean="0"/>
              <a:t>noms par défaut </a:t>
            </a:r>
          </a:p>
          <a:p>
            <a:pPr marL="0" indent="0">
              <a:buNone/>
            </a:pPr>
            <a:endParaRPr lang="fr-FR" sz="1600" dirty="0"/>
          </a:p>
          <a:p>
            <a:pPr marL="0" indent="0">
              <a:buNone/>
            </a:pPr>
            <a:endParaRPr lang="fr-FR" sz="500" b="1" dirty="0" smtClean="0">
              <a:latin typeface="+mj-lt"/>
            </a:endParaRP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5" name="Rectangle 4"/>
          <p:cNvSpPr/>
          <p:nvPr/>
        </p:nvSpPr>
        <p:spPr>
          <a:xfrm>
            <a:off x="251520" y="3853901"/>
            <a:ext cx="2473113" cy="276999"/>
          </a:xfrm>
          <a:prstGeom prst="rect">
            <a:avLst/>
          </a:prstGeom>
        </p:spPr>
        <p:txBody>
          <a:bodyPr wrap="square">
            <a:spAutoFit/>
          </a:bodyPr>
          <a:lstStyle/>
          <a:p>
            <a:pPr marL="0" lvl="2"/>
            <a:r>
              <a:rPr lang="fr-FR" sz="1200" dirty="0" err="1">
                <a:latin typeface="Candara" panose="020E0502030303020204" pitchFamily="34" charset="0"/>
              </a:rPr>
              <a:t>kubectl</a:t>
            </a:r>
            <a:r>
              <a:rPr lang="fr-FR" sz="1200" dirty="0">
                <a:latin typeface="Candara" panose="020E0502030303020204" pitchFamily="34" charset="0"/>
              </a:rPr>
              <a:t> </a:t>
            </a:r>
            <a:r>
              <a:rPr lang="fr-FR" sz="1200" dirty="0" err="1" smtClean="0">
                <a:latin typeface="Candara" panose="020E0502030303020204" pitchFamily="34" charset="0"/>
              </a:rPr>
              <a:t>get</a:t>
            </a:r>
            <a:r>
              <a:rPr lang="fr-FR" sz="1200" dirty="0" smtClean="0">
                <a:latin typeface="Candara" panose="020E0502030303020204" pitchFamily="34" charset="0"/>
              </a:rPr>
              <a:t> ns| </a:t>
            </a:r>
            <a:r>
              <a:rPr lang="fr-FR" sz="1200" dirty="0" err="1" smtClean="0">
                <a:latin typeface="Candara" panose="020E0502030303020204" pitchFamily="34" charset="0"/>
              </a:rPr>
              <a:t>namespaces</a:t>
            </a:r>
            <a:endParaRPr lang="fr-FR" sz="1200" dirty="0">
              <a:latin typeface="Candara" panose="020E0502030303020204" pitchFamily="34" charset="0"/>
            </a:endParaRPr>
          </a:p>
        </p:txBody>
      </p:sp>
      <p:sp>
        <p:nvSpPr>
          <p:cNvPr id="6" name="Rectangle 5"/>
          <p:cNvSpPr/>
          <p:nvPr/>
        </p:nvSpPr>
        <p:spPr>
          <a:xfrm>
            <a:off x="251520" y="3555380"/>
            <a:ext cx="2287165" cy="307777"/>
          </a:xfrm>
          <a:prstGeom prst="rect">
            <a:avLst/>
          </a:prstGeom>
        </p:spPr>
        <p:txBody>
          <a:bodyPr wrap="none">
            <a:spAutoFit/>
          </a:bodyPr>
          <a:lstStyle/>
          <a:p>
            <a:r>
              <a:rPr lang="fr-FR" sz="1400" b="1" dirty="0" smtClean="0"/>
              <a:t>Pour lister les espaces  nom:</a:t>
            </a:r>
            <a:endParaRPr lang="fr-FR" sz="1400" b="1" dirty="0"/>
          </a:p>
        </p:txBody>
      </p:sp>
      <p:sp>
        <p:nvSpPr>
          <p:cNvPr id="7" name="Rectangle 6"/>
          <p:cNvSpPr/>
          <p:nvPr/>
        </p:nvSpPr>
        <p:spPr>
          <a:xfrm>
            <a:off x="251520" y="4381007"/>
            <a:ext cx="2808312" cy="276999"/>
          </a:xfrm>
          <a:prstGeom prst="rect">
            <a:avLst/>
          </a:prstGeom>
        </p:spPr>
        <p:txBody>
          <a:bodyPr wrap="square">
            <a:spAutoFit/>
          </a:bodyPr>
          <a:lstStyle/>
          <a:p>
            <a:pPr marL="0" lvl="2"/>
            <a:r>
              <a:rPr lang="fr-FR" sz="1200" dirty="0" err="1">
                <a:latin typeface="Candara" panose="020E0502030303020204" pitchFamily="34" charset="0"/>
              </a:rPr>
              <a:t>kubectl</a:t>
            </a:r>
            <a:r>
              <a:rPr lang="fr-FR" sz="1200" dirty="0">
                <a:latin typeface="Candara" panose="020E0502030303020204" pitchFamily="34" charset="0"/>
              </a:rPr>
              <a:t> </a:t>
            </a:r>
            <a:r>
              <a:rPr lang="fr-FR" sz="1200" dirty="0" err="1" smtClean="0">
                <a:latin typeface="Candara" panose="020E0502030303020204" pitchFamily="34" charset="0"/>
              </a:rPr>
              <a:t>create</a:t>
            </a:r>
            <a:r>
              <a:rPr lang="fr-FR" sz="1200" dirty="0" smtClean="0">
                <a:latin typeface="Candara" panose="020E0502030303020204" pitchFamily="34" charset="0"/>
              </a:rPr>
              <a:t> ns &lt;nom d'espace nom&gt;</a:t>
            </a:r>
            <a:endParaRPr lang="fr-FR" sz="1200" dirty="0">
              <a:latin typeface="Candara" panose="020E0502030303020204" pitchFamily="34" charset="0"/>
            </a:endParaRPr>
          </a:p>
        </p:txBody>
      </p:sp>
      <p:sp>
        <p:nvSpPr>
          <p:cNvPr id="9" name="Rectangle 8"/>
          <p:cNvSpPr/>
          <p:nvPr/>
        </p:nvSpPr>
        <p:spPr>
          <a:xfrm>
            <a:off x="251520" y="4113264"/>
            <a:ext cx="2167516" cy="307777"/>
          </a:xfrm>
          <a:prstGeom prst="rect">
            <a:avLst/>
          </a:prstGeom>
        </p:spPr>
        <p:txBody>
          <a:bodyPr wrap="none">
            <a:spAutoFit/>
          </a:bodyPr>
          <a:lstStyle/>
          <a:p>
            <a:r>
              <a:rPr lang="fr-FR" sz="1400" b="1" dirty="0" smtClean="0"/>
              <a:t>Pour créer un espace nom:</a:t>
            </a:r>
            <a:endParaRPr lang="fr-FR" sz="1400" b="1" dirty="0"/>
          </a:p>
        </p:txBody>
      </p:sp>
      <p:sp>
        <p:nvSpPr>
          <p:cNvPr id="12" name="Rectangle 11"/>
          <p:cNvSpPr/>
          <p:nvPr/>
        </p:nvSpPr>
        <p:spPr>
          <a:xfrm>
            <a:off x="4139952" y="784993"/>
            <a:ext cx="3533340" cy="307777"/>
          </a:xfrm>
          <a:prstGeom prst="rect">
            <a:avLst/>
          </a:prstGeom>
        </p:spPr>
        <p:txBody>
          <a:bodyPr wrap="none">
            <a:spAutoFit/>
          </a:bodyPr>
          <a:lstStyle/>
          <a:p>
            <a:r>
              <a:rPr lang="fr-FR" sz="1400" b="1" dirty="0" smtClean="0"/>
              <a:t>Pour ajouter une ressource à un espace nom:</a:t>
            </a:r>
            <a:endParaRPr lang="fr-FR" sz="1400" b="1" dirty="0"/>
          </a:p>
        </p:txBody>
      </p:sp>
      <p:sp>
        <p:nvSpPr>
          <p:cNvPr id="13" name="Rectangle 12"/>
          <p:cNvSpPr/>
          <p:nvPr/>
        </p:nvSpPr>
        <p:spPr>
          <a:xfrm>
            <a:off x="4170462" y="1247056"/>
            <a:ext cx="2880320" cy="4154984"/>
          </a:xfrm>
          <a:prstGeom prst="rect">
            <a:avLst/>
          </a:prstGeom>
        </p:spPr>
        <p:txBody>
          <a:bodyPr wrap="square">
            <a:spAutoFit/>
          </a:bodyPr>
          <a:lstStyle/>
          <a:p>
            <a:r>
              <a:rPr lang="fr-FR" sz="1200" dirty="0" err="1">
                <a:solidFill>
                  <a:srgbClr val="0F4A85"/>
                </a:solidFill>
                <a:latin typeface="Consolas" panose="020B0609020204030204" pitchFamily="49" charset="0"/>
              </a:rPr>
              <a:t>apiVersion</a:t>
            </a:r>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apps</a:t>
            </a:r>
            <a:r>
              <a:rPr lang="fr-FR" sz="1200" dirty="0">
                <a:solidFill>
                  <a:srgbClr val="0F4A85"/>
                </a:solidFill>
                <a:latin typeface="Consolas" panose="020B0609020204030204" pitchFamily="49" charset="0"/>
              </a:rPr>
              <a:t>/v1</a:t>
            </a:r>
            <a:endParaRPr lang="fr-FR" sz="1200" dirty="0">
              <a:solidFill>
                <a:srgbClr val="292929"/>
              </a:solidFill>
              <a:latin typeface="Consolas" panose="020B0609020204030204" pitchFamily="49" charset="0"/>
            </a:endParaRPr>
          </a:p>
          <a:p>
            <a:r>
              <a:rPr lang="fr-FR" sz="1200" dirty="0" err="1">
                <a:solidFill>
                  <a:srgbClr val="0F4A85"/>
                </a:solidFill>
                <a:latin typeface="Consolas" panose="020B0609020204030204" pitchFamily="49" charset="0"/>
              </a:rPr>
              <a:t>kind</a:t>
            </a:r>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Deployment</a:t>
            </a:r>
            <a:endParaRPr lang="fr-FR" sz="1200" dirty="0">
              <a:solidFill>
                <a:srgbClr val="292929"/>
              </a:solidFill>
              <a:latin typeface="Consolas" panose="020B0609020204030204" pitchFamily="49" charset="0"/>
            </a:endParaRPr>
          </a:p>
          <a:p>
            <a:r>
              <a:rPr lang="fr-FR" sz="1200" dirty="0" err="1">
                <a:solidFill>
                  <a:srgbClr val="0F4A85"/>
                </a:solidFill>
                <a:latin typeface="Consolas" panose="020B0609020204030204" pitchFamily="49" charset="0"/>
              </a:rPr>
              <a:t>metadata</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name</a:t>
            </a:r>
            <a:r>
              <a:rPr lang="fr-FR" sz="1200" dirty="0">
                <a:solidFill>
                  <a:srgbClr val="292929"/>
                </a:solidFill>
                <a:latin typeface="Consolas" panose="020B0609020204030204" pitchFamily="49" charset="0"/>
              </a:rPr>
              <a:t>: </a:t>
            </a:r>
            <a:r>
              <a:rPr lang="fr-FR" sz="1200" dirty="0" err="1" smtClean="0">
                <a:solidFill>
                  <a:srgbClr val="0F4A85"/>
                </a:solidFill>
                <a:latin typeface="Consolas" panose="020B0609020204030204" pitchFamily="49" charset="0"/>
              </a:rPr>
              <a:t>nginx-deployment</a:t>
            </a:r>
            <a:endParaRPr lang="fr-FR" sz="1200" dirty="0" smtClean="0">
              <a:solidFill>
                <a:srgbClr val="0F4A85"/>
              </a:solidFill>
              <a:latin typeface="Consolas" panose="020B0609020204030204" pitchFamily="49" charset="0"/>
            </a:endParaRPr>
          </a:p>
          <a:p>
            <a:r>
              <a:rPr lang="fr-FR" sz="1200" dirty="0">
                <a:solidFill>
                  <a:srgbClr val="0F4A85"/>
                </a:solidFill>
                <a:latin typeface="Consolas" panose="020B0609020204030204" pitchFamily="49" charset="0"/>
              </a:rPr>
              <a:t> </a:t>
            </a:r>
            <a:r>
              <a:rPr lang="fr-FR" sz="1200" dirty="0" smtClean="0">
                <a:solidFill>
                  <a:srgbClr val="0F4A85"/>
                </a:solidFill>
                <a:latin typeface="Consolas" panose="020B0609020204030204" pitchFamily="49" charset="0"/>
              </a:rPr>
              <a:t> </a:t>
            </a:r>
            <a:r>
              <a:rPr lang="fr-FR" sz="1200" b="1" dirty="0" err="1" smtClean="0">
                <a:solidFill>
                  <a:srgbClr val="0F4A85"/>
                </a:solidFill>
                <a:effectLst>
                  <a:outerShdw blurRad="38100" dist="38100" dir="2700000" algn="tl">
                    <a:srgbClr val="000000">
                      <a:alpha val="43137"/>
                    </a:srgbClr>
                  </a:outerShdw>
                </a:effectLst>
                <a:latin typeface="Consolas" panose="020B0609020204030204" pitchFamily="49" charset="0"/>
              </a:rPr>
              <a:t>namespace</a:t>
            </a:r>
            <a:r>
              <a:rPr lang="fr-FR" sz="1200" b="1" dirty="0" smtClean="0">
                <a:solidFill>
                  <a:srgbClr val="0F4A85"/>
                </a:solidFill>
                <a:effectLst>
                  <a:outerShdw blurRad="38100" dist="38100" dir="2700000" algn="tl">
                    <a:srgbClr val="000000">
                      <a:alpha val="43137"/>
                    </a:srgbClr>
                  </a:outerShdw>
                </a:effectLst>
                <a:latin typeface="Consolas" panose="020B0609020204030204" pitchFamily="49" charset="0"/>
              </a:rPr>
              <a:t>: </a:t>
            </a:r>
            <a:r>
              <a:rPr lang="fr-FR" sz="1200" b="1" dirty="0" err="1" smtClean="0">
                <a:solidFill>
                  <a:srgbClr val="0F4A85"/>
                </a:solidFill>
                <a:effectLst>
                  <a:outerShdw blurRad="38100" dist="38100" dir="2700000" algn="tl">
                    <a:srgbClr val="000000">
                      <a:alpha val="43137"/>
                    </a:srgbClr>
                  </a:outerShdw>
                </a:effectLst>
                <a:latin typeface="Consolas" panose="020B0609020204030204" pitchFamily="49" charset="0"/>
              </a:rPr>
              <a:t>mynamespace</a:t>
            </a:r>
            <a:endParaRPr lang="fr-FR" sz="1200" b="1" dirty="0">
              <a:solidFill>
                <a:srgbClr val="292929"/>
              </a:solidFill>
              <a:effectLst>
                <a:outerShdw blurRad="38100" dist="38100" dir="2700000" algn="tl">
                  <a:srgbClr val="000000">
                    <a:alpha val="43137"/>
                  </a:srgbClr>
                </a:outerShdw>
              </a:effectLst>
              <a:latin typeface="Consolas" panose="020B0609020204030204" pitchFamily="49" charset="0"/>
            </a:endParaRPr>
          </a:p>
          <a:p>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labels</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app</a:t>
            </a:r>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nginx</a:t>
            </a:r>
            <a:endParaRPr lang="fr-FR" sz="1200" dirty="0">
              <a:solidFill>
                <a:srgbClr val="292929"/>
              </a:solidFill>
              <a:latin typeface="Consolas" panose="020B0609020204030204" pitchFamily="49" charset="0"/>
            </a:endParaRPr>
          </a:p>
          <a:p>
            <a:r>
              <a:rPr lang="fr-FR" sz="1200" dirty="0" err="1">
                <a:solidFill>
                  <a:srgbClr val="0F4A85"/>
                </a:solidFill>
                <a:latin typeface="Consolas" panose="020B0609020204030204" pitchFamily="49" charset="0"/>
              </a:rPr>
              <a:t>spec</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replicas</a:t>
            </a:r>
            <a:r>
              <a:rPr lang="fr-FR" sz="1200" dirty="0">
                <a:solidFill>
                  <a:srgbClr val="292929"/>
                </a:solidFill>
                <a:latin typeface="Consolas" panose="020B0609020204030204" pitchFamily="49" charset="0"/>
              </a:rPr>
              <a:t>: </a:t>
            </a:r>
            <a:r>
              <a:rPr lang="fr-FR" sz="1200" dirty="0">
                <a:solidFill>
                  <a:srgbClr val="096D48"/>
                </a:solidFill>
                <a:latin typeface="Consolas" panose="020B0609020204030204" pitchFamily="49" charset="0"/>
              </a:rPr>
              <a:t>3</a:t>
            </a:r>
            <a:endParaRPr lang="fr-FR" sz="1200" dirty="0">
              <a:solidFill>
                <a:srgbClr val="292929"/>
              </a:solidFill>
              <a:latin typeface="Consolas" panose="020B0609020204030204" pitchFamily="49" charset="0"/>
            </a:endParaRP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selector</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matchLabels</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app</a:t>
            </a:r>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nginx</a:t>
            </a:r>
            <a:endParaRPr lang="fr-FR" sz="1200" dirty="0">
              <a:solidFill>
                <a:srgbClr val="292929"/>
              </a:solidFill>
              <a:latin typeface="Consolas" panose="020B0609020204030204" pitchFamily="49" charset="0"/>
            </a:endParaRP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template</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metadata</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labels</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app</a:t>
            </a:r>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nginx</a:t>
            </a:r>
            <a:endParaRPr lang="fr-FR" sz="1200" dirty="0">
              <a:solidFill>
                <a:srgbClr val="292929"/>
              </a:solidFill>
              <a:latin typeface="Consolas" panose="020B0609020204030204" pitchFamily="49" charset="0"/>
            </a:endParaRP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spec</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containers</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 </a:t>
            </a:r>
            <a:r>
              <a:rPr lang="fr-FR" sz="1200" dirty="0" err="1">
                <a:solidFill>
                  <a:srgbClr val="0F4A85"/>
                </a:solidFill>
                <a:latin typeface="Consolas" panose="020B0609020204030204" pitchFamily="49" charset="0"/>
              </a:rPr>
              <a:t>name</a:t>
            </a:r>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nginx</a:t>
            </a:r>
            <a:endParaRPr lang="fr-FR" sz="1200" dirty="0">
              <a:solidFill>
                <a:srgbClr val="292929"/>
              </a:solidFill>
              <a:latin typeface="Consolas" panose="020B0609020204030204" pitchFamily="49" charset="0"/>
            </a:endParaRPr>
          </a:p>
          <a:p>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image</a:t>
            </a:r>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nginx</a:t>
            </a:r>
            <a:endParaRPr lang="fr-FR" sz="1200" dirty="0">
              <a:solidFill>
                <a:srgbClr val="292929"/>
              </a:solidFill>
              <a:latin typeface="Consolas" panose="020B0609020204030204" pitchFamily="49" charset="0"/>
            </a:endParaRPr>
          </a:p>
          <a:p>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ports</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 </a:t>
            </a:r>
            <a:r>
              <a:rPr lang="fr-FR" sz="1200" dirty="0" err="1">
                <a:solidFill>
                  <a:srgbClr val="0F4A85"/>
                </a:solidFill>
                <a:latin typeface="Consolas" panose="020B0609020204030204" pitchFamily="49" charset="0"/>
              </a:rPr>
              <a:t>containerPort</a:t>
            </a:r>
            <a:r>
              <a:rPr lang="fr-FR" sz="1200" dirty="0">
                <a:solidFill>
                  <a:srgbClr val="292929"/>
                </a:solidFill>
                <a:latin typeface="Consolas" panose="020B0609020204030204" pitchFamily="49" charset="0"/>
              </a:rPr>
              <a:t>: </a:t>
            </a:r>
            <a:r>
              <a:rPr lang="fr-FR" sz="1200" dirty="0">
                <a:solidFill>
                  <a:srgbClr val="096D48"/>
                </a:solidFill>
                <a:latin typeface="Consolas" panose="020B0609020204030204" pitchFamily="49" charset="0"/>
              </a:rPr>
              <a:t>80</a:t>
            </a:r>
            <a:endParaRPr lang="fr-FR" sz="1200" dirty="0">
              <a:solidFill>
                <a:srgbClr val="292929"/>
              </a:solidFill>
              <a:latin typeface="Consolas" panose="020B0609020204030204" pitchFamily="49" charset="0"/>
            </a:endParaRPr>
          </a:p>
        </p:txBody>
      </p:sp>
      <p:sp>
        <p:nvSpPr>
          <p:cNvPr id="14" name="Rectangle 13"/>
          <p:cNvSpPr/>
          <p:nvPr/>
        </p:nvSpPr>
        <p:spPr>
          <a:xfrm>
            <a:off x="6588224" y="1244030"/>
            <a:ext cx="2376264" cy="2492990"/>
          </a:xfrm>
          <a:prstGeom prst="rect">
            <a:avLst/>
          </a:prstGeom>
        </p:spPr>
        <p:txBody>
          <a:bodyPr wrap="square">
            <a:spAutoFit/>
          </a:bodyPr>
          <a:lstStyle/>
          <a:p>
            <a:r>
              <a:rPr lang="fr-FR" sz="1200" dirty="0" err="1">
                <a:solidFill>
                  <a:srgbClr val="0F4A85"/>
                </a:solidFill>
                <a:latin typeface="Consolas" panose="020B0609020204030204" pitchFamily="49" charset="0"/>
              </a:rPr>
              <a:t>apiVersion</a:t>
            </a:r>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v1</a:t>
            </a:r>
            <a:endParaRPr lang="fr-FR" sz="1200" dirty="0">
              <a:solidFill>
                <a:srgbClr val="292929"/>
              </a:solidFill>
              <a:latin typeface="Consolas" panose="020B0609020204030204" pitchFamily="49" charset="0"/>
            </a:endParaRPr>
          </a:p>
          <a:p>
            <a:r>
              <a:rPr lang="fr-FR" sz="1200" dirty="0" err="1">
                <a:solidFill>
                  <a:srgbClr val="0F4A85"/>
                </a:solidFill>
                <a:latin typeface="Consolas" panose="020B0609020204030204" pitchFamily="49" charset="0"/>
              </a:rPr>
              <a:t>kind</a:t>
            </a:r>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Service</a:t>
            </a:r>
            <a:endParaRPr lang="fr-FR" sz="1200" dirty="0">
              <a:solidFill>
                <a:srgbClr val="292929"/>
              </a:solidFill>
              <a:latin typeface="Consolas" panose="020B0609020204030204" pitchFamily="49" charset="0"/>
            </a:endParaRPr>
          </a:p>
          <a:p>
            <a:r>
              <a:rPr lang="fr-FR" sz="1200" dirty="0" err="1">
                <a:solidFill>
                  <a:srgbClr val="0F4A85"/>
                </a:solidFill>
                <a:latin typeface="Consolas" panose="020B0609020204030204" pitchFamily="49" charset="0"/>
              </a:rPr>
              <a:t>metadata</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name</a:t>
            </a:r>
            <a:r>
              <a:rPr lang="fr-FR" sz="1200" dirty="0">
                <a:solidFill>
                  <a:srgbClr val="292929"/>
                </a:solidFill>
                <a:latin typeface="Consolas" panose="020B0609020204030204" pitchFamily="49" charset="0"/>
              </a:rPr>
              <a:t>: </a:t>
            </a:r>
            <a:r>
              <a:rPr lang="fr-FR" sz="1200" dirty="0" err="1" smtClean="0">
                <a:solidFill>
                  <a:srgbClr val="0F4A85"/>
                </a:solidFill>
                <a:latin typeface="Consolas" panose="020B0609020204030204" pitchFamily="49" charset="0"/>
              </a:rPr>
              <a:t>myapp</a:t>
            </a:r>
            <a:r>
              <a:rPr lang="fr-FR" sz="1200" dirty="0" smtClean="0">
                <a:solidFill>
                  <a:srgbClr val="0F4A85"/>
                </a:solidFill>
                <a:latin typeface="Consolas" panose="020B0609020204030204" pitchFamily="49" charset="0"/>
              </a:rPr>
              <a:t>-service</a:t>
            </a:r>
          </a:p>
          <a:p>
            <a:r>
              <a:rPr lang="fr-FR" sz="1200" dirty="0">
                <a:solidFill>
                  <a:srgbClr val="0F4A85"/>
                </a:solidFill>
                <a:latin typeface="Consolas" panose="020B0609020204030204" pitchFamily="49" charset="0"/>
              </a:rPr>
              <a:t> </a:t>
            </a:r>
            <a:r>
              <a:rPr lang="fr-FR" sz="1200" dirty="0" smtClean="0">
                <a:solidFill>
                  <a:srgbClr val="0F4A85"/>
                </a:solidFill>
                <a:latin typeface="Consolas" panose="020B0609020204030204" pitchFamily="49" charset="0"/>
              </a:rPr>
              <a:t> </a:t>
            </a:r>
            <a:r>
              <a:rPr lang="fr-FR" sz="1200" b="1" dirty="0" err="1">
                <a:solidFill>
                  <a:srgbClr val="0F4A85"/>
                </a:solidFill>
                <a:effectLst>
                  <a:outerShdw blurRad="38100" dist="38100" dir="2700000" algn="tl">
                    <a:srgbClr val="000000">
                      <a:alpha val="43137"/>
                    </a:srgbClr>
                  </a:outerShdw>
                </a:effectLst>
                <a:latin typeface="Consolas" panose="020B0609020204030204" pitchFamily="49" charset="0"/>
              </a:rPr>
              <a:t>namespace</a:t>
            </a:r>
            <a:r>
              <a:rPr lang="fr-FR" sz="1200" b="1" dirty="0">
                <a:solidFill>
                  <a:srgbClr val="0F4A85"/>
                </a:solidFill>
                <a:effectLst>
                  <a:outerShdw blurRad="38100" dist="38100" dir="2700000" algn="tl">
                    <a:srgbClr val="000000">
                      <a:alpha val="43137"/>
                    </a:srgbClr>
                  </a:outerShdw>
                </a:effectLst>
                <a:latin typeface="Consolas" panose="020B0609020204030204" pitchFamily="49" charset="0"/>
              </a:rPr>
              <a:t>: </a:t>
            </a:r>
            <a:r>
              <a:rPr lang="fr-FR" sz="1200" b="1" dirty="0" err="1" smtClean="0">
                <a:solidFill>
                  <a:srgbClr val="0F4A85"/>
                </a:solidFill>
                <a:effectLst>
                  <a:outerShdw blurRad="38100" dist="38100" dir="2700000" algn="tl">
                    <a:srgbClr val="000000">
                      <a:alpha val="43137"/>
                    </a:srgbClr>
                  </a:outerShdw>
                </a:effectLst>
                <a:latin typeface="Consolas" panose="020B0609020204030204" pitchFamily="49" charset="0"/>
              </a:rPr>
              <a:t>mynamespace</a:t>
            </a:r>
            <a:endParaRPr lang="fr-FR" sz="1200" dirty="0">
              <a:solidFill>
                <a:srgbClr val="292929"/>
              </a:solidFill>
              <a:latin typeface="Consolas" panose="020B0609020204030204" pitchFamily="49" charset="0"/>
            </a:endParaRPr>
          </a:p>
          <a:p>
            <a:r>
              <a:rPr lang="fr-FR" sz="1200" dirty="0" err="1">
                <a:solidFill>
                  <a:srgbClr val="0F4A85"/>
                </a:solidFill>
                <a:latin typeface="Consolas" panose="020B0609020204030204" pitchFamily="49" charset="0"/>
              </a:rPr>
              <a:t>spec</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type</a:t>
            </a:r>
            <a:r>
              <a:rPr lang="fr-FR" sz="1200" dirty="0">
                <a:solidFill>
                  <a:srgbClr val="292929"/>
                </a:solidFill>
                <a:latin typeface="Consolas" panose="020B0609020204030204" pitchFamily="49" charset="0"/>
              </a:rPr>
              <a:t>: </a:t>
            </a:r>
            <a:r>
              <a:rPr lang="fr-FR" sz="1200" dirty="0" err="1" smtClean="0">
                <a:solidFill>
                  <a:srgbClr val="0F4A85"/>
                </a:solidFill>
                <a:latin typeface="Consolas" panose="020B0609020204030204" pitchFamily="49" charset="0"/>
              </a:rPr>
              <a:t>ClusterIP</a:t>
            </a:r>
            <a:r>
              <a:rPr lang="fr-FR" sz="1200" dirty="0" smtClean="0">
                <a:solidFill>
                  <a:srgbClr val="0F4A85"/>
                </a:solidFill>
                <a:latin typeface="Consolas" panose="020B0609020204030204" pitchFamily="49" charset="0"/>
              </a:rPr>
              <a:t> </a:t>
            </a:r>
          </a:p>
          <a:p>
            <a:r>
              <a:rPr lang="fr-FR" sz="1200" dirty="0" smtClean="0">
                <a:solidFill>
                  <a:srgbClr val="292929"/>
                </a:solidFill>
                <a:latin typeface="Consolas" panose="020B0609020204030204" pitchFamily="49" charset="0"/>
              </a:rPr>
              <a:t>  </a:t>
            </a:r>
            <a:r>
              <a:rPr lang="fr-FR" sz="1200" dirty="0" err="1" smtClean="0">
                <a:solidFill>
                  <a:srgbClr val="0F4A85"/>
                </a:solidFill>
                <a:latin typeface="Consolas" panose="020B0609020204030204" pitchFamily="49" charset="0"/>
              </a:rPr>
              <a:t>selector</a:t>
            </a:r>
            <a:r>
              <a:rPr lang="fr-FR" sz="1200" dirty="0" smtClean="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app</a:t>
            </a:r>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nginx</a:t>
            </a:r>
            <a:endParaRPr lang="fr-FR" sz="1200" dirty="0">
              <a:solidFill>
                <a:srgbClr val="292929"/>
              </a:solidFill>
              <a:latin typeface="Consolas" panose="020B0609020204030204" pitchFamily="49" charset="0"/>
            </a:endParaRPr>
          </a:p>
          <a:p>
            <a:r>
              <a:rPr lang="fr-FR" sz="1200" dirty="0">
                <a:solidFill>
                  <a:srgbClr val="292929"/>
                </a:solidFill>
                <a:latin typeface="Consolas" panose="020B0609020204030204" pitchFamily="49" charset="0"/>
              </a:rPr>
              <a:t>  </a:t>
            </a:r>
            <a:r>
              <a:rPr lang="fr-FR" sz="1200" dirty="0">
                <a:solidFill>
                  <a:srgbClr val="0F4A85"/>
                </a:solidFill>
                <a:latin typeface="Consolas" panose="020B0609020204030204" pitchFamily="49" charset="0"/>
              </a:rPr>
              <a:t>ports</a:t>
            </a:r>
            <a:r>
              <a:rPr lang="fr-FR" sz="1200" dirty="0">
                <a:solidFill>
                  <a:srgbClr val="292929"/>
                </a:solidFill>
                <a:latin typeface="Consolas" panose="020B0609020204030204" pitchFamily="49" charset="0"/>
              </a:rPr>
              <a:t>:</a:t>
            </a:r>
          </a:p>
          <a:p>
            <a:r>
              <a:rPr lang="fr-FR" sz="1200" dirty="0">
                <a:solidFill>
                  <a:srgbClr val="292929"/>
                </a:solidFill>
                <a:latin typeface="Consolas" panose="020B0609020204030204" pitchFamily="49" charset="0"/>
              </a:rPr>
              <a:t>    - </a:t>
            </a:r>
            <a:r>
              <a:rPr lang="fr-FR" sz="1200" dirty="0">
                <a:solidFill>
                  <a:srgbClr val="0F4A85"/>
                </a:solidFill>
                <a:latin typeface="Consolas" panose="020B0609020204030204" pitchFamily="49" charset="0"/>
              </a:rPr>
              <a:t>port</a:t>
            </a:r>
            <a:r>
              <a:rPr lang="fr-FR" sz="1200" dirty="0">
                <a:solidFill>
                  <a:srgbClr val="292929"/>
                </a:solidFill>
                <a:latin typeface="Consolas" panose="020B0609020204030204" pitchFamily="49" charset="0"/>
              </a:rPr>
              <a:t>: </a:t>
            </a:r>
            <a:r>
              <a:rPr lang="fr-FR" sz="1200" dirty="0">
                <a:solidFill>
                  <a:srgbClr val="096D48"/>
                </a:solidFill>
                <a:latin typeface="Consolas" panose="020B0609020204030204" pitchFamily="49" charset="0"/>
              </a:rPr>
              <a:t>5000</a:t>
            </a:r>
            <a:endParaRPr lang="fr-FR" sz="1200" dirty="0">
              <a:solidFill>
                <a:srgbClr val="292929"/>
              </a:solidFill>
              <a:latin typeface="Consolas" panose="020B0609020204030204" pitchFamily="49" charset="0"/>
            </a:endParaRPr>
          </a:p>
          <a:p>
            <a:r>
              <a:rPr lang="fr-FR" sz="1200" dirty="0">
                <a:solidFill>
                  <a:srgbClr val="292929"/>
                </a:solidFill>
                <a:latin typeface="Consolas" panose="020B0609020204030204" pitchFamily="49" charset="0"/>
              </a:rPr>
              <a:t>      </a:t>
            </a:r>
            <a:r>
              <a:rPr lang="fr-FR" sz="1200" dirty="0" err="1">
                <a:solidFill>
                  <a:srgbClr val="0F4A85"/>
                </a:solidFill>
                <a:latin typeface="Consolas" panose="020B0609020204030204" pitchFamily="49" charset="0"/>
              </a:rPr>
              <a:t>targetPort</a:t>
            </a:r>
            <a:r>
              <a:rPr lang="fr-FR" sz="1200" dirty="0">
                <a:solidFill>
                  <a:srgbClr val="292929"/>
                </a:solidFill>
                <a:latin typeface="Consolas" panose="020B0609020204030204" pitchFamily="49" charset="0"/>
              </a:rPr>
              <a:t>: </a:t>
            </a:r>
            <a:r>
              <a:rPr lang="fr-FR" sz="1200" dirty="0" smtClean="0">
                <a:solidFill>
                  <a:srgbClr val="096D48"/>
                </a:solidFill>
                <a:latin typeface="Consolas" panose="020B0609020204030204" pitchFamily="49" charset="0"/>
              </a:rPr>
              <a:t>80</a:t>
            </a:r>
          </a:p>
          <a:p>
            <a:r>
              <a:rPr lang="fr-FR" sz="1200" dirty="0">
                <a:solidFill>
                  <a:srgbClr val="096D48"/>
                </a:solidFill>
                <a:latin typeface="Consolas" panose="020B0609020204030204" pitchFamily="49" charset="0"/>
              </a:rPr>
              <a:t> </a:t>
            </a:r>
            <a:r>
              <a:rPr lang="fr-FR" sz="1200" dirty="0" smtClean="0">
                <a:solidFill>
                  <a:srgbClr val="096D48"/>
                </a:solidFill>
                <a:latin typeface="Consolas" panose="020B0609020204030204" pitchFamily="49" charset="0"/>
              </a:rPr>
              <a:t>     </a:t>
            </a:r>
            <a:r>
              <a:rPr lang="fr-FR" sz="1200" dirty="0" err="1" smtClean="0">
                <a:solidFill>
                  <a:srgbClr val="0F4A85"/>
                </a:solidFill>
                <a:latin typeface="Consolas" panose="020B0609020204030204" pitchFamily="49" charset="0"/>
              </a:rPr>
              <a:t>nodePort</a:t>
            </a:r>
            <a:r>
              <a:rPr lang="fr-FR" sz="1200" dirty="0">
                <a:solidFill>
                  <a:srgbClr val="292929"/>
                </a:solidFill>
                <a:latin typeface="Consolas" panose="020B0609020204030204" pitchFamily="49" charset="0"/>
              </a:rPr>
              <a:t>: </a:t>
            </a:r>
            <a:r>
              <a:rPr lang="fr-FR" sz="1200" dirty="0" smtClean="0">
                <a:solidFill>
                  <a:srgbClr val="096D48"/>
                </a:solidFill>
                <a:latin typeface="Consolas" panose="020B0609020204030204" pitchFamily="49" charset="0"/>
              </a:rPr>
              <a:t>30080</a:t>
            </a:r>
            <a:endParaRPr lang="fr-FR" sz="1200" dirty="0">
              <a:solidFill>
                <a:srgbClr val="292929"/>
              </a:solidFill>
              <a:latin typeface="Consolas" panose="020B0609020204030204" pitchFamily="49" charset="0"/>
            </a:endParaRPr>
          </a:p>
        </p:txBody>
      </p:sp>
      <p:sp>
        <p:nvSpPr>
          <p:cNvPr id="15" name="Rectangle 14"/>
          <p:cNvSpPr/>
          <p:nvPr/>
        </p:nvSpPr>
        <p:spPr>
          <a:xfrm>
            <a:off x="237087" y="4631114"/>
            <a:ext cx="3576364" cy="307777"/>
          </a:xfrm>
          <a:prstGeom prst="rect">
            <a:avLst/>
          </a:prstGeom>
        </p:spPr>
        <p:txBody>
          <a:bodyPr wrap="none">
            <a:spAutoFit/>
          </a:bodyPr>
          <a:lstStyle/>
          <a:p>
            <a:r>
              <a:rPr lang="fr-FR" sz="1400" b="1" dirty="0" smtClean="0"/>
              <a:t>Pour lister les objets k8s sous un espace nom:</a:t>
            </a:r>
            <a:endParaRPr lang="fr-FR" sz="1400" b="1" dirty="0"/>
          </a:p>
        </p:txBody>
      </p:sp>
      <p:sp>
        <p:nvSpPr>
          <p:cNvPr id="2" name="Rectangle 1"/>
          <p:cNvSpPr/>
          <p:nvPr/>
        </p:nvSpPr>
        <p:spPr>
          <a:xfrm>
            <a:off x="230362" y="4938891"/>
            <a:ext cx="3881255" cy="307777"/>
          </a:xfrm>
          <a:prstGeom prst="rect">
            <a:avLst/>
          </a:prstGeom>
        </p:spPr>
        <p:txBody>
          <a:bodyPr wrap="none">
            <a:spAutoFit/>
          </a:bodyPr>
          <a:lstStyle/>
          <a:p>
            <a:r>
              <a:rPr lang="en-US" sz="1400" dirty="0" err="1"/>
              <a:t>kubectl</a:t>
            </a:r>
            <a:r>
              <a:rPr lang="en-US" sz="1400" dirty="0"/>
              <a:t> get all </a:t>
            </a:r>
            <a:r>
              <a:rPr lang="en-US" sz="1400" dirty="0" smtClean="0"/>
              <a:t>–namespace | -n &lt;nom de </a:t>
            </a:r>
            <a:r>
              <a:rPr lang="en-US" sz="1400" dirty="0" err="1" smtClean="0"/>
              <a:t>l'espace</a:t>
            </a:r>
            <a:r>
              <a:rPr lang="en-US" sz="1400" dirty="0" smtClean="0"/>
              <a:t>&gt;</a:t>
            </a:r>
            <a:endParaRPr lang="fr-FR" sz="1400" dirty="0"/>
          </a:p>
        </p:txBody>
      </p:sp>
      <p:sp>
        <p:nvSpPr>
          <p:cNvPr id="4" name="Rectangle 3"/>
          <p:cNvSpPr/>
          <p:nvPr/>
        </p:nvSpPr>
        <p:spPr>
          <a:xfrm>
            <a:off x="251520" y="5554445"/>
            <a:ext cx="3420616" cy="307777"/>
          </a:xfrm>
          <a:prstGeom prst="rect">
            <a:avLst/>
          </a:prstGeom>
        </p:spPr>
        <p:txBody>
          <a:bodyPr wrap="none">
            <a:spAutoFit/>
          </a:bodyPr>
          <a:lstStyle/>
          <a:p>
            <a:r>
              <a:rPr lang="fr-FR" sz="1400" dirty="0" err="1"/>
              <a:t>kubectl</a:t>
            </a:r>
            <a:r>
              <a:rPr lang="fr-FR" sz="1400" dirty="0"/>
              <a:t> </a:t>
            </a:r>
            <a:r>
              <a:rPr lang="fr-FR" sz="1400" dirty="0" err="1"/>
              <a:t>delete</a:t>
            </a:r>
            <a:r>
              <a:rPr lang="fr-FR" sz="1400" dirty="0"/>
              <a:t> </a:t>
            </a:r>
            <a:r>
              <a:rPr lang="fr-FR" sz="1400" dirty="0" smtClean="0"/>
              <a:t>ns | </a:t>
            </a:r>
            <a:r>
              <a:rPr lang="fr-FR" sz="1400" dirty="0" err="1" smtClean="0"/>
              <a:t>namesace</a:t>
            </a:r>
            <a:r>
              <a:rPr lang="fr-FR" sz="1400" dirty="0" smtClean="0"/>
              <a:t> </a:t>
            </a:r>
            <a:r>
              <a:rPr lang="fr-FR" sz="1400" dirty="0" err="1"/>
              <a:t>mynamespace</a:t>
            </a:r>
            <a:endParaRPr lang="fr-FR" sz="1400" dirty="0"/>
          </a:p>
        </p:txBody>
      </p:sp>
      <p:sp>
        <p:nvSpPr>
          <p:cNvPr id="16" name="Rectangle 15"/>
          <p:cNvSpPr/>
          <p:nvPr/>
        </p:nvSpPr>
        <p:spPr>
          <a:xfrm>
            <a:off x="237087" y="5272074"/>
            <a:ext cx="2555828" cy="307777"/>
          </a:xfrm>
          <a:prstGeom prst="rect">
            <a:avLst/>
          </a:prstGeom>
        </p:spPr>
        <p:txBody>
          <a:bodyPr wrap="none">
            <a:spAutoFit/>
          </a:bodyPr>
          <a:lstStyle/>
          <a:p>
            <a:r>
              <a:rPr lang="fr-FR" sz="1400" b="1" dirty="0" smtClean="0"/>
              <a:t>Pour supprimer un espace nom:</a:t>
            </a:r>
            <a:endParaRPr lang="fr-FR" sz="1400" b="1" dirty="0"/>
          </a:p>
        </p:txBody>
      </p:sp>
    </p:spTree>
    <p:extLst>
      <p:ext uri="{BB962C8B-B14F-4D97-AF65-F5344CB8AC3E}">
        <p14:creationId xmlns:p14="http://schemas.microsoft.com/office/powerpoint/2010/main" val="664456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764704"/>
            <a:ext cx="7992888" cy="576064"/>
          </a:xfrm>
        </p:spPr>
        <p:txBody>
          <a:bodyPr>
            <a:noAutofit/>
          </a:bodyPr>
          <a:lstStyle/>
          <a:p>
            <a:pPr marL="0" indent="0">
              <a:buNone/>
            </a:pPr>
            <a:r>
              <a:rPr lang="fr-FR" sz="1600" b="1" dirty="0" smtClean="0">
                <a:latin typeface="+mj-lt"/>
              </a:rPr>
              <a:t>PV,PVC &amp; StorageClass: </a:t>
            </a:r>
            <a:r>
              <a:rPr lang="fr-FR" sz="1600" dirty="0" smtClean="0">
                <a:latin typeface="+mj-lt"/>
              </a:rPr>
              <a:t>Ces objets sont inter dépendants, ils permettent de persister les données exploitées par les </a:t>
            </a:r>
            <a:r>
              <a:rPr lang="fr-FR" sz="1600" dirty="0" err="1" smtClean="0">
                <a:latin typeface="+mj-lt"/>
              </a:rPr>
              <a:t>Pods</a:t>
            </a:r>
            <a:endParaRPr lang="fr-FR" sz="1600" dirty="0">
              <a:latin typeface="+mj-lt"/>
            </a:endParaRP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pic>
        <p:nvPicPr>
          <p:cNvPr id="1026" name="Picture 2" descr="https://miro.medium.com/v2/resize:fit:877/1*hYuhPT326a55b4Vf7LkJJ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7200800" cy="264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6826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764704"/>
            <a:ext cx="7992888" cy="576064"/>
          </a:xfrm>
        </p:spPr>
        <p:txBody>
          <a:bodyPr>
            <a:noAutofit/>
          </a:bodyPr>
          <a:lstStyle/>
          <a:p>
            <a:pPr marL="0" indent="0">
              <a:buNone/>
            </a:pPr>
            <a:r>
              <a:rPr lang="fr-FR" sz="1600" b="1" dirty="0" smtClean="0">
                <a:latin typeface="+mj-lt"/>
              </a:rPr>
              <a:t>PV,PVC &amp; StorageClass: </a:t>
            </a:r>
            <a:r>
              <a:rPr lang="fr-FR" sz="1600" dirty="0" smtClean="0">
                <a:latin typeface="+mj-lt"/>
              </a:rPr>
              <a:t>Ces objets sont inter dépendants, ils permettent de persister les données exploitées par les </a:t>
            </a:r>
            <a:r>
              <a:rPr lang="fr-FR" sz="1600" dirty="0" err="1" smtClean="0">
                <a:latin typeface="+mj-lt"/>
              </a:rPr>
              <a:t>Pods</a:t>
            </a:r>
            <a:endParaRPr lang="fr-FR" sz="1600" dirty="0">
              <a:latin typeface="+mj-lt"/>
            </a:endParaRP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Rectangle 1"/>
          <p:cNvSpPr/>
          <p:nvPr/>
        </p:nvSpPr>
        <p:spPr>
          <a:xfrm>
            <a:off x="467544" y="1455167"/>
            <a:ext cx="3528392" cy="3108543"/>
          </a:xfrm>
          <a:prstGeom prst="rect">
            <a:avLst/>
          </a:prstGeom>
        </p:spPr>
        <p:txBody>
          <a:bodyPr wrap="square">
            <a:spAutoFit/>
          </a:bodyPr>
          <a:lstStyle/>
          <a:p>
            <a:r>
              <a:rPr lang="fr-FR" sz="1600" dirty="0" err="1">
                <a:latin typeface="Consolas" panose="020B0609020204030204" pitchFamily="49" charset="0"/>
              </a:rPr>
              <a:t>apiVersion</a:t>
            </a:r>
            <a:r>
              <a:rPr lang="fr-FR" sz="1600" dirty="0">
                <a:latin typeface="Consolas" panose="020B0609020204030204" pitchFamily="49" charset="0"/>
              </a:rPr>
              <a:t>: v1</a:t>
            </a:r>
          </a:p>
          <a:p>
            <a:r>
              <a:rPr lang="fr-FR" sz="1600" dirty="0" err="1">
                <a:latin typeface="Consolas" panose="020B0609020204030204" pitchFamily="49" charset="0"/>
              </a:rPr>
              <a:t>kind</a:t>
            </a:r>
            <a:r>
              <a:rPr lang="fr-FR" sz="1600" dirty="0">
                <a:latin typeface="Consolas" panose="020B0609020204030204" pitchFamily="49" charset="0"/>
              </a:rPr>
              <a:t>: </a:t>
            </a:r>
            <a:r>
              <a:rPr lang="fr-FR" sz="1600" dirty="0" err="1">
                <a:latin typeface="Consolas" panose="020B0609020204030204" pitchFamily="49" charset="0"/>
              </a:rPr>
              <a:t>PersistentVolume</a:t>
            </a:r>
            <a:endParaRPr lang="fr-FR" sz="1600" dirty="0">
              <a:latin typeface="Consolas" panose="020B0609020204030204" pitchFamily="49" charset="0"/>
            </a:endParaRPr>
          </a:p>
          <a:p>
            <a:r>
              <a:rPr lang="fr-FR" sz="1600" dirty="0" err="1">
                <a:latin typeface="Consolas" panose="020B0609020204030204" pitchFamily="49" charset="0"/>
              </a:rPr>
              <a:t>metadata</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name</a:t>
            </a:r>
            <a:r>
              <a:rPr lang="fr-FR" sz="1600" dirty="0">
                <a:latin typeface="Consolas" panose="020B0609020204030204" pitchFamily="49" charset="0"/>
              </a:rPr>
              <a:t>: </a:t>
            </a:r>
            <a:r>
              <a:rPr lang="fr-FR" sz="1600" dirty="0" err="1">
                <a:latin typeface="Consolas" panose="020B0609020204030204" pitchFamily="49" charset="0"/>
              </a:rPr>
              <a:t>pv-storage</a:t>
            </a:r>
            <a:endParaRPr lang="fr-FR" sz="1600" dirty="0">
              <a:latin typeface="Consolas" panose="020B0609020204030204" pitchFamily="49" charset="0"/>
            </a:endParaRPr>
          </a:p>
          <a:p>
            <a:r>
              <a:rPr lang="fr-FR" sz="1600" dirty="0" err="1">
                <a:latin typeface="Consolas" panose="020B0609020204030204" pitchFamily="49" charset="0"/>
              </a:rPr>
              <a:t>spec</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capacity</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storage</a:t>
            </a:r>
            <a:r>
              <a:rPr lang="fr-FR" sz="1600" dirty="0">
                <a:latin typeface="Consolas" panose="020B0609020204030204" pitchFamily="49" charset="0"/>
              </a:rPr>
              <a:t>: 2Gi</a:t>
            </a:r>
          </a:p>
          <a:p>
            <a:r>
              <a:rPr lang="fr-FR" sz="1600" dirty="0">
                <a:latin typeface="Consolas" panose="020B0609020204030204" pitchFamily="49" charset="0"/>
              </a:rPr>
              <a:t>  </a:t>
            </a:r>
            <a:r>
              <a:rPr lang="fr-FR" sz="1600" dirty="0" err="1">
                <a:latin typeface="Consolas" panose="020B0609020204030204" pitchFamily="49" charset="0"/>
              </a:rPr>
              <a:t>volumeMode</a:t>
            </a:r>
            <a:r>
              <a:rPr lang="fr-FR" sz="1600" dirty="0">
                <a:latin typeface="Consolas" panose="020B0609020204030204" pitchFamily="49" charset="0"/>
              </a:rPr>
              <a:t>: </a:t>
            </a:r>
            <a:r>
              <a:rPr lang="fr-FR" sz="1600" dirty="0" err="1">
                <a:latin typeface="Consolas" panose="020B0609020204030204" pitchFamily="49" charset="0"/>
              </a:rPr>
              <a:t>Filesystem</a:t>
            </a:r>
            <a:endParaRPr lang="fr-FR" sz="1600" dirty="0">
              <a:latin typeface="Consolas" panose="020B0609020204030204" pitchFamily="49" charset="0"/>
            </a:endParaRPr>
          </a:p>
          <a:p>
            <a:r>
              <a:rPr lang="fr-FR" sz="1600" dirty="0">
                <a:latin typeface="Consolas" panose="020B0609020204030204" pitchFamily="49" charset="0"/>
              </a:rPr>
              <a:t>  </a:t>
            </a:r>
            <a:r>
              <a:rPr lang="fr-FR" sz="1600" dirty="0" err="1">
                <a:latin typeface="Consolas" panose="020B0609020204030204" pitchFamily="49" charset="0"/>
              </a:rPr>
              <a:t>accessModes</a:t>
            </a:r>
            <a:r>
              <a:rPr lang="fr-FR" sz="1600" dirty="0">
                <a:latin typeface="Consolas" panose="020B0609020204030204" pitchFamily="49" charset="0"/>
              </a:rPr>
              <a:t>:</a:t>
            </a:r>
          </a:p>
          <a:p>
            <a:r>
              <a:rPr lang="fr-FR" sz="1600" dirty="0">
                <a:latin typeface="Consolas" panose="020B0609020204030204" pitchFamily="49" charset="0"/>
              </a:rPr>
              <a:t>    - </a:t>
            </a:r>
            <a:r>
              <a:rPr lang="fr-FR" sz="1600" dirty="0" err="1">
                <a:latin typeface="Consolas" panose="020B0609020204030204" pitchFamily="49" charset="0"/>
              </a:rPr>
              <a:t>ReadWriteOnce</a:t>
            </a:r>
            <a:endParaRPr lang="fr-FR" sz="1600" dirty="0">
              <a:latin typeface="Consolas" panose="020B0609020204030204" pitchFamily="49" charset="0"/>
            </a:endParaRPr>
          </a:p>
          <a:p>
            <a:r>
              <a:rPr lang="fr-FR" sz="1600" dirty="0">
                <a:latin typeface="Consolas" panose="020B0609020204030204" pitchFamily="49" charset="0"/>
              </a:rPr>
              <a:t>  </a:t>
            </a:r>
            <a:r>
              <a:rPr lang="fr-FR" sz="1600" dirty="0" err="1">
                <a:latin typeface="Consolas" panose="020B0609020204030204" pitchFamily="49" charset="0"/>
              </a:rPr>
              <a:t>hostPath</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path</a:t>
            </a:r>
            <a:r>
              <a:rPr lang="fr-FR" sz="1600" dirty="0">
                <a:latin typeface="Consolas" panose="020B0609020204030204" pitchFamily="49" charset="0"/>
              </a:rPr>
              <a:t>: /</a:t>
            </a:r>
            <a:r>
              <a:rPr lang="fr-FR" sz="1600" dirty="0" err="1">
                <a:latin typeface="Consolas" panose="020B0609020204030204" pitchFamily="49" charset="0"/>
              </a:rPr>
              <a:t>tmp</a:t>
            </a:r>
            <a:r>
              <a:rPr lang="fr-FR" sz="1600" dirty="0">
                <a:latin typeface="Consolas" panose="020B0609020204030204" pitchFamily="49" charset="0"/>
              </a:rPr>
              <a:t>/data</a:t>
            </a:r>
            <a:endParaRPr lang="fr-FR" sz="1600" b="0" dirty="0">
              <a:effectLst/>
              <a:latin typeface="Consolas" panose="020B0609020204030204" pitchFamily="49" charset="0"/>
            </a:endParaRPr>
          </a:p>
        </p:txBody>
      </p:sp>
      <p:sp>
        <p:nvSpPr>
          <p:cNvPr id="4" name="Rectangle 3"/>
          <p:cNvSpPr/>
          <p:nvPr/>
        </p:nvSpPr>
        <p:spPr>
          <a:xfrm>
            <a:off x="683568" y="4797152"/>
            <a:ext cx="2432589" cy="307777"/>
          </a:xfrm>
          <a:prstGeom prst="rect">
            <a:avLst/>
          </a:prstGeom>
        </p:spPr>
        <p:txBody>
          <a:bodyPr wrap="none">
            <a:spAutoFit/>
          </a:bodyPr>
          <a:lstStyle/>
          <a:p>
            <a:r>
              <a:rPr lang="fr-FR" sz="1400" b="1" dirty="0" smtClean="0"/>
              <a:t>Exemple de Persistent Volume</a:t>
            </a:r>
            <a:endParaRPr lang="fr-FR" sz="1400" b="1" dirty="0"/>
          </a:p>
        </p:txBody>
      </p:sp>
      <p:sp>
        <p:nvSpPr>
          <p:cNvPr id="5" name="Ellipse 4"/>
          <p:cNvSpPr/>
          <p:nvPr/>
        </p:nvSpPr>
        <p:spPr>
          <a:xfrm>
            <a:off x="2339752" y="2829418"/>
            <a:ext cx="360040" cy="36004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b="1" dirty="0" smtClean="0"/>
              <a:t>1</a:t>
            </a:r>
            <a:endParaRPr lang="fr-FR" b="1" dirty="0"/>
          </a:p>
        </p:txBody>
      </p:sp>
      <p:sp>
        <p:nvSpPr>
          <p:cNvPr id="8" name="Espace réservé du contenu 2"/>
          <p:cNvSpPr txBox="1">
            <a:spLocks/>
          </p:cNvSpPr>
          <p:nvPr/>
        </p:nvSpPr>
        <p:spPr>
          <a:xfrm>
            <a:off x="5148064" y="1306240"/>
            <a:ext cx="3312368" cy="511256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1600" b="1" dirty="0" smtClean="0">
                <a:latin typeface="+mj-lt"/>
              </a:rPr>
              <a:t>G: </a:t>
            </a:r>
            <a:r>
              <a:rPr lang="fr-FR" sz="1600" dirty="0" smtClean="0">
                <a:latin typeface="+mj-lt"/>
              </a:rPr>
              <a:t>Giga octets</a:t>
            </a:r>
          </a:p>
          <a:p>
            <a:pPr marL="0" indent="0">
              <a:buNone/>
            </a:pPr>
            <a:r>
              <a:rPr lang="fr-FR" sz="1600" dirty="0">
                <a:latin typeface="+mj-lt"/>
              </a:rPr>
              <a:t>1G=10^3 est une puissance de dix. le résultat est 1000 </a:t>
            </a:r>
          </a:p>
          <a:p>
            <a:pPr marL="0" indent="0">
              <a:buNone/>
            </a:pPr>
            <a:endParaRPr lang="fr-FR" sz="1600" dirty="0" smtClean="0">
              <a:latin typeface="+mj-lt"/>
            </a:endParaRPr>
          </a:p>
          <a:p>
            <a:pPr marL="0" indent="0">
              <a:buNone/>
            </a:pPr>
            <a:r>
              <a:rPr lang="fr-FR" sz="1600" b="1" dirty="0" smtClean="0"/>
              <a:t>Gi: </a:t>
            </a:r>
            <a:r>
              <a:rPr lang="fr-FR" sz="1600" dirty="0" smtClean="0"/>
              <a:t>Gibi octets</a:t>
            </a:r>
          </a:p>
          <a:p>
            <a:pPr marL="0" indent="0">
              <a:buNone/>
            </a:pPr>
            <a:r>
              <a:rPr lang="fr-FR" sz="1600" dirty="0">
                <a:latin typeface="+mj-lt"/>
              </a:rPr>
              <a:t>1Gi=2^10 est la puissance de deux. le résultat est 1024</a:t>
            </a:r>
          </a:p>
        </p:txBody>
      </p:sp>
    </p:spTree>
    <p:extLst>
      <p:ext uri="{BB962C8B-B14F-4D97-AF65-F5344CB8AC3E}">
        <p14:creationId xmlns:p14="http://schemas.microsoft.com/office/powerpoint/2010/main" val="23662451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764704"/>
            <a:ext cx="7992888" cy="576064"/>
          </a:xfrm>
        </p:spPr>
        <p:txBody>
          <a:bodyPr>
            <a:noAutofit/>
          </a:bodyPr>
          <a:lstStyle/>
          <a:p>
            <a:pPr marL="0" indent="0">
              <a:buNone/>
            </a:pPr>
            <a:r>
              <a:rPr lang="fr-FR" sz="1600" b="1" dirty="0" smtClean="0">
                <a:latin typeface="+mj-lt"/>
              </a:rPr>
              <a:t>PV,PVC &amp; StorageClass: </a:t>
            </a:r>
            <a:r>
              <a:rPr lang="fr-FR" sz="1600" dirty="0" smtClean="0">
                <a:latin typeface="+mj-lt"/>
              </a:rPr>
              <a:t>Ces objets sont inter dépendants, ils permettent de persister les données exploitées par les </a:t>
            </a:r>
            <a:r>
              <a:rPr lang="fr-FR" sz="1600" dirty="0" err="1" smtClean="0">
                <a:latin typeface="+mj-lt"/>
              </a:rPr>
              <a:t>Pods</a:t>
            </a:r>
            <a:endParaRPr lang="fr-FR" sz="1600" dirty="0">
              <a:latin typeface="+mj-lt"/>
            </a:endParaRP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Rectangle 1"/>
          <p:cNvSpPr/>
          <p:nvPr/>
        </p:nvSpPr>
        <p:spPr>
          <a:xfrm>
            <a:off x="467544" y="1455167"/>
            <a:ext cx="3528392" cy="3108543"/>
          </a:xfrm>
          <a:prstGeom prst="rect">
            <a:avLst/>
          </a:prstGeom>
        </p:spPr>
        <p:txBody>
          <a:bodyPr wrap="square">
            <a:spAutoFit/>
          </a:bodyPr>
          <a:lstStyle/>
          <a:p>
            <a:r>
              <a:rPr lang="fr-FR" sz="1600" dirty="0" err="1">
                <a:latin typeface="Consolas" panose="020B0609020204030204" pitchFamily="49" charset="0"/>
              </a:rPr>
              <a:t>apiVersion</a:t>
            </a:r>
            <a:r>
              <a:rPr lang="fr-FR" sz="1600" dirty="0">
                <a:latin typeface="Consolas" panose="020B0609020204030204" pitchFamily="49" charset="0"/>
              </a:rPr>
              <a:t>: v1</a:t>
            </a:r>
          </a:p>
          <a:p>
            <a:r>
              <a:rPr lang="fr-FR" sz="1600" dirty="0" err="1">
                <a:latin typeface="Consolas" panose="020B0609020204030204" pitchFamily="49" charset="0"/>
              </a:rPr>
              <a:t>kind</a:t>
            </a:r>
            <a:r>
              <a:rPr lang="fr-FR" sz="1600" dirty="0">
                <a:latin typeface="Consolas" panose="020B0609020204030204" pitchFamily="49" charset="0"/>
              </a:rPr>
              <a:t>: </a:t>
            </a:r>
            <a:r>
              <a:rPr lang="fr-FR" sz="1600" dirty="0" err="1">
                <a:latin typeface="Consolas" panose="020B0609020204030204" pitchFamily="49" charset="0"/>
              </a:rPr>
              <a:t>PersistentVolume</a:t>
            </a:r>
            <a:endParaRPr lang="fr-FR" sz="1600" dirty="0">
              <a:latin typeface="Consolas" panose="020B0609020204030204" pitchFamily="49" charset="0"/>
            </a:endParaRPr>
          </a:p>
          <a:p>
            <a:r>
              <a:rPr lang="fr-FR" sz="1600" dirty="0" err="1">
                <a:latin typeface="Consolas" panose="020B0609020204030204" pitchFamily="49" charset="0"/>
              </a:rPr>
              <a:t>metadata</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name</a:t>
            </a:r>
            <a:r>
              <a:rPr lang="fr-FR" sz="1600" dirty="0">
                <a:latin typeface="Consolas" panose="020B0609020204030204" pitchFamily="49" charset="0"/>
              </a:rPr>
              <a:t>: </a:t>
            </a:r>
            <a:r>
              <a:rPr lang="fr-FR" sz="1600" dirty="0" err="1">
                <a:latin typeface="Consolas" panose="020B0609020204030204" pitchFamily="49" charset="0"/>
              </a:rPr>
              <a:t>pv-storage</a:t>
            </a:r>
            <a:endParaRPr lang="fr-FR" sz="1600" dirty="0">
              <a:latin typeface="Consolas" panose="020B0609020204030204" pitchFamily="49" charset="0"/>
            </a:endParaRPr>
          </a:p>
          <a:p>
            <a:r>
              <a:rPr lang="fr-FR" sz="1600" dirty="0" err="1">
                <a:latin typeface="Consolas" panose="020B0609020204030204" pitchFamily="49" charset="0"/>
              </a:rPr>
              <a:t>spec</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capacity</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storage</a:t>
            </a:r>
            <a:r>
              <a:rPr lang="fr-FR" sz="1600" dirty="0">
                <a:latin typeface="Consolas" panose="020B0609020204030204" pitchFamily="49" charset="0"/>
              </a:rPr>
              <a:t>: 2Gi</a:t>
            </a:r>
          </a:p>
          <a:p>
            <a:r>
              <a:rPr lang="fr-FR" sz="1600" dirty="0">
                <a:latin typeface="Consolas" panose="020B0609020204030204" pitchFamily="49" charset="0"/>
              </a:rPr>
              <a:t>  </a:t>
            </a:r>
            <a:r>
              <a:rPr lang="fr-FR" sz="1600" dirty="0" err="1">
                <a:latin typeface="Consolas" panose="020B0609020204030204" pitchFamily="49" charset="0"/>
              </a:rPr>
              <a:t>volumeMode</a:t>
            </a:r>
            <a:r>
              <a:rPr lang="fr-FR" sz="1600" dirty="0">
                <a:latin typeface="Consolas" panose="020B0609020204030204" pitchFamily="49" charset="0"/>
              </a:rPr>
              <a:t>: </a:t>
            </a:r>
            <a:r>
              <a:rPr lang="fr-FR" sz="1600" dirty="0" err="1">
                <a:latin typeface="Consolas" panose="020B0609020204030204" pitchFamily="49" charset="0"/>
              </a:rPr>
              <a:t>Filesystem</a:t>
            </a:r>
            <a:endParaRPr lang="fr-FR" sz="1600" dirty="0">
              <a:latin typeface="Consolas" panose="020B0609020204030204" pitchFamily="49" charset="0"/>
            </a:endParaRPr>
          </a:p>
          <a:p>
            <a:r>
              <a:rPr lang="fr-FR" sz="1600" dirty="0">
                <a:latin typeface="Consolas" panose="020B0609020204030204" pitchFamily="49" charset="0"/>
              </a:rPr>
              <a:t>  </a:t>
            </a:r>
            <a:r>
              <a:rPr lang="fr-FR" sz="1600" dirty="0" err="1">
                <a:latin typeface="Consolas" panose="020B0609020204030204" pitchFamily="49" charset="0"/>
              </a:rPr>
              <a:t>accessModes</a:t>
            </a:r>
            <a:r>
              <a:rPr lang="fr-FR" sz="1600" dirty="0">
                <a:latin typeface="Consolas" panose="020B0609020204030204" pitchFamily="49" charset="0"/>
              </a:rPr>
              <a:t>:</a:t>
            </a:r>
          </a:p>
          <a:p>
            <a:r>
              <a:rPr lang="fr-FR" sz="1600" dirty="0">
                <a:latin typeface="Consolas" panose="020B0609020204030204" pitchFamily="49" charset="0"/>
              </a:rPr>
              <a:t>    - </a:t>
            </a:r>
            <a:r>
              <a:rPr lang="fr-FR" sz="1600" dirty="0" err="1">
                <a:latin typeface="Consolas" panose="020B0609020204030204" pitchFamily="49" charset="0"/>
              </a:rPr>
              <a:t>ReadWriteOnce</a:t>
            </a:r>
            <a:endParaRPr lang="fr-FR" sz="1600" dirty="0">
              <a:latin typeface="Consolas" panose="020B0609020204030204" pitchFamily="49" charset="0"/>
            </a:endParaRPr>
          </a:p>
          <a:p>
            <a:r>
              <a:rPr lang="fr-FR" sz="1600" dirty="0">
                <a:latin typeface="Consolas" panose="020B0609020204030204" pitchFamily="49" charset="0"/>
              </a:rPr>
              <a:t>  </a:t>
            </a:r>
            <a:r>
              <a:rPr lang="fr-FR" sz="1600" dirty="0" err="1">
                <a:latin typeface="Consolas" panose="020B0609020204030204" pitchFamily="49" charset="0"/>
              </a:rPr>
              <a:t>hostPath</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path</a:t>
            </a:r>
            <a:r>
              <a:rPr lang="fr-FR" sz="1600" dirty="0">
                <a:latin typeface="Consolas" panose="020B0609020204030204" pitchFamily="49" charset="0"/>
              </a:rPr>
              <a:t>: /</a:t>
            </a:r>
            <a:r>
              <a:rPr lang="fr-FR" sz="1600" dirty="0" err="1">
                <a:latin typeface="Consolas" panose="020B0609020204030204" pitchFamily="49" charset="0"/>
              </a:rPr>
              <a:t>tmp</a:t>
            </a:r>
            <a:r>
              <a:rPr lang="fr-FR" sz="1600" dirty="0">
                <a:latin typeface="Consolas" panose="020B0609020204030204" pitchFamily="49" charset="0"/>
              </a:rPr>
              <a:t>/data</a:t>
            </a:r>
            <a:endParaRPr lang="fr-FR" sz="1600" b="0" dirty="0">
              <a:effectLst/>
              <a:latin typeface="Consolas" panose="020B0609020204030204" pitchFamily="49" charset="0"/>
            </a:endParaRPr>
          </a:p>
        </p:txBody>
      </p:sp>
      <p:sp>
        <p:nvSpPr>
          <p:cNvPr id="4" name="Rectangle 3"/>
          <p:cNvSpPr/>
          <p:nvPr/>
        </p:nvSpPr>
        <p:spPr>
          <a:xfrm>
            <a:off x="683568" y="4797152"/>
            <a:ext cx="2432589" cy="307777"/>
          </a:xfrm>
          <a:prstGeom prst="rect">
            <a:avLst/>
          </a:prstGeom>
        </p:spPr>
        <p:txBody>
          <a:bodyPr wrap="none">
            <a:spAutoFit/>
          </a:bodyPr>
          <a:lstStyle/>
          <a:p>
            <a:r>
              <a:rPr lang="fr-FR" sz="1400" b="1" dirty="0" smtClean="0"/>
              <a:t>Exemple de Persistent Volume</a:t>
            </a:r>
            <a:endParaRPr lang="fr-FR" sz="1400" b="1" dirty="0"/>
          </a:p>
        </p:txBody>
      </p:sp>
      <p:sp>
        <p:nvSpPr>
          <p:cNvPr id="5" name="Ellipse 4"/>
          <p:cNvSpPr/>
          <p:nvPr/>
        </p:nvSpPr>
        <p:spPr>
          <a:xfrm>
            <a:off x="3275856" y="3140968"/>
            <a:ext cx="360040" cy="36004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b="1" dirty="0" smtClean="0"/>
              <a:t>2</a:t>
            </a:r>
            <a:endParaRPr lang="fr-FR" b="1" dirty="0"/>
          </a:p>
        </p:txBody>
      </p:sp>
      <p:sp>
        <p:nvSpPr>
          <p:cNvPr id="8" name="Espace réservé du contenu 2"/>
          <p:cNvSpPr txBox="1">
            <a:spLocks/>
          </p:cNvSpPr>
          <p:nvPr/>
        </p:nvSpPr>
        <p:spPr>
          <a:xfrm>
            <a:off x="4572000" y="1456209"/>
            <a:ext cx="3312368" cy="511256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1600" b="1" dirty="0" err="1" smtClean="0">
                <a:latin typeface="+mj-lt"/>
              </a:rPr>
              <a:t>Filesystem</a:t>
            </a:r>
            <a:r>
              <a:rPr lang="fr-FR" sz="1600" b="1" dirty="0" smtClean="0">
                <a:latin typeface="+mj-lt"/>
              </a:rPr>
              <a:t>: </a:t>
            </a:r>
            <a:r>
              <a:rPr lang="fr-FR" sz="1600" dirty="0" smtClean="0">
                <a:latin typeface="+mj-lt"/>
              </a:rPr>
              <a:t>Le mode par défaut, les données sont persistées dans le système de fichier de la machine hôte</a:t>
            </a:r>
            <a:endParaRPr lang="fr-FR" sz="1600" dirty="0">
              <a:latin typeface="+mj-lt"/>
            </a:endParaRPr>
          </a:p>
          <a:p>
            <a:pPr marL="0" indent="0">
              <a:buNone/>
            </a:pPr>
            <a:endParaRPr lang="fr-FR" sz="1600" dirty="0" smtClean="0">
              <a:latin typeface="+mj-lt"/>
            </a:endParaRPr>
          </a:p>
          <a:p>
            <a:pPr marL="0" indent="0">
              <a:buNone/>
            </a:pPr>
            <a:r>
              <a:rPr lang="fr-FR" sz="1600" b="1" dirty="0" smtClean="0"/>
              <a:t>Block: </a:t>
            </a:r>
            <a:r>
              <a:rPr lang="fr-FR" sz="1600" dirty="0" smtClean="0">
                <a:latin typeface="+mj-lt"/>
              </a:rPr>
              <a:t>Ce mode est mieux adapté aux bases de données, les charges élevées cas de simulations, les anciennes applications, l'applications demandant un niveau de sécurité élevé car sa fournit un degré d'isolation élevé </a:t>
            </a:r>
            <a:endParaRPr lang="fr-FR" sz="1000" dirty="0">
              <a:latin typeface="+mj-lt"/>
            </a:endParaRPr>
          </a:p>
        </p:txBody>
      </p:sp>
    </p:spTree>
    <p:extLst>
      <p:ext uri="{BB962C8B-B14F-4D97-AF65-F5344CB8AC3E}">
        <p14:creationId xmlns:p14="http://schemas.microsoft.com/office/powerpoint/2010/main" val="2720024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764704"/>
            <a:ext cx="7992888" cy="576064"/>
          </a:xfrm>
        </p:spPr>
        <p:txBody>
          <a:bodyPr>
            <a:noAutofit/>
          </a:bodyPr>
          <a:lstStyle/>
          <a:p>
            <a:pPr marL="0" indent="0">
              <a:buNone/>
            </a:pPr>
            <a:r>
              <a:rPr lang="fr-FR" sz="1600" b="1" dirty="0" smtClean="0">
                <a:latin typeface="+mj-lt"/>
              </a:rPr>
              <a:t>PV,PVC &amp; StorageClass: </a:t>
            </a:r>
            <a:r>
              <a:rPr lang="fr-FR" sz="1600" dirty="0" smtClean="0">
                <a:latin typeface="+mj-lt"/>
              </a:rPr>
              <a:t>Ces objets sont inter dépendants, ils permettent de persister les données exploitées par les </a:t>
            </a:r>
            <a:r>
              <a:rPr lang="fr-FR" sz="1600" dirty="0" err="1" smtClean="0">
                <a:latin typeface="+mj-lt"/>
              </a:rPr>
              <a:t>Pods</a:t>
            </a:r>
            <a:endParaRPr lang="fr-FR" sz="1600" dirty="0">
              <a:latin typeface="+mj-lt"/>
            </a:endParaRP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Rectangle 1"/>
          <p:cNvSpPr/>
          <p:nvPr/>
        </p:nvSpPr>
        <p:spPr>
          <a:xfrm>
            <a:off x="467544" y="1455167"/>
            <a:ext cx="3528392" cy="3108543"/>
          </a:xfrm>
          <a:prstGeom prst="rect">
            <a:avLst/>
          </a:prstGeom>
        </p:spPr>
        <p:txBody>
          <a:bodyPr wrap="square">
            <a:spAutoFit/>
          </a:bodyPr>
          <a:lstStyle/>
          <a:p>
            <a:r>
              <a:rPr lang="fr-FR" sz="1600" dirty="0" err="1">
                <a:latin typeface="Consolas" panose="020B0609020204030204" pitchFamily="49" charset="0"/>
              </a:rPr>
              <a:t>apiVersion</a:t>
            </a:r>
            <a:r>
              <a:rPr lang="fr-FR" sz="1600" dirty="0">
                <a:latin typeface="Consolas" panose="020B0609020204030204" pitchFamily="49" charset="0"/>
              </a:rPr>
              <a:t>: v1</a:t>
            </a:r>
          </a:p>
          <a:p>
            <a:r>
              <a:rPr lang="fr-FR" sz="1600" dirty="0" err="1">
                <a:latin typeface="Consolas" panose="020B0609020204030204" pitchFamily="49" charset="0"/>
              </a:rPr>
              <a:t>kind</a:t>
            </a:r>
            <a:r>
              <a:rPr lang="fr-FR" sz="1600" dirty="0">
                <a:latin typeface="Consolas" panose="020B0609020204030204" pitchFamily="49" charset="0"/>
              </a:rPr>
              <a:t>: </a:t>
            </a:r>
            <a:r>
              <a:rPr lang="fr-FR" sz="1600" dirty="0" err="1">
                <a:latin typeface="Consolas" panose="020B0609020204030204" pitchFamily="49" charset="0"/>
              </a:rPr>
              <a:t>PersistentVolume</a:t>
            </a:r>
            <a:endParaRPr lang="fr-FR" sz="1600" dirty="0">
              <a:latin typeface="Consolas" panose="020B0609020204030204" pitchFamily="49" charset="0"/>
            </a:endParaRPr>
          </a:p>
          <a:p>
            <a:r>
              <a:rPr lang="fr-FR" sz="1600" dirty="0" err="1">
                <a:latin typeface="Consolas" panose="020B0609020204030204" pitchFamily="49" charset="0"/>
              </a:rPr>
              <a:t>metadata</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name</a:t>
            </a:r>
            <a:r>
              <a:rPr lang="fr-FR" sz="1600" dirty="0">
                <a:latin typeface="Consolas" panose="020B0609020204030204" pitchFamily="49" charset="0"/>
              </a:rPr>
              <a:t>: </a:t>
            </a:r>
            <a:r>
              <a:rPr lang="fr-FR" sz="1600" dirty="0" err="1">
                <a:latin typeface="Consolas" panose="020B0609020204030204" pitchFamily="49" charset="0"/>
              </a:rPr>
              <a:t>pv-storage</a:t>
            </a:r>
            <a:endParaRPr lang="fr-FR" sz="1600" dirty="0">
              <a:latin typeface="Consolas" panose="020B0609020204030204" pitchFamily="49" charset="0"/>
            </a:endParaRPr>
          </a:p>
          <a:p>
            <a:r>
              <a:rPr lang="fr-FR" sz="1600" dirty="0" err="1">
                <a:latin typeface="Consolas" panose="020B0609020204030204" pitchFamily="49" charset="0"/>
              </a:rPr>
              <a:t>spec</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capacity</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storage</a:t>
            </a:r>
            <a:r>
              <a:rPr lang="fr-FR" sz="1600" dirty="0">
                <a:latin typeface="Consolas" panose="020B0609020204030204" pitchFamily="49" charset="0"/>
              </a:rPr>
              <a:t>: 2Gi</a:t>
            </a:r>
          </a:p>
          <a:p>
            <a:r>
              <a:rPr lang="fr-FR" sz="1600" dirty="0">
                <a:latin typeface="Consolas" panose="020B0609020204030204" pitchFamily="49" charset="0"/>
              </a:rPr>
              <a:t>  </a:t>
            </a:r>
            <a:r>
              <a:rPr lang="fr-FR" sz="1600" dirty="0" err="1">
                <a:latin typeface="Consolas" panose="020B0609020204030204" pitchFamily="49" charset="0"/>
              </a:rPr>
              <a:t>volumeMode</a:t>
            </a:r>
            <a:r>
              <a:rPr lang="fr-FR" sz="1600" dirty="0">
                <a:latin typeface="Consolas" panose="020B0609020204030204" pitchFamily="49" charset="0"/>
              </a:rPr>
              <a:t>: </a:t>
            </a:r>
            <a:r>
              <a:rPr lang="fr-FR" sz="1600" dirty="0" err="1">
                <a:latin typeface="Consolas" panose="020B0609020204030204" pitchFamily="49" charset="0"/>
              </a:rPr>
              <a:t>Filesystem</a:t>
            </a:r>
            <a:endParaRPr lang="fr-FR" sz="1600" dirty="0">
              <a:latin typeface="Consolas" panose="020B0609020204030204" pitchFamily="49" charset="0"/>
            </a:endParaRPr>
          </a:p>
          <a:p>
            <a:r>
              <a:rPr lang="fr-FR" sz="1600" dirty="0">
                <a:latin typeface="Consolas" panose="020B0609020204030204" pitchFamily="49" charset="0"/>
              </a:rPr>
              <a:t>  </a:t>
            </a:r>
            <a:r>
              <a:rPr lang="fr-FR" sz="1600" dirty="0" err="1">
                <a:latin typeface="Consolas" panose="020B0609020204030204" pitchFamily="49" charset="0"/>
              </a:rPr>
              <a:t>accessModes</a:t>
            </a:r>
            <a:r>
              <a:rPr lang="fr-FR" sz="1600" dirty="0">
                <a:latin typeface="Consolas" panose="020B0609020204030204" pitchFamily="49" charset="0"/>
              </a:rPr>
              <a:t>:</a:t>
            </a:r>
          </a:p>
          <a:p>
            <a:r>
              <a:rPr lang="fr-FR" sz="1600" dirty="0">
                <a:latin typeface="Consolas" panose="020B0609020204030204" pitchFamily="49" charset="0"/>
              </a:rPr>
              <a:t>    - </a:t>
            </a:r>
            <a:r>
              <a:rPr lang="fr-FR" sz="1600" dirty="0" err="1">
                <a:latin typeface="Consolas" panose="020B0609020204030204" pitchFamily="49" charset="0"/>
              </a:rPr>
              <a:t>ReadWriteOnce</a:t>
            </a:r>
            <a:endParaRPr lang="fr-FR" sz="1600" dirty="0">
              <a:latin typeface="Consolas" panose="020B0609020204030204" pitchFamily="49" charset="0"/>
            </a:endParaRPr>
          </a:p>
          <a:p>
            <a:r>
              <a:rPr lang="fr-FR" sz="1600" dirty="0">
                <a:latin typeface="Consolas" panose="020B0609020204030204" pitchFamily="49" charset="0"/>
              </a:rPr>
              <a:t>  </a:t>
            </a:r>
            <a:r>
              <a:rPr lang="fr-FR" sz="1600" dirty="0" err="1">
                <a:latin typeface="Consolas" panose="020B0609020204030204" pitchFamily="49" charset="0"/>
              </a:rPr>
              <a:t>hostPath</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path</a:t>
            </a:r>
            <a:r>
              <a:rPr lang="fr-FR" sz="1600" dirty="0">
                <a:latin typeface="Consolas" panose="020B0609020204030204" pitchFamily="49" charset="0"/>
              </a:rPr>
              <a:t>: /</a:t>
            </a:r>
            <a:r>
              <a:rPr lang="fr-FR" sz="1600" dirty="0" err="1">
                <a:latin typeface="Consolas" panose="020B0609020204030204" pitchFamily="49" charset="0"/>
              </a:rPr>
              <a:t>tmp</a:t>
            </a:r>
            <a:r>
              <a:rPr lang="fr-FR" sz="1600" dirty="0">
                <a:latin typeface="Consolas" panose="020B0609020204030204" pitchFamily="49" charset="0"/>
              </a:rPr>
              <a:t>/data</a:t>
            </a:r>
            <a:endParaRPr lang="fr-FR" sz="1600" b="0" dirty="0">
              <a:effectLst/>
              <a:latin typeface="Consolas" panose="020B0609020204030204" pitchFamily="49" charset="0"/>
            </a:endParaRPr>
          </a:p>
        </p:txBody>
      </p:sp>
      <p:sp>
        <p:nvSpPr>
          <p:cNvPr id="4" name="Rectangle 3"/>
          <p:cNvSpPr/>
          <p:nvPr/>
        </p:nvSpPr>
        <p:spPr>
          <a:xfrm>
            <a:off x="683568" y="4797152"/>
            <a:ext cx="2432589" cy="307777"/>
          </a:xfrm>
          <a:prstGeom prst="rect">
            <a:avLst/>
          </a:prstGeom>
        </p:spPr>
        <p:txBody>
          <a:bodyPr wrap="none">
            <a:spAutoFit/>
          </a:bodyPr>
          <a:lstStyle/>
          <a:p>
            <a:r>
              <a:rPr lang="fr-FR" sz="1400" b="1" dirty="0" smtClean="0"/>
              <a:t>Exemple de Persistent Volume</a:t>
            </a:r>
            <a:endParaRPr lang="fr-FR" sz="1400" b="1" dirty="0"/>
          </a:p>
        </p:txBody>
      </p:sp>
      <p:sp>
        <p:nvSpPr>
          <p:cNvPr id="5" name="Ellipse 4"/>
          <p:cNvSpPr/>
          <p:nvPr/>
        </p:nvSpPr>
        <p:spPr>
          <a:xfrm>
            <a:off x="2699792" y="3501008"/>
            <a:ext cx="360040" cy="36004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b="1" dirty="0" smtClean="0"/>
              <a:t>3</a:t>
            </a:r>
            <a:endParaRPr lang="fr-FR" b="1" dirty="0"/>
          </a:p>
        </p:txBody>
      </p:sp>
      <p:sp>
        <p:nvSpPr>
          <p:cNvPr id="7" name="Espace réservé du contenu 2"/>
          <p:cNvSpPr txBox="1">
            <a:spLocks/>
          </p:cNvSpPr>
          <p:nvPr/>
        </p:nvSpPr>
        <p:spPr>
          <a:xfrm>
            <a:off x="4572000" y="1456209"/>
            <a:ext cx="4392488" cy="5112568"/>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1600" b="1" dirty="0" err="1" smtClean="0">
                <a:latin typeface="+mj-lt"/>
              </a:rPr>
              <a:t>ReadWriteOnce</a:t>
            </a:r>
            <a:r>
              <a:rPr lang="fr-FR" sz="1600" b="1" dirty="0" smtClean="0">
                <a:latin typeface="+mj-lt"/>
              </a:rPr>
              <a:t> (RWO): </a:t>
            </a:r>
            <a:r>
              <a:rPr lang="fr-FR" sz="1600" dirty="0">
                <a:latin typeface="+mj-lt"/>
              </a:rPr>
              <a:t>L</a:t>
            </a:r>
            <a:r>
              <a:rPr lang="fr-FR" sz="1600" dirty="0" smtClean="0">
                <a:latin typeface="+mj-lt"/>
              </a:rPr>
              <a:t>e </a:t>
            </a:r>
            <a:r>
              <a:rPr lang="fr-FR" sz="1600" dirty="0">
                <a:latin typeface="+mj-lt"/>
              </a:rPr>
              <a:t>volume peut être monté en lecture-écriture par un seul </a:t>
            </a:r>
            <a:r>
              <a:rPr lang="fr-FR" sz="1600" dirty="0" smtClean="0">
                <a:latin typeface="+mj-lt"/>
              </a:rPr>
              <a:t>nœud</a:t>
            </a:r>
          </a:p>
          <a:p>
            <a:pPr marL="0" indent="0">
              <a:buNone/>
            </a:pPr>
            <a:endParaRPr lang="fr-FR" sz="1600" dirty="0">
              <a:latin typeface="+mj-lt"/>
            </a:endParaRPr>
          </a:p>
          <a:p>
            <a:pPr marL="0" indent="0">
              <a:buNone/>
            </a:pPr>
            <a:r>
              <a:rPr lang="fr-FR" sz="1600" b="1" dirty="0" err="1" smtClean="0"/>
              <a:t>ReadWriteMany</a:t>
            </a:r>
            <a:r>
              <a:rPr lang="fr-FR" sz="1600" b="1" dirty="0" smtClean="0"/>
              <a:t>(RWM): </a:t>
            </a:r>
            <a:r>
              <a:rPr lang="fr-FR" sz="1600" dirty="0"/>
              <a:t>Le volume peut être monté en lecture-écriture par de nombreux </a:t>
            </a:r>
            <a:r>
              <a:rPr lang="fr-FR" sz="1600" dirty="0" smtClean="0"/>
              <a:t>nœuds</a:t>
            </a:r>
          </a:p>
          <a:p>
            <a:pPr marL="0" indent="0">
              <a:buNone/>
            </a:pPr>
            <a:endParaRPr lang="fr-FR" sz="1600" dirty="0" smtClean="0">
              <a:latin typeface="+mj-lt"/>
            </a:endParaRPr>
          </a:p>
          <a:p>
            <a:pPr marL="0" indent="0">
              <a:buNone/>
            </a:pPr>
            <a:r>
              <a:rPr lang="fr-FR" sz="1600" b="1" dirty="0" err="1" smtClean="0"/>
              <a:t>ReadOnlyMany</a:t>
            </a:r>
            <a:r>
              <a:rPr lang="fr-FR" sz="1600" b="1" dirty="0" smtClean="0"/>
              <a:t>(ROM): </a:t>
            </a:r>
            <a:r>
              <a:rPr lang="fr-FR" sz="1600" dirty="0"/>
              <a:t>Le volume peut être monté en lecture seule par de nombreux </a:t>
            </a:r>
            <a:r>
              <a:rPr lang="fr-FR" sz="1600" dirty="0" smtClean="0"/>
              <a:t>nœuds</a:t>
            </a:r>
          </a:p>
          <a:p>
            <a:pPr marL="0" indent="0">
              <a:buNone/>
            </a:pPr>
            <a:endParaRPr lang="fr-FR" sz="1600" dirty="0"/>
          </a:p>
          <a:p>
            <a:pPr marL="0" indent="0">
              <a:buNone/>
            </a:pPr>
            <a:r>
              <a:rPr lang="fr-FR" sz="1600" b="1" dirty="0" err="1" smtClean="0"/>
              <a:t>ReadWriteOncePod</a:t>
            </a:r>
            <a:r>
              <a:rPr lang="fr-FR" sz="1600" b="1" dirty="0" smtClean="0"/>
              <a:t>(RWOP): </a:t>
            </a:r>
            <a:r>
              <a:rPr lang="fr-FR" sz="1600" dirty="0"/>
              <a:t>Le volume peut être monté en lecture-écriture par un seul Pod</a:t>
            </a:r>
          </a:p>
          <a:p>
            <a:pPr marL="0" indent="0">
              <a:buFont typeface="Arial" pitchFamily="34" charset="0"/>
              <a:buNone/>
            </a:pPr>
            <a:endParaRPr lang="fr-FR" sz="1600" dirty="0">
              <a:latin typeface="+mj-lt"/>
            </a:endParaRPr>
          </a:p>
        </p:txBody>
      </p:sp>
    </p:spTree>
    <p:extLst>
      <p:ext uri="{BB962C8B-B14F-4D97-AF65-F5344CB8AC3E}">
        <p14:creationId xmlns:p14="http://schemas.microsoft.com/office/powerpoint/2010/main" val="9799490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39552" y="1394189"/>
            <a:ext cx="3546140" cy="2800767"/>
          </a:xfrm>
          <a:prstGeom prst="rect">
            <a:avLst/>
          </a:prstGeom>
        </p:spPr>
        <p:txBody>
          <a:bodyPr wrap="square">
            <a:spAutoFit/>
          </a:bodyPr>
          <a:lstStyle/>
          <a:p>
            <a:r>
              <a:rPr lang="fr-FR" sz="1600" dirty="0" err="1">
                <a:latin typeface="Consolas" panose="020B0609020204030204" pitchFamily="49" charset="0"/>
              </a:rPr>
              <a:t>apiVersion</a:t>
            </a:r>
            <a:r>
              <a:rPr lang="fr-FR" sz="1600" dirty="0">
                <a:latin typeface="Consolas" panose="020B0609020204030204" pitchFamily="49" charset="0"/>
              </a:rPr>
              <a:t>: v1</a:t>
            </a:r>
          </a:p>
          <a:p>
            <a:r>
              <a:rPr lang="fr-FR" sz="1600" dirty="0" err="1">
                <a:latin typeface="Consolas" panose="020B0609020204030204" pitchFamily="49" charset="0"/>
              </a:rPr>
              <a:t>kind</a:t>
            </a:r>
            <a:r>
              <a:rPr lang="fr-FR" sz="1600" dirty="0">
                <a:latin typeface="Consolas" panose="020B0609020204030204" pitchFamily="49" charset="0"/>
              </a:rPr>
              <a:t>: </a:t>
            </a:r>
            <a:r>
              <a:rPr lang="fr-FR" sz="1600" dirty="0" err="1">
                <a:latin typeface="Consolas" panose="020B0609020204030204" pitchFamily="49" charset="0"/>
              </a:rPr>
              <a:t>PersistentVolumeClaim</a:t>
            </a:r>
            <a:endParaRPr lang="fr-FR" sz="1600" dirty="0">
              <a:latin typeface="Consolas" panose="020B0609020204030204" pitchFamily="49" charset="0"/>
            </a:endParaRPr>
          </a:p>
          <a:p>
            <a:r>
              <a:rPr lang="fr-FR" sz="1600" dirty="0" err="1">
                <a:latin typeface="Consolas" panose="020B0609020204030204" pitchFamily="49" charset="0"/>
              </a:rPr>
              <a:t>metadata</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name</a:t>
            </a:r>
            <a:r>
              <a:rPr lang="fr-FR" sz="1600" dirty="0">
                <a:latin typeface="Consolas" panose="020B0609020204030204" pitchFamily="49" charset="0"/>
              </a:rPr>
              <a:t>: pvc-</a:t>
            </a:r>
            <a:r>
              <a:rPr lang="fr-FR" sz="1600" dirty="0" err="1">
                <a:latin typeface="Consolas" panose="020B0609020204030204" pitchFamily="49" charset="0"/>
              </a:rPr>
              <a:t>storage</a:t>
            </a:r>
            <a:endParaRPr lang="fr-FR" sz="1600" dirty="0">
              <a:latin typeface="Consolas" panose="020B0609020204030204" pitchFamily="49" charset="0"/>
            </a:endParaRPr>
          </a:p>
          <a:p>
            <a:r>
              <a:rPr lang="fr-FR" sz="1600" dirty="0" err="1">
                <a:latin typeface="Consolas" panose="020B0609020204030204" pitchFamily="49" charset="0"/>
              </a:rPr>
              <a:t>spec</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resources</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requests</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storage</a:t>
            </a:r>
            <a:r>
              <a:rPr lang="fr-FR" sz="1600" dirty="0">
                <a:latin typeface="Consolas" panose="020B0609020204030204" pitchFamily="49" charset="0"/>
              </a:rPr>
              <a:t>: 1Gi</a:t>
            </a:r>
          </a:p>
          <a:p>
            <a:r>
              <a:rPr lang="fr-FR" sz="1600" dirty="0">
                <a:latin typeface="Consolas" panose="020B0609020204030204" pitchFamily="49" charset="0"/>
              </a:rPr>
              <a:t>  </a:t>
            </a:r>
            <a:r>
              <a:rPr lang="fr-FR" sz="1600" dirty="0" err="1">
                <a:latin typeface="Consolas" panose="020B0609020204030204" pitchFamily="49" charset="0"/>
              </a:rPr>
              <a:t>volumeMode</a:t>
            </a:r>
            <a:r>
              <a:rPr lang="fr-FR" sz="1600" dirty="0">
                <a:latin typeface="Consolas" panose="020B0609020204030204" pitchFamily="49" charset="0"/>
              </a:rPr>
              <a:t>: </a:t>
            </a:r>
            <a:r>
              <a:rPr lang="fr-FR" sz="1600" dirty="0" err="1">
                <a:latin typeface="Consolas" panose="020B0609020204030204" pitchFamily="49" charset="0"/>
              </a:rPr>
              <a:t>Filesystem</a:t>
            </a:r>
            <a:endParaRPr lang="fr-FR" sz="1600" dirty="0">
              <a:latin typeface="Consolas" panose="020B0609020204030204" pitchFamily="49" charset="0"/>
            </a:endParaRPr>
          </a:p>
          <a:p>
            <a:r>
              <a:rPr lang="fr-FR" sz="1600" dirty="0">
                <a:latin typeface="Consolas" panose="020B0609020204030204" pitchFamily="49" charset="0"/>
              </a:rPr>
              <a:t>  </a:t>
            </a:r>
            <a:r>
              <a:rPr lang="fr-FR" sz="1600" dirty="0" err="1">
                <a:latin typeface="Consolas" panose="020B0609020204030204" pitchFamily="49" charset="0"/>
              </a:rPr>
              <a:t>accessModes</a:t>
            </a:r>
            <a:r>
              <a:rPr lang="fr-FR" sz="1600" dirty="0">
                <a:latin typeface="Consolas" panose="020B0609020204030204" pitchFamily="49" charset="0"/>
              </a:rPr>
              <a:t>:</a:t>
            </a:r>
          </a:p>
          <a:p>
            <a:r>
              <a:rPr lang="fr-FR" sz="1600" dirty="0">
                <a:latin typeface="Consolas" panose="020B0609020204030204" pitchFamily="49" charset="0"/>
              </a:rPr>
              <a:t>    - </a:t>
            </a:r>
            <a:r>
              <a:rPr lang="fr-FR" sz="1600" dirty="0" err="1" smtClean="0">
                <a:latin typeface="Consolas" panose="020B0609020204030204" pitchFamily="49" charset="0"/>
              </a:rPr>
              <a:t>ReadWriteOnce</a:t>
            </a:r>
            <a:endParaRPr lang="fr-FR" sz="1600" dirty="0">
              <a:latin typeface="Consolas" panose="020B0609020204030204" pitchFamily="49" charset="0"/>
            </a:endParaRPr>
          </a:p>
        </p:txBody>
      </p:sp>
      <p:sp>
        <p:nvSpPr>
          <p:cNvPr id="3" name="Espace réservé du contenu 2"/>
          <p:cNvSpPr>
            <a:spLocks noGrp="1"/>
          </p:cNvSpPr>
          <p:nvPr>
            <p:ph idx="1"/>
          </p:nvPr>
        </p:nvSpPr>
        <p:spPr>
          <a:xfrm>
            <a:off x="323528" y="764704"/>
            <a:ext cx="7992888" cy="576064"/>
          </a:xfrm>
        </p:spPr>
        <p:txBody>
          <a:bodyPr>
            <a:noAutofit/>
          </a:bodyPr>
          <a:lstStyle/>
          <a:p>
            <a:pPr marL="0" indent="0">
              <a:buNone/>
            </a:pPr>
            <a:r>
              <a:rPr lang="fr-FR" sz="1600" dirty="0" smtClean="0">
                <a:latin typeface="+mj-lt"/>
              </a:rPr>
              <a:t>Il faut noter que la création d'un PVC  va engendrer la création automatique d'un objet PV, lié déjà à ce premier</a:t>
            </a:r>
            <a:endParaRPr lang="fr-FR" sz="1600" dirty="0">
              <a:latin typeface="+mj-lt"/>
            </a:endParaRP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4" name="Rectangle 3"/>
          <p:cNvSpPr/>
          <p:nvPr/>
        </p:nvSpPr>
        <p:spPr>
          <a:xfrm>
            <a:off x="684650" y="4293096"/>
            <a:ext cx="2891048" cy="307777"/>
          </a:xfrm>
          <a:prstGeom prst="rect">
            <a:avLst/>
          </a:prstGeom>
        </p:spPr>
        <p:txBody>
          <a:bodyPr wrap="none">
            <a:spAutoFit/>
          </a:bodyPr>
          <a:lstStyle/>
          <a:p>
            <a:r>
              <a:rPr lang="fr-FR" sz="1400" b="1" dirty="0" smtClean="0"/>
              <a:t>Exemple de Persistent Volume Claim</a:t>
            </a:r>
            <a:endParaRPr lang="fr-FR" sz="1400" b="1" dirty="0"/>
          </a:p>
        </p:txBody>
      </p:sp>
      <p:pic>
        <p:nvPicPr>
          <p:cNvPr id="8" name="Image 7"/>
          <p:cNvPicPr>
            <a:picLocks noChangeAspect="1"/>
          </p:cNvPicPr>
          <p:nvPr/>
        </p:nvPicPr>
        <p:blipFill rotWithShape="1">
          <a:blip r:embed="rId2"/>
          <a:srcRect r="21065" b="-1926"/>
          <a:stretch/>
        </p:blipFill>
        <p:spPr>
          <a:xfrm>
            <a:off x="755576" y="4797152"/>
            <a:ext cx="8280920" cy="576064"/>
          </a:xfrm>
          <a:prstGeom prst="rect">
            <a:avLst/>
          </a:prstGeom>
        </p:spPr>
      </p:pic>
      <p:pic>
        <p:nvPicPr>
          <p:cNvPr id="10" name="Image 9"/>
          <p:cNvPicPr>
            <a:picLocks noChangeAspect="1"/>
          </p:cNvPicPr>
          <p:nvPr/>
        </p:nvPicPr>
        <p:blipFill rotWithShape="1">
          <a:blip r:embed="rId2"/>
          <a:srcRect l="35693" t="6990" r="35479" b="3824"/>
          <a:stretch/>
        </p:blipFill>
        <p:spPr>
          <a:xfrm>
            <a:off x="2100437" y="5382964"/>
            <a:ext cx="4439070" cy="739845"/>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5436096" y="5762760"/>
            <a:ext cx="936104" cy="222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p:cNvPicPr>
            <a:picLocks noChangeAspect="1"/>
          </p:cNvPicPr>
          <p:nvPr/>
        </p:nvPicPr>
        <p:blipFill rotWithShape="1">
          <a:blip r:embed="rId2"/>
          <a:srcRect t="56290" r="82840" b="18228"/>
          <a:stretch/>
        </p:blipFill>
        <p:spPr>
          <a:xfrm>
            <a:off x="1691680" y="4630291"/>
            <a:ext cx="2947105" cy="235770"/>
          </a:xfrm>
          <a:prstGeom prst="rect">
            <a:avLst/>
          </a:prstGeom>
          <a:ln>
            <a:noFill/>
          </a:ln>
          <a:effectLst>
            <a:outerShdw blurRad="292100" dist="139700" dir="2700000" algn="tl" rotWithShape="0">
              <a:srgbClr val="333333">
                <a:alpha val="65000"/>
              </a:srgbClr>
            </a:outerShdw>
          </a:effectLst>
        </p:spPr>
      </p:pic>
      <p:cxnSp>
        <p:nvCxnSpPr>
          <p:cNvPr id="14" name="Connecteur droit avec flèche 13"/>
          <p:cNvCxnSpPr/>
          <p:nvPr/>
        </p:nvCxnSpPr>
        <p:spPr>
          <a:xfrm flipH="1">
            <a:off x="5869273" y="4055114"/>
            <a:ext cx="396044" cy="10801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32896" y="3817132"/>
            <a:ext cx="2421368" cy="307777"/>
          </a:xfrm>
          <a:prstGeom prst="rect">
            <a:avLst/>
          </a:prstGeom>
        </p:spPr>
        <p:txBody>
          <a:bodyPr wrap="none">
            <a:spAutoFit/>
          </a:bodyPr>
          <a:lstStyle/>
          <a:p>
            <a:r>
              <a:rPr lang="fr-FR" sz="1400" dirty="0" smtClean="0"/>
              <a:t>PV sera effacé si PVC supprimé</a:t>
            </a:r>
            <a:endParaRPr lang="fr-FR" sz="1400" dirty="0"/>
          </a:p>
        </p:txBody>
      </p:sp>
    </p:spTree>
    <p:extLst>
      <p:ext uri="{BB962C8B-B14F-4D97-AF65-F5344CB8AC3E}">
        <p14:creationId xmlns:p14="http://schemas.microsoft.com/office/powerpoint/2010/main" val="34485774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764704"/>
            <a:ext cx="7992888" cy="864096"/>
          </a:xfrm>
        </p:spPr>
        <p:txBody>
          <a:bodyPr>
            <a:noAutofit/>
          </a:bodyPr>
          <a:lstStyle/>
          <a:p>
            <a:pPr marL="0" indent="0">
              <a:buNone/>
            </a:pPr>
            <a:r>
              <a:rPr lang="fr-FR" sz="1600" dirty="0" smtClean="0">
                <a:latin typeface="+mj-lt"/>
              </a:rPr>
              <a:t>Voici un exemple:</a:t>
            </a:r>
          </a:p>
          <a:p>
            <a:pPr marL="0" indent="0">
              <a:buNone/>
            </a:pPr>
            <a:r>
              <a:rPr lang="fr-FR" sz="1600" dirty="0">
                <a:latin typeface="+mj-lt"/>
              </a:rPr>
              <a:t>https://github.com/kubernetes/examples/blob/master/mysql-wordpress-pd/mysql-deployment.yaml</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Tree>
    <p:extLst>
      <p:ext uri="{BB962C8B-B14F-4D97-AF65-F5344CB8AC3E}">
        <p14:creationId xmlns:p14="http://schemas.microsoft.com/office/powerpoint/2010/main" val="36318589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836712"/>
            <a:ext cx="8136904" cy="3840838"/>
          </a:xfrm>
        </p:spPr>
        <p:txBody>
          <a:bodyPr>
            <a:noAutofit/>
          </a:bodyPr>
          <a:lstStyle/>
          <a:p>
            <a:r>
              <a:rPr lang="fr-FR" sz="1800" dirty="0" smtClean="0">
                <a:latin typeface="Candara" panose="020E0502030303020204" pitchFamily="34" charset="0"/>
              </a:rPr>
              <a:t>Imaginons la situation de gérer tout un parc où se présente une dizaine voir centaine de conteneurs qui pour une bonne partie de ces conteneurs, il y a des dépendances, une autre partie nécessitent des paramètres classés confidentiels comme des tokens, des mots de passe </a:t>
            </a:r>
          </a:p>
          <a:p>
            <a:endParaRPr lang="fr-FR" sz="1800" dirty="0" smtClean="0">
              <a:latin typeface="Candara" panose="020E0502030303020204" pitchFamily="34" charset="0"/>
            </a:endParaRPr>
          </a:p>
          <a:p>
            <a:r>
              <a:rPr lang="fr-FR" sz="1800" dirty="0" smtClean="0">
                <a:latin typeface="Candara" panose="020E0502030303020204" pitchFamily="34" charset="0"/>
              </a:rPr>
              <a:t>L’idée est comment gérer tout ce là et surtout comment cacher la complexité à l’utilisateur final</a:t>
            </a:r>
          </a:p>
          <a:p>
            <a:endParaRPr lang="fr-FR" sz="1800" dirty="0">
              <a:latin typeface="Candara" panose="020E0502030303020204" pitchFamily="34" charset="0"/>
            </a:endParaRPr>
          </a:p>
          <a:p>
            <a:r>
              <a:rPr lang="fr-FR" sz="1800" dirty="0" smtClean="0">
                <a:latin typeface="Candara" panose="020E0502030303020204" pitchFamily="34" charset="0"/>
              </a:rPr>
              <a:t>Comment gérer la complexité des dépendances entre les différents conteneurs</a:t>
            </a:r>
          </a:p>
          <a:p>
            <a:endParaRPr lang="fr-FR" sz="1800" dirty="0">
              <a:latin typeface="Candara" panose="020E0502030303020204" pitchFamily="34" charset="0"/>
            </a:endParaRPr>
          </a:p>
          <a:p>
            <a:r>
              <a:rPr lang="fr-FR" sz="1800" dirty="0" smtClean="0">
                <a:latin typeface="Candara" panose="020E0502030303020204" pitchFamily="34" charset="0"/>
              </a:rPr>
              <a:t>Est-ce que docker compose tout seul fera l’affaire</a:t>
            </a:r>
            <a:endParaRPr lang="fr-FR" sz="1800" dirty="0">
              <a:latin typeface="Candara" panose="020E0502030303020204" pitchFamily="34" charset="0"/>
            </a:endParaRPr>
          </a:p>
          <a:p>
            <a:endParaRPr lang="fr-FR" sz="1800" dirty="0">
              <a:latin typeface="Candara" panose="020E0502030303020204" pitchFamily="34" charset="0"/>
            </a:endParaRPr>
          </a:p>
        </p:txBody>
      </p:sp>
      <p:sp>
        <p:nvSpPr>
          <p:cNvPr id="11" name="Rectangle 10"/>
          <p:cNvSpPr/>
          <p:nvPr/>
        </p:nvSpPr>
        <p:spPr>
          <a:xfrm>
            <a:off x="251520" y="188640"/>
            <a:ext cx="2073003" cy="461665"/>
          </a:xfrm>
          <a:prstGeom prst="rect">
            <a:avLst/>
          </a:prstGeom>
        </p:spPr>
        <p:txBody>
          <a:bodyPr wrap="none">
            <a:spAutoFit/>
          </a:bodyPr>
          <a:lstStyle/>
          <a:p>
            <a:r>
              <a:rPr lang="fr-FR" sz="2400" b="1" i="1" dirty="0" smtClean="0"/>
              <a:t>Problématique</a:t>
            </a:r>
            <a:endParaRPr lang="en-US" sz="24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764704"/>
            <a:ext cx="7992888" cy="3240360"/>
          </a:xfrm>
        </p:spPr>
        <p:txBody>
          <a:bodyPr>
            <a:noAutofit/>
          </a:bodyPr>
          <a:lstStyle/>
          <a:p>
            <a:pPr marL="0" indent="0">
              <a:buNone/>
            </a:pPr>
            <a:r>
              <a:rPr lang="fr-FR" sz="1600" b="1" dirty="0" smtClean="0">
                <a:latin typeface="+mj-lt"/>
              </a:rPr>
              <a:t>La concept de StorageClass:</a:t>
            </a:r>
          </a:p>
          <a:p>
            <a:pPr marL="0" indent="0">
              <a:buNone/>
            </a:pPr>
            <a:endParaRPr lang="fr-FR" sz="1600" dirty="0">
              <a:latin typeface="+mj-lt"/>
            </a:endParaRPr>
          </a:p>
          <a:p>
            <a:pPr marL="0" indent="0">
              <a:buNone/>
            </a:pPr>
            <a:r>
              <a:rPr lang="fr-FR" sz="1600" dirty="0" smtClean="0">
                <a:latin typeface="+mj-lt"/>
              </a:rPr>
              <a:t>Il existe deux modes d'allocation de volumes en Kubernetes</a:t>
            </a:r>
          </a:p>
          <a:p>
            <a:pPr marL="0" indent="0">
              <a:buNone/>
            </a:pPr>
            <a:endParaRPr lang="fr-FR" sz="1600" dirty="0">
              <a:latin typeface="+mj-lt"/>
            </a:endParaRPr>
          </a:p>
          <a:p>
            <a:pPr marL="400050" lvl="1" indent="0">
              <a:buNone/>
            </a:pPr>
            <a:r>
              <a:rPr lang="fr-FR" sz="1600" b="1" dirty="0">
                <a:latin typeface="+mj-lt"/>
              </a:rPr>
              <a:t>Provisionnement statique</a:t>
            </a:r>
            <a:r>
              <a:rPr lang="fr-FR" sz="1600" b="1" dirty="0" smtClean="0">
                <a:latin typeface="+mj-lt"/>
              </a:rPr>
              <a:t>:</a:t>
            </a:r>
            <a:endParaRPr lang="fr-FR" sz="1600" dirty="0">
              <a:latin typeface="+mj-lt"/>
            </a:endParaRPr>
          </a:p>
          <a:p>
            <a:pPr marL="400050" lvl="1" indent="0">
              <a:buNone/>
            </a:pPr>
            <a:r>
              <a:rPr lang="fr-FR" sz="1600" dirty="0">
                <a:latin typeface="+mj-lt"/>
              </a:rPr>
              <a:t>Il s'agit de la méthode par laquelle l'administrateur du cluster provisionne manuellement les PV.</a:t>
            </a:r>
          </a:p>
          <a:p>
            <a:pPr marL="400050" lvl="1" indent="0">
              <a:buNone/>
            </a:pPr>
            <a:endParaRPr lang="fr-FR" sz="1600" dirty="0">
              <a:latin typeface="+mj-lt"/>
            </a:endParaRPr>
          </a:p>
          <a:p>
            <a:pPr marL="400050" lvl="1" indent="0">
              <a:buNone/>
            </a:pPr>
            <a:r>
              <a:rPr lang="fr-FR" sz="1600" b="1" dirty="0">
                <a:latin typeface="+mj-lt"/>
              </a:rPr>
              <a:t>Approvisionnement dynamique</a:t>
            </a:r>
            <a:r>
              <a:rPr lang="fr-FR" sz="1600" b="1" dirty="0" smtClean="0">
                <a:latin typeface="+mj-lt"/>
              </a:rPr>
              <a:t>:</a:t>
            </a:r>
            <a:endParaRPr lang="fr-FR" sz="1600" dirty="0">
              <a:latin typeface="+mj-lt"/>
            </a:endParaRPr>
          </a:p>
          <a:p>
            <a:pPr marL="400050" lvl="1" indent="0">
              <a:buNone/>
            </a:pPr>
            <a:r>
              <a:rPr lang="fr-FR" sz="1600" dirty="0">
                <a:latin typeface="+mj-lt"/>
              </a:rPr>
              <a:t>A chaque fois qu'un POD nécessite de l'espace de stockage, le cluster Kubernetes </a:t>
            </a:r>
          </a:p>
          <a:p>
            <a:pPr marL="400050" lvl="1" indent="0">
              <a:buNone/>
            </a:pPr>
            <a:r>
              <a:rPr lang="fr-FR" sz="1600" dirty="0">
                <a:latin typeface="+mj-lt"/>
              </a:rPr>
              <a:t>fournit dynamiquement le PV requis </a:t>
            </a:r>
            <a:r>
              <a:rPr lang="fr-FR" sz="1600" dirty="0" smtClean="0">
                <a:latin typeface="+mj-lt"/>
              </a:rPr>
              <a:t>grâce à l'objet </a:t>
            </a:r>
            <a:r>
              <a:rPr lang="fr-FR" sz="1600" dirty="0">
                <a:latin typeface="+mj-lt"/>
              </a:rPr>
              <a:t>StorageClass</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Rectangle 1"/>
          <p:cNvSpPr/>
          <p:nvPr/>
        </p:nvSpPr>
        <p:spPr>
          <a:xfrm>
            <a:off x="755576" y="4119463"/>
            <a:ext cx="4572000" cy="1354217"/>
          </a:xfrm>
          <a:prstGeom prst="rect">
            <a:avLst/>
          </a:prstGeom>
        </p:spPr>
        <p:txBody>
          <a:bodyPr>
            <a:spAutoFit/>
          </a:bodyPr>
          <a:lstStyle/>
          <a:p>
            <a:r>
              <a:rPr lang="fr-FR" sz="1600" dirty="0" err="1">
                <a:latin typeface="Consolas" panose="020B0609020204030204" pitchFamily="49" charset="0"/>
              </a:rPr>
              <a:t>apiVersion</a:t>
            </a:r>
            <a:r>
              <a:rPr lang="fr-FR" sz="1600" dirty="0">
                <a:latin typeface="Consolas" panose="020B0609020204030204" pitchFamily="49" charset="0"/>
              </a:rPr>
              <a:t>: storage.k8s.io/v1</a:t>
            </a:r>
          </a:p>
          <a:p>
            <a:r>
              <a:rPr lang="fr-FR" sz="1600" dirty="0" err="1">
                <a:latin typeface="Consolas" panose="020B0609020204030204" pitchFamily="49" charset="0"/>
              </a:rPr>
              <a:t>kind</a:t>
            </a:r>
            <a:r>
              <a:rPr lang="fr-FR" sz="1600" dirty="0">
                <a:latin typeface="Consolas" panose="020B0609020204030204" pitchFamily="49" charset="0"/>
              </a:rPr>
              <a:t>: StorageClass</a:t>
            </a:r>
          </a:p>
          <a:p>
            <a:r>
              <a:rPr lang="fr-FR" sz="1600" dirty="0" err="1">
                <a:latin typeface="Consolas" panose="020B0609020204030204" pitchFamily="49" charset="0"/>
              </a:rPr>
              <a:t>metadata</a:t>
            </a:r>
            <a:r>
              <a:rPr lang="fr-FR" sz="1600" dirty="0">
                <a:latin typeface="Consolas" panose="020B0609020204030204" pitchFamily="49" charset="0"/>
              </a:rPr>
              <a:t>:</a:t>
            </a:r>
          </a:p>
          <a:p>
            <a:r>
              <a:rPr lang="fr-FR" sz="1600" dirty="0">
                <a:latin typeface="Consolas" panose="020B0609020204030204" pitchFamily="49" charset="0"/>
              </a:rPr>
              <a:t>   </a:t>
            </a:r>
            <a:r>
              <a:rPr lang="fr-FR" sz="1600" dirty="0" err="1">
                <a:latin typeface="Consolas" panose="020B0609020204030204" pitchFamily="49" charset="0"/>
              </a:rPr>
              <a:t>name</a:t>
            </a:r>
            <a:r>
              <a:rPr lang="fr-FR" sz="1600" dirty="0">
                <a:latin typeface="Consolas" panose="020B0609020204030204" pitchFamily="49" charset="0"/>
              </a:rPr>
              <a:t>: </a:t>
            </a:r>
            <a:r>
              <a:rPr lang="fr-FR" sz="1600" dirty="0" err="1" smtClean="0">
                <a:latin typeface="Consolas" panose="020B0609020204030204" pitchFamily="49" charset="0"/>
              </a:rPr>
              <a:t>my-storage</a:t>
            </a:r>
            <a:endParaRPr lang="fr-FR" sz="1600" dirty="0">
              <a:latin typeface="Consolas" panose="020B0609020204030204" pitchFamily="49" charset="0"/>
            </a:endParaRPr>
          </a:p>
          <a:p>
            <a:r>
              <a:rPr lang="fr-FR" sz="1600" b="1" dirty="0">
                <a:effectLst>
                  <a:outerShdw blurRad="38100" dist="38100" dir="2700000" algn="tl">
                    <a:srgbClr val="000000">
                      <a:alpha val="43137"/>
                    </a:srgbClr>
                  </a:outerShdw>
                </a:effectLst>
                <a:latin typeface="Consolas" panose="020B0609020204030204" pitchFamily="49" charset="0"/>
              </a:rPr>
              <a:t>provisioner: kubernetes.io/</a:t>
            </a:r>
            <a:r>
              <a:rPr lang="fr-FR" sz="1600" b="1" dirty="0" err="1">
                <a:effectLst>
                  <a:outerShdw blurRad="38100" dist="38100" dir="2700000" algn="tl">
                    <a:srgbClr val="000000">
                      <a:alpha val="43137"/>
                    </a:srgbClr>
                  </a:outerShdw>
                </a:effectLst>
                <a:latin typeface="Consolas" panose="020B0609020204030204" pitchFamily="49" charset="0"/>
              </a:rPr>
              <a:t>gce-pd</a:t>
            </a:r>
            <a:endParaRPr lang="fr-FR" sz="1600" b="1" dirty="0">
              <a:effectLst>
                <a:outerShdw blurRad="38100" dist="38100" dir="2700000" algn="tl">
                  <a:srgbClr val="000000">
                    <a:alpha val="43137"/>
                  </a:srgbClr>
                </a:outerShdw>
              </a:effectLst>
              <a:latin typeface="Consolas" panose="020B0609020204030204" pitchFamily="49" charset="0"/>
            </a:endParaRPr>
          </a:p>
        </p:txBody>
      </p:sp>
      <p:sp>
        <p:nvSpPr>
          <p:cNvPr id="13" name="Rectangle 12"/>
          <p:cNvSpPr/>
          <p:nvPr/>
        </p:nvSpPr>
        <p:spPr>
          <a:xfrm>
            <a:off x="1475656" y="5447486"/>
            <a:ext cx="2432589" cy="307777"/>
          </a:xfrm>
          <a:prstGeom prst="rect">
            <a:avLst/>
          </a:prstGeom>
        </p:spPr>
        <p:txBody>
          <a:bodyPr wrap="none">
            <a:spAutoFit/>
          </a:bodyPr>
          <a:lstStyle/>
          <a:p>
            <a:r>
              <a:rPr lang="fr-FR" sz="1400" b="1" dirty="0" smtClean="0"/>
              <a:t>Exemple de Persistent Volume</a:t>
            </a:r>
            <a:endParaRPr lang="fr-FR" sz="1400" b="1" dirty="0"/>
          </a:p>
        </p:txBody>
      </p:sp>
    </p:spTree>
    <p:extLst>
      <p:ext uri="{BB962C8B-B14F-4D97-AF65-F5344CB8AC3E}">
        <p14:creationId xmlns:p14="http://schemas.microsoft.com/office/powerpoint/2010/main" val="142638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692696"/>
            <a:ext cx="3456384" cy="1872208"/>
          </a:xfrm>
        </p:spPr>
        <p:txBody>
          <a:bodyPr>
            <a:noAutofit/>
          </a:bodyPr>
          <a:lstStyle/>
          <a:p>
            <a:pPr marL="0" indent="0">
              <a:buNone/>
            </a:pPr>
            <a:r>
              <a:rPr lang="fr-FR" sz="1600" b="1" dirty="0" err="1" smtClean="0">
                <a:latin typeface="+mj-lt"/>
              </a:rPr>
              <a:t>ConfigMap</a:t>
            </a:r>
            <a:r>
              <a:rPr lang="fr-FR" sz="1600" b="1" dirty="0" smtClean="0">
                <a:latin typeface="+mj-lt"/>
              </a:rPr>
              <a:t>: </a:t>
            </a:r>
            <a:r>
              <a:rPr lang="fr-FR" sz="1600" dirty="0" smtClean="0">
                <a:latin typeface="+mj-lt"/>
              </a:rPr>
              <a:t>C’est un élément qui permet de stocker les paramètres utilisés par certains objets comme le nom de base de données, la valeur d’un port sous forme clé/valeur au lieu de la définir en dure ou au niveau d'un fichier de configuration</a:t>
            </a:r>
          </a:p>
          <a:p>
            <a:pPr marL="0" indent="0">
              <a:buNone/>
            </a:pPr>
            <a:endParaRPr lang="fr-FR" sz="1600" dirty="0" smtClean="0">
              <a:latin typeface="+mj-lt"/>
            </a:endParaRPr>
          </a:p>
          <a:p>
            <a:pPr marL="0" indent="0">
              <a:buNone/>
            </a:pPr>
            <a:endParaRPr lang="fr-FR" sz="1800" b="1" dirty="0">
              <a:latin typeface="Candara" panose="020E0502030303020204" pitchFamily="34" charset="0"/>
            </a:endParaRPr>
          </a:p>
        </p:txBody>
      </p:sp>
      <p:sp>
        <p:nvSpPr>
          <p:cNvPr id="11" name="Rectangle 10"/>
          <p:cNvSpPr/>
          <p:nvPr/>
        </p:nvSpPr>
        <p:spPr>
          <a:xfrm>
            <a:off x="179512" y="116632"/>
            <a:ext cx="1950662" cy="461665"/>
          </a:xfrm>
          <a:prstGeom prst="rect">
            <a:avLst/>
          </a:prstGeom>
        </p:spPr>
        <p:txBody>
          <a:bodyPr wrap="none">
            <a:spAutoFit/>
          </a:bodyPr>
          <a:lstStyle/>
          <a:p>
            <a:r>
              <a:rPr lang="fr-FR" sz="2400" b="1" i="1" dirty="0" smtClean="0"/>
              <a:t>Les objets K8s</a:t>
            </a:r>
            <a:endParaRPr lang="en-US" sz="2400" b="1" dirty="0"/>
          </a:p>
        </p:txBody>
      </p:sp>
      <p:sp>
        <p:nvSpPr>
          <p:cNvPr id="4" name="Rectangle 3"/>
          <p:cNvSpPr/>
          <p:nvPr/>
        </p:nvSpPr>
        <p:spPr>
          <a:xfrm>
            <a:off x="332086" y="3212976"/>
            <a:ext cx="4572000" cy="276999"/>
          </a:xfrm>
          <a:prstGeom prst="rect">
            <a:avLst/>
          </a:prstGeom>
        </p:spPr>
        <p:txBody>
          <a:bodyPr>
            <a:spAutoFit/>
          </a:bodyPr>
          <a:lstStyle/>
          <a:p>
            <a:r>
              <a:rPr lang="en-US" sz="1200" dirty="0" err="1"/>
              <a:t>kubectl</a:t>
            </a:r>
            <a:r>
              <a:rPr lang="en-US" sz="1200" dirty="0"/>
              <a:t> </a:t>
            </a:r>
            <a:r>
              <a:rPr lang="en-US" sz="1200" dirty="0" smtClean="0"/>
              <a:t>get cm | </a:t>
            </a:r>
            <a:r>
              <a:rPr lang="en-US" sz="1200" dirty="0" err="1" smtClean="0"/>
              <a:t>configmap</a:t>
            </a:r>
            <a:endParaRPr lang="fr-FR" sz="700" dirty="0"/>
          </a:p>
        </p:txBody>
      </p:sp>
      <p:sp>
        <p:nvSpPr>
          <p:cNvPr id="5" name="Rectangle 4"/>
          <p:cNvSpPr/>
          <p:nvPr/>
        </p:nvSpPr>
        <p:spPr>
          <a:xfrm>
            <a:off x="341509" y="2905199"/>
            <a:ext cx="2374176" cy="307777"/>
          </a:xfrm>
          <a:prstGeom prst="rect">
            <a:avLst/>
          </a:prstGeom>
        </p:spPr>
        <p:txBody>
          <a:bodyPr wrap="none">
            <a:spAutoFit/>
          </a:bodyPr>
          <a:lstStyle/>
          <a:p>
            <a:r>
              <a:rPr lang="fr-FR" sz="1400" b="1" dirty="0" smtClean="0"/>
              <a:t>Pour afficher les config </a:t>
            </a:r>
            <a:r>
              <a:rPr lang="fr-FR" sz="1400" b="1" dirty="0" err="1" smtClean="0"/>
              <a:t>map</a:t>
            </a:r>
            <a:r>
              <a:rPr lang="fr-FR" sz="1400" b="1" dirty="0" smtClean="0"/>
              <a:t>:</a:t>
            </a:r>
            <a:endParaRPr lang="fr-FR" sz="1400" b="1" dirty="0"/>
          </a:p>
        </p:txBody>
      </p:sp>
      <p:sp>
        <p:nvSpPr>
          <p:cNvPr id="2" name="Rectangle 1"/>
          <p:cNvSpPr/>
          <p:nvPr/>
        </p:nvSpPr>
        <p:spPr>
          <a:xfrm>
            <a:off x="5580112" y="676722"/>
            <a:ext cx="3166070" cy="1569660"/>
          </a:xfrm>
          <a:prstGeom prst="rect">
            <a:avLst/>
          </a:prstGeom>
        </p:spPr>
        <p:txBody>
          <a:bodyPr wrap="square">
            <a:spAutoFit/>
          </a:bodyPr>
          <a:lstStyle/>
          <a:p>
            <a:r>
              <a:rPr lang="fr-FR" sz="1600" dirty="0" err="1">
                <a:latin typeface="Consolas" panose="020B0609020204030204" pitchFamily="49" charset="0"/>
              </a:rPr>
              <a:t>apiVersion</a:t>
            </a:r>
            <a:r>
              <a:rPr lang="fr-FR" sz="1600" dirty="0">
                <a:latin typeface="Consolas" panose="020B0609020204030204" pitchFamily="49" charset="0"/>
              </a:rPr>
              <a:t>: v1</a:t>
            </a:r>
          </a:p>
          <a:p>
            <a:r>
              <a:rPr lang="fr-FR" sz="1600" dirty="0" err="1">
                <a:latin typeface="Consolas" panose="020B0609020204030204" pitchFamily="49" charset="0"/>
              </a:rPr>
              <a:t>kind</a:t>
            </a:r>
            <a:r>
              <a:rPr lang="fr-FR" sz="1600" dirty="0">
                <a:latin typeface="Consolas" panose="020B0609020204030204" pitchFamily="49" charset="0"/>
              </a:rPr>
              <a:t>: </a:t>
            </a:r>
            <a:r>
              <a:rPr lang="fr-FR" sz="1600" dirty="0" err="1">
                <a:latin typeface="Consolas" panose="020B0609020204030204" pitchFamily="49" charset="0"/>
              </a:rPr>
              <a:t>ConfigMap</a:t>
            </a:r>
            <a:endParaRPr lang="fr-FR" sz="1600" dirty="0">
              <a:latin typeface="Consolas" panose="020B0609020204030204" pitchFamily="49" charset="0"/>
            </a:endParaRPr>
          </a:p>
          <a:p>
            <a:r>
              <a:rPr lang="fr-FR" sz="1600" dirty="0" err="1">
                <a:latin typeface="Consolas" panose="020B0609020204030204" pitchFamily="49" charset="0"/>
              </a:rPr>
              <a:t>metadata</a:t>
            </a:r>
            <a:r>
              <a:rPr lang="fr-FR" sz="1600" dirty="0">
                <a:latin typeface="Consolas" panose="020B0609020204030204" pitchFamily="49" charset="0"/>
              </a:rPr>
              <a:t>:</a:t>
            </a:r>
          </a:p>
          <a:p>
            <a:r>
              <a:rPr lang="fr-FR" sz="1600" dirty="0">
                <a:latin typeface="Consolas" panose="020B0609020204030204" pitchFamily="49" charset="0"/>
              </a:rPr>
              <a:t>  </a:t>
            </a:r>
            <a:r>
              <a:rPr lang="fr-FR" sz="1600" b="1" dirty="0" err="1">
                <a:effectLst>
                  <a:outerShdw blurRad="38100" dist="38100" dir="2700000" algn="tl">
                    <a:srgbClr val="000000">
                      <a:alpha val="43137"/>
                    </a:srgbClr>
                  </a:outerShdw>
                </a:effectLst>
                <a:latin typeface="Consolas" panose="020B0609020204030204" pitchFamily="49" charset="0"/>
              </a:rPr>
              <a:t>name</a:t>
            </a:r>
            <a:r>
              <a:rPr lang="fr-FR" sz="1600" b="1" dirty="0">
                <a:effectLst>
                  <a:outerShdw blurRad="38100" dist="38100" dir="2700000" algn="tl">
                    <a:srgbClr val="000000">
                      <a:alpha val="43137"/>
                    </a:srgbClr>
                  </a:outerShdw>
                </a:effectLst>
                <a:latin typeface="Consolas" panose="020B0609020204030204" pitchFamily="49" charset="0"/>
              </a:rPr>
              <a:t>: redis-</a:t>
            </a:r>
            <a:r>
              <a:rPr lang="fr-FR" sz="1600" b="1" dirty="0" err="1">
                <a:effectLst>
                  <a:outerShdw blurRad="38100" dist="38100" dir="2700000" algn="tl">
                    <a:srgbClr val="000000">
                      <a:alpha val="43137"/>
                    </a:srgbClr>
                  </a:outerShdw>
                </a:effectLst>
                <a:latin typeface="Consolas" panose="020B0609020204030204" pitchFamily="49" charset="0"/>
              </a:rPr>
              <a:t>configmap</a:t>
            </a:r>
            <a:endParaRPr lang="fr-FR" sz="1600" b="1" dirty="0">
              <a:effectLst>
                <a:outerShdw blurRad="38100" dist="38100" dir="2700000" algn="tl">
                  <a:srgbClr val="000000">
                    <a:alpha val="43137"/>
                  </a:srgbClr>
                </a:outerShdw>
              </a:effectLst>
              <a:latin typeface="Consolas" panose="020B0609020204030204" pitchFamily="49" charset="0"/>
            </a:endParaRPr>
          </a:p>
          <a:p>
            <a:r>
              <a:rPr lang="fr-FR" sz="1600" dirty="0">
                <a:latin typeface="Consolas" panose="020B0609020204030204" pitchFamily="49" charset="0"/>
              </a:rPr>
              <a:t>data:</a:t>
            </a:r>
          </a:p>
          <a:p>
            <a:r>
              <a:rPr lang="fr-FR" sz="1600" dirty="0">
                <a:latin typeface="Consolas" panose="020B0609020204030204" pitchFamily="49" charset="0"/>
              </a:rPr>
              <a:t>  redis-config: ""</a:t>
            </a:r>
            <a:endParaRPr lang="fr-FR" sz="1600" dirty="0">
              <a:effectLst/>
              <a:latin typeface="Consolas" panose="020B0609020204030204" pitchFamily="49" charset="0"/>
            </a:endParaRPr>
          </a:p>
        </p:txBody>
      </p:sp>
      <p:sp>
        <p:nvSpPr>
          <p:cNvPr id="7" name="Espace réservé du contenu 2"/>
          <p:cNvSpPr txBox="1">
            <a:spLocks/>
          </p:cNvSpPr>
          <p:nvPr/>
        </p:nvSpPr>
        <p:spPr>
          <a:xfrm>
            <a:off x="6372200" y="2276872"/>
            <a:ext cx="1080120" cy="28803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1400" b="1" dirty="0" smtClean="0">
                <a:latin typeface="+mj-lt"/>
              </a:rPr>
              <a:t>Config </a:t>
            </a:r>
            <a:r>
              <a:rPr lang="fr-FR" sz="1400" b="1" dirty="0" err="1" smtClean="0">
                <a:latin typeface="+mj-lt"/>
              </a:rPr>
              <a:t>map</a:t>
            </a:r>
            <a:endParaRPr lang="fr-FR" sz="1400" b="1" dirty="0" smtClean="0">
              <a:latin typeface="+mj-lt"/>
            </a:endParaRPr>
          </a:p>
        </p:txBody>
      </p:sp>
      <p:sp>
        <p:nvSpPr>
          <p:cNvPr id="6" name="Rectangle 5"/>
          <p:cNvSpPr/>
          <p:nvPr/>
        </p:nvSpPr>
        <p:spPr>
          <a:xfrm>
            <a:off x="423385" y="4005064"/>
            <a:ext cx="8316497" cy="369332"/>
          </a:xfrm>
          <a:prstGeom prst="rect">
            <a:avLst/>
          </a:prstGeom>
        </p:spPr>
        <p:txBody>
          <a:bodyPr wrap="square">
            <a:spAutoFit/>
          </a:bodyPr>
          <a:lstStyle/>
          <a:p>
            <a:r>
              <a:rPr lang="fr-FR" dirty="0"/>
              <a:t>https://kubernetes.io/docs/tasks/configure-pod-container/configure-pod-configmap/</a:t>
            </a:r>
          </a:p>
        </p:txBody>
      </p:sp>
      <p:sp>
        <p:nvSpPr>
          <p:cNvPr id="9" name="Rectangle 8"/>
          <p:cNvSpPr/>
          <p:nvPr/>
        </p:nvSpPr>
        <p:spPr>
          <a:xfrm>
            <a:off x="332086" y="3643863"/>
            <a:ext cx="3381695" cy="307777"/>
          </a:xfrm>
          <a:prstGeom prst="rect">
            <a:avLst/>
          </a:prstGeom>
        </p:spPr>
        <p:txBody>
          <a:bodyPr wrap="none">
            <a:spAutoFit/>
          </a:bodyPr>
          <a:lstStyle/>
          <a:p>
            <a:r>
              <a:rPr lang="fr-FR" sz="1400" b="1" dirty="0" smtClean="0"/>
              <a:t>Pour utiliser les config </a:t>
            </a:r>
            <a:r>
              <a:rPr lang="fr-FR" sz="1400" b="1" dirty="0" err="1" smtClean="0"/>
              <a:t>map</a:t>
            </a:r>
            <a:r>
              <a:rPr lang="fr-FR" sz="1400" b="1" dirty="0" smtClean="0"/>
              <a:t> avec des POD:</a:t>
            </a:r>
            <a:endParaRPr lang="fr-FR" sz="1400" b="1" dirty="0"/>
          </a:p>
        </p:txBody>
      </p:sp>
    </p:spTree>
    <p:extLst>
      <p:ext uri="{BB962C8B-B14F-4D97-AF65-F5344CB8AC3E}">
        <p14:creationId xmlns:p14="http://schemas.microsoft.com/office/powerpoint/2010/main" val="833370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620688"/>
            <a:ext cx="2448272" cy="2304256"/>
          </a:xfrm>
        </p:spPr>
        <p:txBody>
          <a:bodyPr>
            <a:noAutofit/>
          </a:bodyPr>
          <a:lstStyle/>
          <a:p>
            <a:pPr marL="0" indent="0">
              <a:buNone/>
            </a:pPr>
            <a:r>
              <a:rPr lang="fr-FR" sz="1600" b="1" dirty="0" smtClean="0">
                <a:latin typeface="+mj-lt"/>
              </a:rPr>
              <a:t>Secret: </a:t>
            </a:r>
            <a:r>
              <a:rPr lang="fr-FR" sz="1600" dirty="0" smtClean="0">
                <a:latin typeface="+mj-lt"/>
              </a:rPr>
              <a:t>Similaire</a:t>
            </a:r>
            <a:r>
              <a:rPr lang="fr-FR" sz="1600" b="1" dirty="0" smtClean="0">
                <a:latin typeface="+mj-lt"/>
              </a:rPr>
              <a:t> </a:t>
            </a:r>
            <a:r>
              <a:rPr lang="fr-FR" sz="1600" dirty="0" smtClean="0">
                <a:latin typeface="+mj-lt"/>
              </a:rPr>
              <a:t>à un  objet </a:t>
            </a:r>
            <a:r>
              <a:rPr lang="fr-FR" sz="1600" b="1" dirty="0" err="1" smtClean="0">
                <a:latin typeface="+mj-lt"/>
              </a:rPr>
              <a:t>ConfigMap</a:t>
            </a:r>
            <a:r>
              <a:rPr lang="fr-FR" sz="1600" dirty="0" smtClean="0">
                <a:latin typeface="+mj-lt"/>
              </a:rPr>
              <a:t> sauf que l’objet en question est stocké sous forme cryptée</a:t>
            </a:r>
          </a:p>
          <a:p>
            <a:pPr marL="0" indent="0">
              <a:buNone/>
            </a:pPr>
            <a:endParaRPr lang="fr-FR" sz="1600" dirty="0" smtClean="0">
              <a:latin typeface="+mj-lt"/>
            </a:endParaRPr>
          </a:p>
          <a:p>
            <a:pPr marL="0" indent="0">
              <a:buNone/>
            </a:pPr>
            <a:r>
              <a:rPr lang="fr-FR" sz="1600" b="1" dirty="0" smtClean="0">
                <a:latin typeface="+mj-lt"/>
              </a:rPr>
              <a:t>Note: </a:t>
            </a:r>
            <a:r>
              <a:rPr lang="fr-FR" sz="1600" dirty="0" smtClean="0">
                <a:latin typeface="+mj-lt"/>
              </a:rPr>
              <a:t>La taille maximale des valeurs stockées est </a:t>
            </a:r>
          </a:p>
          <a:p>
            <a:pPr marL="0" indent="0">
              <a:buNone/>
            </a:pPr>
            <a:r>
              <a:rPr lang="fr-FR" sz="1600" dirty="0" smtClean="0">
                <a:latin typeface="+mj-lt"/>
              </a:rPr>
              <a:t>1 M octet</a:t>
            </a:r>
          </a:p>
          <a:p>
            <a:pPr marL="0" indent="0">
              <a:buNone/>
            </a:pPr>
            <a:endParaRPr lang="fr-FR" sz="1600" dirty="0" smtClean="0">
              <a:latin typeface="+mj-lt"/>
            </a:endParaRPr>
          </a:p>
          <a:p>
            <a:pPr marL="0" indent="0">
              <a:buNone/>
            </a:pPr>
            <a:endParaRPr lang="fr-FR" sz="1800" dirty="0" smtClean="0">
              <a:latin typeface="Candara" panose="020E0502030303020204" pitchFamily="34" charset="0"/>
            </a:endParaRPr>
          </a:p>
          <a:p>
            <a:pPr marL="0" indent="0">
              <a:buNone/>
            </a:pPr>
            <a:endParaRPr lang="fr-FR" sz="1800" dirty="0">
              <a:latin typeface="Candara" panose="020E0502030303020204" pitchFamily="34" charset="0"/>
            </a:endParaRPr>
          </a:p>
        </p:txBody>
      </p:sp>
      <p:sp>
        <p:nvSpPr>
          <p:cNvPr id="11" name="Rectangle 10"/>
          <p:cNvSpPr/>
          <p:nvPr/>
        </p:nvSpPr>
        <p:spPr>
          <a:xfrm>
            <a:off x="179512" y="116632"/>
            <a:ext cx="1950662" cy="461665"/>
          </a:xfrm>
          <a:prstGeom prst="rect">
            <a:avLst/>
          </a:prstGeom>
        </p:spPr>
        <p:txBody>
          <a:bodyPr wrap="none">
            <a:spAutoFit/>
          </a:bodyPr>
          <a:lstStyle/>
          <a:p>
            <a:r>
              <a:rPr lang="fr-FR" sz="2400" b="1" i="1" dirty="0" smtClean="0"/>
              <a:t>Les objets K8s</a:t>
            </a:r>
            <a:endParaRPr lang="en-US" sz="2400" b="1" dirty="0"/>
          </a:p>
        </p:txBody>
      </p:sp>
      <p:sp>
        <p:nvSpPr>
          <p:cNvPr id="4" name="Espace réservé du contenu 2"/>
          <p:cNvSpPr txBox="1">
            <a:spLocks/>
          </p:cNvSpPr>
          <p:nvPr/>
        </p:nvSpPr>
        <p:spPr>
          <a:xfrm>
            <a:off x="341508" y="3645024"/>
            <a:ext cx="2430291" cy="216024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1600" b="1" dirty="0" smtClean="0">
                <a:latin typeface="+mj-lt"/>
              </a:rPr>
              <a:t>Les types de secrets: </a:t>
            </a:r>
          </a:p>
          <a:p>
            <a:r>
              <a:rPr lang="fr-FR" sz="1400" dirty="0" smtClean="0">
                <a:latin typeface="+mj-lt"/>
              </a:rPr>
              <a:t>Opaque</a:t>
            </a:r>
          </a:p>
          <a:p>
            <a:r>
              <a:rPr lang="fr-FR" sz="1400" dirty="0" smtClean="0">
                <a:latin typeface="+mj-lt"/>
              </a:rPr>
              <a:t>Service Account Token</a:t>
            </a:r>
          </a:p>
          <a:p>
            <a:r>
              <a:rPr lang="fr-FR" sz="1400" dirty="0" smtClean="0">
                <a:latin typeface="+mj-lt"/>
              </a:rPr>
              <a:t>Basic authentication</a:t>
            </a:r>
          </a:p>
          <a:p>
            <a:r>
              <a:rPr lang="fr-FR" sz="1400" dirty="0" smtClean="0">
                <a:latin typeface="+mj-lt"/>
              </a:rPr>
              <a:t>SSH authentication</a:t>
            </a:r>
          </a:p>
          <a:p>
            <a:r>
              <a:rPr lang="fr-FR" sz="1400" dirty="0" smtClean="0">
                <a:latin typeface="+mj-lt"/>
              </a:rPr>
              <a:t>TLS</a:t>
            </a:r>
          </a:p>
          <a:p>
            <a:r>
              <a:rPr lang="fr-FR" sz="1400" dirty="0" smtClean="0">
                <a:latin typeface="+mj-lt"/>
              </a:rPr>
              <a:t>Docker config</a:t>
            </a:r>
          </a:p>
          <a:p>
            <a:r>
              <a:rPr lang="fr-FR" sz="1400" dirty="0" err="1" smtClean="0">
                <a:latin typeface="+mj-lt"/>
              </a:rPr>
              <a:t>Bootstrap</a:t>
            </a:r>
            <a:r>
              <a:rPr lang="fr-FR" sz="1400" dirty="0" smtClean="0">
                <a:latin typeface="+mj-lt"/>
              </a:rPr>
              <a:t> </a:t>
            </a:r>
            <a:r>
              <a:rPr lang="fr-FR" sz="1400" dirty="0" err="1" smtClean="0">
                <a:latin typeface="+mj-lt"/>
              </a:rPr>
              <a:t>token</a:t>
            </a:r>
            <a:r>
              <a:rPr lang="fr-FR" sz="1400" dirty="0" smtClean="0">
                <a:latin typeface="+mj-lt"/>
              </a:rPr>
              <a:t> </a:t>
            </a:r>
            <a:endParaRPr lang="fr-FR" sz="1400" dirty="0">
              <a:latin typeface="+mj-lt"/>
            </a:endParaRPr>
          </a:p>
        </p:txBody>
      </p:sp>
      <p:sp>
        <p:nvSpPr>
          <p:cNvPr id="5" name="Rectangle 4"/>
          <p:cNvSpPr/>
          <p:nvPr/>
        </p:nvSpPr>
        <p:spPr>
          <a:xfrm>
            <a:off x="332086" y="3212976"/>
            <a:ext cx="4572000" cy="276999"/>
          </a:xfrm>
          <a:prstGeom prst="rect">
            <a:avLst/>
          </a:prstGeom>
        </p:spPr>
        <p:txBody>
          <a:bodyPr>
            <a:spAutoFit/>
          </a:bodyPr>
          <a:lstStyle/>
          <a:p>
            <a:r>
              <a:rPr lang="en-US" sz="1200" dirty="0" err="1"/>
              <a:t>kubectl</a:t>
            </a:r>
            <a:r>
              <a:rPr lang="en-US" sz="1200" dirty="0"/>
              <a:t> </a:t>
            </a:r>
            <a:r>
              <a:rPr lang="en-US" sz="1200" dirty="0" smtClean="0"/>
              <a:t>get secret</a:t>
            </a:r>
            <a:endParaRPr lang="fr-FR" sz="700" dirty="0"/>
          </a:p>
        </p:txBody>
      </p:sp>
      <p:sp>
        <p:nvSpPr>
          <p:cNvPr id="6" name="Rectangle 5"/>
          <p:cNvSpPr/>
          <p:nvPr/>
        </p:nvSpPr>
        <p:spPr>
          <a:xfrm>
            <a:off x="341509" y="2905199"/>
            <a:ext cx="2265236" cy="338554"/>
          </a:xfrm>
          <a:prstGeom prst="rect">
            <a:avLst/>
          </a:prstGeom>
        </p:spPr>
        <p:txBody>
          <a:bodyPr wrap="none">
            <a:spAutoFit/>
          </a:bodyPr>
          <a:lstStyle/>
          <a:p>
            <a:r>
              <a:rPr lang="fr-FR" sz="1600" b="1" dirty="0" smtClean="0"/>
              <a:t>Pour afficher les secrets:</a:t>
            </a:r>
            <a:endParaRPr lang="fr-FR" sz="1600" b="1" dirty="0"/>
          </a:p>
        </p:txBody>
      </p:sp>
      <p:sp>
        <p:nvSpPr>
          <p:cNvPr id="2" name="Rectangle 1"/>
          <p:cNvSpPr/>
          <p:nvPr/>
        </p:nvSpPr>
        <p:spPr>
          <a:xfrm>
            <a:off x="3346525" y="612726"/>
            <a:ext cx="3313707" cy="3108543"/>
          </a:xfrm>
          <a:prstGeom prst="rect">
            <a:avLst/>
          </a:prstGeom>
        </p:spPr>
        <p:txBody>
          <a:bodyPr wrap="square">
            <a:spAutoFit/>
          </a:bodyPr>
          <a:lstStyle/>
          <a:p>
            <a:r>
              <a:rPr lang="fr-FR" sz="1400" dirty="0" err="1">
                <a:latin typeface="Consolas" panose="020B0609020204030204" pitchFamily="49" charset="0"/>
              </a:rPr>
              <a:t>apiVersion</a:t>
            </a:r>
            <a:r>
              <a:rPr lang="fr-FR" sz="1400" dirty="0">
                <a:latin typeface="Consolas" panose="020B0609020204030204" pitchFamily="49" charset="0"/>
              </a:rPr>
              <a:t>: v1</a:t>
            </a:r>
          </a:p>
          <a:p>
            <a:r>
              <a:rPr lang="fr-FR" sz="1400" dirty="0" err="1">
                <a:latin typeface="Consolas" panose="020B0609020204030204" pitchFamily="49" charset="0"/>
              </a:rPr>
              <a:t>kind</a:t>
            </a:r>
            <a:r>
              <a:rPr lang="fr-FR" sz="1400" dirty="0">
                <a:latin typeface="Consolas" panose="020B0609020204030204" pitchFamily="49" charset="0"/>
              </a:rPr>
              <a:t>: Secret</a:t>
            </a:r>
          </a:p>
          <a:p>
            <a:r>
              <a:rPr lang="fr-FR" sz="1400" dirty="0" err="1">
                <a:latin typeface="Consolas" panose="020B0609020204030204" pitchFamily="49" charset="0"/>
              </a:rPr>
              <a:t>metadata</a:t>
            </a:r>
            <a:r>
              <a:rPr lang="fr-FR" sz="1400" dirty="0">
                <a:latin typeface="Consolas" panose="020B0609020204030204" pitchFamily="49" charset="0"/>
              </a:rPr>
              <a:t>:</a:t>
            </a:r>
          </a:p>
          <a:p>
            <a:r>
              <a:rPr lang="fr-FR" sz="1400" dirty="0">
                <a:latin typeface="Consolas" panose="020B0609020204030204" pitchFamily="49" charset="0"/>
              </a:rPr>
              <a:t>  </a:t>
            </a:r>
            <a:r>
              <a:rPr lang="fr-FR" sz="1400" dirty="0" err="1">
                <a:latin typeface="Consolas" panose="020B0609020204030204" pitchFamily="49" charset="0"/>
              </a:rPr>
              <a:t>name</a:t>
            </a:r>
            <a:r>
              <a:rPr lang="fr-FR" sz="1400" dirty="0">
                <a:latin typeface="Consolas" panose="020B0609020204030204" pitchFamily="49" charset="0"/>
              </a:rPr>
              <a:t>: </a:t>
            </a:r>
            <a:r>
              <a:rPr lang="fr-FR" sz="1400" dirty="0" err="1">
                <a:latin typeface="Consolas" panose="020B0609020204030204" pitchFamily="49" charset="0"/>
              </a:rPr>
              <a:t>mysecret</a:t>
            </a:r>
            <a:endParaRPr lang="fr-FR" sz="1400" dirty="0">
              <a:latin typeface="Consolas" panose="020B0609020204030204" pitchFamily="49" charset="0"/>
            </a:endParaRPr>
          </a:p>
          <a:p>
            <a:r>
              <a:rPr lang="fr-FR" sz="1400" dirty="0">
                <a:latin typeface="Consolas" panose="020B0609020204030204" pitchFamily="49" charset="0"/>
              </a:rPr>
              <a:t>  </a:t>
            </a:r>
            <a:r>
              <a:rPr lang="fr-FR" sz="1400" dirty="0" err="1">
                <a:latin typeface="Consolas" panose="020B0609020204030204" pitchFamily="49" charset="0"/>
              </a:rPr>
              <a:t>namespace</a:t>
            </a:r>
            <a:r>
              <a:rPr lang="fr-FR" sz="1400" dirty="0">
                <a:latin typeface="Consolas" panose="020B0609020204030204" pitchFamily="49" charset="0"/>
              </a:rPr>
              <a:t>: default</a:t>
            </a:r>
          </a:p>
          <a:p>
            <a:r>
              <a:rPr lang="fr-FR" sz="1400" dirty="0">
                <a:latin typeface="Consolas" panose="020B0609020204030204" pitchFamily="49" charset="0"/>
              </a:rPr>
              <a:t>type: Opaque</a:t>
            </a:r>
          </a:p>
          <a:p>
            <a:r>
              <a:rPr lang="fr-FR" sz="1400" dirty="0">
                <a:latin typeface="Consolas" panose="020B0609020204030204" pitchFamily="49" charset="0"/>
              </a:rPr>
              <a:t># valeurs encodées déjà</a:t>
            </a:r>
          </a:p>
          <a:p>
            <a:r>
              <a:rPr lang="fr-FR" sz="1400" dirty="0">
                <a:latin typeface="Consolas" panose="020B0609020204030204" pitchFamily="49" charset="0"/>
              </a:rPr>
              <a:t>data:</a:t>
            </a:r>
          </a:p>
          <a:p>
            <a:r>
              <a:rPr lang="fr-FR" sz="1400" dirty="0">
                <a:latin typeface="Consolas" panose="020B0609020204030204" pitchFamily="49" charset="0"/>
              </a:rPr>
              <a:t>  </a:t>
            </a:r>
            <a:r>
              <a:rPr lang="fr-FR" sz="1400" dirty="0" err="1">
                <a:latin typeface="Consolas" panose="020B0609020204030204" pitchFamily="49" charset="0"/>
              </a:rPr>
              <a:t>username</a:t>
            </a:r>
            <a:r>
              <a:rPr lang="fr-FR" sz="1400" dirty="0">
                <a:latin typeface="Consolas" panose="020B0609020204030204" pitchFamily="49" charset="0"/>
              </a:rPr>
              <a:t>: cm9vdCA=</a:t>
            </a:r>
          </a:p>
          <a:p>
            <a:r>
              <a:rPr lang="fr-FR" sz="1400" dirty="0">
                <a:latin typeface="Consolas" panose="020B0609020204030204" pitchFamily="49" charset="0"/>
              </a:rPr>
              <a:t>  </a:t>
            </a:r>
            <a:r>
              <a:rPr lang="fr-FR" sz="1400" dirty="0" err="1">
                <a:latin typeface="Consolas" panose="020B0609020204030204" pitchFamily="49" charset="0"/>
              </a:rPr>
              <a:t>password</a:t>
            </a:r>
            <a:r>
              <a:rPr lang="fr-FR" sz="1400" dirty="0">
                <a:latin typeface="Consolas" panose="020B0609020204030204" pitchFamily="49" charset="0"/>
              </a:rPr>
              <a:t>: </a:t>
            </a:r>
            <a:r>
              <a:rPr lang="fr-FR" sz="1400" dirty="0" err="1">
                <a:latin typeface="Consolas" panose="020B0609020204030204" pitchFamily="49" charset="0"/>
              </a:rPr>
              <a:t>dGVzdDEyMysr</a:t>
            </a:r>
            <a:endParaRPr lang="fr-FR" sz="1400" dirty="0">
              <a:latin typeface="Consolas" panose="020B0609020204030204" pitchFamily="49" charset="0"/>
            </a:endParaRPr>
          </a:p>
          <a:p>
            <a:r>
              <a:rPr lang="fr-FR" sz="1400" dirty="0">
                <a:latin typeface="Consolas" panose="020B0609020204030204" pitchFamily="49" charset="0"/>
              </a:rPr>
              <a:t># valeurs à </a:t>
            </a:r>
            <a:r>
              <a:rPr lang="fr-FR" sz="1400" dirty="0" smtClean="0">
                <a:latin typeface="Consolas" panose="020B0609020204030204" pitchFamily="49" charset="0"/>
              </a:rPr>
              <a:t>encoder base64 </a:t>
            </a:r>
            <a:endParaRPr lang="fr-FR" sz="1400" dirty="0">
              <a:latin typeface="Consolas" panose="020B0609020204030204" pitchFamily="49" charset="0"/>
            </a:endParaRPr>
          </a:p>
          <a:p>
            <a:r>
              <a:rPr lang="fr-FR" sz="1400" dirty="0" err="1">
                <a:latin typeface="Consolas" panose="020B0609020204030204" pitchFamily="49" charset="0"/>
              </a:rPr>
              <a:t>stringdata</a:t>
            </a:r>
            <a:r>
              <a:rPr lang="fr-FR" sz="1400" dirty="0">
                <a:latin typeface="Consolas" panose="020B0609020204030204" pitchFamily="49" charset="0"/>
              </a:rPr>
              <a:t>:</a:t>
            </a:r>
          </a:p>
          <a:p>
            <a:r>
              <a:rPr lang="fr-FR" sz="1400" dirty="0">
                <a:latin typeface="Consolas" panose="020B0609020204030204" pitchFamily="49" charset="0"/>
              </a:rPr>
              <a:t>  </a:t>
            </a:r>
            <a:r>
              <a:rPr lang="fr-FR" sz="1400" dirty="0" err="1">
                <a:latin typeface="Consolas" panose="020B0609020204030204" pitchFamily="49" charset="0"/>
              </a:rPr>
              <a:t>username</a:t>
            </a:r>
            <a:r>
              <a:rPr lang="fr-FR" sz="1400" dirty="0">
                <a:latin typeface="Consolas" panose="020B0609020204030204" pitchFamily="49" charset="0"/>
              </a:rPr>
              <a:t>: </a:t>
            </a:r>
            <a:r>
              <a:rPr lang="fr-FR" sz="1400" dirty="0" err="1">
                <a:latin typeface="Consolas" panose="020B0609020204030204" pitchFamily="49" charset="0"/>
              </a:rPr>
              <a:t>root</a:t>
            </a:r>
            <a:endParaRPr lang="fr-FR" sz="1400" dirty="0">
              <a:latin typeface="Consolas" panose="020B0609020204030204" pitchFamily="49" charset="0"/>
            </a:endParaRPr>
          </a:p>
          <a:p>
            <a:r>
              <a:rPr lang="fr-FR" sz="1400" dirty="0">
                <a:latin typeface="Consolas" panose="020B0609020204030204" pitchFamily="49" charset="0"/>
              </a:rPr>
              <a:t>  </a:t>
            </a:r>
            <a:r>
              <a:rPr lang="fr-FR" sz="1400" dirty="0" err="1">
                <a:latin typeface="Consolas" panose="020B0609020204030204" pitchFamily="49" charset="0"/>
              </a:rPr>
              <a:t>password</a:t>
            </a:r>
            <a:r>
              <a:rPr lang="fr-FR" sz="1400" dirty="0">
                <a:latin typeface="Consolas" panose="020B0609020204030204" pitchFamily="49" charset="0"/>
              </a:rPr>
              <a:t>: test123++</a:t>
            </a:r>
            <a:endParaRPr lang="fr-FR" sz="1400" b="0" dirty="0">
              <a:effectLst/>
              <a:latin typeface="Consolas" panose="020B0609020204030204" pitchFamily="49" charset="0"/>
            </a:endParaRPr>
          </a:p>
        </p:txBody>
      </p:sp>
      <p:sp>
        <p:nvSpPr>
          <p:cNvPr id="8" name="Espace réservé du contenu 2"/>
          <p:cNvSpPr txBox="1">
            <a:spLocks/>
          </p:cNvSpPr>
          <p:nvPr/>
        </p:nvSpPr>
        <p:spPr>
          <a:xfrm>
            <a:off x="4210621" y="3770045"/>
            <a:ext cx="720080" cy="288032"/>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fr-FR" sz="1400" b="1" dirty="0" smtClean="0">
                <a:latin typeface="+mj-lt"/>
              </a:rPr>
              <a:t>Secret</a:t>
            </a:r>
          </a:p>
        </p:txBody>
      </p:sp>
      <p:sp>
        <p:nvSpPr>
          <p:cNvPr id="7" name="Rectangle 6"/>
          <p:cNvSpPr/>
          <p:nvPr/>
        </p:nvSpPr>
        <p:spPr>
          <a:xfrm>
            <a:off x="3131840" y="5013176"/>
            <a:ext cx="4572000" cy="646331"/>
          </a:xfrm>
          <a:prstGeom prst="rect">
            <a:avLst/>
          </a:prstGeom>
        </p:spPr>
        <p:txBody>
          <a:bodyPr>
            <a:spAutoFit/>
          </a:bodyPr>
          <a:lstStyle/>
          <a:p>
            <a:r>
              <a:rPr lang="fr-FR" dirty="0"/>
              <a:t>https://kubernetes.io/docs/tasks/configmap-secret/managing-secret-using-kubectl/</a:t>
            </a:r>
          </a:p>
        </p:txBody>
      </p:sp>
      <p:sp>
        <p:nvSpPr>
          <p:cNvPr id="9" name="Rectangle 8"/>
          <p:cNvSpPr/>
          <p:nvPr/>
        </p:nvSpPr>
        <p:spPr>
          <a:xfrm>
            <a:off x="3059832" y="4540478"/>
            <a:ext cx="2499530" cy="369332"/>
          </a:xfrm>
          <a:prstGeom prst="rect">
            <a:avLst/>
          </a:prstGeom>
        </p:spPr>
        <p:txBody>
          <a:bodyPr wrap="none">
            <a:spAutoFit/>
          </a:bodyPr>
          <a:lstStyle/>
          <a:p>
            <a:r>
              <a:rPr lang="fr-FR" b="1" dirty="0" smtClean="0"/>
              <a:t>Pour utiliser les secrets</a:t>
            </a:r>
            <a:r>
              <a:rPr lang="fr-FR" b="1" dirty="0"/>
              <a:t>: </a:t>
            </a:r>
          </a:p>
        </p:txBody>
      </p:sp>
    </p:spTree>
    <p:extLst>
      <p:ext uri="{BB962C8B-B14F-4D97-AF65-F5344CB8AC3E}">
        <p14:creationId xmlns:p14="http://schemas.microsoft.com/office/powerpoint/2010/main" val="2333811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836712"/>
            <a:ext cx="8208912" cy="1440160"/>
          </a:xfrm>
        </p:spPr>
        <p:txBody>
          <a:bodyPr>
            <a:noAutofit/>
          </a:bodyPr>
          <a:lstStyle/>
          <a:p>
            <a:pPr marL="0" indent="0">
              <a:buNone/>
            </a:pPr>
            <a:r>
              <a:rPr lang="fr-FR" sz="1600" b="1" dirty="0" smtClean="0">
                <a:latin typeface="+mj-lt"/>
              </a:rPr>
              <a:t>Ingress</a:t>
            </a:r>
            <a:r>
              <a:rPr lang="fr-FR" sz="1600" dirty="0">
                <a:latin typeface="+mj-lt"/>
              </a:rPr>
              <a:t>: C’est </a:t>
            </a:r>
            <a:r>
              <a:rPr lang="fr-FR" sz="1600" dirty="0" smtClean="0">
                <a:latin typeface="+mj-lt"/>
              </a:rPr>
              <a:t>un composant k8s qui couvre deux fonctions</a:t>
            </a:r>
          </a:p>
          <a:p>
            <a:pPr marL="0" indent="0">
              <a:buNone/>
            </a:pPr>
            <a:r>
              <a:rPr lang="fr-FR" sz="1600" dirty="0" smtClean="0">
                <a:latin typeface="+mj-lt"/>
              </a:rPr>
              <a:t>Routage</a:t>
            </a:r>
          </a:p>
          <a:p>
            <a:pPr marL="0" indent="0">
              <a:buNone/>
            </a:pPr>
            <a:r>
              <a:rPr lang="fr-FR" sz="1600" dirty="0" smtClean="0">
                <a:latin typeface="+mj-lt"/>
              </a:rPr>
              <a:t>Sécurisation du trafic http en https </a:t>
            </a:r>
            <a:endParaRPr lang="fr-FR" sz="1600" dirty="0">
              <a:latin typeface="+mj-lt"/>
            </a:endParaRP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AutoShape 2" descr="ingress-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5" name="Rectangle 4"/>
          <p:cNvSpPr/>
          <p:nvPr/>
        </p:nvSpPr>
        <p:spPr>
          <a:xfrm>
            <a:off x="436935" y="2564904"/>
            <a:ext cx="1669799" cy="57606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smtClean="0"/>
              <a:t>Ingress</a:t>
            </a:r>
            <a:endParaRPr lang="fr-FR" dirty="0"/>
          </a:p>
        </p:txBody>
      </p:sp>
      <p:sp>
        <p:nvSpPr>
          <p:cNvPr id="7" name="Rectangle 6"/>
          <p:cNvSpPr/>
          <p:nvPr/>
        </p:nvSpPr>
        <p:spPr>
          <a:xfrm>
            <a:off x="2966368" y="2564904"/>
            <a:ext cx="2376264" cy="57606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smtClean="0"/>
              <a:t>Ingress ressource</a:t>
            </a:r>
            <a:endParaRPr lang="fr-FR" dirty="0"/>
          </a:p>
        </p:txBody>
      </p:sp>
      <p:sp>
        <p:nvSpPr>
          <p:cNvPr id="8" name="Rectangle 7"/>
          <p:cNvSpPr/>
          <p:nvPr/>
        </p:nvSpPr>
        <p:spPr>
          <a:xfrm>
            <a:off x="6062712" y="2564904"/>
            <a:ext cx="2376264" cy="57606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smtClean="0"/>
              <a:t>Ingress controller</a:t>
            </a:r>
            <a:endParaRPr lang="fr-FR" dirty="0"/>
          </a:p>
        </p:txBody>
      </p:sp>
      <p:sp>
        <p:nvSpPr>
          <p:cNvPr id="6" name="ZoneTexte 5"/>
          <p:cNvSpPr txBox="1"/>
          <p:nvPr/>
        </p:nvSpPr>
        <p:spPr>
          <a:xfrm>
            <a:off x="2341626" y="2537391"/>
            <a:ext cx="389850" cy="584775"/>
          </a:xfrm>
          <a:prstGeom prst="rect">
            <a:avLst/>
          </a:prstGeom>
          <a:noFill/>
        </p:spPr>
        <p:txBody>
          <a:bodyPr wrap="none" rtlCol="0">
            <a:spAutoFit/>
          </a:bodyPr>
          <a:lstStyle/>
          <a:p>
            <a:r>
              <a:rPr lang="fr-FR" sz="3200" dirty="0" smtClean="0"/>
              <a:t>=</a:t>
            </a:r>
            <a:endParaRPr lang="fr-FR" sz="3200" dirty="0"/>
          </a:p>
        </p:txBody>
      </p:sp>
      <p:sp>
        <p:nvSpPr>
          <p:cNvPr id="10" name="ZoneTexte 9"/>
          <p:cNvSpPr txBox="1"/>
          <p:nvPr/>
        </p:nvSpPr>
        <p:spPr>
          <a:xfrm>
            <a:off x="5507747" y="2537390"/>
            <a:ext cx="389850" cy="584775"/>
          </a:xfrm>
          <a:prstGeom prst="rect">
            <a:avLst/>
          </a:prstGeom>
          <a:noFill/>
        </p:spPr>
        <p:txBody>
          <a:bodyPr wrap="none" rtlCol="0">
            <a:spAutoFit/>
          </a:bodyPr>
          <a:lstStyle/>
          <a:p>
            <a:r>
              <a:rPr lang="fr-FR" sz="3200" dirty="0" smtClean="0"/>
              <a:t>+</a:t>
            </a:r>
            <a:endParaRPr lang="fr-FR" sz="3200" dirty="0"/>
          </a:p>
        </p:txBody>
      </p:sp>
      <p:pic>
        <p:nvPicPr>
          <p:cNvPr id="6146" name="Picture 2" descr="An Introduction to NGINX for Develop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3372842"/>
            <a:ext cx="2088480" cy="1213929"/>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p:cNvPicPr>
            <a:picLocks noChangeAspect="1"/>
          </p:cNvPicPr>
          <p:nvPr/>
        </p:nvPicPr>
        <p:blipFill>
          <a:blip r:embed="rId4"/>
          <a:stretch>
            <a:fillRect/>
          </a:stretch>
        </p:blipFill>
        <p:spPr>
          <a:xfrm>
            <a:off x="3162205" y="3372842"/>
            <a:ext cx="1984590" cy="2078140"/>
          </a:xfrm>
          <a:prstGeom prst="rect">
            <a:avLst/>
          </a:prstGeom>
        </p:spPr>
      </p:pic>
    </p:spTree>
    <p:extLst>
      <p:ext uri="{BB962C8B-B14F-4D97-AF65-F5344CB8AC3E}">
        <p14:creationId xmlns:p14="http://schemas.microsoft.com/office/powerpoint/2010/main" val="24252691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836712"/>
            <a:ext cx="4104456" cy="432048"/>
          </a:xfrm>
        </p:spPr>
        <p:txBody>
          <a:bodyPr>
            <a:noAutofit/>
          </a:bodyPr>
          <a:lstStyle/>
          <a:p>
            <a:pPr marL="0" indent="0">
              <a:buNone/>
            </a:pPr>
            <a:r>
              <a:rPr lang="fr-FR" sz="1600" b="1" dirty="0" smtClean="0">
                <a:latin typeface="+mj-lt"/>
              </a:rPr>
              <a:t>Les types de Ingress:</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AutoShape 2" descr="ingress-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pic>
        <p:nvPicPr>
          <p:cNvPr id="7" name="Image 6"/>
          <p:cNvPicPr>
            <a:picLocks noChangeAspect="1"/>
          </p:cNvPicPr>
          <p:nvPr/>
        </p:nvPicPr>
        <p:blipFill rotWithShape="1">
          <a:blip r:embed="rId3"/>
          <a:srcRect t="3566"/>
          <a:stretch/>
        </p:blipFill>
        <p:spPr>
          <a:xfrm>
            <a:off x="739538" y="1628800"/>
            <a:ext cx="7376892" cy="2448272"/>
          </a:xfrm>
          <a:prstGeom prst="rect">
            <a:avLst/>
          </a:prstGeom>
        </p:spPr>
      </p:pic>
      <p:sp>
        <p:nvSpPr>
          <p:cNvPr id="8" name="Rectangle 7"/>
          <p:cNvSpPr/>
          <p:nvPr/>
        </p:nvSpPr>
        <p:spPr>
          <a:xfrm>
            <a:off x="3347864" y="4252446"/>
            <a:ext cx="2742097" cy="369332"/>
          </a:xfrm>
          <a:prstGeom prst="rect">
            <a:avLst/>
          </a:prstGeom>
        </p:spPr>
        <p:txBody>
          <a:bodyPr wrap="none">
            <a:spAutoFit/>
          </a:bodyPr>
          <a:lstStyle/>
          <a:p>
            <a:pPr lvl="1"/>
            <a:r>
              <a:rPr lang="fr-FR" b="1" dirty="0" smtClean="0"/>
              <a:t>Le type </a:t>
            </a:r>
            <a:r>
              <a:rPr lang="fr-FR" b="1" dirty="0"/>
              <a:t>I</a:t>
            </a:r>
            <a:r>
              <a:rPr lang="fr-FR" b="1" dirty="0" smtClean="0"/>
              <a:t>ngress simple</a:t>
            </a:r>
            <a:endParaRPr lang="fr-FR" dirty="0"/>
          </a:p>
        </p:txBody>
      </p:sp>
    </p:spTree>
    <p:extLst>
      <p:ext uri="{BB962C8B-B14F-4D97-AF65-F5344CB8AC3E}">
        <p14:creationId xmlns:p14="http://schemas.microsoft.com/office/powerpoint/2010/main" val="30747989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836712"/>
            <a:ext cx="4104456" cy="432048"/>
          </a:xfrm>
        </p:spPr>
        <p:txBody>
          <a:bodyPr>
            <a:noAutofit/>
          </a:bodyPr>
          <a:lstStyle/>
          <a:p>
            <a:pPr marL="0" indent="0">
              <a:buNone/>
            </a:pPr>
            <a:r>
              <a:rPr lang="fr-FR" sz="1600" b="1" dirty="0" smtClean="0">
                <a:latin typeface="+mj-lt"/>
              </a:rPr>
              <a:t>Les types de Ingress:</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AutoShape 2" descr="ingress-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8" name="Rectangle 7"/>
          <p:cNvSpPr/>
          <p:nvPr/>
        </p:nvSpPr>
        <p:spPr>
          <a:xfrm>
            <a:off x="3275856" y="5198931"/>
            <a:ext cx="2894510" cy="369332"/>
          </a:xfrm>
          <a:prstGeom prst="rect">
            <a:avLst/>
          </a:prstGeom>
        </p:spPr>
        <p:txBody>
          <a:bodyPr wrap="none">
            <a:spAutoFit/>
          </a:bodyPr>
          <a:lstStyle/>
          <a:p>
            <a:pPr lvl="1"/>
            <a:r>
              <a:rPr lang="fr-FR" b="1" dirty="0" smtClean="0"/>
              <a:t>Le type </a:t>
            </a:r>
            <a:r>
              <a:rPr lang="fr-FR" b="1" dirty="0"/>
              <a:t>I</a:t>
            </a:r>
            <a:r>
              <a:rPr lang="fr-FR" b="1" dirty="0" smtClean="0"/>
              <a:t>ngress Fanaout</a:t>
            </a:r>
            <a:endParaRPr lang="fr-FR" dirty="0"/>
          </a:p>
        </p:txBody>
      </p:sp>
      <p:pic>
        <p:nvPicPr>
          <p:cNvPr id="4" name="Image 3"/>
          <p:cNvPicPr>
            <a:picLocks noChangeAspect="1"/>
          </p:cNvPicPr>
          <p:nvPr/>
        </p:nvPicPr>
        <p:blipFill>
          <a:blip r:embed="rId3"/>
          <a:stretch>
            <a:fillRect/>
          </a:stretch>
        </p:blipFill>
        <p:spPr>
          <a:xfrm>
            <a:off x="827584" y="1340768"/>
            <a:ext cx="6840760" cy="3457883"/>
          </a:xfrm>
          <a:prstGeom prst="rect">
            <a:avLst/>
          </a:prstGeom>
        </p:spPr>
      </p:pic>
    </p:spTree>
    <p:extLst>
      <p:ext uri="{BB962C8B-B14F-4D97-AF65-F5344CB8AC3E}">
        <p14:creationId xmlns:p14="http://schemas.microsoft.com/office/powerpoint/2010/main" val="4411442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836712"/>
            <a:ext cx="4104456" cy="432048"/>
          </a:xfrm>
        </p:spPr>
        <p:txBody>
          <a:bodyPr>
            <a:noAutofit/>
          </a:bodyPr>
          <a:lstStyle/>
          <a:p>
            <a:pPr marL="0" indent="0">
              <a:buNone/>
            </a:pPr>
            <a:r>
              <a:rPr lang="fr-FR" sz="1600" b="1" dirty="0" smtClean="0">
                <a:latin typeface="+mj-lt"/>
              </a:rPr>
              <a:t>Les types de Ingress:</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AutoShape 2" descr="ingress-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8" name="Rectangle 7"/>
          <p:cNvSpPr/>
          <p:nvPr/>
        </p:nvSpPr>
        <p:spPr>
          <a:xfrm>
            <a:off x="2555776" y="4725144"/>
            <a:ext cx="4817986" cy="369332"/>
          </a:xfrm>
          <a:prstGeom prst="rect">
            <a:avLst/>
          </a:prstGeom>
        </p:spPr>
        <p:txBody>
          <a:bodyPr wrap="none">
            <a:spAutoFit/>
          </a:bodyPr>
          <a:lstStyle/>
          <a:p>
            <a:pPr lvl="1"/>
            <a:r>
              <a:rPr lang="fr-FR" b="1" dirty="0" smtClean="0"/>
              <a:t>Le type </a:t>
            </a:r>
            <a:r>
              <a:rPr lang="fr-FR" b="1" dirty="0"/>
              <a:t>I</a:t>
            </a:r>
            <a:r>
              <a:rPr lang="fr-FR" b="1" dirty="0" smtClean="0"/>
              <a:t>ngress basé sur le nom du domaine</a:t>
            </a:r>
            <a:endParaRPr lang="fr-FR" dirty="0"/>
          </a:p>
        </p:txBody>
      </p:sp>
      <p:pic>
        <p:nvPicPr>
          <p:cNvPr id="5" name="Image 4"/>
          <p:cNvPicPr>
            <a:picLocks noChangeAspect="1"/>
          </p:cNvPicPr>
          <p:nvPr/>
        </p:nvPicPr>
        <p:blipFill>
          <a:blip r:embed="rId3"/>
          <a:stretch>
            <a:fillRect/>
          </a:stretch>
        </p:blipFill>
        <p:spPr>
          <a:xfrm>
            <a:off x="1187624" y="1455167"/>
            <a:ext cx="6876384" cy="3197969"/>
          </a:xfrm>
          <a:prstGeom prst="rect">
            <a:avLst/>
          </a:prstGeom>
        </p:spPr>
      </p:pic>
    </p:spTree>
    <p:extLst>
      <p:ext uri="{BB962C8B-B14F-4D97-AF65-F5344CB8AC3E}">
        <p14:creationId xmlns:p14="http://schemas.microsoft.com/office/powerpoint/2010/main" val="12948704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836712"/>
            <a:ext cx="4104456" cy="432048"/>
          </a:xfrm>
        </p:spPr>
        <p:txBody>
          <a:bodyPr>
            <a:noAutofit/>
          </a:bodyPr>
          <a:lstStyle/>
          <a:p>
            <a:pPr marL="0" indent="0">
              <a:buNone/>
            </a:pPr>
            <a:r>
              <a:rPr lang="fr-FR" sz="1600" b="1" dirty="0" smtClean="0">
                <a:latin typeface="+mj-lt"/>
              </a:rPr>
              <a:t>Les règles  de Ingress:</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AutoShape 2" descr="ingress-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graphicFrame>
        <p:nvGraphicFramePr>
          <p:cNvPr id="4" name="Tableau 3"/>
          <p:cNvGraphicFramePr>
            <a:graphicFrameLocks noGrp="1"/>
          </p:cNvGraphicFramePr>
          <p:nvPr>
            <p:extLst>
              <p:ext uri="{D42A27DB-BD31-4B8C-83A1-F6EECF244321}">
                <p14:modId xmlns:p14="http://schemas.microsoft.com/office/powerpoint/2010/main" val="2810423140"/>
              </p:ext>
            </p:extLst>
          </p:nvPr>
        </p:nvGraphicFramePr>
        <p:xfrm>
          <a:off x="447973" y="1412777"/>
          <a:ext cx="8012459" cy="3201738"/>
        </p:xfrm>
        <a:graphic>
          <a:graphicData uri="http://schemas.openxmlformats.org/drawingml/2006/table">
            <a:tbl>
              <a:tblPr/>
              <a:tblGrid>
                <a:gridCol w="1636954">
                  <a:extLst>
                    <a:ext uri="{9D8B030D-6E8A-4147-A177-3AD203B41FA5}">
                      <a16:colId xmlns:a16="http://schemas.microsoft.com/office/drawing/2014/main" val="1882861000"/>
                    </a:ext>
                  </a:extLst>
                </a:gridCol>
                <a:gridCol w="2067732">
                  <a:extLst>
                    <a:ext uri="{9D8B030D-6E8A-4147-A177-3AD203B41FA5}">
                      <a16:colId xmlns:a16="http://schemas.microsoft.com/office/drawing/2014/main" val="3428689750"/>
                    </a:ext>
                  </a:extLst>
                </a:gridCol>
                <a:gridCol w="4307773">
                  <a:extLst>
                    <a:ext uri="{9D8B030D-6E8A-4147-A177-3AD203B41FA5}">
                      <a16:colId xmlns:a16="http://schemas.microsoft.com/office/drawing/2014/main" val="1981775253"/>
                    </a:ext>
                  </a:extLst>
                </a:gridCol>
              </a:tblGrid>
              <a:tr h="292126">
                <a:tc>
                  <a:txBody>
                    <a:bodyPr/>
                    <a:lstStyle/>
                    <a:p>
                      <a:pPr algn="l" fontAlgn="b"/>
                      <a:r>
                        <a:rPr lang="fr-FR" sz="1800" dirty="0">
                          <a:solidFill>
                            <a:schemeClr val="bg1"/>
                          </a:solidFill>
                          <a:effectLst/>
                        </a:rPr>
                        <a:t>Hôte</a:t>
                      </a:r>
                    </a:p>
                  </a:txBody>
                  <a:tcPr marL="51192" marR="51192" marT="25596" marB="25596" anchor="b">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002060"/>
                    </a:solidFill>
                  </a:tcPr>
                </a:tc>
                <a:tc>
                  <a:txBody>
                    <a:bodyPr/>
                    <a:lstStyle/>
                    <a:p>
                      <a:pPr algn="l" fontAlgn="b"/>
                      <a:r>
                        <a:rPr lang="fr-FR" sz="1800" dirty="0">
                          <a:solidFill>
                            <a:schemeClr val="bg1"/>
                          </a:solidFill>
                          <a:effectLst/>
                        </a:rPr>
                        <a:t>En-tête de l'hôte</a:t>
                      </a:r>
                    </a:p>
                  </a:txBody>
                  <a:tcPr marL="51192" marR="51192" marT="25596" marB="25596" anchor="b">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002060"/>
                    </a:solidFill>
                  </a:tcPr>
                </a:tc>
                <a:tc>
                  <a:txBody>
                    <a:bodyPr/>
                    <a:lstStyle/>
                    <a:p>
                      <a:pPr algn="l" fontAlgn="b"/>
                      <a:r>
                        <a:rPr lang="fr-FR" sz="1800" dirty="0">
                          <a:solidFill>
                            <a:schemeClr val="bg1"/>
                          </a:solidFill>
                          <a:effectLst/>
                        </a:rPr>
                        <a:t>Correspondre?</a:t>
                      </a:r>
                    </a:p>
                  </a:txBody>
                  <a:tcPr marL="51192" marR="51192" marT="25596" marB="25596" anchor="b">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002060"/>
                    </a:solidFill>
                  </a:tcPr>
                </a:tc>
                <a:extLst>
                  <a:ext uri="{0D108BD9-81ED-4DB2-BD59-A6C34878D82A}">
                    <a16:rowId xmlns:a16="http://schemas.microsoft.com/office/drawing/2014/main" val="2417190677"/>
                  </a:ext>
                </a:extLst>
              </a:tr>
              <a:tr h="692549">
                <a:tc>
                  <a:txBody>
                    <a:bodyPr/>
                    <a:lstStyle/>
                    <a:p>
                      <a:pPr fontAlgn="t"/>
                      <a:r>
                        <a:rPr lang="fr-FR" sz="1600" b="0">
                          <a:effectLst/>
                        </a:rPr>
                        <a:t>*.foo.com</a:t>
                      </a:r>
                    </a:p>
                  </a:txBody>
                  <a:tcPr marL="51192" marR="51192" marT="25596" marB="25596">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600" b="0" dirty="0">
                          <a:effectLst/>
                        </a:rPr>
                        <a:t>bar.foo.com</a:t>
                      </a:r>
                    </a:p>
                  </a:txBody>
                  <a:tcPr marL="51192" marR="51192" marT="25596" marB="25596">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600" b="0">
                          <a:effectLst/>
                        </a:rPr>
                        <a:t>Correspondances basées sur le suffixe partagé</a:t>
                      </a:r>
                    </a:p>
                  </a:txBody>
                  <a:tcPr marL="51192" marR="51192" marT="25596" marB="25596">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36361088"/>
                  </a:ext>
                </a:extLst>
              </a:tr>
              <a:tr h="841863">
                <a:tc>
                  <a:txBody>
                    <a:bodyPr/>
                    <a:lstStyle/>
                    <a:p>
                      <a:pPr fontAlgn="t"/>
                      <a:r>
                        <a:rPr lang="fr-FR" sz="1600" b="0">
                          <a:effectLst/>
                        </a:rPr>
                        <a:t>*.foo.com</a:t>
                      </a:r>
                    </a:p>
                  </a:txBody>
                  <a:tcPr marL="51192" marR="51192" marT="25596" marB="25596">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600" b="1" dirty="0">
                          <a:solidFill>
                            <a:srgbClr val="FF0000"/>
                          </a:solidFill>
                          <a:effectLst/>
                        </a:rPr>
                        <a:t>baz.bar</a:t>
                      </a:r>
                      <a:r>
                        <a:rPr lang="fr-FR" sz="1600" b="0" dirty="0">
                          <a:effectLst/>
                        </a:rPr>
                        <a:t>.foo.com</a:t>
                      </a:r>
                    </a:p>
                  </a:txBody>
                  <a:tcPr marL="51192" marR="51192" marT="25596" marB="25596">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fr-FR" sz="1600" b="0">
                          <a:effectLst/>
                        </a:rPr>
                        <a:t>Aucune correspondance, le caractère générique ne couvre qu'une seule étiquette DNS</a:t>
                      </a:r>
                    </a:p>
                  </a:txBody>
                  <a:tcPr marL="51192" marR="51192" marT="25596" marB="25596">
                    <a:lnL>
                      <a:noFill/>
                    </a:lnL>
                    <a:lnR>
                      <a:noFill/>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68798606"/>
                  </a:ext>
                </a:extLst>
              </a:tr>
              <a:tr h="1341814">
                <a:tc>
                  <a:txBody>
                    <a:bodyPr/>
                    <a:lstStyle/>
                    <a:p>
                      <a:pPr fontAlgn="t"/>
                      <a:r>
                        <a:rPr lang="fr-FR" sz="1600" b="0" dirty="0">
                          <a:effectLst/>
                        </a:rPr>
                        <a:t>*.foo.com</a:t>
                      </a:r>
                    </a:p>
                  </a:txBody>
                  <a:tcPr marL="51192" marR="51192" marT="25596" marB="25596">
                    <a:lnL>
                      <a:noFill/>
                    </a:lnL>
                    <a:lnR>
                      <a:noFill/>
                    </a:lnR>
                    <a:lnT w="6350"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fr-FR" sz="1600" b="0">
                          <a:effectLst/>
                        </a:rPr>
                        <a:t>foo.com</a:t>
                      </a:r>
                    </a:p>
                  </a:txBody>
                  <a:tcPr marL="51192" marR="51192" marT="25596" marB="25596">
                    <a:lnL>
                      <a:noFill/>
                    </a:lnL>
                    <a:lnR>
                      <a:noFill/>
                    </a:lnR>
                    <a:lnT w="6350"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fr-FR" sz="1600" b="0" dirty="0">
                          <a:effectLst/>
                        </a:rPr>
                        <a:t>Aucune correspondance, le caractère générique ne couvre </a:t>
                      </a:r>
                      <a:r>
                        <a:rPr lang="fr-FR" sz="1600" b="0" dirty="0" smtClean="0">
                          <a:effectLst/>
                        </a:rPr>
                        <a:t>exactement</a:t>
                      </a:r>
                      <a:r>
                        <a:rPr lang="fr-FR" sz="1600" b="0" baseline="0" dirty="0" smtClean="0">
                          <a:effectLst/>
                        </a:rPr>
                        <a:t> </a:t>
                      </a:r>
                      <a:r>
                        <a:rPr lang="fr-FR" sz="1600" b="0" dirty="0" smtClean="0">
                          <a:effectLst/>
                        </a:rPr>
                        <a:t>une </a:t>
                      </a:r>
                      <a:r>
                        <a:rPr lang="fr-FR" sz="1600" b="0" dirty="0">
                          <a:effectLst/>
                        </a:rPr>
                        <a:t>seule étiquette DNS</a:t>
                      </a:r>
                    </a:p>
                  </a:txBody>
                  <a:tcPr marL="51192" marR="51192" marT="25596" marB="25596">
                    <a:lnL>
                      <a:noFill/>
                    </a:lnL>
                    <a:lnR>
                      <a:noFill/>
                    </a:lnR>
                    <a:lnT w="6350"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125719491"/>
                  </a:ext>
                </a:extLst>
              </a:tr>
            </a:tbl>
          </a:graphicData>
        </a:graphic>
      </p:graphicFrame>
    </p:spTree>
    <p:extLst>
      <p:ext uri="{BB962C8B-B14F-4D97-AF65-F5344CB8AC3E}">
        <p14:creationId xmlns:p14="http://schemas.microsoft.com/office/powerpoint/2010/main" val="25826925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3528" y="836712"/>
            <a:ext cx="4104456" cy="432048"/>
          </a:xfrm>
        </p:spPr>
        <p:txBody>
          <a:bodyPr>
            <a:noAutofit/>
          </a:bodyPr>
          <a:lstStyle/>
          <a:p>
            <a:pPr marL="0" indent="0">
              <a:buNone/>
            </a:pPr>
            <a:r>
              <a:rPr lang="fr-FR" sz="1600" b="1" dirty="0" smtClean="0">
                <a:latin typeface="+mj-lt"/>
              </a:rPr>
              <a:t>Les règles  de Ingress:</a:t>
            </a:r>
          </a:p>
        </p:txBody>
      </p:sp>
      <p:sp>
        <p:nvSpPr>
          <p:cNvPr id="11" name="Rectangle 10"/>
          <p:cNvSpPr/>
          <p:nvPr/>
        </p:nvSpPr>
        <p:spPr>
          <a:xfrm>
            <a:off x="179512" y="188640"/>
            <a:ext cx="1950662" cy="461665"/>
          </a:xfrm>
          <a:prstGeom prst="rect">
            <a:avLst/>
          </a:prstGeom>
        </p:spPr>
        <p:txBody>
          <a:bodyPr wrap="none">
            <a:spAutoFit/>
          </a:bodyPr>
          <a:lstStyle/>
          <a:p>
            <a:r>
              <a:rPr lang="fr-FR" sz="2400" b="1" i="1" dirty="0" smtClean="0"/>
              <a:t>Les objets K8s</a:t>
            </a:r>
            <a:endParaRPr lang="en-US" sz="2400" b="1" dirty="0"/>
          </a:p>
        </p:txBody>
      </p:sp>
      <p:sp>
        <p:nvSpPr>
          <p:cNvPr id="2" name="AutoShape 2" descr="ingress-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dirty="0"/>
          </a:p>
        </p:txBody>
      </p:sp>
      <p:sp>
        <p:nvSpPr>
          <p:cNvPr id="7" name="Rectangle 6"/>
          <p:cNvSpPr/>
          <p:nvPr/>
        </p:nvSpPr>
        <p:spPr>
          <a:xfrm>
            <a:off x="363662" y="1196752"/>
            <a:ext cx="6080546" cy="338554"/>
          </a:xfrm>
          <a:prstGeom prst="rect">
            <a:avLst/>
          </a:prstGeom>
        </p:spPr>
        <p:txBody>
          <a:bodyPr wrap="square">
            <a:spAutoFit/>
          </a:bodyPr>
          <a:lstStyle/>
          <a:p>
            <a:r>
              <a:rPr lang="fr-FR" sz="1600" dirty="0">
                <a:solidFill>
                  <a:srgbClr val="222222"/>
                </a:solidFill>
                <a:latin typeface="+mj-lt"/>
              </a:rPr>
              <a:t>Il existe trois </a:t>
            </a:r>
            <a:r>
              <a:rPr lang="fr-FR" sz="1600" dirty="0" smtClean="0">
                <a:solidFill>
                  <a:srgbClr val="222222"/>
                </a:solidFill>
                <a:latin typeface="+mj-lt"/>
              </a:rPr>
              <a:t>règles prises </a:t>
            </a:r>
            <a:r>
              <a:rPr lang="fr-FR" sz="1600" dirty="0">
                <a:solidFill>
                  <a:srgbClr val="222222"/>
                </a:solidFill>
                <a:latin typeface="+mj-lt"/>
              </a:rPr>
              <a:t>en </a:t>
            </a:r>
            <a:r>
              <a:rPr lang="fr-FR" sz="1600" dirty="0" smtClean="0">
                <a:solidFill>
                  <a:srgbClr val="222222"/>
                </a:solidFill>
                <a:latin typeface="+mj-lt"/>
              </a:rPr>
              <a:t>charge pour le type Fanaout</a:t>
            </a:r>
            <a:r>
              <a:rPr lang="fr-FR" sz="1600" dirty="0">
                <a:solidFill>
                  <a:srgbClr val="222222"/>
                </a:solidFill>
                <a:latin typeface="+mj-lt"/>
              </a:rPr>
              <a:t> :</a:t>
            </a:r>
            <a:endParaRPr lang="fr-FR" sz="1600" dirty="0">
              <a:latin typeface="+mj-lt"/>
            </a:endParaRPr>
          </a:p>
        </p:txBody>
      </p:sp>
      <p:sp>
        <p:nvSpPr>
          <p:cNvPr id="8" name="Rectangle 7"/>
          <p:cNvSpPr/>
          <p:nvPr/>
        </p:nvSpPr>
        <p:spPr>
          <a:xfrm>
            <a:off x="434106" y="1628800"/>
            <a:ext cx="6586165" cy="338554"/>
          </a:xfrm>
          <a:prstGeom prst="rect">
            <a:avLst/>
          </a:prstGeom>
        </p:spPr>
        <p:txBody>
          <a:bodyPr wrap="square">
            <a:spAutoFit/>
          </a:bodyPr>
          <a:lstStyle/>
          <a:p>
            <a:r>
              <a:rPr lang="fr-FR" sz="1600" b="1" dirty="0">
                <a:latin typeface="+mj-lt"/>
              </a:rPr>
              <a:t>Exact : </a:t>
            </a:r>
            <a:r>
              <a:rPr lang="fr-FR" sz="1600" dirty="0">
                <a:latin typeface="+mj-lt"/>
              </a:rPr>
              <a:t>C</a:t>
            </a:r>
            <a:r>
              <a:rPr lang="fr-FR" sz="1600" dirty="0" smtClean="0">
                <a:latin typeface="+mj-lt"/>
              </a:rPr>
              <a:t>orrespond </a:t>
            </a:r>
            <a:r>
              <a:rPr lang="fr-FR" sz="1600" dirty="0">
                <a:latin typeface="+mj-lt"/>
              </a:rPr>
              <a:t>exactement au chemin de l'URL et en respectant la </a:t>
            </a:r>
            <a:r>
              <a:rPr lang="fr-FR" sz="1600" dirty="0" smtClean="0">
                <a:latin typeface="+mj-lt"/>
              </a:rPr>
              <a:t>casse.</a:t>
            </a:r>
            <a:endParaRPr lang="fr-FR" sz="1600" dirty="0">
              <a:latin typeface="+mj-lt"/>
            </a:endParaRPr>
          </a:p>
        </p:txBody>
      </p:sp>
      <p:sp>
        <p:nvSpPr>
          <p:cNvPr id="10" name="Rectangle 9"/>
          <p:cNvSpPr/>
          <p:nvPr/>
        </p:nvSpPr>
        <p:spPr>
          <a:xfrm>
            <a:off x="434106" y="2204864"/>
            <a:ext cx="7236296" cy="584775"/>
          </a:xfrm>
          <a:prstGeom prst="rect">
            <a:avLst/>
          </a:prstGeom>
        </p:spPr>
        <p:txBody>
          <a:bodyPr wrap="square">
            <a:spAutoFit/>
          </a:bodyPr>
          <a:lstStyle/>
          <a:p>
            <a:r>
              <a:rPr lang="fr-FR" sz="1600" b="1" dirty="0"/>
              <a:t>Prefix : </a:t>
            </a:r>
            <a:r>
              <a:rPr lang="fr-FR" sz="1600" dirty="0" smtClean="0"/>
              <a:t>Correspondances </a:t>
            </a:r>
            <a:r>
              <a:rPr lang="fr-FR" sz="1600" dirty="0"/>
              <a:t>basées sur un préfixe de chemin d'URL divisé par /. La correspondance est sensible à la casse</a:t>
            </a:r>
          </a:p>
        </p:txBody>
      </p:sp>
      <p:sp>
        <p:nvSpPr>
          <p:cNvPr id="12" name="Rectangle 11"/>
          <p:cNvSpPr/>
          <p:nvPr/>
        </p:nvSpPr>
        <p:spPr>
          <a:xfrm>
            <a:off x="463299" y="2924944"/>
            <a:ext cx="7272808" cy="584775"/>
          </a:xfrm>
          <a:prstGeom prst="rect">
            <a:avLst/>
          </a:prstGeom>
        </p:spPr>
        <p:txBody>
          <a:bodyPr wrap="square">
            <a:spAutoFit/>
          </a:bodyPr>
          <a:lstStyle/>
          <a:p>
            <a:r>
              <a:rPr lang="fr-FR" sz="1600" b="1" dirty="0" err="1"/>
              <a:t>ImplementationSpecific</a:t>
            </a:r>
            <a:r>
              <a:rPr lang="fr-FR" sz="1600" b="1" dirty="0"/>
              <a:t> : </a:t>
            </a:r>
            <a:r>
              <a:rPr lang="fr-FR" sz="1600" dirty="0"/>
              <a:t>L</a:t>
            </a:r>
            <a:r>
              <a:rPr lang="fr-FR" sz="1600" dirty="0" smtClean="0"/>
              <a:t>e </a:t>
            </a:r>
            <a:r>
              <a:rPr lang="fr-FR" sz="1600" dirty="0"/>
              <a:t>comportement de la façon dont le chemin est mis en correspondance et géré est laissé à l'implémentation du contrôleur Ingress</a:t>
            </a:r>
            <a:endParaRPr lang="fr-FR" sz="1400" dirty="0"/>
          </a:p>
        </p:txBody>
      </p:sp>
      <p:sp>
        <p:nvSpPr>
          <p:cNvPr id="13" name="Rectangle 12"/>
          <p:cNvSpPr/>
          <p:nvPr/>
        </p:nvSpPr>
        <p:spPr>
          <a:xfrm>
            <a:off x="323528" y="3789040"/>
            <a:ext cx="8064896" cy="1077218"/>
          </a:xfrm>
          <a:prstGeom prst="rect">
            <a:avLst/>
          </a:prstGeom>
        </p:spPr>
        <p:txBody>
          <a:bodyPr wrap="square">
            <a:spAutoFit/>
          </a:bodyPr>
          <a:lstStyle/>
          <a:p>
            <a:r>
              <a:rPr lang="fr-FR" sz="1600" dirty="0">
                <a:solidFill>
                  <a:srgbClr val="222222"/>
                </a:solidFill>
                <a:latin typeface="+mj-lt"/>
              </a:rPr>
              <a:t>Il existe </a:t>
            </a:r>
            <a:r>
              <a:rPr lang="fr-FR" sz="1600" dirty="0" smtClean="0">
                <a:solidFill>
                  <a:srgbClr val="222222"/>
                </a:solidFill>
                <a:latin typeface="+mj-lt"/>
              </a:rPr>
              <a:t>une règle pour le type basé sur le domaine</a:t>
            </a:r>
            <a:r>
              <a:rPr lang="fr-FR" sz="1600" dirty="0">
                <a:solidFill>
                  <a:srgbClr val="222222"/>
                </a:solidFill>
                <a:latin typeface="+mj-lt"/>
              </a:rPr>
              <a:t> </a:t>
            </a:r>
            <a:r>
              <a:rPr lang="fr-FR" sz="1600" dirty="0" smtClean="0">
                <a:solidFill>
                  <a:srgbClr val="222222"/>
                </a:solidFill>
                <a:latin typeface="+mj-lt"/>
              </a:rPr>
              <a:t>:</a:t>
            </a:r>
          </a:p>
          <a:p>
            <a:endParaRPr lang="fr-FR" sz="1600" dirty="0" smtClean="0">
              <a:latin typeface="+mj-lt"/>
            </a:endParaRPr>
          </a:p>
          <a:p>
            <a:r>
              <a:rPr lang="fr-FR" sz="1600" dirty="0">
                <a:latin typeface="+mj-lt"/>
              </a:rPr>
              <a:t>Les hôtes peuvent être des correspondances précises </a:t>
            </a:r>
            <a:r>
              <a:rPr lang="fr-FR" sz="1600" dirty="0" smtClean="0">
                <a:latin typeface="+mj-lt"/>
              </a:rPr>
              <a:t>par </a:t>
            </a:r>
            <a:r>
              <a:rPr lang="fr-FR" sz="1600" dirty="0">
                <a:latin typeface="+mj-lt"/>
              </a:rPr>
              <a:t>exemple « foo.bar.com</a:t>
            </a:r>
            <a:r>
              <a:rPr lang="fr-FR" sz="1600" dirty="0" smtClean="0">
                <a:latin typeface="+mj-lt"/>
              </a:rPr>
              <a:t>» </a:t>
            </a:r>
            <a:r>
              <a:rPr lang="fr-FR" sz="1600" dirty="0">
                <a:latin typeface="+mj-lt"/>
              </a:rPr>
              <a:t>ou un caractère </a:t>
            </a:r>
            <a:r>
              <a:rPr lang="fr-FR" sz="1600" dirty="0" smtClean="0">
                <a:latin typeface="+mj-lt"/>
              </a:rPr>
              <a:t>générique *.foo.com</a:t>
            </a:r>
            <a:endParaRPr lang="fr-FR" sz="1600" dirty="0">
              <a:latin typeface="+mj-lt"/>
            </a:endParaRPr>
          </a:p>
        </p:txBody>
      </p:sp>
    </p:spTree>
    <p:extLst>
      <p:ext uri="{BB962C8B-B14F-4D97-AF65-F5344CB8AC3E}">
        <p14:creationId xmlns:p14="http://schemas.microsoft.com/office/powerpoint/2010/main" val="27696618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544" y="764704"/>
            <a:ext cx="8136904" cy="4896544"/>
          </a:xfrm>
        </p:spPr>
        <p:txBody>
          <a:bodyPr>
            <a:noAutofit/>
          </a:bodyPr>
          <a:lstStyle/>
          <a:p>
            <a:r>
              <a:rPr lang="fr-FR" sz="1800" dirty="0">
                <a:latin typeface="Candara" panose="020E0502030303020204" pitchFamily="34" charset="0"/>
              </a:rPr>
              <a:t>Kubernetes, également connu sous le nom de K8s, est un système open source permettant de gérer </a:t>
            </a:r>
            <a:r>
              <a:rPr lang="fr-FR" sz="1800" dirty="0">
                <a:effectLst>
                  <a:outerShdw blurRad="38100" dist="38100" dir="2700000" algn="tl">
                    <a:srgbClr val="000000">
                      <a:alpha val="43137"/>
                    </a:srgbClr>
                  </a:outerShdw>
                </a:effectLst>
                <a:latin typeface="Candara" panose="020E0502030303020204" pitchFamily="34" charset="0"/>
              </a:rPr>
              <a:t>des applications conteneurisées</a:t>
            </a:r>
            <a:r>
              <a:rPr lang="fr-FR" sz="1800" dirty="0">
                <a:latin typeface="Candara" panose="020E0502030303020204" pitchFamily="34" charset="0"/>
              </a:rPr>
              <a:t> sur plusieurs hôtes. Il fournit des mécanismes de base pour le déploiement, la maintenance et la mise à l'échelle des </a:t>
            </a:r>
            <a:r>
              <a:rPr lang="fr-FR" sz="1800" dirty="0" smtClean="0">
                <a:latin typeface="Candara" panose="020E0502030303020204" pitchFamily="34" charset="0"/>
              </a:rPr>
              <a:t>applications</a:t>
            </a:r>
          </a:p>
          <a:p>
            <a:endParaRPr lang="fr-FR" sz="1800" dirty="0">
              <a:latin typeface="Candara" panose="020E0502030303020204" pitchFamily="34" charset="0"/>
            </a:endParaRPr>
          </a:p>
          <a:p>
            <a:r>
              <a:rPr lang="fr-FR" sz="1800" dirty="0">
                <a:latin typeface="Candara" panose="020E0502030303020204" pitchFamily="34" charset="0"/>
              </a:rPr>
              <a:t>Kubernetes s'appuie sur une décennie et demie d'expérience chez Google dans l'exécution de charges de travail de production à grande échelle à l'aide d'un système appelé </a:t>
            </a:r>
            <a:r>
              <a:rPr lang="fr-FR" sz="1800" dirty="0" smtClean="0">
                <a:latin typeface="Candara" panose="020E0502030303020204" pitchFamily="34" charset="0"/>
              </a:rPr>
              <a:t>Borg</a:t>
            </a:r>
          </a:p>
          <a:p>
            <a:endParaRPr lang="fr-FR" sz="1800" dirty="0">
              <a:latin typeface="Candara" panose="020E0502030303020204" pitchFamily="34" charset="0"/>
            </a:endParaRPr>
          </a:p>
          <a:p>
            <a:r>
              <a:rPr lang="fr-FR" sz="1800" dirty="0" smtClean="0">
                <a:latin typeface="Candara" panose="020E0502030303020204" pitchFamily="34" charset="0"/>
              </a:rPr>
              <a:t>En suite, cette solution est devenue open source</a:t>
            </a:r>
          </a:p>
          <a:p>
            <a:pPr marL="0" indent="0">
              <a:buNone/>
            </a:pPr>
            <a:r>
              <a:rPr lang="fr-FR" sz="1800" dirty="0" smtClean="0">
                <a:latin typeface="Candara" panose="020E0502030303020204" pitchFamily="34" charset="0"/>
              </a:rPr>
              <a:t>       </a:t>
            </a:r>
            <a:r>
              <a:rPr lang="fr-FR" sz="1800" dirty="0" smtClean="0">
                <a:latin typeface="Candara" panose="020E0502030303020204" pitchFamily="34" charset="0"/>
                <a:hlinkClick r:id="rId2"/>
              </a:rPr>
              <a:t>https</a:t>
            </a:r>
            <a:r>
              <a:rPr lang="fr-FR" sz="1800" dirty="0">
                <a:latin typeface="Candara" panose="020E0502030303020204" pitchFamily="34" charset="0"/>
                <a:hlinkClick r:id="rId2"/>
              </a:rPr>
              <a:t>://</a:t>
            </a:r>
            <a:r>
              <a:rPr lang="fr-FR" sz="1800" dirty="0" smtClean="0">
                <a:latin typeface="Candara" panose="020E0502030303020204" pitchFamily="34" charset="0"/>
                <a:hlinkClick r:id="rId2"/>
              </a:rPr>
              <a:t>github.com/kubernetes/kubernetes</a:t>
            </a:r>
            <a:endParaRPr lang="fr-FR" sz="1800" dirty="0" smtClean="0">
              <a:latin typeface="Candara" panose="020E0502030303020204" pitchFamily="34" charset="0"/>
            </a:endParaRPr>
          </a:p>
          <a:p>
            <a:pPr marL="0" indent="0">
              <a:buNone/>
            </a:pPr>
            <a:endParaRPr lang="fr-FR" sz="1800" dirty="0">
              <a:latin typeface="Candara" panose="020E0502030303020204" pitchFamily="34" charset="0"/>
            </a:endParaRPr>
          </a:p>
          <a:p>
            <a:r>
              <a:rPr lang="fr-FR" sz="1800" dirty="0" smtClean="0">
                <a:latin typeface="Candara" panose="020E0502030303020204" pitchFamily="34" charset="0"/>
              </a:rPr>
              <a:t>Il y a toute une documentation officielle qui permet de préparer à la certification </a:t>
            </a:r>
            <a:endParaRPr lang="fr-FR" sz="1800" dirty="0">
              <a:latin typeface="Candara" panose="020E0502030303020204" pitchFamily="34" charset="0"/>
            </a:endParaRPr>
          </a:p>
          <a:p>
            <a:pPr marL="457200" lvl="1" indent="0">
              <a:buNone/>
            </a:pPr>
            <a:r>
              <a:rPr lang="fr-FR" sz="1400" dirty="0" smtClean="0">
                <a:latin typeface="Candara" panose="020E0502030303020204" pitchFamily="34" charset="0"/>
                <a:hlinkClick r:id="rId3"/>
              </a:rPr>
              <a:t>https</a:t>
            </a:r>
            <a:r>
              <a:rPr lang="fr-FR" sz="1400" dirty="0">
                <a:latin typeface="Candara" panose="020E0502030303020204" pitchFamily="34" charset="0"/>
                <a:hlinkClick r:id="rId3"/>
              </a:rPr>
              <a:t>://kubernetes.io/docs/home</a:t>
            </a:r>
            <a:r>
              <a:rPr lang="fr-FR" sz="1400" dirty="0" smtClean="0">
                <a:latin typeface="Candara" panose="020E0502030303020204" pitchFamily="34" charset="0"/>
                <a:hlinkClick r:id="rId3"/>
              </a:rPr>
              <a:t>/</a:t>
            </a:r>
            <a:endParaRPr lang="fr-FR" sz="1400" dirty="0" smtClean="0">
              <a:latin typeface="Candara" panose="020E0502030303020204" pitchFamily="34" charset="0"/>
            </a:endParaRPr>
          </a:p>
          <a:p>
            <a:pPr marL="457200" lvl="1" indent="0">
              <a:buNone/>
            </a:pPr>
            <a:endParaRPr lang="fr-FR" sz="1400" dirty="0" smtClean="0">
              <a:latin typeface="Candara" panose="020E0502030303020204" pitchFamily="34" charset="0"/>
            </a:endParaRPr>
          </a:p>
        </p:txBody>
      </p:sp>
      <p:sp>
        <p:nvSpPr>
          <p:cNvPr id="11" name="Rectangle 10"/>
          <p:cNvSpPr/>
          <p:nvPr/>
        </p:nvSpPr>
        <p:spPr>
          <a:xfrm>
            <a:off x="179512" y="188640"/>
            <a:ext cx="3718134" cy="461665"/>
          </a:xfrm>
          <a:prstGeom prst="rect">
            <a:avLst/>
          </a:prstGeom>
        </p:spPr>
        <p:txBody>
          <a:bodyPr wrap="none">
            <a:spAutoFit/>
          </a:bodyPr>
          <a:lstStyle/>
          <a:p>
            <a:r>
              <a:rPr lang="fr-FR" sz="2400" b="1" i="1" dirty="0" smtClean="0"/>
              <a:t>Introduction de Kubernetes </a:t>
            </a:r>
            <a:endParaRPr lang="en-US" sz="2400" b="1" dirty="0"/>
          </a:p>
        </p:txBody>
      </p:sp>
    </p:spTree>
    <p:extLst>
      <p:ext uri="{BB962C8B-B14F-4D97-AF65-F5344CB8AC3E}">
        <p14:creationId xmlns:p14="http://schemas.microsoft.com/office/powerpoint/2010/main" val="643454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260648"/>
            <a:ext cx="3482685" cy="461665"/>
          </a:xfrm>
          <a:prstGeom prst="rect">
            <a:avLst/>
          </a:prstGeom>
        </p:spPr>
        <p:txBody>
          <a:bodyPr wrap="none">
            <a:spAutoFit/>
          </a:bodyPr>
          <a:lstStyle/>
          <a:p>
            <a:r>
              <a:rPr lang="fr-FR" sz="2400" b="1" i="1" dirty="0" smtClean="0"/>
              <a:t>Avantages de Kubernetes </a:t>
            </a:r>
            <a:endParaRPr lang="en-US" sz="2400" b="1" dirty="0"/>
          </a:p>
        </p:txBody>
      </p:sp>
      <p:pic>
        <p:nvPicPr>
          <p:cNvPr id="3" name="Image 2"/>
          <p:cNvPicPr>
            <a:picLocks noChangeAspect="1"/>
          </p:cNvPicPr>
          <p:nvPr/>
        </p:nvPicPr>
        <p:blipFill>
          <a:blip r:embed="rId2"/>
          <a:stretch>
            <a:fillRect/>
          </a:stretch>
        </p:blipFill>
        <p:spPr>
          <a:xfrm>
            <a:off x="251520" y="1412776"/>
            <a:ext cx="8217322" cy="2209914"/>
          </a:xfrm>
          <a:prstGeom prst="rect">
            <a:avLst/>
          </a:prstGeom>
        </p:spPr>
      </p:pic>
      <p:sp>
        <p:nvSpPr>
          <p:cNvPr id="5" name="ZoneTexte 4"/>
          <p:cNvSpPr txBox="1"/>
          <p:nvPr/>
        </p:nvSpPr>
        <p:spPr>
          <a:xfrm>
            <a:off x="251520" y="1023030"/>
            <a:ext cx="1547540" cy="369332"/>
          </a:xfrm>
          <a:prstGeom prst="rect">
            <a:avLst/>
          </a:prstGeom>
          <a:noFill/>
        </p:spPr>
        <p:txBody>
          <a:bodyPr wrap="none" rtlCol="0">
            <a:spAutoFit/>
          </a:bodyPr>
          <a:lstStyle/>
          <a:p>
            <a:pPr marL="285750" indent="-285750">
              <a:buFont typeface="Arial" panose="020B0604020202020204" pitchFamily="34" charset="0"/>
              <a:buChar char="•"/>
            </a:pPr>
            <a:r>
              <a:rPr lang="fr-FR" b="1" dirty="0" smtClean="0"/>
              <a:t>Evolutivité:</a:t>
            </a:r>
            <a:endParaRPr lang="fr-FR" b="1" dirty="0"/>
          </a:p>
        </p:txBody>
      </p:sp>
      <p:sp>
        <p:nvSpPr>
          <p:cNvPr id="12" name="ZoneTexte 11"/>
          <p:cNvSpPr txBox="1"/>
          <p:nvPr/>
        </p:nvSpPr>
        <p:spPr>
          <a:xfrm>
            <a:off x="251519" y="3789040"/>
            <a:ext cx="1543371" cy="369332"/>
          </a:xfrm>
          <a:prstGeom prst="rect">
            <a:avLst/>
          </a:prstGeom>
          <a:noFill/>
        </p:spPr>
        <p:txBody>
          <a:bodyPr wrap="none" rtlCol="0">
            <a:spAutoFit/>
          </a:bodyPr>
          <a:lstStyle/>
          <a:p>
            <a:pPr marL="285750" indent="-285750">
              <a:buFont typeface="Arial" panose="020B0604020202020204" pitchFamily="34" charset="0"/>
              <a:buChar char="•"/>
            </a:pPr>
            <a:r>
              <a:rPr lang="fr-FR" b="1" dirty="0" smtClean="0"/>
              <a:t>Autonomie</a:t>
            </a:r>
            <a:endParaRPr lang="fr-FR" b="1" dirty="0"/>
          </a:p>
        </p:txBody>
      </p:sp>
      <p:sp>
        <p:nvSpPr>
          <p:cNvPr id="13" name="ZoneTexte 12"/>
          <p:cNvSpPr txBox="1"/>
          <p:nvPr/>
        </p:nvSpPr>
        <p:spPr>
          <a:xfrm>
            <a:off x="251519" y="4221088"/>
            <a:ext cx="2364430" cy="369332"/>
          </a:xfrm>
          <a:prstGeom prst="rect">
            <a:avLst/>
          </a:prstGeom>
          <a:noFill/>
        </p:spPr>
        <p:txBody>
          <a:bodyPr wrap="none" rtlCol="0">
            <a:spAutoFit/>
          </a:bodyPr>
          <a:lstStyle/>
          <a:p>
            <a:pPr marL="285750" indent="-285750">
              <a:buFont typeface="Arial" panose="020B0604020202020204" pitchFamily="34" charset="0"/>
              <a:buChar char="•"/>
            </a:pPr>
            <a:r>
              <a:rPr lang="fr-FR" b="1" dirty="0" smtClean="0"/>
              <a:t>Gestion des secrets </a:t>
            </a:r>
            <a:endParaRPr lang="fr-FR" b="1" dirty="0"/>
          </a:p>
        </p:txBody>
      </p:sp>
      <p:sp>
        <p:nvSpPr>
          <p:cNvPr id="14" name="ZoneTexte 13"/>
          <p:cNvSpPr txBox="1"/>
          <p:nvPr/>
        </p:nvSpPr>
        <p:spPr>
          <a:xfrm>
            <a:off x="256503" y="4719290"/>
            <a:ext cx="1742528" cy="369332"/>
          </a:xfrm>
          <a:prstGeom prst="rect">
            <a:avLst/>
          </a:prstGeom>
          <a:noFill/>
        </p:spPr>
        <p:txBody>
          <a:bodyPr wrap="none" rtlCol="0">
            <a:spAutoFit/>
          </a:bodyPr>
          <a:lstStyle/>
          <a:p>
            <a:pPr marL="285750" indent="-285750">
              <a:buFont typeface="Arial" panose="020B0604020202020204" pitchFamily="34" charset="0"/>
              <a:buChar char="•"/>
            </a:pPr>
            <a:r>
              <a:rPr lang="fr-FR" b="1" dirty="0" smtClean="0"/>
              <a:t>La portabilité</a:t>
            </a:r>
            <a:endParaRPr lang="fr-FR" b="1" dirty="0"/>
          </a:p>
        </p:txBody>
      </p:sp>
    </p:spTree>
    <p:extLst>
      <p:ext uri="{BB962C8B-B14F-4D97-AF65-F5344CB8AC3E}">
        <p14:creationId xmlns:p14="http://schemas.microsoft.com/office/powerpoint/2010/main" val="3993213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260648"/>
            <a:ext cx="3711914" cy="461665"/>
          </a:xfrm>
          <a:prstGeom prst="rect">
            <a:avLst/>
          </a:prstGeom>
        </p:spPr>
        <p:txBody>
          <a:bodyPr wrap="none">
            <a:spAutoFit/>
          </a:bodyPr>
          <a:lstStyle/>
          <a:p>
            <a:r>
              <a:rPr lang="fr-FR" sz="2400" b="1" i="1" dirty="0" smtClean="0"/>
              <a:t>Architecture de Kubernetes </a:t>
            </a:r>
            <a:endParaRPr lang="en-US" sz="2400" b="1" dirty="0"/>
          </a:p>
        </p:txBody>
      </p:sp>
      <p:pic>
        <p:nvPicPr>
          <p:cNvPr id="4" name="Image 3"/>
          <p:cNvPicPr>
            <a:picLocks noChangeAspect="1"/>
          </p:cNvPicPr>
          <p:nvPr/>
        </p:nvPicPr>
        <p:blipFill>
          <a:blip r:embed="rId3"/>
          <a:stretch>
            <a:fillRect/>
          </a:stretch>
        </p:blipFill>
        <p:spPr>
          <a:xfrm>
            <a:off x="323528" y="908720"/>
            <a:ext cx="8231625" cy="5026689"/>
          </a:xfrm>
          <a:prstGeom prst="rect">
            <a:avLst/>
          </a:prstGeom>
        </p:spPr>
      </p:pic>
    </p:spTree>
    <p:extLst>
      <p:ext uri="{BB962C8B-B14F-4D97-AF65-F5344CB8AC3E}">
        <p14:creationId xmlns:p14="http://schemas.microsoft.com/office/powerpoint/2010/main" val="2326316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79512" y="260648"/>
            <a:ext cx="3940566" cy="461665"/>
          </a:xfrm>
          <a:prstGeom prst="rect">
            <a:avLst/>
          </a:prstGeom>
        </p:spPr>
        <p:txBody>
          <a:bodyPr wrap="none">
            <a:spAutoFit/>
          </a:bodyPr>
          <a:lstStyle/>
          <a:p>
            <a:r>
              <a:rPr lang="fr-FR" sz="2400" b="1" i="1" dirty="0" smtClean="0"/>
              <a:t>Les avantages de Kubernetes </a:t>
            </a:r>
            <a:endParaRPr lang="en-US" sz="2400" b="1" dirty="0"/>
          </a:p>
        </p:txBody>
      </p:sp>
      <p:pic>
        <p:nvPicPr>
          <p:cNvPr id="4" name="Image 3"/>
          <p:cNvPicPr>
            <a:picLocks noChangeAspect="1"/>
          </p:cNvPicPr>
          <p:nvPr/>
        </p:nvPicPr>
        <p:blipFill>
          <a:blip r:embed="rId2"/>
          <a:stretch>
            <a:fillRect/>
          </a:stretch>
        </p:blipFill>
        <p:spPr>
          <a:xfrm>
            <a:off x="5868144" y="1700808"/>
            <a:ext cx="2781443" cy="4127712"/>
          </a:xfrm>
          <a:prstGeom prst="rect">
            <a:avLst/>
          </a:prstGeom>
        </p:spPr>
      </p:pic>
      <p:pic>
        <p:nvPicPr>
          <p:cNvPr id="5" name="Image 4"/>
          <p:cNvPicPr>
            <a:picLocks noChangeAspect="1"/>
          </p:cNvPicPr>
          <p:nvPr/>
        </p:nvPicPr>
        <p:blipFill>
          <a:blip r:embed="rId3"/>
          <a:stretch>
            <a:fillRect/>
          </a:stretch>
        </p:blipFill>
        <p:spPr>
          <a:xfrm>
            <a:off x="323528" y="748737"/>
            <a:ext cx="4356324" cy="5143764"/>
          </a:xfrm>
          <a:prstGeom prst="rect">
            <a:avLst/>
          </a:prstGeom>
        </p:spPr>
      </p:pic>
      <p:cxnSp>
        <p:nvCxnSpPr>
          <p:cNvPr id="7" name="Connecteur droit avec flèche 6"/>
          <p:cNvCxnSpPr/>
          <p:nvPr/>
        </p:nvCxnSpPr>
        <p:spPr>
          <a:xfrm flipV="1">
            <a:off x="4211960" y="2564904"/>
            <a:ext cx="2232248" cy="187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053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764704"/>
            <a:ext cx="8136904" cy="4896544"/>
          </a:xfrm>
        </p:spPr>
        <p:txBody>
          <a:bodyPr>
            <a:noAutofit/>
          </a:bodyPr>
          <a:lstStyle/>
          <a:p>
            <a:r>
              <a:rPr lang="fr-FR" sz="1800" dirty="0" smtClean="0">
                <a:latin typeface="Candara" panose="020E0502030303020204" pitchFamily="34" charset="0"/>
              </a:rPr>
              <a:t>Avant de commencer, pour des raisons de test et d’apprentissage, il va falloir consacrer un minimum de 2 G de RAM pour une installation minimale de Kubernetes</a:t>
            </a:r>
          </a:p>
          <a:p>
            <a:endParaRPr lang="fr-FR" sz="1800" dirty="0">
              <a:latin typeface="Candara" panose="020E0502030303020204" pitchFamily="34" charset="0"/>
            </a:endParaRPr>
          </a:p>
          <a:p>
            <a:r>
              <a:rPr lang="fr-FR" sz="1800" dirty="0" smtClean="0">
                <a:latin typeface="Candara" panose="020E0502030303020204" pitchFamily="34" charset="0"/>
              </a:rPr>
              <a:t>Les possibilités d’installation</a:t>
            </a:r>
          </a:p>
          <a:p>
            <a:pPr lvl="1"/>
            <a:r>
              <a:rPr lang="fr-FR" sz="1800" b="1" dirty="0" smtClean="0">
                <a:latin typeface="Candara" panose="020E0502030303020204" pitchFamily="34" charset="0"/>
                <a:hlinkClick r:id="rId2"/>
              </a:rPr>
              <a:t>Installation de Minicube</a:t>
            </a:r>
            <a:r>
              <a:rPr lang="fr-FR" sz="1800" b="1" dirty="0" smtClean="0">
                <a:latin typeface="Candara" panose="020E0502030303020204" pitchFamily="34" charset="0"/>
              </a:rPr>
              <a:t>: </a:t>
            </a:r>
            <a:r>
              <a:rPr lang="fr-FR" sz="1800" dirty="0" smtClean="0">
                <a:latin typeface="Candara" panose="020E0502030303020204" pitchFamily="34" charset="0"/>
              </a:rPr>
              <a:t>C’est une installation minimale pour des raisons d’apprentissage</a:t>
            </a:r>
          </a:p>
          <a:p>
            <a:pPr lvl="1"/>
            <a:r>
              <a:rPr lang="fr-FR" sz="1800" b="1" dirty="0">
                <a:latin typeface="Candara" panose="020E0502030303020204" pitchFamily="34" charset="0"/>
                <a:hlinkClick r:id="rId3"/>
              </a:rPr>
              <a:t>Installation Micro </a:t>
            </a:r>
            <a:r>
              <a:rPr lang="fr-FR" sz="1800" b="1" dirty="0" smtClean="0">
                <a:latin typeface="Candara" panose="020E0502030303020204" pitchFamily="34" charset="0"/>
                <a:hlinkClick r:id="rId3"/>
              </a:rPr>
              <a:t>k3s</a:t>
            </a:r>
            <a:r>
              <a:rPr lang="fr-FR" sz="1800" b="1" dirty="0">
                <a:latin typeface="Candara" panose="020E0502030303020204" pitchFamily="34" charset="0"/>
              </a:rPr>
              <a:t>: </a:t>
            </a:r>
            <a:r>
              <a:rPr lang="fr-FR" sz="1800" dirty="0">
                <a:latin typeface="Candara" panose="020E0502030303020204" pitchFamily="34" charset="0"/>
              </a:rPr>
              <a:t>C’est une installation minimale </a:t>
            </a:r>
            <a:endParaRPr lang="fr-FR" sz="1800" dirty="0" smtClean="0">
              <a:latin typeface="Candara" panose="020E0502030303020204" pitchFamily="34" charset="0"/>
            </a:endParaRPr>
          </a:p>
          <a:p>
            <a:pPr lvl="1"/>
            <a:r>
              <a:rPr lang="fr-FR" sz="1800" b="1" dirty="0" smtClean="0">
                <a:latin typeface="Candara" panose="020E0502030303020204" pitchFamily="34" charset="0"/>
                <a:hlinkClick r:id="rId4"/>
              </a:rPr>
              <a:t>Installation Micro k8s</a:t>
            </a:r>
            <a:r>
              <a:rPr lang="fr-FR" sz="1800" b="1" dirty="0">
                <a:latin typeface="Candara" panose="020E0502030303020204" pitchFamily="34" charset="0"/>
              </a:rPr>
              <a:t>: </a:t>
            </a:r>
            <a:r>
              <a:rPr lang="fr-FR" sz="1800" dirty="0">
                <a:latin typeface="Candara" panose="020E0502030303020204" pitchFamily="34" charset="0"/>
              </a:rPr>
              <a:t>C’est une installation minimale </a:t>
            </a:r>
            <a:r>
              <a:rPr lang="fr-FR" sz="1800" dirty="0" smtClean="0">
                <a:latin typeface="Candara" panose="020E0502030303020204" pitchFamily="34" charset="0"/>
              </a:rPr>
              <a:t>avec possibilité d'évolution</a:t>
            </a:r>
          </a:p>
          <a:p>
            <a:pPr lvl="1"/>
            <a:r>
              <a:rPr lang="fr-FR" sz="1800" b="1" dirty="0" smtClean="0">
                <a:latin typeface="Candara" panose="020E0502030303020204" pitchFamily="34" charset="0"/>
                <a:hlinkClick r:id="rId5"/>
              </a:rPr>
              <a:t>Installation de </a:t>
            </a:r>
            <a:r>
              <a:rPr lang="fr-FR" sz="1800" b="1" dirty="0" err="1" smtClean="0">
                <a:latin typeface="Candara" panose="020E0502030303020204" pitchFamily="34" charset="0"/>
                <a:hlinkClick r:id="rId5"/>
              </a:rPr>
              <a:t>KubeAdm</a:t>
            </a:r>
            <a:r>
              <a:rPr lang="fr-FR" sz="1800" b="1" dirty="0" smtClean="0">
                <a:latin typeface="Candara" panose="020E0502030303020204" pitchFamily="34" charset="0"/>
              </a:rPr>
              <a:t>: </a:t>
            </a:r>
            <a:r>
              <a:rPr lang="fr-FR" sz="1800" dirty="0" smtClean="0">
                <a:latin typeface="Candara" panose="020E0502030303020204" pitchFamily="34" charset="0"/>
              </a:rPr>
              <a:t>C’est une installation à l’</a:t>
            </a:r>
            <a:r>
              <a:rPr lang="fr-FR" sz="1800" dirty="0" err="1" smtClean="0">
                <a:latin typeface="Candara" panose="020E0502030303020204" pitchFamily="34" charset="0"/>
              </a:rPr>
              <a:t>echelle</a:t>
            </a:r>
            <a:r>
              <a:rPr lang="fr-FR" sz="1800" dirty="0" smtClean="0">
                <a:latin typeface="Candara" panose="020E0502030303020204" pitchFamily="34" charset="0"/>
              </a:rPr>
              <a:t> de production avec la possibilité de déploiement d’un cluster K8s avec un nœud master et des nœuds </a:t>
            </a:r>
            <a:r>
              <a:rPr lang="fr-FR" sz="1800" dirty="0" err="1" smtClean="0">
                <a:latin typeface="Candara" panose="020E0502030303020204" pitchFamily="34" charset="0"/>
              </a:rPr>
              <a:t>workers</a:t>
            </a:r>
            <a:endParaRPr lang="fr-FR" sz="1800" dirty="0" smtClean="0">
              <a:latin typeface="Candara" panose="020E0502030303020204" pitchFamily="34" charset="0"/>
            </a:endParaRPr>
          </a:p>
          <a:p>
            <a:pPr lvl="1"/>
            <a:r>
              <a:rPr lang="fr-FR" sz="1800" dirty="0" smtClean="0">
                <a:latin typeface="Candara" panose="020E0502030303020204" pitchFamily="34" charset="0"/>
              </a:rPr>
              <a:t>  </a:t>
            </a:r>
            <a:r>
              <a:rPr lang="fr-FR" sz="1800" b="1" dirty="0" smtClean="0">
                <a:latin typeface="Candara" panose="020E0502030303020204" pitchFamily="34" charset="0"/>
              </a:rPr>
              <a:t>Solutions cloud: </a:t>
            </a:r>
            <a:r>
              <a:rPr lang="fr-FR" sz="1800" dirty="0" smtClean="0">
                <a:latin typeface="Candara" panose="020E0502030303020204" pitchFamily="34" charset="0"/>
              </a:rPr>
              <a:t>Des fournisseurs cloud comme </a:t>
            </a:r>
            <a:r>
              <a:rPr lang="fr-FR" sz="1800" dirty="0" smtClean="0">
                <a:effectLst>
                  <a:outerShdw blurRad="38100" dist="38100" dir="2700000" algn="tl">
                    <a:srgbClr val="000000">
                      <a:alpha val="43137"/>
                    </a:srgbClr>
                  </a:outerShdw>
                </a:effectLst>
                <a:latin typeface="Candara" panose="020E0502030303020204" pitchFamily="34" charset="0"/>
              </a:rPr>
              <a:t>Azure</a:t>
            </a:r>
            <a:r>
              <a:rPr lang="fr-FR" sz="1800" dirty="0" smtClean="0">
                <a:latin typeface="Candara" panose="020E0502030303020204" pitchFamily="34" charset="0"/>
              </a:rPr>
              <a:t>, </a:t>
            </a:r>
            <a:r>
              <a:rPr lang="fr-FR" sz="1800" dirty="0" smtClean="0">
                <a:effectLst>
                  <a:outerShdw blurRad="38100" dist="38100" dir="2700000" algn="tl">
                    <a:srgbClr val="000000">
                      <a:alpha val="43137"/>
                    </a:srgbClr>
                  </a:outerShdw>
                </a:effectLst>
                <a:latin typeface="Candara" panose="020E0502030303020204" pitchFamily="34" charset="0"/>
              </a:rPr>
              <a:t>AWS</a:t>
            </a:r>
            <a:r>
              <a:rPr lang="fr-FR" sz="1800" dirty="0" smtClean="0">
                <a:latin typeface="Candara" panose="020E0502030303020204" pitchFamily="34" charset="0"/>
              </a:rPr>
              <a:t>, </a:t>
            </a:r>
            <a:r>
              <a:rPr lang="fr-FR" sz="1800" dirty="0" smtClean="0">
                <a:effectLst>
                  <a:outerShdw blurRad="38100" dist="38100" dir="2700000" algn="tl">
                    <a:srgbClr val="000000">
                      <a:alpha val="43137"/>
                    </a:srgbClr>
                  </a:outerShdw>
                </a:effectLst>
                <a:latin typeface="Candara" panose="020E0502030303020204" pitchFamily="34" charset="0"/>
              </a:rPr>
              <a:t>Digital </a:t>
            </a:r>
            <a:r>
              <a:rPr lang="fr-FR" sz="1800" dirty="0" err="1" smtClean="0">
                <a:effectLst>
                  <a:outerShdw blurRad="38100" dist="38100" dir="2700000" algn="tl">
                    <a:srgbClr val="000000">
                      <a:alpha val="43137"/>
                    </a:srgbClr>
                  </a:outerShdw>
                </a:effectLst>
                <a:latin typeface="Candara" panose="020E0502030303020204" pitchFamily="34" charset="0"/>
              </a:rPr>
              <a:t>Ocean</a:t>
            </a:r>
            <a:r>
              <a:rPr lang="fr-FR" sz="1800" dirty="0" smtClean="0">
                <a:latin typeface="Candara" panose="020E0502030303020204" pitchFamily="34" charset="0"/>
              </a:rPr>
              <a:t>, </a:t>
            </a:r>
            <a:r>
              <a:rPr lang="fr-FR" sz="1800" dirty="0" smtClean="0">
                <a:effectLst>
                  <a:outerShdw blurRad="38100" dist="38100" dir="2700000" algn="tl">
                    <a:srgbClr val="000000">
                      <a:alpha val="43137"/>
                    </a:srgbClr>
                  </a:outerShdw>
                </a:effectLst>
                <a:latin typeface="Candara" panose="020E0502030303020204" pitchFamily="34" charset="0"/>
              </a:rPr>
              <a:t>Google</a:t>
            </a:r>
            <a:r>
              <a:rPr lang="fr-FR" sz="1800" dirty="0" smtClean="0">
                <a:latin typeface="Candara" panose="020E0502030303020204" pitchFamily="34" charset="0"/>
              </a:rPr>
              <a:t>, </a:t>
            </a:r>
            <a:r>
              <a:rPr lang="fr-FR" sz="1800" dirty="0" err="1" smtClean="0">
                <a:effectLst>
                  <a:outerShdw blurRad="38100" dist="38100" dir="2700000" algn="tl">
                    <a:srgbClr val="000000">
                      <a:alpha val="43137"/>
                    </a:srgbClr>
                  </a:outerShdw>
                </a:effectLst>
                <a:latin typeface="Candara" panose="020E0502030303020204" pitchFamily="34" charset="0"/>
              </a:rPr>
              <a:t>Linode</a:t>
            </a:r>
            <a:r>
              <a:rPr lang="fr-FR" sz="1800" dirty="0" smtClean="0">
                <a:latin typeface="Candara" panose="020E0502030303020204" pitchFamily="34" charset="0"/>
              </a:rPr>
              <a:t> ou </a:t>
            </a:r>
            <a:r>
              <a:rPr lang="fr-FR" sz="1800" dirty="0" smtClean="0">
                <a:effectLst>
                  <a:outerShdw blurRad="38100" dist="38100" dir="2700000" algn="tl">
                    <a:srgbClr val="000000">
                      <a:alpha val="43137"/>
                    </a:srgbClr>
                  </a:outerShdw>
                </a:effectLst>
                <a:latin typeface="Candara" panose="020E0502030303020204" pitchFamily="34" charset="0"/>
              </a:rPr>
              <a:t>Open </a:t>
            </a:r>
            <a:r>
              <a:rPr lang="fr-FR" sz="1800" dirty="0" err="1" smtClean="0">
                <a:effectLst>
                  <a:outerShdw blurRad="38100" dist="38100" dir="2700000" algn="tl">
                    <a:srgbClr val="000000">
                      <a:alpha val="43137"/>
                    </a:srgbClr>
                  </a:outerShdw>
                </a:effectLst>
                <a:latin typeface="Candara" panose="020E0502030303020204" pitchFamily="34" charset="0"/>
              </a:rPr>
              <a:t>Stack</a:t>
            </a:r>
            <a:r>
              <a:rPr lang="fr-FR" sz="1800" dirty="0" smtClean="0">
                <a:latin typeface="Candara" panose="020E0502030303020204" pitchFamily="34" charset="0"/>
              </a:rPr>
              <a:t> offrent chacun sa version de Kubernetes  </a:t>
            </a:r>
            <a:endParaRPr lang="fr-FR" sz="1800" b="1" dirty="0" smtClean="0">
              <a:latin typeface="Candara" panose="020E0502030303020204" pitchFamily="34" charset="0"/>
            </a:endParaRPr>
          </a:p>
        </p:txBody>
      </p:sp>
      <p:sp>
        <p:nvSpPr>
          <p:cNvPr id="11" name="Rectangle 10"/>
          <p:cNvSpPr/>
          <p:nvPr/>
        </p:nvSpPr>
        <p:spPr>
          <a:xfrm>
            <a:off x="179512" y="116632"/>
            <a:ext cx="3670557" cy="461665"/>
          </a:xfrm>
          <a:prstGeom prst="rect">
            <a:avLst/>
          </a:prstGeom>
        </p:spPr>
        <p:txBody>
          <a:bodyPr wrap="none">
            <a:spAutoFit/>
          </a:bodyPr>
          <a:lstStyle/>
          <a:p>
            <a:r>
              <a:rPr lang="fr-FR" sz="2400" b="1" i="1" dirty="0" smtClean="0"/>
              <a:t>Les méthodes d’installation</a:t>
            </a:r>
            <a:endParaRPr lang="en-US" sz="2400" b="1" dirty="0"/>
          </a:p>
        </p:txBody>
      </p:sp>
    </p:spTree>
    <p:extLst>
      <p:ext uri="{BB962C8B-B14F-4D97-AF65-F5344CB8AC3E}">
        <p14:creationId xmlns:p14="http://schemas.microsoft.com/office/powerpoint/2010/main" val="1540228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843808" y="2852936"/>
            <a:ext cx="3333798" cy="461665"/>
          </a:xfrm>
          <a:prstGeom prst="rect">
            <a:avLst/>
          </a:prstGeom>
        </p:spPr>
        <p:txBody>
          <a:bodyPr wrap="none">
            <a:spAutoFit/>
          </a:bodyPr>
          <a:lstStyle/>
          <a:p>
            <a:r>
              <a:rPr lang="fr-FR" sz="2400" b="1" i="1" dirty="0" smtClean="0"/>
              <a:t>Installation de Mini cube</a:t>
            </a:r>
            <a:endParaRPr lang="en-US" sz="2400" b="1" dirty="0"/>
          </a:p>
        </p:txBody>
      </p:sp>
    </p:spTree>
    <p:extLst>
      <p:ext uri="{BB962C8B-B14F-4D97-AF65-F5344CB8AC3E}">
        <p14:creationId xmlns:p14="http://schemas.microsoft.com/office/powerpoint/2010/main" val="3445259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12306</TotalTime>
  <Words>2705</Words>
  <Application>Microsoft Office PowerPoint</Application>
  <PresentationFormat>On-screen Show (4:3)</PresentationFormat>
  <Paragraphs>697</Paragraphs>
  <Slides>38</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Candara</vt:lpstr>
      <vt:lpstr>Comic Sans MS</vt:lpstr>
      <vt:lpstr>Consolas</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WCF</dc:title>
  <dc:creator>Administrator</dc:creator>
  <cp:lastModifiedBy>DELL</cp:lastModifiedBy>
  <cp:revision>211</cp:revision>
  <dcterms:created xsi:type="dcterms:W3CDTF">2014-06-23T06:00:52Z</dcterms:created>
  <dcterms:modified xsi:type="dcterms:W3CDTF">2025-04-16T15:47:01Z</dcterms:modified>
</cp:coreProperties>
</file>