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323" r:id="rId3"/>
    <p:sldId id="258" r:id="rId4"/>
    <p:sldId id="293" r:id="rId5"/>
    <p:sldId id="259" r:id="rId6"/>
    <p:sldId id="294" r:id="rId7"/>
    <p:sldId id="308" r:id="rId8"/>
    <p:sldId id="307" r:id="rId9"/>
    <p:sldId id="295" r:id="rId10"/>
    <p:sldId id="296" r:id="rId11"/>
    <p:sldId id="297" r:id="rId12"/>
    <p:sldId id="348" r:id="rId13"/>
    <p:sldId id="260" r:id="rId14"/>
    <p:sldId id="350" r:id="rId15"/>
    <p:sldId id="349" r:id="rId16"/>
    <p:sldId id="352" r:id="rId17"/>
    <p:sldId id="351" r:id="rId18"/>
    <p:sldId id="324" r:id="rId19"/>
    <p:sldId id="283" r:id="rId20"/>
    <p:sldId id="312" r:id="rId21"/>
    <p:sldId id="311" r:id="rId22"/>
    <p:sldId id="313" r:id="rId23"/>
    <p:sldId id="314" r:id="rId24"/>
    <p:sldId id="284" r:id="rId25"/>
    <p:sldId id="353" r:id="rId26"/>
    <p:sldId id="261" r:id="rId27"/>
    <p:sldId id="315" r:id="rId28"/>
    <p:sldId id="316" r:id="rId29"/>
    <p:sldId id="298" r:id="rId30"/>
    <p:sldId id="292" r:id="rId31"/>
    <p:sldId id="262" r:id="rId32"/>
    <p:sldId id="317" r:id="rId33"/>
    <p:sldId id="318" r:id="rId34"/>
    <p:sldId id="354" r:id="rId35"/>
    <p:sldId id="319" r:id="rId36"/>
    <p:sldId id="320" r:id="rId37"/>
    <p:sldId id="321" r:id="rId38"/>
    <p:sldId id="322" r:id="rId39"/>
    <p:sldId id="325" r:id="rId40"/>
    <p:sldId id="299" r:id="rId41"/>
    <p:sldId id="300" r:id="rId42"/>
    <p:sldId id="263" r:id="rId43"/>
    <p:sldId id="326" r:id="rId44"/>
    <p:sldId id="264" r:id="rId45"/>
    <p:sldId id="301" r:id="rId46"/>
    <p:sldId id="340" r:id="rId47"/>
    <p:sldId id="341" r:id="rId48"/>
    <p:sldId id="342" r:id="rId49"/>
    <p:sldId id="302" r:id="rId50"/>
    <p:sldId id="303" r:id="rId51"/>
    <p:sldId id="344" r:id="rId52"/>
    <p:sldId id="328" r:id="rId53"/>
    <p:sldId id="268" r:id="rId54"/>
    <p:sldId id="269" r:id="rId55"/>
    <p:sldId id="270" r:id="rId56"/>
    <p:sldId id="271" r:id="rId57"/>
    <p:sldId id="343" r:id="rId58"/>
    <p:sldId id="265" r:id="rId59"/>
    <p:sldId id="334" r:id="rId60"/>
    <p:sldId id="335" r:id="rId61"/>
    <p:sldId id="336" r:id="rId62"/>
    <p:sldId id="337" r:id="rId63"/>
    <p:sldId id="338" r:id="rId64"/>
    <p:sldId id="339" r:id="rId65"/>
    <p:sldId id="329" r:id="rId66"/>
    <p:sldId id="274" r:id="rId67"/>
    <p:sldId id="310" r:id="rId68"/>
    <p:sldId id="309" r:id="rId69"/>
    <p:sldId id="330" r:id="rId70"/>
    <p:sldId id="272" r:id="rId71"/>
    <p:sldId id="331" r:id="rId72"/>
    <p:sldId id="275" r:id="rId73"/>
    <p:sldId id="332" r:id="rId74"/>
    <p:sldId id="276" r:id="rId75"/>
    <p:sldId id="277" r:id="rId76"/>
    <p:sldId id="345" r:id="rId77"/>
    <p:sldId id="346" r:id="rId78"/>
    <p:sldId id="347" r:id="rId79"/>
    <p:sldId id="333" r:id="rId80"/>
    <p:sldId id="278" r:id="rId81"/>
    <p:sldId id="279" r:id="rId82"/>
    <p:sldId id="327" r:id="rId83"/>
    <p:sldId id="286" r:id="rId84"/>
    <p:sldId id="305" r:id="rId85"/>
    <p:sldId id="306" r:id="rId86"/>
    <p:sldId id="287" r:id="rId87"/>
    <p:sldId id="288" r:id="rId88"/>
    <p:sldId id="289" r:id="rId89"/>
    <p:sldId id="282" r:id="rId90"/>
    <p:sldId id="290" r:id="rId91"/>
    <p:sldId id="304"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43" autoAdjust="0"/>
    <p:restoredTop sz="93883" autoAdjust="0"/>
  </p:normalViewPr>
  <p:slideViewPr>
    <p:cSldViewPr snapToGrid="0">
      <p:cViewPr>
        <p:scale>
          <a:sx n="75" d="100"/>
          <a:sy n="75" d="100"/>
        </p:scale>
        <p:origin x="2096"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05D0F-2923-4CFD-85E0-E50C6C838516}" type="datetimeFigureOut">
              <a:rPr lang="fr-FR" smtClean="0"/>
              <a:t>09/05/2025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D274D-C96E-42A8-977E-F2AAE584217B}" type="slidenum">
              <a:rPr lang="fr-FR" smtClean="0"/>
              <a:t>‹#›</a:t>
            </a:fld>
            <a:endParaRPr lang="fr-FR"/>
          </a:p>
        </p:txBody>
      </p:sp>
    </p:spTree>
    <p:extLst>
      <p:ext uri="{BB962C8B-B14F-4D97-AF65-F5344CB8AC3E}">
        <p14:creationId xmlns:p14="http://schemas.microsoft.com/office/powerpoint/2010/main" val="173734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462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10</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71754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11</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init</a:t>
            </a:r>
            <a:r>
              <a:rPr lang="fr-FR" sz="2000" dirty="0" smtClean="0"/>
              <a:t> </a:t>
            </a:r>
            <a:r>
              <a:rPr lang="fr-FR" sz="2000" dirty="0" err="1" smtClean="0"/>
              <a:t>my_namespace.my_collection</a:t>
            </a:r>
            <a:endParaRPr lang="fr-FR" sz="2000" dirty="0" smtClean="0"/>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build</a:t>
            </a:r>
            <a:endParaRPr lang="fr-FR" sz="2000" dirty="0" smtClean="0"/>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publish</a:t>
            </a:r>
            <a:r>
              <a:rPr lang="fr-FR" sz="2000" dirty="0" smtClean="0"/>
              <a:t> ./my_namespace-my_collection-1.0.0.tar.gz</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8126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90701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13</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14337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14</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1541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15</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26989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16</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4441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17</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32773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18</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9437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19</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24974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568664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20</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929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21</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77414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22</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241967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23</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16544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24</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11033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25</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85702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26</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8315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27</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2462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28</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36110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29</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https://github.com/bejaouibechir/Ansible/tree/main/Nginx%20Case</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00305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0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774B510-9BC0-4AB4-AE7A-D4EB3DC965CB}" type="slidenum">
              <a:rPr lang="en-US" altLang="en-US" sz="1400" smtClean="0">
                <a:ea typeface="DejaVu Sans"/>
                <a:cs typeface="DejaVu Sans"/>
              </a:rPr>
              <a:pPr>
                <a:spcBef>
                  <a:spcPct val="0"/>
                </a:spcBef>
              </a:pPr>
              <a:t>3</a:t>
            </a:fld>
            <a:endParaRPr lang="en-US" altLang="en-US" sz="1400" smtClean="0">
              <a:ea typeface="DejaVu Sans"/>
              <a:cs typeface="DejaVu Sans"/>
            </a:endParaRPr>
          </a:p>
        </p:txBody>
      </p:sp>
      <p:sp>
        <p:nvSpPr>
          <p:cNvPr id="34201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202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009BD0FD-2531-44DC-B665-EB824C938A42}"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713228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30</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220937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31</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&lt;/html&gt;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86594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32</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64655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33</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798021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34</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949618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35</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8958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36</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49755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37</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033566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38</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884516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39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949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0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774B510-9BC0-4AB4-AE7A-D4EB3DC965CB}" type="slidenum">
              <a:rPr lang="en-US" altLang="en-US" sz="1400" smtClean="0">
                <a:ea typeface="DejaVu Sans"/>
                <a:cs typeface="DejaVu Sans"/>
              </a:rPr>
              <a:pPr>
                <a:spcBef>
                  <a:spcPct val="0"/>
                </a:spcBef>
              </a:pPr>
              <a:t>4</a:t>
            </a:fld>
            <a:endParaRPr lang="en-US" altLang="en-US" sz="1400" smtClean="0">
              <a:ea typeface="DejaVu Sans"/>
              <a:cs typeface="DejaVu Sans"/>
            </a:endParaRPr>
          </a:p>
        </p:txBody>
      </p:sp>
      <p:sp>
        <p:nvSpPr>
          <p:cNvPr id="34201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202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009BD0FD-2531-44DC-B665-EB824C938A42}"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977566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40</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24802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41</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40394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42</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tracer le</a:t>
            </a:r>
            <a:r>
              <a:rPr lang="fr-FR" altLang="en-US" sz="2000" baseline="0" dirty="0" smtClean="0">
                <a:latin typeface="Arial" panose="020B0604020202020204" pitchFamily="34" charset="0"/>
                <a:ea typeface="DejaVu Sans"/>
                <a:cs typeface="DejaVu Sans"/>
              </a:rPr>
              <a:t> </a:t>
            </a:r>
            <a:r>
              <a:rPr lang="fr-FR" altLang="en-US" sz="2000" baseline="0" dirty="0" err="1" smtClean="0">
                <a:latin typeface="Arial" panose="020B0604020202020204" pitchFamily="34" charset="0"/>
                <a:ea typeface="DejaVu Sans"/>
                <a:cs typeface="DejaVu Sans"/>
              </a:rPr>
              <a:t>nginx</a:t>
            </a:r>
            <a:endParaRPr lang="fr-FR" altLang="en-US" sz="2000" baseline="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err="1" smtClean="0">
                <a:latin typeface="Arial" panose="020B0604020202020204" pitchFamily="34" charset="0"/>
                <a:ea typeface="DejaVu Sans"/>
                <a:cs typeface="DejaVu Sans"/>
              </a:rPr>
              <a:t>sudo</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journalctl</a:t>
            </a:r>
            <a:r>
              <a:rPr lang="fr-FR" altLang="en-US" sz="2000" dirty="0" smtClean="0">
                <a:latin typeface="Arial" panose="020B0604020202020204" pitchFamily="34" charset="0"/>
                <a:ea typeface="DejaVu Sans"/>
                <a:cs typeface="DejaVu Sans"/>
              </a:rPr>
              <a:t> -u nginx3</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55041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43</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986631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44</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679365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45</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21783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46</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41477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47</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72298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48</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334844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49</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5384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5</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046444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50</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73571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51</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639230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52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973082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24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076EDEB-B615-4541-B410-643948436AEA}" type="slidenum">
              <a:rPr lang="en-US" altLang="en-US" sz="1400" smtClean="0">
                <a:ea typeface="DejaVu Sans"/>
                <a:cs typeface="DejaVu Sans"/>
              </a:rPr>
              <a:pPr>
                <a:spcBef>
                  <a:spcPct val="0"/>
                </a:spcBef>
              </a:pPr>
              <a:t>53</a:t>
            </a:fld>
            <a:endParaRPr lang="en-US" altLang="en-US" sz="1400" smtClean="0">
              <a:ea typeface="DejaVu Sans"/>
              <a:cs typeface="DejaVu Sans"/>
            </a:endParaRPr>
          </a:p>
        </p:txBody>
      </p:sp>
      <p:sp>
        <p:nvSpPr>
          <p:cNvPr id="36249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250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4C0AADE-A9C9-4E4F-AC70-58182FA63D2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449993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454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3FC327E-E19B-4F1C-AD64-A142B0F847F6}" type="slidenum">
              <a:rPr lang="en-US" altLang="en-US" sz="1400" smtClean="0">
                <a:ea typeface="DejaVu Sans"/>
                <a:cs typeface="DejaVu Sans"/>
              </a:rPr>
              <a:pPr>
                <a:spcBef>
                  <a:spcPct val="0"/>
                </a:spcBef>
              </a:pPr>
              <a:t>54</a:t>
            </a:fld>
            <a:endParaRPr lang="en-US" altLang="en-US" sz="1400" smtClean="0">
              <a:ea typeface="DejaVu Sans"/>
              <a:cs typeface="DejaVu Sans"/>
            </a:endParaRPr>
          </a:p>
        </p:txBody>
      </p:sp>
      <p:sp>
        <p:nvSpPr>
          <p:cNvPr id="36454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454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C19908B-B6B4-4826-8AC0-51CBDA0090F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70020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5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220FE39-661F-4592-BE07-85CD4C43E25A}" type="slidenum">
              <a:rPr lang="en-US" altLang="en-US" sz="1400" smtClean="0">
                <a:ea typeface="DejaVu Sans"/>
                <a:cs typeface="DejaVu Sans"/>
              </a:rPr>
              <a:pPr>
                <a:spcBef>
                  <a:spcPct val="0"/>
                </a:spcBef>
              </a:pPr>
              <a:t>55</a:t>
            </a:fld>
            <a:endParaRPr lang="en-US" altLang="en-US" sz="1400" smtClean="0">
              <a:ea typeface="DejaVu Sans"/>
              <a:cs typeface="DejaVu Sans"/>
            </a:endParaRPr>
          </a:p>
        </p:txBody>
      </p:sp>
      <p:sp>
        <p:nvSpPr>
          <p:cNvPr id="36659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659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46078EAD-5AC3-4E55-9D02-E43C7099BC75}"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536556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4E8166C-89D1-4081-9A15-B4BBEA0E6152}" type="slidenum">
              <a:rPr lang="en-US" altLang="en-US" sz="1400" smtClean="0">
                <a:ea typeface="DejaVu Sans"/>
                <a:cs typeface="DejaVu Sans"/>
              </a:rPr>
              <a:pPr>
                <a:spcBef>
                  <a:spcPct val="0"/>
                </a:spcBef>
              </a:pPr>
              <a:t>56</a:t>
            </a:fld>
            <a:endParaRPr lang="en-US" altLang="en-US" sz="1400" smtClean="0">
              <a:ea typeface="DejaVu Sans"/>
              <a:cs typeface="DejaVu Sans"/>
            </a:endParaRPr>
          </a:p>
        </p:txBody>
      </p:sp>
      <p:sp>
        <p:nvSpPr>
          <p:cNvPr id="36864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4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B1893F9-4E95-444E-8301-939C797A7DD0}"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94625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57</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763126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58</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153648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59</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46641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6</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b="1" dirty="0" smtClean="0">
                <a:latin typeface="Arial" panose="020B0604020202020204" pitchFamily="34" charset="0"/>
                <a:ea typeface="DejaVu Sans"/>
                <a:cs typeface="DejaVu Sans"/>
              </a:rPr>
              <a:t>Pour plus d'info sur les inventaires</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dirty="0" smtClean="0">
                <a:latin typeface="Arial" panose="020B0604020202020204" pitchFamily="34" charset="0"/>
                <a:ea typeface="DejaVu Sans"/>
                <a:cs typeface="DejaVu Sans"/>
              </a:rPr>
              <a:t>https://docs.ansible.com/ansible/latest/inventory_guide/intro_inventory.html</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2822774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60</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3948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61</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95067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62</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331572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63</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576143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64</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541633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65</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008756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7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2FBCEA-7381-4FB9-B57E-9EB1B1B09DA9}" type="slidenum">
              <a:rPr lang="en-US" altLang="en-US" sz="1400" smtClean="0">
                <a:ea typeface="DejaVu Sans"/>
                <a:cs typeface="DejaVu Sans"/>
              </a:rPr>
              <a:pPr>
                <a:spcBef>
                  <a:spcPct val="0"/>
                </a:spcBef>
              </a:pPr>
              <a:t>66</a:t>
            </a:fld>
            <a:endParaRPr lang="en-US" altLang="en-US" sz="1400" smtClean="0">
              <a:ea typeface="DejaVu Sans"/>
              <a:cs typeface="DejaVu Sans"/>
            </a:endParaRPr>
          </a:p>
        </p:txBody>
      </p:sp>
      <p:sp>
        <p:nvSpPr>
          <p:cNvPr id="37478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478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1D49D9A-D420-489A-A1B7-594161737C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60758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7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CE3863-065E-4B5B-B22B-409E7B4C413E}" type="slidenum">
              <a:rPr lang="en-US" altLang="en-US" sz="1400" smtClean="0">
                <a:ea typeface="DejaVu Sans"/>
                <a:cs typeface="DejaVu Sans"/>
              </a:rPr>
              <a:pPr>
                <a:spcBef>
                  <a:spcPct val="0"/>
                </a:spcBef>
              </a:pPr>
              <a:t>67</a:t>
            </a:fld>
            <a:endParaRPr lang="en-US" altLang="en-US" sz="1400" smtClean="0">
              <a:ea typeface="DejaVu Sans"/>
              <a:cs typeface="DejaVu Sans"/>
            </a:endParaRPr>
          </a:p>
        </p:txBody>
      </p:sp>
      <p:sp>
        <p:nvSpPr>
          <p:cNvPr id="37273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274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C8F9D52-2478-4E66-ACEF-D5B3C1827CE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204803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7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CE3863-065E-4B5B-B22B-409E7B4C413E}" type="slidenum">
              <a:rPr lang="en-US" altLang="en-US" sz="1400" smtClean="0">
                <a:ea typeface="DejaVu Sans"/>
                <a:cs typeface="DejaVu Sans"/>
              </a:rPr>
              <a:pPr>
                <a:spcBef>
                  <a:spcPct val="0"/>
                </a:spcBef>
              </a:pPr>
              <a:t>68</a:t>
            </a:fld>
            <a:endParaRPr lang="en-US" altLang="en-US" sz="1400" smtClean="0">
              <a:ea typeface="DejaVu Sans"/>
              <a:cs typeface="DejaVu Sans"/>
            </a:endParaRPr>
          </a:p>
        </p:txBody>
      </p:sp>
      <p:sp>
        <p:nvSpPr>
          <p:cNvPr id="37273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274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C8F9D52-2478-4E66-ACEF-D5B3C1827CE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586591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69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96174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7</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b="1" dirty="0" smtClean="0">
                <a:latin typeface="Arial" panose="020B0604020202020204" pitchFamily="34" charset="0"/>
                <a:ea typeface="DejaVu Sans"/>
                <a:cs typeface="DejaVu Sans"/>
              </a:rPr>
              <a:t>Pour plus d'info sur les inventaires</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dirty="0" smtClean="0">
                <a:latin typeface="Arial" panose="020B0604020202020204" pitchFamily="34" charset="0"/>
                <a:ea typeface="DejaVu Sans"/>
                <a:cs typeface="DejaVu Sans"/>
              </a:rPr>
              <a:t>https://docs.ansible.com/ansible/latest/inventory_guide/intro_inventory.html</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6368919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6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3911EF1-2057-4C3D-9005-7DB5D99E2613}" type="slidenum">
              <a:rPr lang="en-US" altLang="en-US" sz="1400" smtClean="0">
                <a:ea typeface="DejaVu Sans"/>
                <a:cs typeface="DejaVu Sans"/>
              </a:rPr>
              <a:pPr>
                <a:spcBef>
                  <a:spcPct val="0"/>
                </a:spcBef>
              </a:pPr>
              <a:t>70</a:t>
            </a:fld>
            <a:endParaRPr lang="en-US" altLang="en-US" sz="1400" smtClean="0">
              <a:ea typeface="DejaVu Sans"/>
              <a:cs typeface="DejaVu Sans"/>
            </a:endParaRPr>
          </a:p>
        </p:txBody>
      </p:sp>
      <p:sp>
        <p:nvSpPr>
          <p:cNvPr id="37069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069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9E89221-16D5-4F44-901B-9023F1784EB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92460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71</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061100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8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A6BCACC-3487-415E-BB1C-E16E9997FFE1}" type="slidenum">
              <a:rPr lang="en-US" altLang="en-US" sz="1400" smtClean="0">
                <a:ea typeface="DejaVu Sans"/>
                <a:cs typeface="DejaVu Sans"/>
              </a:rPr>
              <a:pPr>
                <a:spcBef>
                  <a:spcPct val="0"/>
                </a:spcBef>
              </a:pPr>
              <a:t>72</a:t>
            </a:fld>
            <a:endParaRPr lang="en-US" altLang="en-US" sz="1400" smtClean="0">
              <a:ea typeface="DejaVu Sans"/>
              <a:cs typeface="DejaVu Sans"/>
            </a:endParaRPr>
          </a:p>
        </p:txBody>
      </p:sp>
      <p:sp>
        <p:nvSpPr>
          <p:cNvPr id="37683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683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1C84346F-8BE3-4731-AD98-CAE9FBE922B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996831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73</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418524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0EF0193-E822-4452-BBFE-50B2EFCF6EA4}" type="slidenum">
              <a:rPr lang="en-US" altLang="en-US" sz="1400" smtClean="0">
                <a:ea typeface="DejaVu Sans"/>
                <a:cs typeface="DejaVu Sans"/>
              </a:rPr>
              <a:pPr>
                <a:spcBef>
                  <a:spcPct val="0"/>
                </a:spcBef>
              </a:pPr>
              <a:t>74</a:t>
            </a:fld>
            <a:endParaRPr lang="en-US" altLang="en-US" sz="1400" smtClean="0">
              <a:ea typeface="DejaVu Sans"/>
              <a:cs typeface="DejaVu Sans"/>
            </a:endParaRPr>
          </a:p>
        </p:txBody>
      </p:sp>
      <p:sp>
        <p:nvSpPr>
          <p:cNvPr id="37888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88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DE40D27-D743-42F1-9670-290C6850BEB7}"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8525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75</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5043284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76</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5529783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77</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810702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78</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err="1" smtClean="0">
                <a:latin typeface="Arial" panose="020B0604020202020204" pitchFamily="34" charset="0"/>
                <a:ea typeface="DejaVu Sans"/>
                <a:cs typeface="DejaVu Sans"/>
              </a:rPr>
              <a:t>Decrypter</a:t>
            </a:r>
            <a:r>
              <a:rPr lang="fr-FR" altLang="en-US" sz="2000" dirty="0" smtClean="0">
                <a:latin typeface="Arial" panose="020B0604020202020204" pitchFamily="34" charset="0"/>
                <a:ea typeface="DejaVu Sans"/>
                <a:cs typeface="DejaVu Sans"/>
              </a:rPr>
              <a:t> des mots</a:t>
            </a:r>
            <a:r>
              <a:rPr lang="fr-FR" altLang="en-US" sz="2000" baseline="0" dirty="0" smtClean="0">
                <a:latin typeface="Arial" panose="020B0604020202020204" pitchFamily="34" charset="0"/>
                <a:ea typeface="DejaVu Sans"/>
                <a:cs typeface="DejaVu Sans"/>
              </a:rPr>
              <a:t> de passes</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t>
            </a:r>
            <a:r>
              <a:rPr lang="fr-FR" altLang="en-US" sz="2000" dirty="0" err="1" smtClean="0">
                <a:latin typeface="Arial" panose="020B0604020202020204" pitchFamily="34" charset="0"/>
                <a:ea typeface="DejaVu Sans"/>
                <a:cs typeface="DejaVu Sans"/>
              </a:rPr>
              <a:t>ubuntu</a:t>
            </a:r>
            <a:r>
              <a:rPr lang="fr-FR" altLang="en-US" sz="2000" dirty="0" smtClean="0">
                <a:latin typeface="Arial" panose="020B0604020202020204" pitchFamily="34" charset="0"/>
                <a:ea typeface="DejaVu Sans"/>
                <a:cs typeface="DejaVu Sans"/>
              </a:rPr>
              <a:t>  -m </a:t>
            </a:r>
            <a:r>
              <a:rPr lang="fr-FR" altLang="en-US" sz="2000" dirty="0" err="1" smtClean="0">
                <a:latin typeface="Arial" panose="020B0604020202020204" pitchFamily="34" charset="0"/>
                <a:ea typeface="DejaVu Sans"/>
                <a:cs typeface="DejaVu Sans"/>
              </a:rPr>
              <a:t>debug</a:t>
            </a:r>
            <a:r>
              <a:rPr lang="fr-FR" altLang="en-US" sz="2000" dirty="0" smtClean="0">
                <a:latin typeface="Arial" panose="020B0604020202020204" pitchFamily="34" charset="0"/>
                <a:ea typeface="DejaVu Sans"/>
                <a:cs typeface="DejaVu Sans"/>
              </a:rPr>
              <a:t> -a var="</a:t>
            </a:r>
            <a:r>
              <a:rPr lang="fr-FR" altLang="en-US" sz="2000" dirty="0" err="1" smtClean="0">
                <a:latin typeface="Arial" panose="020B0604020202020204" pitchFamily="34" charset="0"/>
                <a:ea typeface="DejaVu Sans"/>
                <a:cs typeface="DejaVu Sans"/>
              </a:rPr>
              <a:t>user_password</a:t>
            </a:r>
            <a:r>
              <a:rPr lang="fr-FR" altLang="en-US" sz="2000" dirty="0" smtClean="0">
                <a:latin typeface="Arial" panose="020B0604020202020204" pitchFamily="34" charset="0"/>
                <a:ea typeface="DejaVu Sans"/>
                <a:cs typeface="DejaVu Sans"/>
              </a:rPr>
              <a:t>" -e "@.</a:t>
            </a:r>
            <a:r>
              <a:rPr lang="fr-FR" altLang="en-US" sz="2000" dirty="0" err="1" smtClean="0">
                <a:latin typeface="Arial" panose="020B0604020202020204" pitchFamily="34" charset="0"/>
                <a:ea typeface="DejaVu Sans"/>
                <a:cs typeface="DejaVu Sans"/>
              </a:rPr>
              <a:t>secrets.yml</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vault</a:t>
            </a:r>
            <a:r>
              <a:rPr lang="fr-FR" altLang="en-US" sz="2000" dirty="0" smtClean="0">
                <a:latin typeface="Arial" panose="020B0604020202020204" pitchFamily="34" charset="0"/>
                <a:ea typeface="DejaVu Sans"/>
                <a:cs typeface="DejaVu Sans"/>
              </a:rPr>
              <a:t>-id secretpass.txt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a:t>
            </a:r>
            <a:r>
              <a:rPr lang="fr-FR" altLang="en-US" sz="2000" dirty="0" err="1" smtClean="0">
                <a:latin typeface="Arial" panose="020B0604020202020204" pitchFamily="34" charset="0"/>
                <a:ea typeface="DejaVu Sans"/>
                <a:cs typeface="DejaVu Sans"/>
              </a:rPr>
              <a:t>playbook</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final_playbook.yml</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vault</a:t>
            </a:r>
            <a:r>
              <a:rPr lang="fr-FR" altLang="en-US" sz="2000" dirty="0" smtClean="0">
                <a:latin typeface="Arial" panose="020B0604020202020204" pitchFamily="34" charset="0"/>
                <a:ea typeface="DejaVu Sans"/>
                <a:cs typeface="DejaVu Sans"/>
              </a:rPr>
              <a:t>-id secretpass.txt</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978094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5533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8</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76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29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BB7313-AA1E-4205-B465-C3920627F9F5}" type="slidenum">
              <a:rPr lang="en-US" altLang="en-US" sz="1400" smtClean="0">
                <a:ea typeface="DejaVu Sans"/>
                <a:cs typeface="DejaVu Sans"/>
              </a:rPr>
              <a:pPr>
                <a:spcBef>
                  <a:spcPct val="0"/>
                </a:spcBef>
              </a:pPr>
              <a:t>80</a:t>
            </a:fld>
            <a:endParaRPr lang="en-US" altLang="en-US" sz="1400" smtClean="0">
              <a:ea typeface="DejaVu Sans"/>
              <a:cs typeface="DejaVu Sans"/>
            </a:endParaRPr>
          </a:p>
        </p:txBody>
      </p:sp>
      <p:sp>
        <p:nvSpPr>
          <p:cNvPr id="38297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298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F9974FA-51AF-4A93-A4BA-CD699E9DDAD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82655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50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9FAFA55-F669-4DD4-9F20-2337EC7EEA08}" type="slidenum">
              <a:rPr lang="en-US" altLang="en-US" sz="1400" smtClean="0">
                <a:ea typeface="DejaVu Sans"/>
                <a:cs typeface="DejaVu Sans"/>
              </a:rPr>
              <a:pPr>
                <a:spcBef>
                  <a:spcPct val="0"/>
                </a:spcBef>
              </a:pPr>
              <a:t>81</a:t>
            </a:fld>
            <a:endParaRPr lang="en-US" altLang="en-US" sz="1400" smtClean="0">
              <a:ea typeface="DejaVu Sans"/>
              <a:cs typeface="DejaVu Sans"/>
            </a:endParaRPr>
          </a:p>
        </p:txBody>
      </p:sp>
      <p:sp>
        <p:nvSpPr>
          <p:cNvPr id="38502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502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73F51C1-1B59-41FD-ABE7-A7F9267DF8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46104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82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8001313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83</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301231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84</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118498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85</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441662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86</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253662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87</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658839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88</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229959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89</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7595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9</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6035004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90</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3587715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91</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9305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61888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884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63109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11209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91132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E181F9-055C-4D3D-9A07-549DA7B93FF4}" type="datetimeFigureOut">
              <a:rPr lang="fr-FR" smtClean="0"/>
              <a:t>09/05/2025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173432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BE181F9-055C-4D3D-9A07-549DA7B93FF4}" type="datetimeFigureOut">
              <a:rPr lang="fr-FR" smtClean="0"/>
              <a:t>09/05/2025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129578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BE181F9-055C-4D3D-9A07-549DA7B93FF4}" type="datetimeFigureOut">
              <a:rPr lang="fr-FR" smtClean="0"/>
              <a:t>09/05/2025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32292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E181F9-055C-4D3D-9A07-549DA7B93FF4}" type="datetimeFigureOut">
              <a:rPr lang="fr-FR" smtClean="0"/>
              <a:t>09/05/2025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326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09/05/2025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13071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09/05/2025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1713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81F9-055C-4D3D-9A07-549DA7B93FF4}" type="datetimeFigureOut">
              <a:rPr lang="fr-FR" smtClean="0"/>
              <a:t>09/05/2025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DEEE5-E7B7-4A06-B77E-9458154B8442}" type="slidenum">
              <a:rPr lang="fr-FR" smtClean="0"/>
              <a:t>‹#›</a:t>
            </a:fld>
            <a:endParaRPr lang="fr-FR"/>
          </a:p>
        </p:txBody>
      </p:sp>
    </p:spTree>
    <p:extLst>
      <p:ext uri="{BB962C8B-B14F-4D97-AF65-F5344CB8AC3E}">
        <p14:creationId xmlns:p14="http://schemas.microsoft.com/office/powerpoint/2010/main" val="320365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docs.ansible.com/ansible/latest/installation_guide/intro_installation.html#installing-and-upgrading-ansible" TargetMode="External"/><Relationship Id="rId4" Type="http://schemas.openxmlformats.org/officeDocument/2006/relationships/hyperlink" Target="https://docs.ansible.com/"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labs/securit&#233;%20reseau/vlan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hyperlink" Target="https://galaxy.ansible.com/" TargetMode="External"/><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609600" y="2514600"/>
            <a:ext cx="8596313"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Ansible</a:t>
            </a:r>
          </a:p>
        </p:txBody>
      </p:sp>
    </p:spTree>
    <p:extLst>
      <p:ext uri="{BB962C8B-B14F-4D97-AF65-F5344CB8AC3E}">
        <p14:creationId xmlns:p14="http://schemas.microsoft.com/office/powerpoint/2010/main" val="110161200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0" y="1124472"/>
            <a:ext cx="1093328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handlers: </a:t>
            </a:r>
            <a:r>
              <a:rPr lang="fr-FR" altLang="en-US" dirty="0" smtClean="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es </a:t>
            </a:r>
            <a:r>
              <a:rPr lang="fr-FR" dirty="0">
                <a:latin typeface="Times New Roman" panose="02020603050405020304" pitchFamily="18" charset="0"/>
                <a:cs typeface="Times New Roman" panose="02020603050405020304" pitchFamily="18" charset="0"/>
              </a:rPr>
              <a:t>handlers sont des tâches </a:t>
            </a:r>
            <a:r>
              <a:rPr lang="fr-FR" dirty="0" smtClean="0">
                <a:latin typeface="Times New Roman" panose="02020603050405020304" pitchFamily="18" charset="0"/>
                <a:cs typeface="Times New Roman" panose="02020603050405020304" pitchFamily="18" charset="0"/>
              </a:rPr>
              <a:t>spéciales déclenchées </a:t>
            </a:r>
            <a:r>
              <a:rPr lang="fr-FR" dirty="0">
                <a:latin typeface="Times New Roman" panose="02020603050405020304" pitchFamily="18" charset="0"/>
                <a:cs typeface="Times New Roman" panose="02020603050405020304" pitchFamily="18" charset="0"/>
              </a:rPr>
              <a:t>uniquement si d'autres tâches dans le Playbook ont effectivement modifié l'état du système. Ils sont souvent utilisés pour redémarrer des services ou effectuer d'autres actions </a:t>
            </a:r>
            <a:r>
              <a:rPr lang="fr-FR" dirty="0" smtClean="0">
                <a:latin typeface="Times New Roman" panose="02020603050405020304" pitchFamily="18" charset="0"/>
                <a:cs typeface="Times New Roman" panose="02020603050405020304" pitchFamily="18" charset="0"/>
              </a:rPr>
              <a:t>similaires</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a:t>
            </a:r>
            <a:r>
              <a:rPr lang="fr-FR" b="1" dirty="0" err="1" smtClean="0">
                <a:latin typeface="Times New Roman" panose="02020603050405020304" pitchFamily="18" charset="0"/>
                <a:cs typeface="Times New Roman" panose="02020603050405020304" pitchFamily="18" charset="0"/>
              </a:rPr>
              <a:t>Facts</a:t>
            </a:r>
            <a:r>
              <a:rPr lang="fr-FR" b="1"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facts</a:t>
            </a:r>
            <a:r>
              <a:rPr lang="fr-FR" dirty="0">
                <a:latin typeface="Times New Roman" panose="02020603050405020304" pitchFamily="18" charset="0"/>
                <a:cs typeface="Times New Roman" panose="02020603050405020304" pitchFamily="18" charset="0"/>
              </a:rPr>
              <a:t> sont des informations collectées par Ansible sur les machines cibles lors de l'exécution des </a:t>
            </a:r>
            <a:r>
              <a:rPr lang="fr-FR" dirty="0" err="1">
                <a:latin typeface="Times New Roman" panose="02020603050405020304" pitchFamily="18" charset="0"/>
                <a:cs typeface="Times New Roman" panose="02020603050405020304" pitchFamily="18" charset="0"/>
              </a:rPr>
              <a:t>Playbooks</a:t>
            </a:r>
            <a:r>
              <a:rPr lang="fr-FR"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variables: </a:t>
            </a:r>
            <a:r>
              <a:rPr lang="fr-FR" dirty="0">
                <a:latin typeface="Times New Roman" panose="02020603050405020304" pitchFamily="18" charset="0"/>
                <a:cs typeface="Times New Roman" panose="02020603050405020304" pitchFamily="18" charset="0"/>
              </a:rPr>
              <a:t>Les variables sont des valeurs dynamiques utilisées pour personnaliser le comportement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Elles peuvent être définies au niveau de </a:t>
            </a:r>
            <a:endParaRPr lang="fr-FR"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fr-FR" dirty="0" smtClean="0">
                <a:latin typeface="Times New Roman" panose="02020603050405020304" pitchFamily="18" charset="0"/>
                <a:cs typeface="Times New Roman" panose="02020603050405020304" pitchFamily="18" charset="0"/>
              </a:rPr>
              <a:t>     L'inventaire</a:t>
            </a:r>
          </a:p>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Des </a:t>
            </a:r>
            <a:r>
              <a:rPr lang="fr-FR" dirty="0" err="1" smtClean="0">
                <a:latin typeface="Times New Roman" panose="02020603050405020304" pitchFamily="18" charset="0"/>
                <a:cs typeface="Times New Roman" panose="02020603050405020304" pitchFamily="18" charset="0"/>
              </a:rPr>
              <a:t>Playbooks</a:t>
            </a:r>
            <a:endParaRPr lang="fr-FR"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Des rôles</a:t>
            </a:r>
          </a:p>
          <a:p>
            <a:pPr lvl="1"/>
            <a:endParaRPr 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Les </a:t>
            </a:r>
            <a:r>
              <a:rPr lang="fr-FR" b="1" dirty="0" err="1">
                <a:latin typeface="Times New Roman" panose="02020603050405020304" pitchFamily="18" charset="0"/>
                <a:cs typeface="Times New Roman" panose="02020603050405020304" pitchFamily="18" charset="0"/>
              </a:rPr>
              <a:t>templates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templates</a:t>
            </a:r>
            <a:r>
              <a:rPr lang="fr-FR" dirty="0">
                <a:latin typeface="Times New Roman" panose="02020603050405020304" pitchFamily="18" charset="0"/>
                <a:cs typeface="Times New Roman" panose="02020603050405020304" pitchFamily="18" charset="0"/>
              </a:rPr>
              <a:t> sont des fichiers de modèle utilisés pour générer des fichiers de configuration sur les machines cibles. Ils permettent d'intégrer des variables et des structures de contrôle dans les fichiers de configuration pour une personnalisation flexible</a:t>
            </a:r>
            <a:r>
              <a:rPr lang="fr-FR" dirty="0" smtClean="0">
                <a:latin typeface="Times New Roman" panose="02020603050405020304" pitchFamily="18" charset="0"/>
                <a:cs typeface="Times New Roman" panose="02020603050405020304" pitchFamily="18" charset="0"/>
              </a:rPr>
              <a:t>.</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Les Template sont définies avec Jinja 2</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5641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0" y="1124472"/>
            <a:ext cx="10933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 </a:t>
            </a:r>
            <a:r>
              <a:rPr lang="fr-FR" altLang="en-US" b="1" dirty="0" err="1" smtClean="0">
                <a:latin typeface="Times New Roman" panose="02020603050405020304" pitchFamily="18" charset="0"/>
                <a:cs typeface="Times New Roman" panose="02020603050405020304" pitchFamily="18" charset="0"/>
              </a:rPr>
              <a:t>Vault</a:t>
            </a:r>
            <a:r>
              <a:rPr lang="fr-FR" altLang="en-US" b="1" dirty="0" smtClean="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Vault</a:t>
            </a:r>
            <a:r>
              <a:rPr lang="fr-FR" dirty="0">
                <a:latin typeface="Times New Roman" panose="02020603050405020304" pitchFamily="18" charset="0"/>
                <a:cs typeface="Times New Roman" panose="02020603050405020304" pitchFamily="18" charset="0"/>
              </a:rPr>
              <a:t> est un mécanisme intégré de gestion des secrets dans Ansible. Il permet de chiffrer et de déchiffrer des données sensibles telles que les mots de passe, les clés SSH et les jetons d'API, garantissant ainsi leur sécurité lors de leur stockage et de leur transmission.</a:t>
            </a:r>
          </a:p>
        </p:txBody>
      </p:sp>
      <p:sp>
        <p:nvSpPr>
          <p:cNvPr id="6" name="Rectangle 1">
            <a:hlinkClick r:id="rId3" action="ppaction://hlinkfile"/>
          </p:cNvPr>
          <p:cNvSpPr>
            <a:spLocks noChangeArrowheads="1"/>
          </p:cNvSpPr>
          <p:nvPr/>
        </p:nvSpPr>
        <p:spPr bwMode="auto">
          <a:xfrm>
            <a:off x="663400" y="2199283"/>
            <a:ext cx="10933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plugins: </a:t>
            </a:r>
            <a:r>
              <a:rPr lang="fr-FR" dirty="0" smtClean="0">
                <a:latin typeface="Times New Roman" panose="02020603050405020304" pitchFamily="18" charset="0"/>
                <a:cs typeface="Times New Roman" panose="02020603050405020304" pitchFamily="18" charset="0"/>
              </a:rPr>
              <a:t>Sont des morceaux de code écrit en python, </a:t>
            </a:r>
            <a:r>
              <a:rPr lang="fr-FR" dirty="0">
                <a:latin typeface="Times New Roman" panose="02020603050405020304" pitchFamily="18" charset="0"/>
                <a:cs typeface="Times New Roman" panose="02020603050405020304" pitchFamily="18" charset="0"/>
              </a:rPr>
              <a:t>qui étendent les fonctionnalités de base d'Ansible en permettant aux utilisateurs d'ajouter des fonctionnalités personnalisées ou de modifier le comportement par défaut d'Ansible</a:t>
            </a:r>
          </a:p>
        </p:txBody>
      </p:sp>
    </p:spTree>
    <p:extLst>
      <p:ext uri="{BB962C8B-B14F-4D97-AF65-F5344CB8AC3E}">
        <p14:creationId xmlns:p14="http://schemas.microsoft.com/office/powerpoint/2010/main" val="227549085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Pré </a:t>
            </a:r>
            <a:r>
              <a:rPr lang="fr-FR" altLang="en-US" sz="3600" dirty="0" err="1" smtClean="0">
                <a:solidFill>
                  <a:srgbClr val="A5300F"/>
                </a:solidFill>
                <a:latin typeface="Times New Roman" panose="02020603050405020304" pitchFamily="18" charset="0"/>
              </a:rPr>
              <a:t>installationAnsible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8383843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Préparation de l’environnement </a:t>
            </a:r>
            <a:r>
              <a:rPr lang="fr-FR" altLang="fr-FR" b="1" dirty="0" err="1" smtClean="0">
                <a:latin typeface="Times New Roman" panose="02020603050405020304" pitchFamily="18" charset="0"/>
                <a:cs typeface="Times New Roman" panose="02020603050405020304" pitchFamily="18" charset="0"/>
              </a:rPr>
              <a:t>Ansible</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0626725" cy="563245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serveur</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ssh-keygen</a:t>
            </a:r>
            <a:r>
              <a:rPr lang="fr-FR" dirty="0">
                <a:latin typeface="Times New Roman" panose="02020603050405020304" pitchFamily="18" charset="0"/>
                <a:cs typeface="Times New Roman" panose="02020603050405020304" pitchFamily="18" charset="0"/>
              </a:rPr>
              <a:t> -t </a:t>
            </a:r>
            <a:r>
              <a:rPr lang="fr-FR" dirty="0" err="1">
                <a:latin typeface="Times New Roman" panose="02020603050405020304" pitchFamily="18" charset="0"/>
                <a:cs typeface="Times New Roman" panose="02020603050405020304" pitchFamily="18" charset="0"/>
              </a:rPr>
              <a:t>rsa</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-copy-id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/id_rsa.pub </a:t>
            </a:r>
            <a:r>
              <a:rPr lang="fr-FR"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@IP</a:t>
            </a:r>
          </a:p>
          <a:p>
            <a:pPr>
              <a:defRP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client</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/sudoers &lt;= </a:t>
            </a:r>
            <a:r>
              <a:rPr lang="fr-FR" dirty="0" err="1">
                <a:latin typeface="Times New Roman" panose="02020603050405020304" pitchFamily="18" charset="0"/>
                <a:cs typeface="Times New Roman" panose="02020603050405020304" pitchFamily="18" charset="0"/>
              </a:rPr>
              <a:t>ansadmin</a:t>
            </a:r>
            <a:r>
              <a:rPr lang="fr-FR" dirty="0">
                <a:latin typeface="Times New Roman" panose="02020603050405020304" pitchFamily="18" charset="0"/>
                <a:cs typeface="Times New Roman" panose="02020603050405020304" pitchFamily="18" charset="0"/>
              </a:rPr>
              <a:t> ALL=(ALL) NOPASSWD:ALL</a:t>
            </a:r>
          </a:p>
          <a:p>
            <a:pPr>
              <a:defRPr/>
            </a:pPr>
            <a:endParaRPr lang="fr-FR" dirty="0">
              <a:latin typeface="Times New Roman" panose="02020603050405020304" pitchFamily="18" charset="0"/>
              <a:cs typeface="Times New Roman" panose="02020603050405020304" pitchFamily="18" charset="0"/>
            </a:endParaRPr>
          </a:p>
          <a:p>
            <a:pPr>
              <a:defRPr/>
            </a:pPr>
            <a:r>
              <a:rPr lang="fr-FR" b="1" dirty="0">
                <a:solidFill>
                  <a:srgbClr val="FF0000"/>
                </a:solidFill>
                <a:latin typeface="Times New Roman" panose="02020603050405020304" pitchFamily="18" charset="0"/>
                <a:cs typeface="Times New Roman" panose="02020603050405020304" pitchFamily="18" charset="0"/>
              </a:rPr>
              <a:t>Note: </a:t>
            </a:r>
            <a:r>
              <a:rPr lang="fr-FR" dirty="0">
                <a:latin typeface="Times New Roman" panose="02020603050405020304" pitchFamily="18" charset="0"/>
                <a:cs typeface="Times New Roman" panose="02020603050405020304" pitchFamily="18" charset="0"/>
              </a:rPr>
              <a:t>Vérifier  le paramètres </a:t>
            </a:r>
            <a:r>
              <a:rPr lang="fr-FR" sz="1600" b="1" dirty="0" err="1">
                <a:latin typeface="Times New Roman" panose="02020603050405020304" pitchFamily="18" charset="0"/>
                <a:cs typeface="Times New Roman" panose="02020603050405020304" pitchFamily="18" charset="0"/>
              </a:rPr>
              <a:t>PasswordAuthentication</a:t>
            </a:r>
            <a:r>
              <a:rPr lang="fr-FR" dirty="0">
                <a:latin typeface="Times New Roman" panose="02020603050405020304" pitchFamily="18" charset="0"/>
                <a:cs typeface="Times New Roman" panose="02020603050405020304" pitchFamily="18" charset="0"/>
              </a:rPr>
              <a:t>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au niveau de </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etc</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sshd_config</a:t>
            </a:r>
            <a:r>
              <a:rPr lang="fr-FR" sz="1600"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 niveau du client, si non il faut le reconfigurer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et appliquer les changements via la commande </a:t>
            </a:r>
            <a:r>
              <a:rPr lang="fr-FR" b="1" dirty="0" err="1">
                <a:latin typeface="Times New Roman" panose="02020603050405020304" pitchFamily="18" charset="0"/>
                <a:cs typeface="Times New Roman" panose="02020603050405020304" pitchFamily="18" charset="0"/>
              </a:rPr>
              <a:t>systemctl</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reload</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sshd</a:t>
            </a:r>
            <a:endParaRPr lang="fr-FR" b="1" dirty="0">
              <a:latin typeface="Times New Roman" panose="02020603050405020304" pitchFamily="18" charset="0"/>
              <a:cs typeface="Times New Roman" panose="02020603050405020304" pitchFamily="18" charset="0"/>
            </a:endParaRPr>
          </a:p>
          <a:p>
            <a:pPr>
              <a:defRPr/>
            </a:pPr>
            <a:endParaRPr lang="fr-FR" dirty="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Installation Ansible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apt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install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–y</a:t>
            </a:r>
            <a:endParaRPr lang="fr-FR" dirty="0">
              <a:latin typeface="Times New Roman" panose="02020603050405020304" pitchFamily="18" charset="0"/>
              <a:cs typeface="Times New Roman" panose="02020603050405020304" pitchFamily="18" charset="0"/>
            </a:endParaRPr>
          </a:p>
          <a:p>
            <a:pPr>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Post installation côté serveur</a:t>
            </a:r>
          </a:p>
          <a:p>
            <a:pPr>
              <a:defRPr/>
            </a:pPr>
            <a:r>
              <a:rPr lang="fr-FR" dirty="0">
                <a:latin typeface="Times New Roman" panose="02020603050405020304" pitchFamily="18" charset="0"/>
                <a:cs typeface="Times New Roman" panose="02020603050405020304" pitchFamily="18" charset="0"/>
              </a:rPr>
              <a:t>	Editer le fichier inventaire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/hosts et ajouter les clients exemple</a:t>
            </a:r>
          </a:p>
          <a:p>
            <a:pPr>
              <a:defRPr/>
            </a:pPr>
            <a:endParaRPr lang="fr-FR" dirty="0"/>
          </a:p>
          <a:p>
            <a:pPr>
              <a:defRPr/>
            </a:pPr>
            <a:r>
              <a:rPr lang="fr-FR" sz="1600" dirty="0">
                <a:latin typeface="Times New Roman" panose="02020603050405020304" pitchFamily="18" charset="0"/>
                <a:cs typeface="Times New Roman" panose="02020603050405020304" pitchFamily="18" charset="0"/>
              </a:rPr>
              <a:t>        [clients]</a:t>
            </a:r>
          </a:p>
          <a:p>
            <a:pPr>
              <a:defRPr/>
            </a:pPr>
            <a:r>
              <a:rPr lang="fr-FR" sz="1600" dirty="0">
                <a:latin typeface="Times New Roman" panose="02020603050405020304" pitchFamily="18" charset="0"/>
                <a:cs typeface="Times New Roman" panose="02020603050405020304" pitchFamily="18" charset="0"/>
              </a:rPr>
              <a:t>	172.31.4.210</a:t>
            </a:r>
          </a:p>
        </p:txBody>
      </p:sp>
    </p:spTree>
    <p:extLst>
      <p:ext uri="{BB962C8B-B14F-4D97-AF65-F5344CB8AC3E}">
        <p14:creationId xmlns:p14="http://schemas.microsoft.com/office/powerpoint/2010/main" val="14893840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I</a:t>
            </a:r>
            <a:r>
              <a:rPr lang="fr-FR" altLang="en-US" sz="3600" dirty="0" smtClean="0">
                <a:solidFill>
                  <a:srgbClr val="A5300F"/>
                </a:solidFill>
                <a:latin typeface="Times New Roman" panose="02020603050405020304" pitchFamily="18" charset="0"/>
              </a:rPr>
              <a:t>nstallation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568374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Installation de Ansible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5" y="1093801"/>
            <a:ext cx="3454857" cy="369332"/>
          </a:xfrm>
          <a:prstGeom prst="rect">
            <a:avLst/>
          </a:prstGeom>
        </p:spPr>
        <p:txBody>
          <a:bodyPr wrap="none">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nstallation </a:t>
            </a:r>
            <a:r>
              <a:rPr lang="fr-FR" dirty="0" err="1">
                <a:latin typeface="Times New Roman" panose="02020603050405020304" pitchFamily="18" charset="0"/>
                <a:cs typeface="Times New Roman" panose="02020603050405020304" pitchFamily="18" charset="0"/>
              </a:rPr>
              <a:t>A</a:t>
            </a:r>
            <a:r>
              <a:rPr lang="fr-FR" dirty="0" err="1" smtClean="0">
                <a:latin typeface="Times New Roman" panose="02020603050405020304" pitchFamily="18" charset="0"/>
                <a:cs typeface="Times New Roman" panose="02020603050405020304" pitchFamily="18" charset="0"/>
              </a:rPr>
              <a:t>nsible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côté serveur</a:t>
            </a:r>
            <a:endParaRPr 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1198187" y="1634596"/>
            <a:ext cx="5701497" cy="1477328"/>
          </a:xfrm>
          <a:prstGeom prst="rect">
            <a:avLst/>
          </a:prstGeom>
        </p:spPr>
        <p:txBody>
          <a:bodyPr wrap="none">
            <a:spAutoFit/>
          </a:bodyPr>
          <a:lstStyle/>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update</a:t>
            </a:r>
            <a:r>
              <a:rPr lang="es-ES" dirty="0">
                <a:latin typeface="Times New Roman" panose="02020603050405020304" pitchFamily="18" charset="0"/>
                <a:cs typeface="Times New Roman" panose="02020603050405020304" pitchFamily="18" charset="0"/>
              </a:rPr>
              <a:t> &amp;&amp; 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upgrade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apt install -y </a:t>
            </a:r>
            <a:r>
              <a:rPr lang="en-US" dirty="0" smtClean="0">
                <a:latin typeface="Times New Roman" panose="02020603050405020304" pitchFamily="18" charset="0"/>
                <a:cs typeface="Times New Roman" panose="02020603050405020304" pitchFamily="18" charset="0"/>
              </a:rPr>
              <a:t>software-properties-common</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add-apt-repository --yes --update </a:t>
            </a:r>
            <a:r>
              <a:rPr lang="en-US" dirty="0" err="1" smtClean="0">
                <a:latin typeface="Times New Roman" panose="02020603050405020304" pitchFamily="18" charset="0"/>
                <a:cs typeface="Times New Roman" panose="02020603050405020304" pitchFamily="18" charset="0"/>
              </a:rPr>
              <a:t>ppa:ansible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install</a:t>
            </a:r>
            <a:r>
              <a:rPr lang="es-ES" dirty="0">
                <a:latin typeface="Times New Roman" panose="02020603050405020304" pitchFamily="18" charset="0"/>
                <a:cs typeface="Times New Roman" panose="02020603050405020304" pitchFamily="18" charset="0"/>
              </a:rPr>
              <a:t> -y </a:t>
            </a:r>
            <a:r>
              <a:rPr lang="es-ES" dirty="0" err="1" smtClean="0">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ansible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version</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650875" y="3312514"/>
            <a:ext cx="2108269" cy="369332"/>
          </a:xfrm>
          <a:prstGeom prst="rect">
            <a:avLst/>
          </a:prstGeom>
        </p:spPr>
        <p:txBody>
          <a:bodyPr wrap="none">
            <a:spAutoFit/>
          </a:bodyPr>
          <a:lstStyle/>
          <a:p>
            <a:pPr marL="285750" indent="-285750">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Fichier inventaire</a:t>
            </a:r>
            <a:endParaRPr lang="fr-FR" dirty="0">
              <a:latin typeface="Times New Roman" panose="02020603050405020304" pitchFamily="18" charset="0"/>
              <a:cs typeface="Times New Roman" panose="02020603050405020304" pitchFamily="18" charset="0"/>
            </a:endParaRPr>
          </a:p>
        </p:txBody>
      </p:sp>
      <p:sp>
        <p:nvSpPr>
          <p:cNvPr id="10" name="Rectangle 9"/>
          <p:cNvSpPr/>
          <p:nvPr/>
        </p:nvSpPr>
        <p:spPr>
          <a:xfrm>
            <a:off x="1198187" y="3882436"/>
            <a:ext cx="2650662"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mkdir</a:t>
            </a:r>
            <a:r>
              <a:rPr lang="en-US" dirty="0">
                <a:latin typeface="Times New Roman" panose="02020603050405020304" pitchFamily="18" charset="0"/>
                <a:cs typeface="Times New Roman" panose="02020603050405020304" pitchFamily="18" charset="0"/>
              </a:rPr>
              <a:t> -p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cd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/hosts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5375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Dé installation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770908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Installation de Ansible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5" y="1093801"/>
            <a:ext cx="3454857" cy="369332"/>
          </a:xfrm>
          <a:prstGeom prst="rect">
            <a:avLst/>
          </a:prstGeom>
        </p:spPr>
        <p:txBody>
          <a:bodyPr wrap="none">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nstallation </a:t>
            </a:r>
            <a:r>
              <a:rPr lang="fr-FR" dirty="0" err="1">
                <a:latin typeface="Times New Roman" panose="02020603050405020304" pitchFamily="18" charset="0"/>
                <a:cs typeface="Times New Roman" panose="02020603050405020304" pitchFamily="18" charset="0"/>
              </a:rPr>
              <a:t>A</a:t>
            </a:r>
            <a:r>
              <a:rPr lang="fr-FR" dirty="0" err="1" smtClean="0">
                <a:latin typeface="Times New Roman" panose="02020603050405020304" pitchFamily="18" charset="0"/>
                <a:cs typeface="Times New Roman" panose="02020603050405020304" pitchFamily="18" charset="0"/>
              </a:rPr>
              <a:t>nsible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côté serveur</a:t>
            </a:r>
            <a:endParaRPr 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1198187" y="1634596"/>
            <a:ext cx="5365571" cy="1200329"/>
          </a:xfrm>
          <a:prstGeom prst="rect">
            <a:avLst/>
          </a:prstGeom>
        </p:spPr>
        <p:txBody>
          <a:bodyPr wrap="none">
            <a:spAutoFit/>
          </a:bodyPr>
          <a:lstStyle/>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remove</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purge</a:t>
            </a:r>
            <a:r>
              <a:rPr lang="es-ES" dirty="0">
                <a:latin typeface="Times New Roman" panose="02020603050405020304" pitchFamily="18" charset="0"/>
                <a:cs typeface="Times New Roman" panose="02020603050405020304" pitchFamily="18" charset="0"/>
              </a:rPr>
              <a:t> -y </a:t>
            </a:r>
            <a:r>
              <a:rPr lang="es-ES" dirty="0" err="1" smtClean="0">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autoremove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add-apt-repository</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remove</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ppa:ansible</a:t>
            </a:r>
            <a:r>
              <a:rPr lang="es-ES" dirty="0">
                <a:latin typeface="Times New Roman" panose="02020603050405020304" pitchFamily="18" charset="0"/>
                <a:cs typeface="Times New Roman" panose="02020603050405020304" pitchFamily="18" charset="0"/>
              </a:rPr>
              <a:t>/</a:t>
            </a:r>
            <a:r>
              <a:rPr lang="es-ES" dirty="0" err="1">
                <a:latin typeface="Times New Roman" panose="02020603050405020304" pitchFamily="18" charset="0"/>
                <a:cs typeface="Times New Roman" panose="02020603050405020304" pitchFamily="18" charset="0"/>
              </a:rPr>
              <a:t>ansible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rf</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etc</a:t>
            </a:r>
            <a:r>
              <a:rPr lang="es-ES" dirty="0">
                <a:latin typeface="Times New Roman" panose="02020603050405020304" pitchFamily="18" charset="0"/>
                <a:cs typeface="Times New Roman" panose="02020603050405020304" pitchFamily="18" charset="0"/>
              </a:rPr>
              <a:t>/</a:t>
            </a:r>
            <a:r>
              <a:rPr lang="es-ES" dirty="0" err="1">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703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commandes Ansible</a:t>
            </a:r>
          </a:p>
        </p:txBody>
      </p:sp>
    </p:spTree>
    <p:extLst>
      <p:ext uri="{BB962C8B-B14F-4D97-AF65-F5344CB8AC3E}">
        <p14:creationId xmlns:p14="http://schemas.microsoft.com/office/powerpoint/2010/main" val="6608987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29207" y="1024740"/>
            <a:ext cx="9541347" cy="5355312"/>
          </a:xfrm>
          <a:prstGeom prst="rect">
            <a:avLst/>
          </a:prstGeom>
        </p:spPr>
        <p:txBody>
          <a:bodyPr wrap="square">
            <a:spAutoFit/>
          </a:bodyPr>
          <a:lstStyle/>
          <a:p>
            <a:r>
              <a:rPr lang="fr-FR" b="1" dirty="0"/>
              <a:t>ansible:</a:t>
            </a:r>
            <a:r>
              <a:rPr lang="fr-FR" dirty="0"/>
              <a:t> Cette commande est utilisée pour exécuter une seule tâche sur un ou plusieurs hôtes </a:t>
            </a:r>
            <a:r>
              <a:rPr lang="fr-FR" dirty="0" smtClean="0"/>
              <a:t>gérés, elle est appelée également commande Ad hoc.</a:t>
            </a:r>
          </a:p>
          <a:p>
            <a:r>
              <a:rPr lang="fr-FR" dirty="0" smtClean="0"/>
              <a:t>	</a:t>
            </a:r>
          </a:p>
          <a:p>
            <a:pPr lvl="1"/>
            <a:r>
              <a:rPr lang="fr-FR" dirty="0" smtClean="0"/>
              <a:t>	</a:t>
            </a:r>
            <a:r>
              <a:rPr lang="fr-FR" b="1" dirty="0" smtClean="0"/>
              <a:t>ansible </a:t>
            </a:r>
            <a:r>
              <a:rPr lang="fr-FR" b="1" dirty="0"/>
              <a:t>all -m </a:t>
            </a:r>
            <a:r>
              <a:rPr lang="fr-FR" b="1" dirty="0" err="1" smtClean="0"/>
              <a:t>ping</a:t>
            </a:r>
            <a:endParaRPr lang="fr-FR" b="1" dirty="0" smtClean="0"/>
          </a:p>
          <a:p>
            <a:endParaRPr lang="fr-FR" dirty="0"/>
          </a:p>
          <a:p>
            <a:r>
              <a:rPr lang="fr-FR" b="1" dirty="0"/>
              <a:t>ansible-</a:t>
            </a:r>
            <a:r>
              <a:rPr lang="fr-FR" b="1" dirty="0" err="1"/>
              <a:t>playbook</a:t>
            </a:r>
            <a:r>
              <a:rPr lang="fr-FR" b="1" dirty="0"/>
              <a:t>: </a:t>
            </a:r>
            <a:r>
              <a:rPr lang="fr-FR" dirty="0"/>
              <a:t>Cette commande est utilisée pour exécuter des </a:t>
            </a:r>
            <a:r>
              <a:rPr lang="fr-FR" dirty="0" err="1"/>
              <a:t>playbooks</a:t>
            </a:r>
            <a:r>
              <a:rPr lang="fr-FR" dirty="0"/>
              <a:t> Ansible, qui sont des scripts qui contiennent une série de tâches à exécuter sur des hôtes gérés</a:t>
            </a:r>
            <a:r>
              <a:rPr lang="fr-FR" dirty="0" smtClean="0"/>
              <a:t>.</a:t>
            </a:r>
          </a:p>
          <a:p>
            <a:endParaRPr lang="fr-FR" dirty="0" smtClean="0"/>
          </a:p>
          <a:p>
            <a:r>
              <a:rPr lang="fr-FR" dirty="0"/>
              <a:t>	</a:t>
            </a:r>
            <a:r>
              <a:rPr lang="fr-FR" b="1" dirty="0" err="1" smtClean="0"/>
              <a:t>ansible-playbook</a:t>
            </a:r>
            <a:r>
              <a:rPr lang="fr-FR" b="1" dirty="0" smtClean="0"/>
              <a:t> </a:t>
            </a:r>
            <a:r>
              <a:rPr lang="fr-FR" b="1" dirty="0" err="1"/>
              <a:t>playbook.yml</a:t>
            </a:r>
            <a:endParaRPr lang="fr-FR" b="1" dirty="0" smtClean="0"/>
          </a:p>
          <a:p>
            <a:endParaRPr lang="fr-FR" dirty="0" smtClean="0"/>
          </a:p>
          <a:p>
            <a:endParaRPr lang="fr-FR" dirty="0"/>
          </a:p>
          <a:p>
            <a:r>
              <a:rPr lang="fr-FR" b="1" dirty="0"/>
              <a:t>ansible-</a:t>
            </a:r>
            <a:r>
              <a:rPr lang="fr-FR" b="1" dirty="0" err="1"/>
              <a:t>galaxy</a:t>
            </a:r>
            <a:r>
              <a:rPr lang="fr-FR" b="1" dirty="0"/>
              <a:t>:</a:t>
            </a:r>
            <a:r>
              <a:rPr lang="fr-FR" dirty="0"/>
              <a:t> Cette commande est utilisée pour créer, installer et gérer des rôles Ansible</a:t>
            </a:r>
            <a:r>
              <a:rPr lang="fr-FR" dirty="0" smtClean="0"/>
              <a:t>.</a:t>
            </a:r>
          </a:p>
          <a:p>
            <a:endParaRPr lang="fr-FR" dirty="0"/>
          </a:p>
          <a:p>
            <a:r>
              <a:rPr lang="fr-FR" dirty="0"/>
              <a:t>	</a:t>
            </a:r>
            <a:r>
              <a:rPr lang="fr-FR" b="1" dirty="0" err="1"/>
              <a:t>ansible-galaxy</a:t>
            </a:r>
            <a:r>
              <a:rPr lang="fr-FR" b="1" dirty="0"/>
              <a:t> </a:t>
            </a:r>
            <a:r>
              <a:rPr lang="fr-FR" b="1" dirty="0" err="1"/>
              <a:t>init</a:t>
            </a:r>
            <a:r>
              <a:rPr lang="fr-FR" b="1" dirty="0"/>
              <a:t> </a:t>
            </a:r>
            <a:r>
              <a:rPr lang="fr-FR" b="1" dirty="0" err="1"/>
              <a:t>mon_rôle</a:t>
            </a:r>
            <a:endParaRPr lang="fr-FR" b="1" dirty="0" smtClean="0"/>
          </a:p>
          <a:p>
            <a:endParaRPr lang="fr-FR" dirty="0"/>
          </a:p>
          <a:p>
            <a:r>
              <a:rPr lang="fr-FR" b="1" dirty="0"/>
              <a:t>ansible-doc:</a:t>
            </a:r>
            <a:r>
              <a:rPr lang="fr-FR" dirty="0"/>
              <a:t> Cette commande est utilisée pour afficher la documentation des modules </a:t>
            </a:r>
            <a:r>
              <a:rPr lang="fr-FR" dirty="0" smtClean="0"/>
              <a:t>Ansible comme le module copy par exemple.</a:t>
            </a:r>
          </a:p>
          <a:p>
            <a:endParaRPr lang="fr-FR" dirty="0"/>
          </a:p>
          <a:p>
            <a:r>
              <a:rPr lang="fr-FR" dirty="0" smtClean="0"/>
              <a:t>	</a:t>
            </a:r>
            <a:r>
              <a:rPr lang="fr-FR" b="1" dirty="0" err="1" smtClean="0"/>
              <a:t>ansible</a:t>
            </a:r>
            <a:r>
              <a:rPr lang="fr-FR" b="1" dirty="0" smtClean="0"/>
              <a:t>-doc copy</a:t>
            </a:r>
          </a:p>
        </p:txBody>
      </p:sp>
    </p:spTree>
    <p:extLst>
      <p:ext uri="{BB962C8B-B14F-4D97-AF65-F5344CB8AC3E}">
        <p14:creationId xmlns:p14="http://schemas.microsoft.com/office/powerpoint/2010/main" val="22990509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Introduction &amp; installation </a:t>
            </a:r>
          </a:p>
        </p:txBody>
      </p:sp>
    </p:spTree>
    <p:extLst>
      <p:ext uri="{BB962C8B-B14F-4D97-AF65-F5344CB8AC3E}">
        <p14:creationId xmlns:p14="http://schemas.microsoft.com/office/powerpoint/2010/main" val="13055322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29207" y="1080345"/>
            <a:ext cx="9541347" cy="4247317"/>
          </a:xfrm>
          <a:prstGeom prst="rect">
            <a:avLst/>
          </a:prstGeom>
        </p:spPr>
        <p:txBody>
          <a:bodyPr wrap="square">
            <a:spAutoFit/>
          </a:bodyPr>
          <a:lstStyle/>
          <a:p>
            <a:r>
              <a:rPr lang="fr-FR" b="1" dirty="0" smtClean="0"/>
              <a:t>ansible-console</a:t>
            </a:r>
            <a:r>
              <a:rPr lang="fr-FR" b="1" dirty="0"/>
              <a:t>: </a:t>
            </a:r>
            <a:r>
              <a:rPr lang="fr-FR" dirty="0"/>
              <a:t>Cette commande lance une console interactive Ansible</a:t>
            </a:r>
            <a:r>
              <a:rPr lang="fr-FR" dirty="0" smtClean="0"/>
              <a:t>.</a:t>
            </a:r>
          </a:p>
          <a:p>
            <a:r>
              <a:rPr lang="fr-FR" dirty="0" smtClean="0"/>
              <a:t> </a:t>
            </a:r>
          </a:p>
          <a:p>
            <a:r>
              <a:rPr lang="fr-FR" dirty="0"/>
              <a:t>	 </a:t>
            </a:r>
            <a:r>
              <a:rPr lang="fr-FR" b="1" dirty="0" err="1" smtClean="0"/>
              <a:t>ansible</a:t>
            </a:r>
            <a:r>
              <a:rPr lang="fr-FR" b="1" dirty="0" smtClean="0"/>
              <a:t>-console </a:t>
            </a:r>
          </a:p>
          <a:p>
            <a:endParaRPr lang="fr-FR" dirty="0"/>
          </a:p>
          <a:p>
            <a:r>
              <a:rPr lang="fr-FR" b="1" dirty="0"/>
              <a:t>ansible-</a:t>
            </a:r>
            <a:r>
              <a:rPr lang="fr-FR" b="1" dirty="0" err="1"/>
              <a:t>vault</a:t>
            </a:r>
            <a:r>
              <a:rPr lang="fr-FR" b="1" dirty="0"/>
              <a:t>:</a:t>
            </a:r>
            <a:r>
              <a:rPr lang="fr-FR" dirty="0"/>
              <a:t> Cette commande est utilisée pour chiffrer, déchiffrer et éditer des fichiers contenant des données sensibles avec Ansible </a:t>
            </a:r>
            <a:r>
              <a:rPr lang="fr-FR" dirty="0" err="1"/>
              <a:t>Vault</a:t>
            </a:r>
            <a:r>
              <a:rPr lang="fr-FR" dirty="0" smtClean="0"/>
              <a:t>.</a:t>
            </a:r>
          </a:p>
          <a:p>
            <a:endParaRPr lang="fr-FR" dirty="0"/>
          </a:p>
          <a:p>
            <a:r>
              <a:rPr lang="fr-FR" dirty="0" smtClean="0"/>
              <a:t>	</a:t>
            </a:r>
            <a:r>
              <a:rPr lang="fr-FR" b="1" dirty="0" err="1" smtClean="0"/>
              <a:t>ansible-vault</a:t>
            </a:r>
            <a:r>
              <a:rPr lang="fr-FR" b="1" dirty="0" smtClean="0"/>
              <a:t> </a:t>
            </a:r>
            <a:r>
              <a:rPr lang="fr-FR" b="1" dirty="0" err="1"/>
              <a:t>create</a:t>
            </a:r>
            <a:r>
              <a:rPr lang="fr-FR" b="1" dirty="0"/>
              <a:t> </a:t>
            </a:r>
            <a:r>
              <a:rPr lang="fr-FR" b="1" dirty="0" err="1" smtClean="0"/>
              <a:t>secrets.yml</a:t>
            </a:r>
            <a:endParaRPr lang="fr-FR" b="1" dirty="0" smtClean="0"/>
          </a:p>
          <a:p>
            <a:endParaRPr lang="fr-FR" dirty="0"/>
          </a:p>
          <a:p>
            <a:r>
              <a:rPr lang="fr-FR" b="1" dirty="0" err="1"/>
              <a:t>ansible</a:t>
            </a:r>
            <a:r>
              <a:rPr lang="fr-FR" b="1" dirty="0"/>
              <a:t>-config:</a:t>
            </a:r>
            <a:r>
              <a:rPr lang="fr-FR" dirty="0"/>
              <a:t> Cette commande est utilisée pour gérer la configuration d’Ansible</a:t>
            </a:r>
            <a:r>
              <a:rPr lang="fr-FR" dirty="0" smtClean="0"/>
              <a:t>.</a:t>
            </a:r>
          </a:p>
          <a:p>
            <a:r>
              <a:rPr lang="fr-FR" dirty="0"/>
              <a:t>	</a:t>
            </a:r>
            <a:r>
              <a:rPr lang="fr-FR" b="1" dirty="0" err="1" smtClean="0"/>
              <a:t>ansible</a:t>
            </a:r>
            <a:r>
              <a:rPr lang="fr-FR" b="1" dirty="0" smtClean="0"/>
              <a:t>-config </a:t>
            </a:r>
            <a:r>
              <a:rPr lang="fr-FR" b="1" dirty="0" err="1" smtClean="0"/>
              <a:t>view</a:t>
            </a:r>
            <a:endParaRPr lang="fr-FR" b="1" dirty="0" smtClean="0"/>
          </a:p>
          <a:p>
            <a:endParaRPr lang="fr-FR" dirty="0" smtClean="0"/>
          </a:p>
          <a:p>
            <a:pPr lvl="1"/>
            <a:r>
              <a:rPr lang="fr-FR" b="1" dirty="0" smtClean="0"/>
              <a:t>Remarque: </a:t>
            </a:r>
            <a:r>
              <a:rPr lang="fr-FR" dirty="0" smtClean="0"/>
              <a:t>Si cette commande affiche une erreur, il va falloir créer un fichier </a:t>
            </a:r>
            <a:r>
              <a:rPr lang="fr-FR" dirty="0" err="1" smtClean="0"/>
              <a:t>ansible.cfg</a:t>
            </a:r>
            <a:r>
              <a:rPr lang="fr-FR" dirty="0" smtClean="0"/>
              <a:t> sous /</a:t>
            </a:r>
            <a:r>
              <a:rPr lang="fr-FR" dirty="0" err="1" smtClean="0"/>
              <a:t>etc</a:t>
            </a:r>
            <a:r>
              <a:rPr lang="fr-FR" dirty="0" smtClean="0"/>
              <a:t>/</a:t>
            </a:r>
            <a:r>
              <a:rPr lang="fr-FR" dirty="0" err="1" smtClean="0"/>
              <a:t>ansible</a:t>
            </a:r>
            <a:r>
              <a:rPr lang="fr-FR" dirty="0" smtClean="0"/>
              <a:t> et l'attribuer à </a:t>
            </a:r>
            <a:r>
              <a:rPr lang="fr-FR" dirty="0"/>
              <a:t>la variable </a:t>
            </a:r>
            <a:r>
              <a:rPr lang="fr-FR" dirty="0" smtClean="0"/>
              <a:t>ANSIBLE_CONFIG</a:t>
            </a:r>
          </a:p>
          <a:p>
            <a:pPr lvl="1"/>
            <a:r>
              <a:rPr lang="fr-FR" dirty="0" smtClean="0"/>
              <a:t>export </a:t>
            </a:r>
            <a:r>
              <a:rPr lang="fr-FR" dirty="0"/>
              <a:t>ANSIBLE_CONFIG=/</a:t>
            </a:r>
            <a:r>
              <a:rPr lang="fr-FR" dirty="0" smtClean="0"/>
              <a:t>chemin/vers/votre/</a:t>
            </a:r>
            <a:r>
              <a:rPr lang="fr-FR" dirty="0" err="1" smtClean="0"/>
              <a:t>ansible.cfg</a:t>
            </a:r>
            <a:r>
              <a:rPr lang="fr-FR" dirty="0" smtClean="0"/>
              <a:t> </a:t>
            </a:r>
            <a:endParaRPr lang="fr-FR" dirty="0"/>
          </a:p>
        </p:txBody>
      </p:sp>
    </p:spTree>
    <p:extLst>
      <p:ext uri="{BB962C8B-B14F-4D97-AF65-F5344CB8AC3E}">
        <p14:creationId xmlns:p14="http://schemas.microsoft.com/office/powerpoint/2010/main" val="3907215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369332"/>
          </a:xfrm>
          <a:prstGeom prst="rect">
            <a:avLst/>
          </a:prstGeom>
        </p:spPr>
        <p:txBody>
          <a:bodyPr wrap="square">
            <a:spAutoFit/>
          </a:bodyPr>
          <a:lstStyle/>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Elle permet d’exécuter des tâches ad-hoc sur un ou plusieurs hôtes.</a:t>
            </a:r>
          </a:p>
        </p:txBody>
      </p:sp>
      <p:sp>
        <p:nvSpPr>
          <p:cNvPr id="4" name="Rectangle 3"/>
          <p:cNvSpPr/>
          <p:nvPr/>
        </p:nvSpPr>
        <p:spPr>
          <a:xfrm>
            <a:off x="650875" y="1460754"/>
            <a:ext cx="9545595" cy="923330"/>
          </a:xfrm>
          <a:prstGeom prst="rect">
            <a:avLst/>
          </a:prstGeom>
        </p:spPr>
        <p:txBody>
          <a:bodyPr wrap="square">
            <a:spAutoFit/>
          </a:bodyPr>
          <a:lstStyle/>
          <a:p>
            <a:pPr marL="285750" indent="-285750">
              <a:buFont typeface="Wingdings" panose="05000000000000000000" pitchFamily="2" charset="2"/>
              <a:buChar char="Ø"/>
            </a:pPr>
            <a:r>
              <a:rPr lang="fr-FR" i="0" dirty="0" smtClean="0">
                <a:effectLst/>
                <a:latin typeface="Times New Roman" panose="02020603050405020304" pitchFamily="18" charset="0"/>
                <a:cs typeface="Times New Roman" panose="02020603050405020304" pitchFamily="18" charset="0"/>
              </a:rPr>
              <a:t>Les commandes Ad hoc sont idéales pour les tâches rapides ou les opérations ponctuelles</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La commande ansible à des options</a:t>
            </a:r>
            <a:endParaRPr lang="fr-FR" dirty="0">
              <a:latin typeface="Times New Roman" panose="02020603050405020304" pitchFamily="18" charset="0"/>
              <a:cs typeface="Times New Roman" panose="02020603050405020304" pitchFamily="18" charset="0"/>
            </a:endParaRPr>
          </a:p>
        </p:txBody>
      </p:sp>
      <p:sp>
        <p:nvSpPr>
          <p:cNvPr id="12" name="Rectangle 11"/>
          <p:cNvSpPr/>
          <p:nvPr/>
        </p:nvSpPr>
        <p:spPr>
          <a:xfrm>
            <a:off x="897923" y="2484906"/>
            <a:ext cx="10643287" cy="120032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-m ou --module-</a:t>
            </a:r>
            <a:r>
              <a:rPr lang="fr-FR" b="1" dirty="0" err="1">
                <a:latin typeface="Times New Roman" panose="02020603050405020304" pitchFamily="18" charset="0"/>
                <a:cs typeface="Times New Roman" panose="02020603050405020304" pitchFamily="18" charset="0"/>
              </a:rPr>
              <a:t>name</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Cette option est utilisée pour spécifier le module à utiliser. Par exemple, pour vérifier si tous les hôtes sont accessibles, vous pouvez utiliser le module </a:t>
            </a:r>
            <a:r>
              <a:rPr lang="fr-FR" dirty="0" err="1">
                <a:latin typeface="Times New Roman" panose="02020603050405020304" pitchFamily="18" charset="0"/>
                <a:cs typeface="Times New Roman" panose="02020603050405020304" pitchFamily="18" charset="0"/>
              </a:rPr>
              <a:t>ping</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ansible </a:t>
            </a:r>
            <a:r>
              <a:rPr lang="fr-FR" b="1" dirty="0">
                <a:latin typeface="Times New Roman" panose="02020603050405020304" pitchFamily="18" charset="0"/>
                <a:cs typeface="Times New Roman" panose="02020603050405020304" pitchFamily="18" charset="0"/>
              </a:rPr>
              <a:t>all -m </a:t>
            </a:r>
            <a:r>
              <a:rPr lang="fr-FR" b="1" dirty="0" err="1" smtClean="0">
                <a:latin typeface="Times New Roman" panose="02020603050405020304" pitchFamily="18" charset="0"/>
                <a:cs typeface="Times New Roman" panose="02020603050405020304" pitchFamily="18" charset="0"/>
              </a:rPr>
              <a:t>ping</a:t>
            </a:r>
            <a:endParaRPr lang="fr-FR" b="1" dirty="0">
              <a:latin typeface="Times New Roman" panose="02020603050405020304" pitchFamily="18" charset="0"/>
              <a:cs typeface="Times New Roman" panose="02020603050405020304" pitchFamily="18" charset="0"/>
            </a:endParaRPr>
          </a:p>
        </p:txBody>
      </p:sp>
      <p:sp>
        <p:nvSpPr>
          <p:cNvPr id="13" name="Rectangle 12"/>
          <p:cNvSpPr/>
          <p:nvPr/>
        </p:nvSpPr>
        <p:spPr>
          <a:xfrm>
            <a:off x="897923" y="3786057"/>
            <a:ext cx="10878065" cy="1200329"/>
          </a:xfrm>
          <a:prstGeom prst="rect">
            <a:avLst/>
          </a:prstGeom>
        </p:spPr>
        <p:txBody>
          <a:bodyPr wrap="square">
            <a:spAutoFit/>
          </a:bodyPr>
          <a:lstStyle/>
          <a:p>
            <a:r>
              <a:rPr lang="fr-FR" b="1" dirty="0"/>
              <a:t>-a ou --</a:t>
            </a:r>
            <a:r>
              <a:rPr lang="fr-FR" b="1" dirty="0" err="1"/>
              <a:t>args</a:t>
            </a:r>
            <a:r>
              <a:rPr lang="fr-FR" b="1" dirty="0"/>
              <a:t> : </a:t>
            </a:r>
            <a:r>
              <a:rPr lang="fr-FR" dirty="0"/>
              <a:t>Cette option est utilisée pour passer des arguments au module. Par exemple, pour créer un répertoire sur tous les hôtes, vous pouvez utiliser le module file avec l’argument </a:t>
            </a:r>
            <a:r>
              <a:rPr lang="fr-FR" dirty="0" err="1"/>
              <a:t>path</a:t>
            </a:r>
            <a:r>
              <a:rPr lang="fr-FR" dirty="0"/>
              <a:t> et state </a:t>
            </a:r>
            <a:r>
              <a:rPr lang="fr-FR" dirty="0" smtClean="0"/>
              <a:t>:</a:t>
            </a:r>
          </a:p>
          <a:p>
            <a:endParaRPr lang="fr-FR" dirty="0"/>
          </a:p>
          <a:p>
            <a:r>
              <a:rPr lang="en-US" dirty="0" smtClean="0"/>
              <a:t>	</a:t>
            </a:r>
            <a:r>
              <a:rPr lang="en-US" b="1" dirty="0" smtClean="0"/>
              <a:t>ansible </a:t>
            </a:r>
            <a:r>
              <a:rPr lang="en-US" b="1" dirty="0"/>
              <a:t>all -m file -a "path=/path/to/directory state=directory</a:t>
            </a:r>
            <a:r>
              <a:rPr lang="en-US" b="1" dirty="0" smtClean="0"/>
              <a:t>"</a:t>
            </a:r>
            <a:endParaRPr lang="en-US" b="1" dirty="0"/>
          </a:p>
        </p:txBody>
      </p:sp>
    </p:spTree>
    <p:extLst>
      <p:ext uri="{BB962C8B-B14F-4D97-AF65-F5344CB8AC3E}">
        <p14:creationId xmlns:p14="http://schemas.microsoft.com/office/powerpoint/2010/main" val="6889519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897923" y="1070058"/>
            <a:ext cx="10643287" cy="923330"/>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-i ou --</a:t>
            </a:r>
            <a:r>
              <a:rPr lang="fr-FR" b="1" dirty="0" err="1">
                <a:latin typeface="Times New Roman" panose="02020603050405020304" pitchFamily="18" charset="0"/>
                <a:cs typeface="Times New Roman" panose="02020603050405020304" pitchFamily="18" charset="0"/>
              </a:rPr>
              <a:t>inventory</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Cette option est utilisée pour spécifier le fichier d’inventaire. Par exemple :</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ansible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/path/to/inventory -m ping</a:t>
            </a:r>
            <a:endParaRPr lang="fr-FR" b="1" dirty="0">
              <a:latin typeface="Times New Roman" panose="02020603050405020304" pitchFamily="18" charset="0"/>
              <a:cs typeface="Times New Roman" panose="02020603050405020304" pitchFamily="18" charset="0"/>
            </a:endParaRPr>
          </a:p>
        </p:txBody>
      </p:sp>
      <p:sp>
        <p:nvSpPr>
          <p:cNvPr id="13" name="Rectangle 12"/>
          <p:cNvSpPr/>
          <p:nvPr/>
        </p:nvSpPr>
        <p:spPr>
          <a:xfrm>
            <a:off x="897923" y="2245279"/>
            <a:ext cx="10878065" cy="923330"/>
          </a:xfrm>
          <a:prstGeom prst="rect">
            <a:avLst/>
          </a:prstGeom>
        </p:spPr>
        <p:txBody>
          <a:bodyPr wrap="square">
            <a:spAutoFit/>
          </a:bodyPr>
          <a:lstStyle/>
          <a:p>
            <a:r>
              <a:rPr lang="fr-FR" b="1" dirty="0"/>
              <a:t>-u ou --user : </a:t>
            </a:r>
            <a:r>
              <a:rPr lang="fr-FR" dirty="0"/>
              <a:t>Cette option est utilisée pour définir l’utilisateur distant. Par exemple </a:t>
            </a:r>
            <a:r>
              <a:rPr lang="fr-FR" dirty="0" smtClean="0"/>
              <a:t>:</a:t>
            </a:r>
          </a:p>
          <a:p>
            <a:endParaRPr lang="fr-FR" dirty="0"/>
          </a:p>
          <a:p>
            <a:r>
              <a:rPr lang="fr-FR" b="1" dirty="0" smtClean="0"/>
              <a:t>	ansible </a:t>
            </a:r>
            <a:r>
              <a:rPr lang="fr-FR" b="1" dirty="0"/>
              <a:t>all -u </a:t>
            </a:r>
            <a:r>
              <a:rPr lang="fr-FR" b="1" dirty="0" err="1"/>
              <a:t>remote_user</a:t>
            </a:r>
            <a:r>
              <a:rPr lang="fr-FR" b="1" dirty="0"/>
              <a:t> -m </a:t>
            </a:r>
            <a:r>
              <a:rPr lang="fr-FR" b="1" dirty="0" err="1"/>
              <a:t>ping</a:t>
            </a:r>
            <a:endParaRPr lang="en-US" b="1" dirty="0"/>
          </a:p>
        </p:txBody>
      </p:sp>
      <p:sp>
        <p:nvSpPr>
          <p:cNvPr id="5" name="Rectangle 4"/>
          <p:cNvSpPr/>
          <p:nvPr/>
        </p:nvSpPr>
        <p:spPr>
          <a:xfrm>
            <a:off x="897923" y="3363780"/>
            <a:ext cx="10359082" cy="1200329"/>
          </a:xfrm>
          <a:prstGeom prst="rect">
            <a:avLst/>
          </a:prstGeom>
        </p:spPr>
        <p:txBody>
          <a:bodyPr wrap="square">
            <a:spAutoFit/>
          </a:bodyPr>
          <a:lstStyle/>
          <a:p>
            <a:r>
              <a:rPr lang="fr-FR" b="1" dirty="0"/>
              <a:t>-b ou --</a:t>
            </a:r>
            <a:r>
              <a:rPr lang="fr-FR" b="1" dirty="0" err="1"/>
              <a:t>become</a:t>
            </a:r>
            <a:r>
              <a:rPr lang="fr-FR" b="1" dirty="0"/>
              <a:t> : </a:t>
            </a:r>
            <a:r>
              <a:rPr lang="fr-FR" dirty="0"/>
              <a:t>Cette option est utilisée pour obtenir les privilèges de </a:t>
            </a:r>
            <a:r>
              <a:rPr lang="fr-FR" dirty="0" err="1"/>
              <a:t>superutilisateur</a:t>
            </a:r>
            <a:r>
              <a:rPr lang="fr-FR" dirty="0"/>
              <a:t>. Par exemple, pour mettre à jour tous les paquets sur tous les hôtes, vous pouvez utiliser le module </a:t>
            </a:r>
            <a:r>
              <a:rPr lang="fr-FR" dirty="0" err="1"/>
              <a:t>apt</a:t>
            </a:r>
            <a:r>
              <a:rPr lang="fr-FR" dirty="0"/>
              <a:t> </a:t>
            </a:r>
            <a:r>
              <a:rPr lang="fr-FR" dirty="0" smtClean="0"/>
              <a:t>:</a:t>
            </a:r>
          </a:p>
          <a:p>
            <a:endParaRPr lang="fr-FR" dirty="0"/>
          </a:p>
          <a:p>
            <a:pPr lvl="1"/>
            <a:r>
              <a:rPr lang="fr-FR" b="1" dirty="0" smtClean="0"/>
              <a:t>	ansible </a:t>
            </a:r>
            <a:r>
              <a:rPr lang="fr-FR" b="1" dirty="0"/>
              <a:t>all -b -m </a:t>
            </a:r>
            <a:r>
              <a:rPr lang="fr-FR" b="1" dirty="0" err="1"/>
              <a:t>apt</a:t>
            </a:r>
            <a:r>
              <a:rPr lang="fr-FR" b="1" dirty="0"/>
              <a:t> -a "</a:t>
            </a:r>
            <a:r>
              <a:rPr lang="fr-FR" b="1" dirty="0" err="1"/>
              <a:t>name</a:t>
            </a:r>
            <a:r>
              <a:rPr lang="fr-FR" b="1" dirty="0"/>
              <a:t>=* state=</a:t>
            </a:r>
            <a:r>
              <a:rPr lang="fr-FR" b="1" dirty="0" err="1"/>
              <a:t>latest</a:t>
            </a:r>
            <a:r>
              <a:rPr lang="fr-FR" b="1" dirty="0"/>
              <a:t>"</a:t>
            </a:r>
          </a:p>
        </p:txBody>
      </p:sp>
      <p:sp>
        <p:nvSpPr>
          <p:cNvPr id="6" name="Rectangle 5"/>
          <p:cNvSpPr/>
          <p:nvPr/>
        </p:nvSpPr>
        <p:spPr>
          <a:xfrm>
            <a:off x="897923" y="4759280"/>
            <a:ext cx="9883347" cy="923330"/>
          </a:xfrm>
          <a:prstGeom prst="rect">
            <a:avLst/>
          </a:prstGeom>
        </p:spPr>
        <p:txBody>
          <a:bodyPr wrap="square">
            <a:spAutoFit/>
          </a:bodyPr>
          <a:lstStyle/>
          <a:p>
            <a:r>
              <a:rPr lang="fr-FR" b="1" dirty="0"/>
              <a:t>-v ou --</a:t>
            </a:r>
            <a:r>
              <a:rPr lang="fr-FR" b="1" dirty="0" err="1"/>
              <a:t>verbose</a:t>
            </a:r>
            <a:r>
              <a:rPr lang="fr-FR" b="1" dirty="0"/>
              <a:t> : </a:t>
            </a:r>
            <a:r>
              <a:rPr lang="fr-FR" dirty="0"/>
              <a:t>Cette option est utilisée pour augmenter le niveau de verbosité. Vous pouvez utiliser jusqu’à 4 “v”, par exemple :</a:t>
            </a:r>
          </a:p>
          <a:p>
            <a:r>
              <a:rPr lang="fr-FR" b="1" dirty="0" smtClean="0"/>
              <a:t>	ansible </a:t>
            </a:r>
            <a:r>
              <a:rPr lang="fr-FR" b="1" dirty="0"/>
              <a:t>all -</a:t>
            </a:r>
            <a:r>
              <a:rPr lang="fr-FR" b="1" dirty="0" err="1"/>
              <a:t>vvvv</a:t>
            </a:r>
            <a:r>
              <a:rPr lang="fr-FR" b="1" dirty="0"/>
              <a:t> -m </a:t>
            </a:r>
            <a:r>
              <a:rPr lang="fr-FR" b="1" dirty="0" err="1"/>
              <a:t>ping</a:t>
            </a:r>
            <a:endParaRPr lang="fr-FR" b="1" dirty="0"/>
          </a:p>
        </p:txBody>
      </p:sp>
    </p:spTree>
    <p:extLst>
      <p:ext uri="{BB962C8B-B14F-4D97-AF65-F5344CB8AC3E}">
        <p14:creationId xmlns:p14="http://schemas.microsoft.com/office/powerpoint/2010/main" val="36610348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7540" y="1034530"/>
            <a:ext cx="10989148" cy="1200329"/>
          </a:xfrm>
          <a:prstGeom prst="rect">
            <a:avLst/>
          </a:prstGeom>
        </p:spPr>
        <p:txBody>
          <a:bodyPr wrap="square">
            <a:spAutoFit/>
          </a:bodyPr>
          <a:lstStyle/>
          <a:p>
            <a:r>
              <a:rPr lang="fr-FR" b="1" dirty="0"/>
              <a:t>-C ou --check : </a:t>
            </a:r>
            <a:r>
              <a:rPr lang="fr-FR" dirty="0"/>
              <a:t>Cette option est utilisée pour effectuer un </a:t>
            </a:r>
            <a:r>
              <a:rPr lang="fr-FR" b="1" dirty="0"/>
              <a:t>dry </a:t>
            </a:r>
            <a:r>
              <a:rPr lang="fr-FR" b="1" dirty="0" err="1"/>
              <a:t>run</a:t>
            </a:r>
            <a:r>
              <a:rPr lang="fr-FR" dirty="0"/>
              <a:t>, c’est-à-dire exécuter la commande sans apporter de modifications réelles. Par exemple </a:t>
            </a:r>
            <a:r>
              <a:rPr lang="fr-FR" dirty="0" smtClean="0"/>
              <a:t>:</a:t>
            </a:r>
          </a:p>
          <a:p>
            <a:endParaRPr lang="fr-FR" dirty="0"/>
          </a:p>
          <a:p>
            <a:r>
              <a:rPr lang="fr-FR" b="1" dirty="0"/>
              <a:t>ansible all -C -m file -a "</a:t>
            </a:r>
            <a:r>
              <a:rPr lang="fr-FR" b="1" dirty="0" err="1"/>
              <a:t>path</a:t>
            </a:r>
            <a:r>
              <a:rPr lang="fr-FR" b="1" dirty="0"/>
              <a:t>=/</a:t>
            </a:r>
            <a:r>
              <a:rPr lang="fr-FR" b="1" dirty="0" err="1"/>
              <a:t>path</a:t>
            </a:r>
            <a:r>
              <a:rPr lang="fr-FR" b="1" dirty="0"/>
              <a:t>/to/directory state=directory"</a:t>
            </a:r>
          </a:p>
        </p:txBody>
      </p:sp>
    </p:spTree>
    <p:extLst>
      <p:ext uri="{BB962C8B-B14F-4D97-AF65-F5344CB8AC3E}">
        <p14:creationId xmlns:p14="http://schemas.microsoft.com/office/powerpoint/2010/main" val="136722475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Ad hoc de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369332"/>
          </a:xfrm>
          <a:prstGeom prst="rect">
            <a:avLst/>
          </a:prstGeom>
        </p:spPr>
        <p:txBody>
          <a:bodyPr wrap="square">
            <a:spAutoFit/>
          </a:bodyPr>
          <a:lstStyle/>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Voici quelques exemples de commandes ad-hoc</a:t>
            </a:r>
            <a:endParaRPr lang="fr-FR" dirty="0">
              <a:latin typeface="Times New Roman" panose="02020603050405020304" pitchFamily="18" charset="0"/>
              <a:cs typeface="Times New Roman" panose="02020603050405020304" pitchFamily="18" charset="0"/>
            </a:endParaRPr>
          </a:p>
        </p:txBody>
      </p:sp>
      <p:sp>
        <p:nvSpPr>
          <p:cNvPr id="8" name="Rectangle 7"/>
          <p:cNvSpPr/>
          <p:nvPr/>
        </p:nvSpPr>
        <p:spPr>
          <a:xfrm>
            <a:off x="1090559" y="1428194"/>
            <a:ext cx="286168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shell -a "</a:t>
            </a:r>
            <a:r>
              <a:rPr lang="en-US" dirty="0" err="1" smtClean="0">
                <a:latin typeface="Times New Roman" panose="02020603050405020304" pitchFamily="18" charset="0"/>
                <a:cs typeface="Times New Roman" panose="02020603050405020304" pitchFamily="18" charset="0"/>
              </a:rPr>
              <a:t>df</a:t>
            </a:r>
            <a:r>
              <a:rPr lang="en-US" dirty="0" smtClean="0">
                <a:latin typeface="Times New Roman" panose="02020603050405020304" pitchFamily="18" charset="0"/>
                <a:cs typeface="Times New Roman" panose="02020603050405020304" pitchFamily="18" charset="0"/>
              </a:rPr>
              <a:t> -h"</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092093" y="1797526"/>
            <a:ext cx="426591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webserver -m shell -a "ls -l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090559" y="2235120"/>
            <a:ext cx="441980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command -a "reboot" --limit all</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090559" y="2631557"/>
            <a:ext cx="69622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copy -a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=/home/Ubuntu/fichier.txt </a:t>
            </a:r>
            <a:r>
              <a:rPr lang="en-US" dirty="0" err="1" smtClean="0">
                <a:latin typeface="Times New Roman" panose="02020603050405020304" pitchFamily="18" charset="0"/>
                <a:cs typeface="Times New Roman" panose="02020603050405020304" pitchFamily="18" charset="0"/>
              </a:rPr>
              <a:t>dest</a:t>
            </a:r>
            <a:r>
              <a:rPr lang="en-US" dirty="0" smtClean="0">
                <a:latin typeface="Times New Roman" panose="02020603050405020304" pitchFamily="18" charset="0"/>
                <a:cs typeface="Times New Roman" panose="02020603050405020304" pitchFamily="18" charset="0"/>
              </a:rPr>
              <a:t>=/home/</a:t>
            </a:r>
            <a:r>
              <a:rPr lang="en-US" dirty="0" err="1" smtClean="0">
                <a:latin typeface="Times New Roman" panose="02020603050405020304" pitchFamily="18" charset="0"/>
                <a:cs typeface="Times New Roman" panose="02020603050405020304" pitchFamily="18" charset="0"/>
              </a:rPr>
              <a:t>ubuntu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1090558" y="3069151"/>
            <a:ext cx="5019323"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user -a "user=ubuntu2 password=test"</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090557" y="3479640"/>
            <a:ext cx="459613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yum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state=latest"</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1090557" y="3874031"/>
            <a:ext cx="49680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state=started"</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1116205" y="4285543"/>
            <a:ext cx="5070619"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state=stopped"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81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a:t>
            </a:r>
            <a:r>
              <a:rPr lang="fr-FR" altLang="en-US" sz="3600" dirty="0" err="1" smtClean="0">
                <a:solidFill>
                  <a:srgbClr val="A5300F"/>
                </a:solidFill>
                <a:latin typeface="Times New Roman" panose="02020603050405020304" pitchFamily="18" charset="0"/>
              </a:rPr>
              <a:t>playbooks</a:t>
            </a:r>
            <a:r>
              <a:rPr lang="fr-FR" altLang="en-US" sz="3600" dirty="0" smtClean="0">
                <a:solidFill>
                  <a:srgbClr val="A5300F"/>
                </a:solidFill>
                <a:latin typeface="Times New Roman" panose="02020603050405020304" pitchFamily="18" charset="0"/>
              </a:rPr>
              <a:t>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485042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0" name="Rectangle 1"/>
          <p:cNvSpPr>
            <a:spLocks noChangeArrowheads="1"/>
          </p:cNvSpPr>
          <p:nvPr/>
        </p:nvSpPr>
        <p:spPr bwMode="auto">
          <a:xfrm>
            <a:off x="650875" y="1066800"/>
            <a:ext cx="1062672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t>Un </a:t>
            </a:r>
            <a:r>
              <a:rPr lang="fr-FR" dirty="0" err="1"/>
              <a:t>playbook</a:t>
            </a:r>
            <a:r>
              <a:rPr lang="fr-FR" dirty="0"/>
              <a:t> Ansible est un fichier de configuration, généralement écrit au format YAML, qui définit un ensemble de tâches à exécuter sur un ou plusieurs hôtes cibles</a:t>
            </a:r>
            <a:r>
              <a:rPr lang="fr-FR" dirty="0" smtClean="0"/>
              <a:t>.</a:t>
            </a:r>
          </a:p>
          <a:p>
            <a:pPr>
              <a:buFont typeface="Wingdings" panose="05000000000000000000" pitchFamily="2" charset="2"/>
              <a:buChar char="Ø"/>
            </a:pPr>
            <a:endParaRPr lang="fr-FR" altLang="fr-F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a:cs typeface="Arial" panose="020B0604020202020204" pitchFamily="34" charset="0"/>
              </a:rPr>
              <a:t>La commande </a:t>
            </a:r>
            <a:r>
              <a:rPr lang="fr-FR" altLang="fr-FR" b="1" dirty="0">
                <a:cs typeface="Arial" panose="020B0604020202020204" pitchFamily="34" charset="0"/>
              </a:rPr>
              <a:t>ansible-</a:t>
            </a:r>
            <a:r>
              <a:rPr lang="fr-FR" altLang="fr-FR" b="1" dirty="0" err="1">
                <a:cs typeface="Arial" panose="020B0604020202020204" pitchFamily="34" charset="0"/>
              </a:rPr>
              <a:t>playbook</a:t>
            </a:r>
            <a:r>
              <a:rPr lang="fr-FR" altLang="fr-FR" dirty="0">
                <a:cs typeface="Arial" panose="020B0604020202020204" pitchFamily="34" charset="0"/>
              </a:rPr>
              <a:t> est utilisée pour exécuter des </a:t>
            </a:r>
            <a:r>
              <a:rPr lang="fr-FR" altLang="fr-FR" dirty="0" err="1">
                <a:cs typeface="Arial" panose="020B0604020202020204" pitchFamily="34" charset="0"/>
              </a:rPr>
              <a:t>playbooks</a:t>
            </a:r>
            <a:r>
              <a:rPr lang="fr-FR" altLang="fr-FR" dirty="0">
                <a:cs typeface="Arial" panose="020B0604020202020204" pitchFamily="34" charset="0"/>
              </a:rPr>
              <a:t> Ansible, qui sont des scripts contenant une série de tâches à exécuter sur des hôtes gérés. Voici quelques options fréquemment utilisées</a:t>
            </a:r>
          </a:p>
        </p:txBody>
      </p:sp>
      <p:sp>
        <p:nvSpPr>
          <p:cNvPr id="3" name="Rectangle 2"/>
          <p:cNvSpPr/>
          <p:nvPr/>
        </p:nvSpPr>
        <p:spPr>
          <a:xfrm>
            <a:off x="774357" y="2934811"/>
            <a:ext cx="9815384" cy="923330"/>
          </a:xfrm>
          <a:prstGeom prst="rect">
            <a:avLst/>
          </a:prstGeom>
        </p:spPr>
        <p:txBody>
          <a:bodyPr wrap="square">
            <a:spAutoFit/>
          </a:bodyPr>
          <a:lstStyle/>
          <a:p>
            <a:r>
              <a:rPr lang="fr-FR" b="1" dirty="0"/>
              <a:t>-i ou --</a:t>
            </a:r>
            <a:r>
              <a:rPr lang="fr-FR" b="1" dirty="0" err="1"/>
              <a:t>inventory</a:t>
            </a:r>
            <a:r>
              <a:rPr lang="fr-FR" b="1" dirty="0"/>
              <a:t> : </a:t>
            </a:r>
            <a:r>
              <a:rPr lang="fr-FR" dirty="0"/>
              <a:t>Cette option est utilisée pour spécifier le fichier d’inventaire. Par exemple :</a:t>
            </a:r>
          </a:p>
          <a:p>
            <a:endParaRPr lang="fr-FR" dirty="0"/>
          </a:p>
          <a:p>
            <a:r>
              <a:rPr lang="fr-FR" b="1" dirty="0" smtClean="0"/>
              <a:t>	</a:t>
            </a:r>
            <a:r>
              <a:rPr lang="fr-FR" b="1" dirty="0" err="1" smtClean="0"/>
              <a:t>ansible-playbook</a:t>
            </a:r>
            <a:r>
              <a:rPr lang="fr-FR" b="1" dirty="0" smtClean="0"/>
              <a:t> </a:t>
            </a:r>
            <a:r>
              <a:rPr lang="fr-FR" b="1" dirty="0"/>
              <a:t>-i /</a:t>
            </a:r>
            <a:r>
              <a:rPr lang="fr-FR" b="1" dirty="0" smtClean="0"/>
              <a:t>chemin/vers/inventaire </a:t>
            </a:r>
            <a:r>
              <a:rPr lang="fr-FR" b="1" dirty="0" err="1" smtClean="0"/>
              <a:t>playbook.yml</a:t>
            </a:r>
            <a:endParaRPr lang="fr-FR" b="1" dirty="0"/>
          </a:p>
        </p:txBody>
      </p:sp>
      <p:sp>
        <p:nvSpPr>
          <p:cNvPr id="4" name="Rectangle 3"/>
          <p:cNvSpPr/>
          <p:nvPr/>
        </p:nvSpPr>
        <p:spPr>
          <a:xfrm>
            <a:off x="774357" y="4070691"/>
            <a:ext cx="9228438" cy="923330"/>
          </a:xfrm>
          <a:prstGeom prst="rect">
            <a:avLst/>
          </a:prstGeom>
        </p:spPr>
        <p:txBody>
          <a:bodyPr wrap="square">
            <a:spAutoFit/>
          </a:bodyPr>
          <a:lstStyle/>
          <a:p>
            <a:r>
              <a:rPr lang="fr-FR" b="1" dirty="0"/>
              <a:t>-u ou --user :</a:t>
            </a:r>
            <a:r>
              <a:rPr lang="fr-FR" dirty="0"/>
              <a:t> Cette option est utilisée pour définir l’utilisateur distant. Par exemple :</a:t>
            </a:r>
          </a:p>
          <a:p>
            <a:endParaRPr lang="fr-FR" dirty="0"/>
          </a:p>
          <a:p>
            <a:r>
              <a:rPr lang="fr-FR" b="1" dirty="0" smtClean="0"/>
              <a:t>	ansible-</a:t>
            </a:r>
            <a:r>
              <a:rPr lang="fr-FR" b="1" dirty="0" err="1" smtClean="0"/>
              <a:t>playbook</a:t>
            </a:r>
            <a:r>
              <a:rPr lang="fr-FR" b="1" dirty="0" smtClean="0"/>
              <a:t> </a:t>
            </a:r>
            <a:r>
              <a:rPr lang="fr-FR" b="1" dirty="0"/>
              <a:t>-u utilisateur </a:t>
            </a:r>
            <a:r>
              <a:rPr lang="fr-FR" b="1" dirty="0" err="1"/>
              <a:t>playbook.yml</a:t>
            </a:r>
            <a:endParaRPr lang="fr-FR" b="1" dirty="0"/>
          </a:p>
        </p:txBody>
      </p:sp>
      <p:sp>
        <p:nvSpPr>
          <p:cNvPr id="5" name="Rectangle 4"/>
          <p:cNvSpPr/>
          <p:nvPr/>
        </p:nvSpPr>
        <p:spPr>
          <a:xfrm>
            <a:off x="774356" y="5206571"/>
            <a:ext cx="9179011" cy="923330"/>
          </a:xfrm>
          <a:prstGeom prst="rect">
            <a:avLst/>
          </a:prstGeom>
        </p:spPr>
        <p:txBody>
          <a:bodyPr wrap="square">
            <a:spAutoFit/>
          </a:bodyPr>
          <a:lstStyle/>
          <a:p>
            <a:r>
              <a:rPr lang="fr-FR" b="1" dirty="0"/>
              <a:t>-k ou --</a:t>
            </a:r>
            <a:r>
              <a:rPr lang="fr-FR" b="1" dirty="0" err="1"/>
              <a:t>ask-pass</a:t>
            </a:r>
            <a:r>
              <a:rPr lang="fr-FR" b="1" dirty="0"/>
              <a:t> : </a:t>
            </a:r>
            <a:r>
              <a:rPr lang="fr-FR" dirty="0"/>
              <a:t>Cette option est utilisée pour demander un mot de passe SSH. Par exemple :</a:t>
            </a:r>
          </a:p>
          <a:p>
            <a:endParaRPr lang="fr-FR" dirty="0"/>
          </a:p>
          <a:p>
            <a:r>
              <a:rPr lang="fr-FR" b="1" dirty="0" smtClean="0"/>
              <a:t>	ansible-</a:t>
            </a:r>
            <a:r>
              <a:rPr lang="fr-FR" b="1" dirty="0" err="1" smtClean="0"/>
              <a:t>playbook</a:t>
            </a:r>
            <a:r>
              <a:rPr lang="fr-FR" b="1" dirty="0" smtClean="0"/>
              <a:t> </a:t>
            </a:r>
            <a:r>
              <a:rPr lang="fr-FR" b="1" dirty="0"/>
              <a:t>-k </a:t>
            </a:r>
            <a:r>
              <a:rPr lang="fr-FR" b="1" dirty="0" err="1"/>
              <a:t>playbook.yml</a:t>
            </a:r>
            <a:endParaRPr lang="fr-FR" b="1" dirty="0"/>
          </a:p>
        </p:txBody>
      </p:sp>
    </p:spTree>
    <p:extLst>
      <p:ext uri="{BB962C8B-B14F-4D97-AF65-F5344CB8AC3E}">
        <p14:creationId xmlns:p14="http://schemas.microsoft.com/office/powerpoint/2010/main" val="20064796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2573" y="1197744"/>
            <a:ext cx="10544432" cy="923330"/>
          </a:xfrm>
          <a:prstGeom prst="rect">
            <a:avLst/>
          </a:prstGeom>
        </p:spPr>
        <p:txBody>
          <a:bodyPr wrap="square">
            <a:spAutoFit/>
          </a:bodyPr>
          <a:lstStyle/>
          <a:p>
            <a:r>
              <a:rPr lang="fr-FR" b="1" dirty="0"/>
              <a:t>-b ou --</a:t>
            </a:r>
            <a:r>
              <a:rPr lang="fr-FR" b="1" dirty="0" err="1"/>
              <a:t>become</a:t>
            </a:r>
            <a:r>
              <a:rPr lang="fr-FR" b="1" dirty="0"/>
              <a:t> : </a:t>
            </a:r>
            <a:r>
              <a:rPr lang="fr-FR" dirty="0"/>
              <a:t>Cette option est utilisée pour obtenir les privilèges de </a:t>
            </a:r>
            <a:r>
              <a:rPr lang="fr-FR" dirty="0" err="1"/>
              <a:t>superutilisateur</a:t>
            </a:r>
            <a:r>
              <a:rPr lang="fr-FR" dirty="0"/>
              <a:t>. Par exemple :</a:t>
            </a:r>
          </a:p>
          <a:p>
            <a:endParaRPr lang="fr-FR" dirty="0"/>
          </a:p>
          <a:p>
            <a:r>
              <a:rPr lang="fr-FR" b="1" dirty="0" smtClean="0"/>
              <a:t>	ansible-</a:t>
            </a:r>
            <a:r>
              <a:rPr lang="fr-FR" b="1" dirty="0" err="1" smtClean="0"/>
              <a:t>playbook</a:t>
            </a:r>
            <a:r>
              <a:rPr lang="fr-FR" b="1" dirty="0" smtClean="0"/>
              <a:t> </a:t>
            </a:r>
            <a:r>
              <a:rPr lang="fr-FR" b="1" dirty="0"/>
              <a:t>-b </a:t>
            </a:r>
            <a:r>
              <a:rPr lang="fr-FR" b="1" dirty="0" err="1"/>
              <a:t>playbook.yml</a:t>
            </a:r>
            <a:endParaRPr lang="fr-FR" b="1" dirty="0"/>
          </a:p>
        </p:txBody>
      </p:sp>
      <p:sp>
        <p:nvSpPr>
          <p:cNvPr id="6" name="Rectangle 5"/>
          <p:cNvSpPr/>
          <p:nvPr/>
        </p:nvSpPr>
        <p:spPr>
          <a:xfrm>
            <a:off x="712573" y="2396480"/>
            <a:ext cx="10118124" cy="1200329"/>
          </a:xfrm>
          <a:prstGeom prst="rect">
            <a:avLst/>
          </a:prstGeom>
        </p:spPr>
        <p:txBody>
          <a:bodyPr wrap="square">
            <a:spAutoFit/>
          </a:bodyPr>
          <a:lstStyle/>
          <a:p>
            <a:r>
              <a:rPr lang="fr-FR" b="1" dirty="0"/>
              <a:t>-v ou --</a:t>
            </a:r>
            <a:r>
              <a:rPr lang="fr-FR" b="1" dirty="0" err="1"/>
              <a:t>verbose</a:t>
            </a:r>
            <a:r>
              <a:rPr lang="fr-FR" b="1" dirty="0"/>
              <a:t> : </a:t>
            </a:r>
            <a:r>
              <a:rPr lang="fr-FR" dirty="0"/>
              <a:t>Cette option est utilisée pour augmenter le niveau de verbosité. Vous pouvez utiliser jusqu’à 4 “v”, par exemple :</a:t>
            </a:r>
          </a:p>
          <a:p>
            <a:endParaRPr lang="fr-FR" dirty="0"/>
          </a:p>
          <a:p>
            <a:r>
              <a:rPr lang="fr-FR" dirty="0" smtClean="0"/>
              <a:t>	</a:t>
            </a:r>
            <a:r>
              <a:rPr lang="fr-FR" b="1" dirty="0" smtClean="0"/>
              <a:t>ansible-</a:t>
            </a:r>
            <a:r>
              <a:rPr lang="fr-FR" b="1" dirty="0" err="1" smtClean="0"/>
              <a:t>playbook</a:t>
            </a:r>
            <a:r>
              <a:rPr lang="fr-FR" b="1" dirty="0" smtClean="0"/>
              <a:t> </a:t>
            </a:r>
            <a:r>
              <a:rPr lang="fr-FR" b="1" dirty="0"/>
              <a:t>-</a:t>
            </a:r>
            <a:r>
              <a:rPr lang="fr-FR" b="1" dirty="0" err="1"/>
              <a:t>vvvv</a:t>
            </a:r>
            <a:r>
              <a:rPr lang="fr-FR" b="1" dirty="0"/>
              <a:t> </a:t>
            </a:r>
            <a:r>
              <a:rPr lang="fr-FR" b="1" dirty="0" err="1"/>
              <a:t>playbook.yml</a:t>
            </a:r>
            <a:endParaRPr lang="fr-FR" b="1" dirty="0"/>
          </a:p>
        </p:txBody>
      </p:sp>
      <p:sp>
        <p:nvSpPr>
          <p:cNvPr id="7" name="Rectangle 6"/>
          <p:cNvSpPr/>
          <p:nvPr/>
        </p:nvSpPr>
        <p:spPr>
          <a:xfrm>
            <a:off x="712573" y="3872215"/>
            <a:ext cx="9623853" cy="1200329"/>
          </a:xfrm>
          <a:prstGeom prst="rect">
            <a:avLst/>
          </a:prstGeom>
        </p:spPr>
        <p:txBody>
          <a:bodyPr wrap="square">
            <a:spAutoFit/>
          </a:bodyPr>
          <a:lstStyle/>
          <a:p>
            <a:r>
              <a:rPr lang="fr-FR" b="1" dirty="0"/>
              <a:t>-C ou --check : </a:t>
            </a:r>
            <a:r>
              <a:rPr lang="fr-FR" dirty="0"/>
              <a:t>Cette option est utilisée pour effectuer un dry </a:t>
            </a:r>
            <a:r>
              <a:rPr lang="fr-FR" dirty="0" err="1"/>
              <a:t>run</a:t>
            </a:r>
            <a:r>
              <a:rPr lang="fr-FR" dirty="0"/>
              <a:t>, c’est-à-dire exécuter la commande sans apporter de modifications réelles. Par exemple :</a:t>
            </a:r>
          </a:p>
          <a:p>
            <a:endParaRPr lang="fr-FR" dirty="0"/>
          </a:p>
          <a:p>
            <a:r>
              <a:rPr lang="fr-FR" b="1" dirty="0" smtClean="0"/>
              <a:t>	ansible-</a:t>
            </a:r>
            <a:r>
              <a:rPr lang="fr-FR" b="1" dirty="0" err="1" smtClean="0"/>
              <a:t>playbook</a:t>
            </a:r>
            <a:r>
              <a:rPr lang="fr-FR" b="1" dirty="0" smtClean="0"/>
              <a:t> </a:t>
            </a:r>
            <a:r>
              <a:rPr lang="fr-FR" b="1" dirty="0"/>
              <a:t>-C </a:t>
            </a:r>
            <a:r>
              <a:rPr lang="fr-FR" b="1" dirty="0" err="1"/>
              <a:t>playbook.yml</a:t>
            </a:r>
            <a:endParaRPr lang="fr-FR" b="1" dirty="0"/>
          </a:p>
        </p:txBody>
      </p:sp>
    </p:spTree>
    <p:extLst>
      <p:ext uri="{BB962C8B-B14F-4D97-AF65-F5344CB8AC3E}">
        <p14:creationId xmlns:p14="http://schemas.microsoft.com/office/powerpoint/2010/main" val="13768030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4" y="1213704"/>
            <a:ext cx="10291033" cy="1200329"/>
          </a:xfrm>
          <a:prstGeom prst="rect">
            <a:avLst/>
          </a:prstGeom>
        </p:spPr>
        <p:txBody>
          <a:bodyPr wrap="square">
            <a:spAutoFit/>
          </a:bodyPr>
          <a:lstStyle/>
          <a:p>
            <a:r>
              <a:rPr lang="fr-FR" b="1" dirty="0"/>
              <a:t>--</a:t>
            </a:r>
            <a:r>
              <a:rPr lang="fr-FR" b="1" dirty="0" err="1"/>
              <a:t>list-tasks</a:t>
            </a:r>
            <a:r>
              <a:rPr lang="fr-FR" b="1" dirty="0"/>
              <a:t> : </a:t>
            </a:r>
            <a:r>
              <a:rPr lang="fr-FR" dirty="0"/>
              <a:t>Cette option est utilisée pour lister toutes les tâches qui seraient exécutées. Par exemple :</a:t>
            </a:r>
          </a:p>
          <a:p>
            <a:endParaRPr lang="fr-FR" dirty="0"/>
          </a:p>
          <a:p>
            <a:r>
              <a:rPr lang="fr-FR" dirty="0"/>
              <a:t>	</a:t>
            </a:r>
            <a:r>
              <a:rPr lang="fr-FR" b="1" dirty="0" smtClean="0"/>
              <a:t>ansible-</a:t>
            </a:r>
            <a:r>
              <a:rPr lang="fr-FR" b="1" dirty="0" err="1" smtClean="0"/>
              <a:t>playbook</a:t>
            </a:r>
            <a:r>
              <a:rPr lang="fr-FR" b="1" dirty="0" smtClean="0"/>
              <a:t> </a:t>
            </a:r>
            <a:r>
              <a:rPr lang="fr-FR" b="1" dirty="0"/>
              <a:t>--</a:t>
            </a:r>
            <a:r>
              <a:rPr lang="fr-FR" b="1" dirty="0" err="1"/>
              <a:t>list-tasks</a:t>
            </a:r>
            <a:r>
              <a:rPr lang="fr-FR" b="1" dirty="0"/>
              <a:t> </a:t>
            </a:r>
            <a:r>
              <a:rPr lang="fr-FR" b="1" dirty="0" err="1"/>
              <a:t>playbook.yml</a:t>
            </a:r>
            <a:endParaRPr lang="fr-FR" b="1" dirty="0"/>
          </a:p>
          <a:p>
            <a:endParaRPr lang="fr-FR" dirty="0"/>
          </a:p>
        </p:txBody>
      </p:sp>
      <p:sp>
        <p:nvSpPr>
          <p:cNvPr id="8" name="Rectangle 7"/>
          <p:cNvSpPr/>
          <p:nvPr/>
        </p:nvSpPr>
        <p:spPr>
          <a:xfrm>
            <a:off x="650874" y="2463460"/>
            <a:ext cx="10762649" cy="1200329"/>
          </a:xfrm>
          <a:prstGeom prst="rect">
            <a:avLst/>
          </a:prstGeom>
        </p:spPr>
        <p:txBody>
          <a:bodyPr wrap="square">
            <a:spAutoFit/>
          </a:bodyPr>
          <a:lstStyle/>
          <a:p>
            <a:r>
              <a:rPr lang="fr-FR" b="1" dirty="0"/>
              <a:t>--</a:t>
            </a:r>
            <a:r>
              <a:rPr lang="fr-FR" b="1" dirty="0" err="1"/>
              <a:t>start</a:t>
            </a:r>
            <a:r>
              <a:rPr lang="fr-FR" b="1" dirty="0"/>
              <a:t>-at-</a:t>
            </a:r>
            <a:r>
              <a:rPr lang="fr-FR" b="1" dirty="0" err="1"/>
              <a:t>task</a:t>
            </a:r>
            <a:r>
              <a:rPr lang="fr-FR" b="1" dirty="0"/>
              <a:t> : </a:t>
            </a:r>
            <a:r>
              <a:rPr lang="fr-FR" dirty="0"/>
              <a:t>Cette option est utilisée pour commencer le </a:t>
            </a:r>
            <a:r>
              <a:rPr lang="fr-FR" dirty="0" err="1"/>
              <a:t>playbook</a:t>
            </a:r>
            <a:r>
              <a:rPr lang="fr-FR" dirty="0"/>
              <a:t> à la tâche correspondant à ce nom. Par exemple :</a:t>
            </a:r>
          </a:p>
          <a:p>
            <a:endParaRPr lang="fr-FR" b="1" dirty="0"/>
          </a:p>
          <a:p>
            <a:r>
              <a:rPr lang="fr-FR" b="1" dirty="0" smtClean="0"/>
              <a:t>	ansible-</a:t>
            </a:r>
            <a:r>
              <a:rPr lang="fr-FR" b="1" dirty="0" err="1" smtClean="0"/>
              <a:t>playbook</a:t>
            </a:r>
            <a:r>
              <a:rPr lang="fr-FR" b="1" dirty="0" smtClean="0"/>
              <a:t> </a:t>
            </a:r>
            <a:r>
              <a:rPr lang="fr-FR" b="1" dirty="0"/>
              <a:t>--</a:t>
            </a:r>
            <a:r>
              <a:rPr lang="fr-FR" b="1" dirty="0" err="1"/>
              <a:t>start</a:t>
            </a:r>
            <a:r>
              <a:rPr lang="fr-FR" b="1" dirty="0"/>
              <a:t>-at-</a:t>
            </a:r>
            <a:r>
              <a:rPr lang="fr-FR" b="1" dirty="0" err="1"/>
              <a:t>task</a:t>
            </a:r>
            <a:r>
              <a:rPr lang="fr-FR" b="1" dirty="0"/>
              <a:t>="Nom de la tâche" </a:t>
            </a:r>
            <a:r>
              <a:rPr lang="fr-FR" b="1" dirty="0" err="1"/>
              <a:t>playbook.yml</a:t>
            </a:r>
            <a:endParaRPr lang="fr-FR" dirty="0"/>
          </a:p>
        </p:txBody>
      </p:sp>
    </p:spTree>
    <p:extLst>
      <p:ext uri="{BB962C8B-B14F-4D97-AF65-F5344CB8AC3E}">
        <p14:creationId xmlns:p14="http://schemas.microsoft.com/office/powerpoint/2010/main" val="318610874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42"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21943" y="1575990"/>
            <a:ext cx="44196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3" name="Rectangle 4"/>
          <p:cNvSpPr>
            <a:spLocks noChangeArrowheads="1"/>
          </p:cNvSpPr>
          <p:nvPr/>
        </p:nvSpPr>
        <p:spPr bwMode="auto">
          <a:xfrm>
            <a:off x="5399881" y="5393531"/>
            <a:ext cx="186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a:latin typeface="Times New Roman" panose="02020603050405020304" pitchFamily="18" charset="0"/>
                <a:cs typeface="Times New Roman" panose="02020603050405020304" pitchFamily="18" charset="0"/>
              </a:rPr>
              <a:t>Le résultat attendu</a:t>
            </a:r>
            <a:endParaRPr lang="fr-FR" altLang="fr-FR" sz="1600" b="1" dirty="0"/>
          </a:p>
        </p:txBody>
      </p:sp>
      <p:sp>
        <p:nvSpPr>
          <p:cNvPr id="2" name="Rectangle 1"/>
          <p:cNvSpPr/>
          <p:nvPr/>
        </p:nvSpPr>
        <p:spPr>
          <a:xfrm>
            <a:off x="736599" y="986392"/>
            <a:ext cx="8873067" cy="369332"/>
          </a:xfrm>
          <a:prstGeom prst="rect">
            <a:avLst/>
          </a:prstGeom>
        </p:spPr>
        <p:txBody>
          <a:bodyPr wrap="square">
            <a:spAutoFit/>
          </a:bodyPr>
          <a:lstStyle/>
          <a:p>
            <a:pPr marL="215900" indent="-214313">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b="1" dirty="0" smtClean="0">
                <a:latin typeface="Arial" panose="020B0604020202020204" pitchFamily="34" charset="0"/>
                <a:ea typeface="DejaVu Sans"/>
                <a:cs typeface="DejaVu Sans"/>
              </a:rPr>
              <a:t>Voir </a:t>
            </a:r>
            <a:r>
              <a:rPr lang="fr-FR" altLang="en-US" b="1" dirty="0" err="1" smtClean="0">
                <a:latin typeface="Arial" panose="020B0604020202020204" pitchFamily="34" charset="0"/>
                <a:ea typeface="DejaVu Sans"/>
                <a:cs typeface="DejaVu Sans"/>
              </a:rPr>
              <a:t>github</a:t>
            </a:r>
            <a:r>
              <a:rPr lang="fr-FR" altLang="en-US" b="1" dirty="0" smtClean="0">
                <a:latin typeface="Arial" panose="020B0604020202020204" pitchFamily="34" charset="0"/>
                <a:ea typeface="DejaVu Sans"/>
                <a:cs typeface="DejaVu Sans"/>
              </a:rPr>
              <a:t>: </a:t>
            </a:r>
            <a:r>
              <a:rPr lang="fr-FR" altLang="en-US" dirty="0" smtClean="0">
                <a:latin typeface="Arial" panose="020B0604020202020204" pitchFamily="34" charset="0"/>
                <a:ea typeface="DejaVu Sans"/>
                <a:cs typeface="DejaVu Sans"/>
              </a:rPr>
              <a:t>https</a:t>
            </a:r>
            <a:r>
              <a:rPr lang="fr-FR" altLang="en-US" dirty="0">
                <a:latin typeface="Arial" panose="020B0604020202020204" pitchFamily="34" charset="0"/>
                <a:ea typeface="DejaVu Sans"/>
                <a:cs typeface="DejaVu Sans"/>
              </a:rPr>
              <a:t>://github.com/bejaouibechir/Ansible/tree/main/Nginx%20Case</a:t>
            </a:r>
          </a:p>
        </p:txBody>
      </p:sp>
    </p:spTree>
    <p:extLst>
      <p:ext uri="{BB962C8B-B14F-4D97-AF65-F5344CB8AC3E}">
        <p14:creationId xmlns:p14="http://schemas.microsoft.com/office/powerpoint/2010/main" val="25107229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Pourquoi Ansible </a:t>
            </a:r>
            <a:r>
              <a:rPr lang="fr-FR" altLang="fr-FR" b="1" dirty="0">
                <a:latin typeface="Times New Roman" panose="02020603050405020304" pitchFamily="18" charset="0"/>
                <a:cs typeface="Times New Roman" panose="02020603050405020304" pitchFamily="18" charset="0"/>
              </a:rPr>
              <a:t>?</a:t>
            </a:r>
            <a:endParaRPr lang="fr-FR" altLang="en-US" b="1" dirty="0">
              <a:latin typeface="Times New Roman" panose="02020603050405020304" pitchFamily="18" charset="0"/>
              <a:cs typeface="Times New Roman" panose="02020603050405020304" pitchFamily="18" charset="0"/>
            </a:endParaRPr>
          </a:p>
        </p:txBody>
      </p:sp>
      <p:sp>
        <p:nvSpPr>
          <p:cNvPr id="49155" name="Rectangle 1"/>
          <p:cNvSpPr>
            <a:spLocks noChangeArrowheads="1"/>
          </p:cNvSpPr>
          <p:nvPr/>
        </p:nvSpPr>
        <p:spPr bwMode="auto">
          <a:xfrm>
            <a:off x="650875" y="1143000"/>
            <a:ext cx="11229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defRPr/>
            </a:pPr>
            <a:r>
              <a:rPr lang="fr" dirty="0"/>
              <a:t>C'est une application open source gratuite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Sans agent – Pas besoin d’installation et de gestion d’agent</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Basé sur Python / Yaml</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Gestion très flexible et de la configuration des systèmes</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Grand nombre de modules prêts à l'emploi pour la gestion du système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Des modules personnalisés peuvent être ajoutés si nécessaire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Restauration de la configuration en cas d'erreur</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Simple et </a:t>
            </a:r>
            <a:r>
              <a:rPr lang="fr" dirty="0" smtClean="0"/>
              <a:t>lisible</a:t>
            </a:r>
            <a:endParaRPr lang="fr" dirty="0"/>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Auto-documentation</a:t>
            </a:r>
          </a:p>
          <a:p>
            <a:pPr marL="285750" indent="-285750">
              <a:buFont typeface="Wingdings" panose="05000000000000000000" pitchFamily="2" charset="2"/>
              <a:buChar char="Ø"/>
              <a:defRPr/>
            </a:pPr>
            <a:endParaRPr lang="fr-FR" dirty="0">
              <a:ea typeface="+mn-ea"/>
              <a:cs typeface="DejaVu Sans" charset="0"/>
            </a:endParaRPr>
          </a:p>
        </p:txBody>
      </p:sp>
      <p:pic>
        <p:nvPicPr>
          <p:cNvPr id="340996"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75559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déinstallation</a:t>
            </a:r>
            <a:r>
              <a:rPr lang="fr-FR" altLang="fr-FR" b="1" dirty="0" smtClean="0">
                <a:latin typeface="Times New Roman" panose="02020603050405020304" pitchFamily="18" charset="0"/>
                <a:cs typeface="Times New Roman" panose="02020603050405020304" pitchFamily="18" charset="0"/>
              </a:rPr>
              <a:t>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5"/>
          <a:stretch>
            <a:fillRect/>
          </a:stretch>
        </p:blipFill>
        <p:spPr>
          <a:xfrm>
            <a:off x="2710233" y="1981137"/>
            <a:ext cx="6178868" cy="2438525"/>
          </a:xfrm>
          <a:prstGeom prst="rect">
            <a:avLst/>
          </a:prstGeom>
        </p:spPr>
      </p:pic>
      <p:sp>
        <p:nvSpPr>
          <p:cNvPr id="6" name="Rectangle 5"/>
          <p:cNvSpPr/>
          <p:nvPr/>
        </p:nvSpPr>
        <p:spPr>
          <a:xfrm>
            <a:off x="650875" y="1172659"/>
            <a:ext cx="8873067" cy="369332"/>
          </a:xfrm>
          <a:prstGeom prst="rect">
            <a:avLst/>
          </a:prstGeom>
        </p:spPr>
        <p:txBody>
          <a:bodyPr wrap="square">
            <a:spAutoFit/>
          </a:bodyPr>
          <a:lstStyle/>
          <a:p>
            <a:pPr marL="215900" indent="-214313">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b="1" dirty="0" smtClean="0">
                <a:latin typeface="Arial" panose="020B0604020202020204" pitchFamily="34" charset="0"/>
                <a:ea typeface="DejaVu Sans"/>
                <a:cs typeface="DejaVu Sans"/>
              </a:rPr>
              <a:t>Voir </a:t>
            </a:r>
            <a:r>
              <a:rPr lang="fr-FR" altLang="en-US" b="1" dirty="0" err="1" smtClean="0">
                <a:latin typeface="Arial" panose="020B0604020202020204" pitchFamily="34" charset="0"/>
                <a:ea typeface="DejaVu Sans"/>
                <a:cs typeface="DejaVu Sans"/>
              </a:rPr>
              <a:t>github</a:t>
            </a:r>
            <a:r>
              <a:rPr lang="fr-FR" altLang="en-US" b="1" dirty="0" smtClean="0">
                <a:latin typeface="Arial" panose="020B0604020202020204" pitchFamily="34" charset="0"/>
                <a:ea typeface="DejaVu Sans"/>
                <a:cs typeface="DejaVu Sans"/>
              </a:rPr>
              <a:t>: </a:t>
            </a:r>
            <a:r>
              <a:rPr lang="fr-FR" altLang="en-US" dirty="0" smtClean="0">
                <a:latin typeface="Arial" panose="020B0604020202020204" pitchFamily="34" charset="0"/>
                <a:ea typeface="DejaVu Sans"/>
                <a:cs typeface="DejaVu Sans"/>
              </a:rPr>
              <a:t>https</a:t>
            </a:r>
            <a:r>
              <a:rPr lang="fr-FR" altLang="en-US" dirty="0">
                <a:latin typeface="Arial" panose="020B0604020202020204" pitchFamily="34" charset="0"/>
                <a:ea typeface="DejaVu Sans"/>
                <a:cs typeface="DejaVu Sans"/>
              </a:rPr>
              <a:t>://github.com/bejaouibechir/Ansible/tree/main/Nginx%20Case</a:t>
            </a:r>
          </a:p>
        </p:txBody>
      </p:sp>
      <p:sp>
        <p:nvSpPr>
          <p:cNvPr id="7" name="Rectangle 4"/>
          <p:cNvSpPr>
            <a:spLocks noChangeArrowheads="1"/>
          </p:cNvSpPr>
          <p:nvPr/>
        </p:nvSpPr>
        <p:spPr bwMode="auto">
          <a:xfrm>
            <a:off x="5018881" y="4689739"/>
            <a:ext cx="186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a:latin typeface="Times New Roman" panose="02020603050405020304" pitchFamily="18" charset="0"/>
                <a:cs typeface="Times New Roman" panose="02020603050405020304" pitchFamily="18" charset="0"/>
              </a:rPr>
              <a:t>Le résultat attendu</a:t>
            </a:r>
            <a:endParaRPr lang="fr-FR" altLang="fr-FR" sz="1600" b="1" dirty="0"/>
          </a:p>
        </p:txBody>
      </p:sp>
      <p:pic>
        <p:nvPicPr>
          <p:cNvPr id="3" name="Image 2"/>
          <p:cNvPicPr>
            <a:picLocks noChangeAspect="1"/>
          </p:cNvPicPr>
          <p:nvPr/>
        </p:nvPicPr>
        <p:blipFill>
          <a:blip r:embed="rId6"/>
          <a:stretch>
            <a:fillRect/>
          </a:stretch>
        </p:blipFill>
        <p:spPr>
          <a:xfrm>
            <a:off x="5213323" y="3975094"/>
            <a:ext cx="878443" cy="190506"/>
          </a:xfrm>
          <a:prstGeom prst="rect">
            <a:avLst/>
          </a:prstGeom>
        </p:spPr>
      </p:pic>
    </p:spTree>
    <p:extLst>
      <p:ext uri="{BB962C8B-B14F-4D97-AF65-F5344CB8AC3E}">
        <p14:creationId xmlns:p14="http://schemas.microsoft.com/office/powerpoint/2010/main" val="26485557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existe deux manières pour lancer l'</a:t>
            </a:r>
            <a:r>
              <a:rPr lang="fr-FR" altLang="fr-FR" dirty="0" err="1" smtClean="0">
                <a:latin typeface="Times New Roman" panose="02020603050405020304" pitchFamily="18" charset="0"/>
                <a:cs typeface="Times New Roman" panose="02020603050405020304" pitchFamily="18" charset="0"/>
              </a:rPr>
              <a:t>execution</a:t>
            </a:r>
            <a:r>
              <a:rPr lang="fr-FR" altLang="fr-FR" dirty="0" smtClean="0">
                <a:latin typeface="Times New Roman" panose="02020603050405020304" pitchFamily="18" charset="0"/>
                <a:cs typeface="Times New Roman" panose="02020603050405020304" pitchFamily="18" charset="0"/>
              </a:rPr>
              <a:t> du </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avec des privilèges élevé</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     En ajoutant l'option –b au moment d'appel du Playbook </a:t>
            </a:r>
          </a:p>
          <a:p>
            <a:pPr marL="0" indent="0"/>
            <a:r>
              <a:rPr lang="fr-FR" altLang="fr-FR" b="1" dirty="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     </a:t>
            </a:r>
            <a:r>
              <a:rPr lang="fr-FR" altLang="fr-FR" b="1" dirty="0" err="1" smtClean="0">
                <a:latin typeface="Times New Roman" panose="02020603050405020304" pitchFamily="18" charset="0"/>
                <a:cs typeface="Times New Roman" panose="02020603050405020304" pitchFamily="18" charset="0"/>
              </a:rPr>
              <a:t>ansible-playbook</a:t>
            </a:r>
            <a:r>
              <a:rPr lang="fr-FR" altLang="fr-FR" b="1" dirty="0" smtClean="0">
                <a:latin typeface="Times New Roman" panose="02020603050405020304" pitchFamily="18" charset="0"/>
                <a:cs typeface="Times New Roman" panose="02020603050405020304" pitchFamily="18" charset="0"/>
              </a:rPr>
              <a:t> </a:t>
            </a:r>
            <a:r>
              <a:rPr lang="fr-FR" altLang="fr-FR" b="1" dirty="0">
                <a:latin typeface="Times New Roman" panose="02020603050405020304" pitchFamily="18" charset="0"/>
                <a:cs typeface="Times New Roman" panose="02020603050405020304" pitchFamily="18" charset="0"/>
              </a:rPr>
              <a:t>-b </a:t>
            </a:r>
            <a:r>
              <a:rPr lang="fr-FR" altLang="fr-FR" b="1" dirty="0" err="1">
                <a:latin typeface="Times New Roman" panose="02020603050405020304" pitchFamily="18" charset="0"/>
                <a:cs typeface="Times New Roman" panose="02020603050405020304" pitchFamily="18" charset="0"/>
              </a:rPr>
              <a:t>web.yml</a:t>
            </a:r>
            <a:r>
              <a:rPr lang="fr-FR" altLang="fr-FR" b="1" dirty="0">
                <a:latin typeface="Times New Roman" panose="02020603050405020304" pitchFamily="18" charset="0"/>
                <a:cs typeface="Times New Roman" panose="02020603050405020304" pitchFamily="18" charset="0"/>
              </a:rPr>
              <a:t>  </a:t>
            </a:r>
            <a:endParaRPr lang="fr-FR" altLang="fr-FR" b="1" dirty="0" smtClean="0">
              <a:latin typeface="Times New Roman" panose="02020603050405020304" pitchFamily="18" charset="0"/>
              <a:cs typeface="Times New Roman" panose="02020603050405020304" pitchFamily="18" charset="0"/>
            </a:endParaRPr>
          </a:p>
          <a:p>
            <a:pPr marL="0" indent="0"/>
            <a:endParaRPr lang="fr-FR" altLang="fr-FR" sz="1600" b="1" dirty="0">
              <a:latin typeface="Times New Roman" panose="02020603050405020304" pitchFamily="18" charset="0"/>
              <a:cs typeface="Times New Roman" panose="02020603050405020304" pitchFamily="18" charset="0"/>
            </a:endParaRPr>
          </a:p>
          <a:p>
            <a:pPr marL="0" indent="0"/>
            <a:r>
              <a:rPr lang="fr-FR" altLang="fr-FR" sz="1600" b="1" dirty="0">
                <a:latin typeface="Times New Roman" panose="02020603050405020304" pitchFamily="18" charset="0"/>
                <a:cs typeface="Times New Roman" panose="02020603050405020304" pitchFamily="18" charset="0"/>
              </a:rPr>
              <a:t> </a:t>
            </a:r>
            <a:r>
              <a:rPr lang="fr-FR" altLang="fr-FR" sz="1600"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En ajoutant la ligne </a:t>
            </a:r>
            <a:r>
              <a:rPr lang="fr-FR" altLang="fr-FR" b="1" dirty="0" err="1" smtClean="0">
                <a:latin typeface="Times New Roman" panose="02020603050405020304" pitchFamily="18" charset="0"/>
                <a:cs typeface="Times New Roman" panose="02020603050405020304" pitchFamily="18" charset="0"/>
              </a:rPr>
              <a:t>become</a:t>
            </a:r>
            <a:r>
              <a:rPr lang="fr-FR" altLang="fr-FR" b="1" dirty="0" smtClean="0">
                <a:latin typeface="Times New Roman" panose="02020603050405020304" pitchFamily="18" charset="0"/>
                <a:cs typeface="Times New Roman" panose="02020603050405020304" pitchFamily="18" charset="0"/>
              </a:rPr>
              <a:t>: </a:t>
            </a:r>
            <a:r>
              <a:rPr lang="fr-FR" altLang="fr-FR" b="1" dirty="0" err="1" smtClean="0">
                <a:latin typeface="Times New Roman" panose="02020603050405020304" pitchFamily="18" charset="0"/>
                <a:cs typeface="Times New Roman" panose="02020603050405020304" pitchFamily="18" charset="0"/>
              </a:rPr>
              <a:t>true</a:t>
            </a:r>
            <a:r>
              <a:rPr lang="fr-FR" altLang="fr-FR"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à l'intérieur du </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t>
            </a:r>
          </a:p>
        </p:txBody>
      </p:sp>
      <p:pic>
        <p:nvPicPr>
          <p:cNvPr id="2" name="Image 1"/>
          <p:cNvPicPr>
            <a:picLocks noChangeAspect="1"/>
          </p:cNvPicPr>
          <p:nvPr/>
        </p:nvPicPr>
        <p:blipFill>
          <a:blip r:embed="rId5"/>
          <a:stretch>
            <a:fillRect/>
          </a:stretch>
        </p:blipFill>
        <p:spPr>
          <a:xfrm>
            <a:off x="986297" y="3058054"/>
            <a:ext cx="3340170" cy="3496252"/>
          </a:xfrm>
          <a:prstGeom prst="rect">
            <a:avLst/>
          </a:prstGeom>
        </p:spPr>
      </p:pic>
    </p:spTree>
    <p:extLst>
      <p:ext uri="{BB962C8B-B14F-4D97-AF65-F5344CB8AC3E}">
        <p14:creationId xmlns:p14="http://schemas.microsoft.com/office/powerpoint/2010/main" val="1687389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b="1" dirty="0" smtClean="0">
                <a:latin typeface="Times New Roman" panose="02020603050405020304" pitchFamily="18" charset="0"/>
                <a:cs typeface="Times New Roman" panose="02020603050405020304" pitchFamily="18" charset="0"/>
              </a:rPr>
              <a:t>Note: </a:t>
            </a:r>
            <a:r>
              <a:rPr lang="fr-FR" altLang="fr-FR" dirty="0" smtClean="0">
                <a:latin typeface="Times New Roman" panose="02020603050405020304" pitchFamily="18" charset="0"/>
                <a:cs typeface="Times New Roman" panose="02020603050405020304" pitchFamily="18" charset="0"/>
              </a:rPr>
              <a:t>Il faut bien distinguer entre l'option </a:t>
            </a:r>
            <a:r>
              <a:rPr lang="fr-FR" altLang="fr-FR" b="1"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et </a:t>
            </a:r>
            <a:r>
              <a:rPr lang="fr-FR" altLang="fr-FR" b="1" dirty="0" err="1" smtClean="0">
                <a:latin typeface="Times New Roman" panose="02020603050405020304" pitchFamily="18" charset="0"/>
                <a:cs typeface="Times New Roman" panose="02020603050405020304" pitchFamily="18" charset="0"/>
              </a:rPr>
              <a:t>become_user</a:t>
            </a:r>
            <a:r>
              <a:rPr lang="fr-FR" altLang="fr-FR" dirty="0" smtClean="0">
                <a:latin typeface="Times New Roman" panose="02020603050405020304" pitchFamily="18" charset="0"/>
                <a:cs typeface="Times New Roman" panose="02020603050405020304" pitchFamily="18" charset="0"/>
              </a:rPr>
              <a:t>, la première commande élève le privilège pendant que la deuxième indique quel est l'utilisateur consterné par ce privilège</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Ce code par exemple assure que l'utilisateur passe au privilège élevé pour exécuter le module git    </a:t>
            </a:r>
            <a:endParaRPr lang="fr-FR" altLang="fr-FR"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06394" y="2358760"/>
            <a:ext cx="3902676" cy="2585323"/>
          </a:xfrm>
          <a:prstGeom prst="rect">
            <a:avLst/>
          </a:prstGeom>
        </p:spPr>
        <p:txBody>
          <a:bodyPr wrap="square">
            <a:spAutoFit/>
          </a:bodyPr>
          <a:lstStyle/>
          <a:p>
            <a:r>
              <a:rPr lang="en-US" dirty="0"/>
              <a:t>---</a:t>
            </a:r>
          </a:p>
          <a:p>
            <a:r>
              <a:rPr lang="en-US" dirty="0"/>
              <a:t>- name: Setup web server</a:t>
            </a:r>
          </a:p>
          <a:p>
            <a:r>
              <a:rPr lang="en-US" dirty="0"/>
              <a:t>  hosts: all</a:t>
            </a:r>
          </a:p>
          <a:p>
            <a:r>
              <a:rPr lang="en-US" dirty="0"/>
              <a:t>  become: true</a:t>
            </a:r>
          </a:p>
          <a:p>
            <a:r>
              <a:rPr lang="en-US" dirty="0"/>
              <a:t>  tasks:</a:t>
            </a:r>
          </a:p>
          <a:p>
            <a:r>
              <a:rPr lang="en-US" dirty="0"/>
              <a:t>    - name: Ensure </a:t>
            </a:r>
            <a:r>
              <a:rPr lang="en-US" dirty="0" err="1"/>
              <a:t>git</a:t>
            </a:r>
            <a:r>
              <a:rPr lang="en-US" dirty="0"/>
              <a:t> is installed</a:t>
            </a:r>
          </a:p>
          <a:p>
            <a:r>
              <a:rPr lang="en-US" dirty="0"/>
              <a:t>      apt:</a:t>
            </a:r>
          </a:p>
          <a:p>
            <a:r>
              <a:rPr lang="en-US" dirty="0"/>
              <a:t>        name: </a:t>
            </a:r>
            <a:r>
              <a:rPr lang="en-US" dirty="0" err="1"/>
              <a:t>git</a:t>
            </a:r>
            <a:endParaRPr lang="en-US" dirty="0"/>
          </a:p>
          <a:p>
            <a:r>
              <a:rPr lang="en-US" dirty="0"/>
              <a:t>        state: present</a:t>
            </a:r>
          </a:p>
        </p:txBody>
      </p:sp>
    </p:spTree>
    <p:extLst>
      <p:ext uri="{BB962C8B-B14F-4D97-AF65-F5344CB8AC3E}">
        <p14:creationId xmlns:p14="http://schemas.microsoft.com/office/powerpoint/2010/main" val="286141856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dirty="0" smtClean="0">
                <a:latin typeface="Times New Roman" panose="02020603050405020304" pitchFamily="18" charset="0"/>
                <a:cs typeface="Times New Roman" panose="02020603050405020304" pitchFamily="18" charset="0"/>
              </a:rPr>
              <a:t>Ce code assure que l'utilisateur passe au privilège élevé pour exécuter le module git et que l'utilisateur concerné est bien </a:t>
            </a:r>
            <a:r>
              <a:rPr lang="fr-FR" altLang="fr-FR" dirty="0" err="1" smtClean="0">
                <a:latin typeface="Times New Roman" panose="02020603050405020304" pitchFamily="18" charset="0"/>
                <a:cs typeface="Times New Roman" panose="02020603050405020304" pitchFamily="18" charset="0"/>
              </a:rPr>
              <a:t>ansadmin</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06394" y="1811562"/>
            <a:ext cx="3902676" cy="2862322"/>
          </a:xfrm>
          <a:prstGeom prst="rect">
            <a:avLst/>
          </a:prstGeom>
        </p:spPr>
        <p:txBody>
          <a:bodyPr wrap="square">
            <a:spAutoFit/>
          </a:bodyPr>
          <a:lstStyle/>
          <a:p>
            <a:r>
              <a:rPr lang="en-US" dirty="0"/>
              <a:t>---</a:t>
            </a:r>
          </a:p>
          <a:p>
            <a:r>
              <a:rPr lang="en-US" dirty="0"/>
              <a:t>- name: Setup web server</a:t>
            </a:r>
          </a:p>
          <a:p>
            <a:r>
              <a:rPr lang="en-US" dirty="0"/>
              <a:t>  hosts: all</a:t>
            </a:r>
          </a:p>
          <a:p>
            <a:r>
              <a:rPr lang="en-US" dirty="0"/>
              <a:t>  become: </a:t>
            </a:r>
            <a:r>
              <a:rPr lang="en-US" dirty="0" smtClean="0"/>
              <a:t>true</a:t>
            </a:r>
          </a:p>
          <a:p>
            <a:r>
              <a:rPr lang="en-US" dirty="0"/>
              <a:t> </a:t>
            </a:r>
            <a:r>
              <a:rPr lang="en-US" dirty="0" smtClean="0"/>
              <a:t> </a:t>
            </a:r>
            <a:r>
              <a:rPr lang="en-US" dirty="0" err="1" smtClean="0"/>
              <a:t>become_user</a:t>
            </a:r>
            <a:r>
              <a:rPr lang="en-US" dirty="0" smtClean="0"/>
              <a:t>: </a:t>
            </a:r>
            <a:r>
              <a:rPr lang="en-US" dirty="0" err="1" smtClean="0"/>
              <a:t>ansadmin</a:t>
            </a:r>
            <a:endParaRPr lang="en-US" dirty="0"/>
          </a:p>
          <a:p>
            <a:r>
              <a:rPr lang="en-US" dirty="0"/>
              <a:t>  tasks:</a:t>
            </a:r>
          </a:p>
          <a:p>
            <a:r>
              <a:rPr lang="en-US" dirty="0"/>
              <a:t>    - name: Ensure </a:t>
            </a:r>
            <a:r>
              <a:rPr lang="en-US" dirty="0" err="1"/>
              <a:t>git</a:t>
            </a:r>
            <a:r>
              <a:rPr lang="en-US" dirty="0"/>
              <a:t> is installed</a:t>
            </a:r>
          </a:p>
          <a:p>
            <a:r>
              <a:rPr lang="en-US" dirty="0"/>
              <a:t>      apt:</a:t>
            </a:r>
          </a:p>
          <a:p>
            <a:r>
              <a:rPr lang="en-US" dirty="0"/>
              <a:t>        name: </a:t>
            </a:r>
            <a:r>
              <a:rPr lang="en-US" dirty="0" err="1"/>
              <a:t>git</a:t>
            </a:r>
            <a:endParaRPr lang="en-US" dirty="0"/>
          </a:p>
          <a:p>
            <a:r>
              <a:rPr lang="en-US" dirty="0"/>
              <a:t>        state: present</a:t>
            </a:r>
          </a:p>
        </p:txBody>
      </p:sp>
      <p:sp>
        <p:nvSpPr>
          <p:cNvPr id="6" name="Rectangle 1"/>
          <p:cNvSpPr>
            <a:spLocks noChangeArrowheads="1"/>
          </p:cNvSpPr>
          <p:nvPr/>
        </p:nvSpPr>
        <p:spPr bwMode="auto">
          <a:xfrm>
            <a:off x="650873" y="4733199"/>
            <a:ext cx="110839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dirty="0" smtClean="0">
                <a:latin typeface="Times New Roman" panose="02020603050405020304" pitchFamily="18" charset="0"/>
                <a:cs typeface="Times New Roman" panose="02020603050405020304" pitchFamily="18" charset="0"/>
              </a:rPr>
              <a:t>Note1 : Pour exécuter le </a:t>
            </a:r>
            <a:r>
              <a:rPr lang="fr-FR" altLang="fr-FR" dirty="0">
                <a:latin typeface="Times New Roman" panose="02020603050405020304" pitchFamily="18" charset="0"/>
                <a:cs typeface="Times New Roman" panose="02020603050405020304" pitchFamily="18" charset="0"/>
              </a:rPr>
              <a:t>P</a:t>
            </a:r>
            <a:r>
              <a:rPr lang="fr-FR" altLang="fr-FR" dirty="0" smtClean="0">
                <a:latin typeface="Times New Roman" panose="02020603050405020304" pitchFamily="18" charset="0"/>
                <a:cs typeface="Times New Roman" panose="02020603050405020304" pitchFamily="18" charset="0"/>
              </a:rPr>
              <a:t>laybook à partir d'un autre utilisateur il faut configurer le certificat </a:t>
            </a:r>
            <a:r>
              <a:rPr lang="fr-FR" altLang="fr-FR" dirty="0" err="1" smtClean="0">
                <a:latin typeface="Times New Roman" panose="02020603050405020304" pitchFamily="18" charset="0"/>
                <a:cs typeface="Times New Roman" panose="02020603050405020304" pitchFamily="18" charset="0"/>
              </a:rPr>
              <a:t>id_rsa</a:t>
            </a:r>
            <a:r>
              <a:rPr lang="fr-FR" altLang="fr-FR" dirty="0" smtClean="0">
                <a:latin typeface="Times New Roman" panose="02020603050405020304" pitchFamily="18" charset="0"/>
                <a:cs typeface="Times New Roman" panose="02020603050405020304" pitchFamily="18" charset="0"/>
              </a:rPr>
              <a:t>/id_rsa.pub</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Note2: Exécuter la commande ansible-</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avec l'option –K pour entrer le mot de passe </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Note3: Pour éviter l'option –K il faut ajouter l'utilisateur à la liste </a:t>
            </a:r>
            <a:r>
              <a:rPr lang="fr-FR" altLang="fr-FR" dirty="0">
                <a:latin typeface="Times New Roman" panose="02020603050405020304" pitchFamily="18" charset="0"/>
                <a:cs typeface="Times New Roman" panose="02020603050405020304" pitchFamily="18" charset="0"/>
              </a:rPr>
              <a:t>des sudoers avec </a:t>
            </a:r>
          </a:p>
          <a:p>
            <a:pPr marL="0" indent="0"/>
            <a:r>
              <a:rPr lang="fr-FR" altLang="fr-FR" b="1" dirty="0" smtClean="0">
                <a:latin typeface="Times New Roman" panose="02020603050405020304" pitchFamily="18" charset="0"/>
                <a:cs typeface="Times New Roman" panose="02020603050405020304" pitchFamily="18" charset="0"/>
              </a:rPr>
              <a:t>ALL</a:t>
            </a:r>
            <a:r>
              <a:rPr lang="fr-FR" altLang="fr-FR" b="1" dirty="0">
                <a:latin typeface="Times New Roman" panose="02020603050405020304" pitchFamily="18" charset="0"/>
                <a:cs typeface="Times New Roman" panose="02020603050405020304" pitchFamily="18" charset="0"/>
              </a:rPr>
              <a:t>=(ALL:ALL) NOPASSWD:ALL</a:t>
            </a:r>
          </a:p>
          <a:p>
            <a:pPr marL="0" indent="0"/>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9612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configuration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56894053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La commande </a:t>
            </a:r>
            <a:r>
              <a:rPr lang="fr-FR" altLang="fr-FR" b="1" dirty="0">
                <a:latin typeface="Times New Roman" panose="02020603050405020304" pitchFamily="18" charset="0"/>
                <a:cs typeface="Times New Roman" panose="02020603050405020304" pitchFamily="18" charset="0"/>
              </a:rPr>
              <a:t>ansible-config</a:t>
            </a:r>
            <a:r>
              <a:rPr lang="fr-FR" altLang="fr-FR" dirty="0">
                <a:latin typeface="Times New Roman" panose="02020603050405020304" pitchFamily="18" charset="0"/>
                <a:cs typeface="Times New Roman" panose="02020603050405020304" pitchFamily="18" charset="0"/>
              </a:rPr>
              <a:t> est utilisée pour gérer la configuration d’Ansible. </a:t>
            </a:r>
            <a:endParaRPr lang="fr-FR" altLang="fr-FR" dirty="0" smtClean="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Elle </a:t>
            </a:r>
            <a:r>
              <a:rPr lang="fr-FR" altLang="fr-FR" dirty="0">
                <a:latin typeface="Times New Roman" panose="02020603050405020304" pitchFamily="18" charset="0"/>
                <a:cs typeface="Times New Roman" panose="02020603050405020304" pitchFamily="18" charset="0"/>
              </a:rPr>
              <a:t>permet de voir tous les paramètres de configuration disponibles, leurs valeurs par défaut, comment les définir et d’où proviennent leurs valeurs </a:t>
            </a:r>
            <a:r>
              <a:rPr lang="fr-FR" altLang="fr-FR" dirty="0" smtClean="0">
                <a:latin typeface="Times New Roman" panose="02020603050405020304" pitchFamily="18" charset="0"/>
                <a:cs typeface="Times New Roman" panose="02020603050405020304" pitchFamily="18" charset="0"/>
              </a:rPr>
              <a:t>actuelles</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Voici quelques exemples d’utilisation de la commande ansible-config :</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Afficher la configuration actuelle d’Ansible </a:t>
            </a:r>
            <a:r>
              <a:rPr lang="fr-FR" altLang="fr-FR" dirty="0" smtClean="0">
                <a:latin typeface="Times New Roman" panose="02020603050405020304" pitchFamily="18" charset="0"/>
                <a:cs typeface="Times New Roman" panose="02020603050405020304" pitchFamily="18" charset="0"/>
              </a:rPr>
              <a:t>:</a:t>
            </a:r>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a:t>
            </a:r>
            <a:r>
              <a:rPr lang="fr-FR" altLang="fr-FR" b="1" dirty="0">
                <a:latin typeface="Times New Roman" panose="02020603050405020304" pitchFamily="18" charset="0"/>
                <a:cs typeface="Times New Roman" panose="02020603050405020304" pitchFamily="18" charset="0"/>
              </a:rPr>
              <a:t>dump</a:t>
            </a:r>
            <a:endParaRPr lang="fr-FR" altLang="fr-FR" b="1" dirty="0" smtClean="0">
              <a:latin typeface="Times New Roman" panose="02020603050405020304" pitchFamily="18" charset="0"/>
              <a:cs typeface="Times New Roman" panose="02020603050405020304" pitchFamily="18" charset="0"/>
            </a:endParaRPr>
          </a:p>
          <a:p>
            <a:pPr marL="0" indent="0"/>
            <a:endParaRPr lang="fr-FR" altLang="fr-FR" dirty="0" smtClean="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Afficher la valeur d’un paramètre de configuration spécifique :</a:t>
            </a: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a:t>
            </a:r>
            <a:r>
              <a:rPr lang="fr-FR" altLang="fr-FR" b="1" dirty="0">
                <a:latin typeface="Times New Roman" panose="02020603050405020304" pitchFamily="18" charset="0"/>
                <a:cs typeface="Times New Roman" panose="02020603050405020304" pitchFamily="18" charset="0"/>
              </a:rPr>
              <a:t>dump --</a:t>
            </a:r>
            <a:r>
              <a:rPr lang="fr-FR" altLang="fr-FR" b="1" dirty="0" err="1">
                <a:latin typeface="Times New Roman" panose="02020603050405020304" pitchFamily="18" charset="0"/>
                <a:cs typeface="Times New Roman" panose="02020603050405020304" pitchFamily="18" charset="0"/>
              </a:rPr>
              <a:t>only-changed</a:t>
            </a:r>
            <a:endParaRPr lang="fr-FR" altLang="fr-FR" b="1"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Vérifier la syntaxe du fichier de configuration d’Ansible :</a:t>
            </a: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check</a:t>
            </a:r>
          </a:p>
          <a:p>
            <a:pPr marL="0" indent="0"/>
            <a:endParaRPr lang="fr-FR" alt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8982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Les données de configuration sont stockées par défaut sous </a:t>
            </a:r>
            <a:r>
              <a:rPr lang="fr-FR" altLang="fr-FR" b="1" dirty="0" smtClean="0">
                <a:latin typeface="Times New Roman" panose="02020603050405020304" pitchFamily="18" charset="0"/>
                <a:cs typeface="Times New Roman" panose="02020603050405020304" pitchFamily="18" charset="0"/>
              </a:rPr>
              <a:t>/</a:t>
            </a:r>
            <a:r>
              <a:rPr lang="fr-FR" altLang="fr-FR" b="1" dirty="0" err="1" smtClean="0">
                <a:latin typeface="Times New Roman" panose="02020603050405020304" pitchFamily="18" charset="0"/>
                <a:cs typeface="Times New Roman" panose="02020603050405020304" pitchFamily="18" charset="0"/>
              </a:rPr>
              <a:t>etc</a:t>
            </a:r>
            <a:r>
              <a:rPr lang="fr-FR" altLang="fr-FR" b="1" dirty="0" smtClean="0">
                <a:latin typeface="Times New Roman" panose="02020603050405020304" pitchFamily="18" charset="0"/>
                <a:cs typeface="Times New Roman" panose="02020603050405020304" pitchFamily="18" charset="0"/>
              </a:rPr>
              <a:t>/ansible/</a:t>
            </a:r>
            <a:r>
              <a:rPr lang="fr-FR" altLang="fr-FR" b="1" dirty="0" err="1" smtClean="0">
                <a:latin typeface="Times New Roman" panose="02020603050405020304" pitchFamily="18" charset="0"/>
                <a:cs typeface="Times New Roman" panose="02020603050405020304" pitchFamily="18" charset="0"/>
              </a:rPr>
              <a:t>ansible.cfg</a:t>
            </a:r>
            <a:r>
              <a:rPr lang="fr-FR" altLang="fr-FR"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sinon il est possible de changer cet endroit par défaut soit au même endroit que le </a:t>
            </a:r>
            <a:r>
              <a:rPr lang="fr-FR" altLang="fr-FR" b="1" dirty="0"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ou le répertoire home de l'utilisateur</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est possible également de définir une variable globale </a:t>
            </a:r>
            <a:r>
              <a:rPr lang="fr-FR" altLang="fr-FR" b="1" dirty="0" smtClean="0">
                <a:latin typeface="Times New Roman" panose="02020603050405020304" pitchFamily="18" charset="0"/>
                <a:cs typeface="Times New Roman" panose="02020603050405020304" pitchFamily="18" charset="0"/>
              </a:rPr>
              <a:t>ANSIBLE_CONFIG</a:t>
            </a:r>
            <a:r>
              <a:rPr lang="fr-FR" altLang="fr-FR" dirty="0" smtClean="0">
                <a:latin typeface="Times New Roman" panose="02020603050405020304" pitchFamily="18" charset="0"/>
                <a:cs typeface="Times New Roman" panose="02020603050405020304" pitchFamily="18" charset="0"/>
              </a:rPr>
              <a:t> qui détient le chemin par défaut du fichier de configuration</a:t>
            </a:r>
          </a:p>
          <a:p>
            <a:pPr>
              <a:buFont typeface="Wingdings" panose="05000000000000000000" pitchFamily="2" charset="2"/>
              <a:buChar char="Ø"/>
            </a:pPr>
            <a:endParaRPr lang="fr-FR" alt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Voici quelques paramètres à prendre en considération  qui peuvent être stockés dans le fichier </a:t>
            </a:r>
            <a:r>
              <a:rPr lang="fr-FR" altLang="fr-FR" b="1" dirty="0" err="1" smtClean="0">
                <a:latin typeface="Times New Roman" panose="02020603050405020304" pitchFamily="18" charset="0"/>
                <a:cs typeface="Times New Roman" panose="02020603050405020304" pitchFamily="18" charset="0"/>
              </a:rPr>
              <a:t>ansible.cfg</a:t>
            </a:r>
            <a:endParaRPr lang="fr-FR" altLang="fr-FR"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a:p>
            <a:pPr marL="0" indent="0"/>
            <a:r>
              <a:rPr lang="fr-FR" altLang="fr-FR" b="1" dirty="0" err="1">
                <a:latin typeface="Times New Roman" panose="02020603050405020304" pitchFamily="18" charset="0"/>
                <a:cs typeface="Times New Roman" panose="02020603050405020304" pitchFamily="18" charset="0"/>
              </a:rPr>
              <a:t>inventory</a:t>
            </a:r>
            <a:r>
              <a:rPr lang="fr-FR" altLang="fr-FR" b="1" dirty="0">
                <a:latin typeface="Times New Roman" panose="02020603050405020304" pitchFamily="18" charset="0"/>
                <a:cs typeface="Times New Roman" panose="02020603050405020304" pitchFamily="18" charset="0"/>
              </a:rPr>
              <a:t> : </a:t>
            </a:r>
            <a:r>
              <a:rPr lang="fr-FR" altLang="fr-FR" dirty="0">
                <a:latin typeface="Times New Roman" panose="02020603050405020304" pitchFamily="18" charset="0"/>
                <a:cs typeface="Times New Roman" panose="02020603050405020304" pitchFamily="18" charset="0"/>
              </a:rPr>
              <a:t>Ce paramètre définit le chemin vers votre fichier d’inventaire Ansible. Si vous avez un fichier d’inventaire que vous utilisez fréquemment, vous pouvez définir ce paramètre pour éviter de devoir spécifier l’option -i chaque fois que vous exécutez une commande Ansible</a:t>
            </a:r>
          </a:p>
          <a:p>
            <a:pPr marL="0" indent="0"/>
            <a:endParaRPr lang="fr-FR" altLang="fr-FR" b="1" dirty="0">
              <a:latin typeface="Times New Roman" panose="02020603050405020304" pitchFamily="18" charset="0"/>
              <a:cs typeface="Times New Roman" panose="02020603050405020304" pitchFamily="18" charset="0"/>
            </a:endParaRPr>
          </a:p>
          <a:p>
            <a:pPr marL="0" indent="0"/>
            <a:r>
              <a:rPr lang="fr-FR" altLang="fr-FR" b="1" dirty="0">
                <a:latin typeface="Times New Roman" panose="02020603050405020304" pitchFamily="18" charset="0"/>
                <a:cs typeface="Times New Roman" panose="02020603050405020304" pitchFamily="18" charset="0"/>
              </a:rPr>
              <a:t>[defaults]</a:t>
            </a:r>
          </a:p>
          <a:p>
            <a:pPr marL="0" indent="0"/>
            <a:r>
              <a:rPr lang="fr-FR" altLang="fr-FR" b="1" dirty="0" err="1">
                <a:latin typeface="Times New Roman" panose="02020603050405020304" pitchFamily="18" charset="0"/>
                <a:cs typeface="Times New Roman" panose="02020603050405020304" pitchFamily="18" charset="0"/>
              </a:rPr>
              <a:t>inventory</a:t>
            </a:r>
            <a:r>
              <a:rPr lang="fr-FR" altLang="fr-FR" b="1" dirty="0">
                <a:latin typeface="Times New Roman" panose="02020603050405020304" pitchFamily="18" charset="0"/>
                <a:cs typeface="Times New Roman" panose="02020603050405020304" pitchFamily="18" charset="0"/>
              </a:rPr>
              <a:t> = /chemin/vers/votre/inventaire</a:t>
            </a:r>
          </a:p>
          <a:p>
            <a:pPr marL="0" indent="0"/>
            <a:endParaRPr lang="fr-FR" altLang="fr-FR"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176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730157" y="1141077"/>
            <a:ext cx="10866531" cy="4247317"/>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forks : </a:t>
            </a:r>
            <a:r>
              <a:rPr lang="fr-FR" dirty="0">
                <a:latin typeface="Times New Roman" panose="02020603050405020304" pitchFamily="18" charset="0"/>
                <a:cs typeface="Times New Roman" panose="02020603050405020304" pitchFamily="18" charset="0"/>
              </a:rPr>
              <a:t>Ce paramètre contrôle le nombre de processus parallèles qu’Ansible utilisera. Augmenter ce nombre peut accélérer l’exécution de vos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si vous gérez un grand nombre </a:t>
            </a:r>
            <a:r>
              <a:rPr lang="fr-FR" dirty="0" smtClean="0">
                <a:latin typeface="Times New Roman" panose="02020603050405020304" pitchFamily="18" charset="0"/>
                <a:cs typeface="Times New Roman" panose="02020603050405020304" pitchFamily="18" charset="0"/>
              </a:rPr>
              <a:t>d’hôtes</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a:latin typeface="Times New Roman" panose="02020603050405020304" pitchFamily="18" charset="0"/>
                <a:cs typeface="Times New Roman" panose="02020603050405020304" pitchFamily="18" charset="0"/>
              </a:rPr>
              <a:t>forks = </a:t>
            </a:r>
            <a:r>
              <a:rPr lang="fr-FR" b="1" dirty="0" smtClean="0">
                <a:latin typeface="Times New Roman" panose="02020603050405020304" pitchFamily="18" charset="0"/>
                <a:cs typeface="Times New Roman" panose="02020603050405020304" pitchFamily="18" charset="0"/>
              </a:rPr>
              <a:t>20</a:t>
            </a:r>
          </a:p>
          <a:p>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remote_user</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 paramètre définit l’utilisateur par défaut pour les connexions SSH. Si vous vous connectez toujours en tant que même utilisateur, vous pouvez définir ce paramètre pour éviter de devoir spécifier l’option -u chaque fois que vous exécutez une commande </a:t>
            </a:r>
            <a:r>
              <a:rPr lang="fr-FR" dirty="0" smtClean="0">
                <a:latin typeface="Times New Roman" panose="02020603050405020304" pitchFamily="18" charset="0"/>
                <a:cs typeface="Times New Roman" panose="02020603050405020304" pitchFamily="18" charset="0"/>
              </a:rPr>
              <a:t>Ansible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remote_user</a:t>
            </a:r>
            <a:r>
              <a:rPr lang="fr-FR" b="1" dirty="0">
                <a:latin typeface="Times New Roman" panose="02020603050405020304" pitchFamily="18" charset="0"/>
                <a:cs typeface="Times New Roman" panose="02020603050405020304" pitchFamily="18" charset="0"/>
              </a:rPr>
              <a:t> = ansible</a:t>
            </a:r>
            <a:endParaRPr lang="fr-FR" b="1"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0725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730157" y="1141077"/>
            <a:ext cx="10866531" cy="2031325"/>
          </a:xfrm>
          <a:prstGeom prst="rect">
            <a:avLst/>
          </a:prstGeom>
        </p:spPr>
        <p:txBody>
          <a:bodyPr wrap="square">
            <a:spAutoFit/>
          </a:bodyPr>
          <a:lstStyle/>
          <a:p>
            <a:r>
              <a:rPr lang="fr-FR" b="1" dirty="0" err="1">
                <a:latin typeface="Times New Roman" panose="02020603050405020304" pitchFamily="18" charset="0"/>
                <a:cs typeface="Times New Roman" panose="02020603050405020304" pitchFamily="18" charset="0"/>
              </a:rPr>
              <a:t>become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Ce paramètre contrôle si Ansible doit obtenir les privilèges de </a:t>
            </a:r>
            <a:r>
              <a:rPr lang="fr-FR" dirty="0" err="1">
                <a:latin typeface="Times New Roman" panose="02020603050405020304" pitchFamily="18" charset="0"/>
                <a:cs typeface="Times New Roman" panose="02020603050405020304" pitchFamily="18" charset="0"/>
              </a:rPr>
              <a:t>superutilisateur</a:t>
            </a:r>
            <a:r>
              <a:rPr lang="fr-FR" dirty="0">
                <a:latin typeface="Times New Roman" panose="02020603050405020304" pitchFamily="18" charset="0"/>
                <a:cs typeface="Times New Roman" panose="02020603050405020304" pitchFamily="18" charset="0"/>
              </a:rPr>
              <a:t> par défaut. Si vous exécutez toujours des commandes en tant que </a:t>
            </a:r>
            <a:r>
              <a:rPr lang="fr-FR" dirty="0" err="1">
                <a:latin typeface="Times New Roman" panose="02020603050405020304" pitchFamily="18" charset="0"/>
                <a:cs typeface="Times New Roman" panose="02020603050405020304" pitchFamily="18" charset="0"/>
              </a:rPr>
              <a:t>superutilisateur</a:t>
            </a:r>
            <a:r>
              <a:rPr lang="fr-FR" dirty="0">
                <a:latin typeface="Times New Roman" panose="02020603050405020304" pitchFamily="18" charset="0"/>
                <a:cs typeface="Times New Roman" panose="02020603050405020304" pitchFamily="18" charset="0"/>
              </a:rPr>
              <a:t>, vous pouvez définir ce paramètre pour éviter de devoir spécifier l’option -b chaque fois que vous exécutez une commande Ansible</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become</a:t>
            </a:r>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True</a:t>
            </a:r>
            <a:endParaRPr lang="fr-FR" b="1"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30157" y="3005008"/>
            <a:ext cx="11083084" cy="1477328"/>
          </a:xfrm>
          <a:prstGeom prst="rect">
            <a:avLst/>
          </a:prstGeom>
        </p:spPr>
        <p:txBody>
          <a:bodyPr wrap="square">
            <a:spAutoFit/>
          </a:bodyPr>
          <a:lstStyle/>
          <a:p>
            <a:r>
              <a:rPr lang="fr-FR" b="1" dirty="0" err="1">
                <a:latin typeface="Times New Roman" panose="02020603050405020304" pitchFamily="18" charset="0"/>
                <a:cs typeface="Times New Roman" panose="02020603050405020304" pitchFamily="18" charset="0"/>
              </a:rPr>
              <a:t>roles_path</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 paramètre définit les chemins où Ansible cherchera les rôles. C’est utile si vous avez des rôles réutilisables que vous voulez garder dans un emplacement centralisé</a:t>
            </a: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roles_path</a:t>
            </a:r>
            <a:r>
              <a:rPr lang="fr-FR" b="1" dirty="0">
                <a:latin typeface="Times New Roman" panose="02020603050405020304" pitchFamily="18" charset="0"/>
                <a:cs typeface="Times New Roman" panose="02020603050405020304" pitchFamily="18" charset="0"/>
              </a:rPr>
              <a:t> = /chemin/vers/vos/rôles</a:t>
            </a:r>
          </a:p>
        </p:txBody>
      </p:sp>
      <p:sp>
        <p:nvSpPr>
          <p:cNvPr id="4" name="Rectangle 3"/>
          <p:cNvSpPr/>
          <p:nvPr/>
        </p:nvSpPr>
        <p:spPr>
          <a:xfrm>
            <a:off x="730157" y="4695220"/>
            <a:ext cx="10282984" cy="1477328"/>
          </a:xfrm>
          <a:prstGeom prst="rect">
            <a:avLst/>
          </a:prstGeom>
        </p:spPr>
        <p:txBody>
          <a:bodyPr wrap="square">
            <a:spAutoFit/>
          </a:bodyPr>
          <a:lstStyle/>
          <a:p>
            <a:r>
              <a:rPr lang="fr-FR" b="1" dirty="0" err="1"/>
              <a:t>log_path</a:t>
            </a:r>
            <a:r>
              <a:rPr lang="fr-FR" b="1" dirty="0"/>
              <a:t> : </a:t>
            </a:r>
            <a:r>
              <a:rPr lang="fr-FR" dirty="0"/>
              <a:t>Ce paramètre définit le chemin du fichier de journalisation d’Ansible. Si vous voulez garder une trace de ce que fait Ansible, vous pouvez définir ce paramètre</a:t>
            </a:r>
          </a:p>
          <a:p>
            <a:endParaRPr lang="fr-FR" b="1" dirty="0"/>
          </a:p>
          <a:p>
            <a:r>
              <a:rPr lang="fr-FR" b="1" dirty="0"/>
              <a:t>[defaults]</a:t>
            </a:r>
          </a:p>
          <a:p>
            <a:r>
              <a:rPr lang="fr-FR" b="1" dirty="0" err="1"/>
              <a:t>log_path</a:t>
            </a:r>
            <a:r>
              <a:rPr lang="fr-FR" b="1" dirty="0"/>
              <a:t> = /chemin/vers/votre/journal.log</a:t>
            </a:r>
          </a:p>
        </p:txBody>
      </p:sp>
    </p:spTree>
    <p:extLst>
      <p:ext uri="{BB962C8B-B14F-4D97-AF65-F5344CB8AC3E}">
        <p14:creationId xmlns:p14="http://schemas.microsoft.com/office/powerpoint/2010/main" val="332551277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Handlers</a:t>
            </a:r>
          </a:p>
        </p:txBody>
      </p:sp>
    </p:spTree>
    <p:extLst>
      <p:ext uri="{BB962C8B-B14F-4D97-AF65-F5344CB8AC3E}">
        <p14:creationId xmlns:p14="http://schemas.microsoft.com/office/powerpoint/2010/main" val="135105933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
            <a:hlinkClick r:id="rId3" action="ppaction://hlinkfile"/>
          </p:cNvPr>
          <p:cNvSpPr>
            <a:spLocks noChangeArrowheads="1"/>
          </p:cNvSpPr>
          <p:nvPr/>
        </p:nvSpPr>
        <p:spPr bwMode="auto">
          <a:xfrm>
            <a:off x="650875" y="5651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D'où commencer Ansible </a:t>
            </a:r>
            <a:endParaRPr lang="fr-FR" altLang="en-US" b="1" dirty="0">
              <a:latin typeface="Times New Roman" panose="02020603050405020304" pitchFamily="18" charset="0"/>
              <a:cs typeface="Times New Roman" panose="02020603050405020304" pitchFamily="18" charset="0"/>
            </a:endParaRPr>
          </a:p>
        </p:txBody>
      </p:sp>
      <p:sp>
        <p:nvSpPr>
          <p:cNvPr id="49155" name="Rectangle 1"/>
          <p:cNvSpPr>
            <a:spLocks noChangeArrowheads="1"/>
          </p:cNvSpPr>
          <p:nvPr/>
        </p:nvSpPr>
        <p:spPr bwMode="auto">
          <a:xfrm>
            <a:off x="650875" y="1143000"/>
            <a:ext cx="112299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defRPr/>
            </a:pPr>
            <a:r>
              <a:rPr lang="fr" dirty="0" smtClean="0"/>
              <a:t>Ansible est accompagné par une documentation accès riche sous </a:t>
            </a:r>
          </a:p>
          <a:p>
            <a:pPr>
              <a:defRPr/>
            </a:pPr>
            <a:r>
              <a:rPr lang="fr" dirty="0"/>
              <a:t> </a:t>
            </a:r>
            <a:r>
              <a:rPr lang="fr" dirty="0" smtClean="0"/>
              <a:t>    </a:t>
            </a:r>
            <a:r>
              <a:rPr lang="fr-FR" dirty="0">
                <a:hlinkClick r:id="rId4"/>
              </a:rPr>
              <a:t>https://docs.ansible.com</a:t>
            </a:r>
            <a:r>
              <a:rPr lang="fr-FR" dirty="0" smtClean="0">
                <a:hlinkClick r:id="rId4"/>
              </a:rPr>
              <a:t>/</a:t>
            </a:r>
            <a:endParaRPr lang="fr-FR" dirty="0" smtClean="0"/>
          </a:p>
          <a:p>
            <a:pPr>
              <a:defRPr/>
            </a:pPr>
            <a:r>
              <a:rPr lang="fr" dirty="0" smtClean="0"/>
              <a:t> </a:t>
            </a:r>
          </a:p>
          <a:p>
            <a:pPr marL="285750" indent="-285750">
              <a:buFont typeface="Wingdings" panose="05000000000000000000" pitchFamily="2" charset="2"/>
              <a:buChar char="Ø"/>
              <a:defRPr/>
            </a:pPr>
            <a:r>
              <a:rPr lang="fr-FR" dirty="0" smtClean="0"/>
              <a:t>La</a:t>
            </a:r>
            <a:r>
              <a:rPr lang="fr" dirty="0" smtClean="0"/>
              <a:t> section Get Started permet de se familiariser avec Ansible elle contient également une rubrique</a:t>
            </a:r>
          </a:p>
          <a:p>
            <a:pPr>
              <a:defRPr/>
            </a:pPr>
            <a:r>
              <a:rPr lang="fr" dirty="0"/>
              <a:t> </a:t>
            </a:r>
            <a:r>
              <a:rPr lang="fr" dirty="0" smtClean="0"/>
              <a:t> qui montre la procédure d'installation de Ansible</a:t>
            </a:r>
          </a:p>
          <a:p>
            <a:pPr>
              <a:defRPr/>
            </a:pPr>
            <a:r>
              <a:rPr lang="fr" dirty="0"/>
              <a:t> </a:t>
            </a:r>
            <a:r>
              <a:rPr lang="fr" dirty="0" smtClean="0"/>
              <a:t> </a:t>
            </a:r>
            <a:r>
              <a:rPr lang="fr-FR" dirty="0">
                <a:hlinkClick r:id="rId5"/>
              </a:rPr>
              <a:t>https://</a:t>
            </a:r>
            <a:r>
              <a:rPr lang="fr-FR" dirty="0" smtClean="0">
                <a:hlinkClick r:id="rId5"/>
              </a:rPr>
              <a:t>docs.ansible.com/ansible/latest/installation_guide/intro_installation.html#installing-and-upgrading-ansible</a:t>
            </a:r>
            <a:endParaRPr lang="fr-FR" dirty="0" smtClean="0"/>
          </a:p>
          <a:p>
            <a:pPr>
              <a:defRPr/>
            </a:pPr>
            <a:endParaRPr lang="fr" dirty="0" smtClean="0"/>
          </a:p>
          <a:p>
            <a:pPr>
              <a:defRPr/>
            </a:pPr>
            <a:endParaRPr lang="fr" dirty="0"/>
          </a:p>
          <a:p>
            <a:pPr marL="285750" indent="-285750">
              <a:buFont typeface="Wingdings" panose="05000000000000000000" pitchFamily="2" charset="2"/>
              <a:buChar char="Ø"/>
              <a:defRPr/>
            </a:pPr>
            <a:r>
              <a:rPr lang="fr" dirty="0" smtClean="0"/>
              <a:t>La documentation est egalement utilisée comme référenciel pour savoir comment utiliser les modules</a:t>
            </a:r>
          </a:p>
          <a:p>
            <a:pPr>
              <a:defRPr/>
            </a:pPr>
            <a:r>
              <a:rPr lang="fr" dirty="0"/>
              <a:t> </a:t>
            </a:r>
            <a:r>
              <a:rPr lang="fr" dirty="0" smtClean="0"/>
              <a:t>     qui servent à automatiser certaines tâches</a:t>
            </a:r>
            <a:endParaRPr lang="fr" dirty="0"/>
          </a:p>
          <a:p>
            <a:pPr>
              <a:defRPr/>
            </a:pPr>
            <a:endParaRPr lang="fr" dirty="0" smtClean="0"/>
          </a:p>
          <a:p>
            <a:pPr>
              <a:defRPr/>
            </a:pPr>
            <a:endParaRPr lang="fr" dirty="0"/>
          </a:p>
        </p:txBody>
      </p:sp>
      <p:pic>
        <p:nvPicPr>
          <p:cNvPr id="340996" name="Picture 5" descr="Linux, qu'est-ce que c'est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725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41400"/>
            <a:ext cx="110839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a:t>
            </a:r>
            <a:r>
              <a:rPr lang="fr-FR" b="1" dirty="0" smtClean="0">
                <a:latin typeface="Times New Roman" panose="02020603050405020304" pitchFamily="18" charset="0"/>
                <a:cs typeface="Times New Roman" panose="02020603050405020304" pitchFamily="18" charset="0"/>
              </a:rPr>
              <a:t>Handler</a:t>
            </a:r>
            <a:r>
              <a:rPr lang="fr-FR" dirty="0" smtClean="0">
                <a:latin typeface="Times New Roman" panose="02020603050405020304" pitchFamily="18" charset="0"/>
                <a:cs typeface="Times New Roman" panose="02020603050405020304" pitchFamily="18" charset="0"/>
              </a:rPr>
              <a:t> représentent une </a:t>
            </a:r>
            <a:r>
              <a:rPr lang="fr-FR" dirty="0">
                <a:latin typeface="Times New Roman" panose="02020603050405020304" pitchFamily="18" charset="0"/>
                <a:cs typeface="Times New Roman" panose="02020603050405020304" pitchFamily="18" charset="0"/>
              </a:rPr>
              <a:t>fonctionnalité importante dans Ansible qui permet de gérer les actions déclenchées en réponse à des changements dans les tâches exécutées dans les </a:t>
            </a:r>
            <a:r>
              <a:rPr lang="fr-FR" dirty="0" err="1" smtClean="0">
                <a:latin typeface="Times New Roman" panose="02020603050405020304" pitchFamily="18" charset="0"/>
                <a:cs typeface="Times New Roman" panose="02020603050405020304" pitchFamily="18" charset="0"/>
              </a:rPr>
              <a:t>Playbooks</a:t>
            </a: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ne faut pas confondre les </a:t>
            </a:r>
            <a:r>
              <a:rPr lang="fr-FR" altLang="fr-FR" b="1" dirty="0" smtClean="0">
                <a:latin typeface="Times New Roman" panose="02020603050405020304" pitchFamily="18" charset="0"/>
                <a:cs typeface="Times New Roman" panose="02020603050405020304" pitchFamily="18" charset="0"/>
              </a:rPr>
              <a:t>Handler</a:t>
            </a:r>
            <a:r>
              <a:rPr lang="fr-FR" altLang="fr-FR" dirty="0" smtClean="0">
                <a:latin typeface="Times New Roman" panose="02020603050405020304" pitchFamily="18" charset="0"/>
                <a:cs typeface="Times New Roman" panose="02020603050405020304" pitchFamily="18" charset="0"/>
              </a:rPr>
              <a:t> avec les tâches </a:t>
            </a:r>
            <a:r>
              <a:rPr lang="fr-FR" dirty="0">
                <a:latin typeface="Times New Roman" panose="02020603050405020304" pitchFamily="18" charset="0"/>
                <a:cs typeface="Times New Roman" panose="02020603050405020304" pitchFamily="18" charset="0"/>
              </a:rPr>
              <a:t>qui sont exécutées </a:t>
            </a:r>
            <a:r>
              <a:rPr lang="fr-FR" dirty="0" smtClean="0">
                <a:latin typeface="Times New Roman" panose="02020603050405020304" pitchFamily="18" charset="0"/>
                <a:cs typeface="Times New Roman" panose="02020603050405020304" pitchFamily="18" charset="0"/>
              </a:rPr>
              <a:t>séquentiellement. </a:t>
            </a:r>
            <a:r>
              <a:rPr lang="fr-FR" dirty="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es </a:t>
            </a:r>
            <a:r>
              <a:rPr lang="fr-FR" b="1" dirty="0">
                <a:latin typeface="Times New Roman" panose="02020603050405020304" pitchFamily="18" charset="0"/>
                <a:cs typeface="Times New Roman" panose="02020603050405020304" pitchFamily="18" charset="0"/>
              </a:rPr>
              <a:t>H</a:t>
            </a:r>
            <a:r>
              <a:rPr lang="fr-FR" b="1" dirty="0" smtClean="0">
                <a:latin typeface="Times New Roman" panose="02020603050405020304" pitchFamily="18" charset="0"/>
                <a:cs typeface="Times New Roman" panose="02020603050405020304" pitchFamily="18" charset="0"/>
              </a:rPr>
              <a:t>andler</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sont activés uniquement lorsqu'ils sont notifiés par d'autres </a:t>
            </a:r>
            <a:r>
              <a:rPr lang="fr-FR" dirty="0" smtClean="0">
                <a:latin typeface="Times New Roman" panose="02020603050405020304" pitchFamily="18" charset="0"/>
                <a:cs typeface="Times New Roman" panose="02020603050405020304" pitchFamily="18" charset="0"/>
              </a:rPr>
              <a:t>tâches</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Voici quelques points clés à retenir sur les </a:t>
            </a:r>
            <a:r>
              <a:rPr lang="fr-FR" b="1" dirty="0" smtClean="0">
                <a:latin typeface="Times New Roman" panose="02020603050405020304" pitchFamily="18" charset="0"/>
                <a:cs typeface="Times New Roman" panose="02020603050405020304" pitchFamily="18" charset="0"/>
              </a:rPr>
              <a:t>Handler</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Ansible </a:t>
            </a:r>
            <a:r>
              <a:rPr 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0" indent="0"/>
            <a:r>
              <a:rPr lang="fr-FR" b="1" dirty="0">
                <a:latin typeface="Times New Roman" panose="02020603050405020304" pitchFamily="18" charset="0"/>
                <a:cs typeface="Times New Roman" panose="02020603050405020304" pitchFamily="18" charset="0"/>
              </a:rPr>
              <a:t>Déclenchement par les tâches </a:t>
            </a:r>
            <a:r>
              <a:rPr lang="fr-FR" b="1" dirty="0" smtClean="0">
                <a:latin typeface="Times New Roman" panose="02020603050405020304" pitchFamily="18" charset="0"/>
                <a:cs typeface="Times New Roman" panose="02020603050405020304" pitchFamily="18" charset="0"/>
              </a:rPr>
              <a:t>:</a:t>
            </a:r>
          </a:p>
          <a:p>
            <a:pPr marL="0" indent="0"/>
            <a:endParaRPr lang="fr-FR" b="1" dirty="0" smtClean="0">
              <a:latin typeface="Times New Roman" panose="02020603050405020304" pitchFamily="18" charset="0"/>
              <a:cs typeface="Times New Roman" panose="02020603050405020304" pitchFamily="18" charset="0"/>
            </a:endParaRPr>
          </a:p>
          <a:p>
            <a:pPr marL="171450" lvl="1" indent="277813"/>
            <a:r>
              <a:rPr lang="fr-FR" dirty="0" smtClean="0">
                <a:latin typeface="Times New Roman" panose="02020603050405020304" pitchFamily="18" charset="0"/>
                <a:cs typeface="Times New Roman" panose="02020603050405020304" pitchFamily="18" charset="0"/>
              </a:rPr>
              <a:t>Lorsqu'une </a:t>
            </a:r>
            <a:r>
              <a:rPr lang="fr-FR" dirty="0">
                <a:latin typeface="Times New Roman" panose="02020603050405020304" pitchFamily="18" charset="0"/>
                <a:cs typeface="Times New Roman" panose="02020603050405020304" pitchFamily="18" charset="0"/>
              </a:rPr>
              <a:t>tâche modifie l'état du système d'une manière qui nécessite une action supplémentaire, elle </a:t>
            </a:r>
            <a:endParaRPr lang="fr-FR" dirty="0" smtClean="0">
              <a:latin typeface="Times New Roman" panose="02020603050405020304" pitchFamily="18" charset="0"/>
              <a:cs typeface="Times New Roman" panose="02020603050405020304" pitchFamily="18" charset="0"/>
            </a:endParaRPr>
          </a:p>
          <a:p>
            <a:pPr marL="171450" lvl="1" indent="277813"/>
            <a:r>
              <a:rPr lang="fr-FR" dirty="0" smtClean="0">
                <a:latin typeface="Times New Roman" panose="02020603050405020304" pitchFamily="18" charset="0"/>
                <a:cs typeface="Times New Roman" panose="02020603050405020304" pitchFamily="18" charset="0"/>
              </a:rPr>
              <a:t>peut </a:t>
            </a:r>
            <a:r>
              <a:rPr lang="fr-FR" dirty="0">
                <a:latin typeface="Times New Roman" panose="02020603050405020304" pitchFamily="18" charset="0"/>
                <a:cs typeface="Times New Roman" panose="02020603050405020304" pitchFamily="18" charset="0"/>
              </a:rPr>
              <a:t>notifier un ou plusieurs handlers pour effectuer ces actions</a:t>
            </a:r>
            <a:r>
              <a:rPr lang="fr-FR" dirty="0" smtClean="0">
                <a:latin typeface="Times New Roman" panose="02020603050405020304" pitchFamily="18" charset="0"/>
                <a:cs typeface="Times New Roman" panose="02020603050405020304" pitchFamily="18" charset="0"/>
              </a:rPr>
              <a:t>.</a:t>
            </a:r>
          </a:p>
          <a:p>
            <a:pPr marL="171450" lvl="1"/>
            <a:endParaRPr lang="fr-FR" dirty="0" smtClean="0">
              <a:latin typeface="Times New Roman" panose="02020603050405020304" pitchFamily="18" charset="0"/>
              <a:cs typeface="Times New Roman" panose="02020603050405020304" pitchFamily="18" charset="0"/>
            </a:endParaRPr>
          </a:p>
          <a:p>
            <a:pPr marL="0" lvl="1"/>
            <a:r>
              <a:rPr lang="fr-FR" b="1" dirty="0">
                <a:latin typeface="Times New Roman" panose="02020603050405020304" pitchFamily="18" charset="0"/>
                <a:cs typeface="Times New Roman" panose="02020603050405020304" pitchFamily="18" charset="0"/>
              </a:rPr>
              <a:t>Définition </a:t>
            </a:r>
            <a:r>
              <a:rPr lang="fr-FR" b="1" dirty="0" smtClean="0">
                <a:latin typeface="Times New Roman" panose="02020603050405020304" pitchFamily="18" charset="0"/>
                <a:cs typeface="Times New Roman" panose="02020603050405020304" pitchFamily="18" charset="0"/>
              </a:rPr>
              <a:t>des Handler :</a:t>
            </a:r>
          </a:p>
          <a:p>
            <a:pPr marL="457200" lvl="2"/>
            <a:endParaRPr lang="fr-FR" b="1" dirty="0" smtClean="0">
              <a:latin typeface="Times New Roman" panose="02020603050405020304" pitchFamily="18" charset="0"/>
              <a:cs typeface="Times New Roman" panose="02020603050405020304" pitchFamily="18" charset="0"/>
            </a:endParaRPr>
          </a:p>
          <a:p>
            <a:pPr marL="457200" lvl="2"/>
            <a:r>
              <a:rPr lang="fr-FR" dirty="0" smtClean="0">
                <a:latin typeface="Times New Roman" panose="02020603050405020304" pitchFamily="18" charset="0"/>
                <a:cs typeface="Times New Roman" panose="02020603050405020304" pitchFamily="18" charset="0"/>
              </a:rPr>
              <a:t>Les Handler </a:t>
            </a:r>
            <a:r>
              <a:rPr lang="fr-FR" dirty="0">
                <a:latin typeface="Times New Roman" panose="02020603050405020304" pitchFamily="18" charset="0"/>
                <a:cs typeface="Times New Roman" panose="02020603050405020304" pitchFamily="18" charset="0"/>
              </a:rPr>
              <a:t>sont définis dans la section handlers du </a:t>
            </a:r>
            <a:r>
              <a:rPr lang="fr-FR" b="1" dirty="0" smtClean="0">
                <a:latin typeface="Times New Roman" panose="02020603050405020304" pitchFamily="18" charset="0"/>
                <a:cs typeface="Times New Roman" panose="02020603050405020304" pitchFamily="18" charset="0"/>
              </a:rPr>
              <a:t>Playbook. </a:t>
            </a:r>
            <a:r>
              <a:rPr lang="fr-FR" dirty="0">
                <a:latin typeface="Times New Roman" panose="02020603050405020304" pitchFamily="18" charset="0"/>
                <a:cs typeface="Times New Roman" panose="02020603050405020304" pitchFamily="18" charset="0"/>
              </a:rPr>
              <a:t>Chaque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est associé à un nom unique et contient une ou plusieurs actions à exécuter en réponse à sa notification</a:t>
            </a:r>
            <a:endParaRPr lang="fr-FR" dirty="0" smtClean="0">
              <a:latin typeface="Times New Roman" panose="02020603050405020304" pitchFamily="18" charset="0"/>
              <a:cs typeface="Times New Roman" panose="02020603050405020304" pitchFamily="18" charset="0"/>
            </a:endParaRPr>
          </a:p>
          <a:p>
            <a:pPr marL="0" lvl="1"/>
            <a:endParaRPr lang="fr-FR"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5311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41400"/>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b="1" dirty="0" smtClean="0">
                <a:latin typeface="Times New Roman" panose="02020603050405020304" pitchFamily="18" charset="0"/>
                <a:cs typeface="Times New Roman" panose="02020603050405020304" pitchFamily="18" charset="0"/>
              </a:rPr>
              <a:t>La notification:</a:t>
            </a:r>
          </a:p>
          <a:p>
            <a:pPr marL="0" indent="0"/>
            <a:endParaRPr lang="fr-FR" b="1" dirty="0" smtClean="0">
              <a:latin typeface="Times New Roman" panose="02020603050405020304" pitchFamily="18" charset="0"/>
              <a:cs typeface="Times New Roman" panose="02020603050405020304" pitchFamily="18" charset="0"/>
            </a:endParaRPr>
          </a:p>
          <a:p>
            <a:pPr marL="171450" lvl="1" indent="277813"/>
            <a:r>
              <a:rPr lang="fr-FR" dirty="0">
                <a:latin typeface="Times New Roman" panose="02020603050405020304" pitchFamily="18" charset="0"/>
                <a:cs typeface="Times New Roman" panose="02020603050405020304" pitchFamily="18" charset="0"/>
              </a:rPr>
              <a:t>Pour notifier un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une tâche utilise la directive </a:t>
            </a:r>
            <a:r>
              <a:rPr lang="fr-FR" dirty="0" err="1">
                <a:latin typeface="Times New Roman" panose="02020603050405020304" pitchFamily="18" charset="0"/>
                <a:cs typeface="Times New Roman" panose="02020603050405020304" pitchFamily="18" charset="0"/>
              </a:rPr>
              <a:t>notify</a:t>
            </a:r>
            <a:r>
              <a:rPr lang="fr-FR" dirty="0">
                <a:latin typeface="Times New Roman" panose="02020603050405020304" pitchFamily="18" charset="0"/>
                <a:cs typeface="Times New Roman" panose="02020603050405020304" pitchFamily="18" charset="0"/>
              </a:rPr>
              <a:t> avec le nom du </a:t>
            </a:r>
            <a:r>
              <a:rPr lang="fr-FR" dirty="0" err="1" smtClean="0">
                <a:latin typeface="Times New Roman" panose="02020603050405020304" pitchFamily="18" charset="0"/>
                <a:cs typeface="Times New Roman" panose="02020603050405020304" pitchFamily="18" charset="0"/>
              </a:rPr>
              <a:t>handler</a:t>
            </a:r>
            <a:endParaRPr lang="fr-FR" dirty="0" smtClean="0">
              <a:latin typeface="Times New Roman" panose="02020603050405020304" pitchFamily="18" charset="0"/>
              <a:cs typeface="Times New Roman" panose="02020603050405020304" pitchFamily="18" charset="0"/>
            </a:endParaRPr>
          </a:p>
          <a:p>
            <a:pPr marL="171450" lvl="1" indent="277813"/>
            <a:endParaRPr lang="fr-FR" dirty="0" smtClean="0">
              <a:latin typeface="Times New Roman" panose="02020603050405020304" pitchFamily="18" charset="0"/>
              <a:cs typeface="Times New Roman" panose="02020603050405020304" pitchFamily="18" charset="0"/>
            </a:endParaRPr>
          </a:p>
          <a:p>
            <a:pPr marL="0" lvl="1"/>
            <a:r>
              <a:rPr lang="fr-FR" b="1" dirty="0">
                <a:latin typeface="Times New Roman" panose="02020603050405020304" pitchFamily="18" charset="0"/>
                <a:cs typeface="Times New Roman" panose="02020603050405020304" pitchFamily="18" charset="0"/>
              </a:rPr>
              <a:t>Exécution différée:</a:t>
            </a:r>
            <a:endParaRPr lang="fr-FR" b="1" dirty="0" smtClean="0">
              <a:latin typeface="Times New Roman" panose="02020603050405020304" pitchFamily="18" charset="0"/>
              <a:cs typeface="Times New Roman" panose="02020603050405020304" pitchFamily="18" charset="0"/>
            </a:endParaRPr>
          </a:p>
          <a:p>
            <a:pPr marL="457200" lvl="2"/>
            <a:endParaRPr lang="fr-FR" b="1" dirty="0" smtClean="0">
              <a:latin typeface="Times New Roman" panose="02020603050405020304" pitchFamily="18" charset="0"/>
              <a:cs typeface="Times New Roman" panose="02020603050405020304" pitchFamily="18" charset="0"/>
            </a:endParaRPr>
          </a:p>
          <a:p>
            <a:pPr marL="457200" lvl="2"/>
            <a:r>
              <a:rPr lang="fr-FR" dirty="0">
                <a:latin typeface="Times New Roman" panose="02020603050405020304" pitchFamily="18" charset="0"/>
                <a:cs typeface="Times New Roman" panose="02020603050405020304" pitchFamily="18" charset="0"/>
              </a:rPr>
              <a:t>Les handlers sont exécutés </a:t>
            </a:r>
            <a:r>
              <a:rPr lang="fr-FR" u="sng" dirty="0">
                <a:latin typeface="Times New Roman" panose="02020603050405020304" pitchFamily="18" charset="0"/>
                <a:cs typeface="Times New Roman" panose="02020603050405020304" pitchFamily="18" charset="0"/>
              </a:rPr>
              <a:t>à la fin de l'exécution du </a:t>
            </a:r>
            <a:r>
              <a:rPr lang="fr-FR" u="sng"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après que toutes les tâches ont été traitées. Cela garantit que les handlers ne sont exécutés qu'une seule fois et à la fin de l'exécution du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même s'ils sont notifiés plusieurs fois par différentes </a:t>
            </a:r>
            <a:r>
              <a:rPr lang="fr-FR" dirty="0" smtClean="0">
                <a:latin typeface="Times New Roman" panose="02020603050405020304" pitchFamily="18" charset="0"/>
                <a:cs typeface="Times New Roman" panose="02020603050405020304" pitchFamily="18" charset="0"/>
              </a:rPr>
              <a:t>tâches</a:t>
            </a:r>
          </a:p>
          <a:p>
            <a:pPr marL="457200" lvl="2"/>
            <a:endParaRPr lang="fr-FR" dirty="0">
              <a:latin typeface="Times New Roman" panose="02020603050405020304" pitchFamily="18" charset="0"/>
              <a:cs typeface="Times New Roman" panose="02020603050405020304" pitchFamily="18" charset="0"/>
            </a:endParaRPr>
          </a:p>
          <a:p>
            <a:pPr marL="0" lvl="2"/>
            <a:r>
              <a:rPr lang="fr-FR" b="1" dirty="0" smtClean="0">
                <a:latin typeface="Times New Roman" panose="02020603050405020304" pitchFamily="18" charset="0"/>
                <a:cs typeface="Times New Roman" panose="02020603050405020304" pitchFamily="18" charset="0"/>
              </a:rPr>
              <a:t>Les performances: </a:t>
            </a:r>
          </a:p>
          <a:p>
            <a:pPr marL="0" lvl="2"/>
            <a:endParaRPr lang="fr-FR" dirty="0">
              <a:latin typeface="Times New Roman" panose="02020603050405020304" pitchFamily="18" charset="0"/>
              <a:cs typeface="Times New Roman" panose="02020603050405020304" pitchFamily="18" charset="0"/>
            </a:endParaRPr>
          </a:p>
          <a:p>
            <a:pPr marL="0" lvl="2"/>
            <a:r>
              <a:rPr lang="fr-FR" dirty="0">
                <a:latin typeface="Times New Roman" panose="02020603050405020304" pitchFamily="18" charset="0"/>
                <a:cs typeface="Times New Roman" panose="02020603050405020304" pitchFamily="18" charset="0"/>
              </a:rPr>
              <a:t>Les handlers permettent d'optimiser les performances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en évitant des redémarrages ou des actions inutiles. Par exemple, plusieurs tâches peuvent notifier le même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mais celui-ci ne sera exécuté qu'une seule fois à la fin de l'exécution du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a:t>
            </a:r>
            <a:endParaRPr lang="fr-FR"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850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Les </a:t>
            </a:r>
            <a:r>
              <a:rPr lang="fr-FR" altLang="fr-FR" b="1" dirty="0">
                <a:latin typeface="Times New Roman" panose="02020603050405020304" pitchFamily="18" charset="0"/>
                <a:cs typeface="Times New Roman" panose="02020603050405020304" pitchFamily="18" charset="0"/>
              </a:rPr>
              <a:t>Handler</a:t>
            </a:r>
            <a:r>
              <a:rPr lang="fr-FR" altLang="fr-FR" dirty="0">
                <a:latin typeface="Times New Roman" panose="02020603050405020304" pitchFamily="18" charset="0"/>
                <a:cs typeface="Times New Roman" panose="02020603050405020304" pitchFamily="18" charset="0"/>
              </a:rPr>
              <a:t> assurent que certaines tâches sont </a:t>
            </a:r>
            <a:r>
              <a:rPr lang="fr-FR" altLang="fr-FR" dirty="0" smtClean="0">
                <a:latin typeface="Times New Roman" panose="02020603050405020304" pitchFamily="18" charset="0"/>
                <a:cs typeface="Times New Roman" panose="02020603050405020304" pitchFamily="18" charset="0"/>
              </a:rPr>
              <a:t>réussies </a:t>
            </a:r>
            <a:r>
              <a:rPr lang="fr-FR" altLang="fr-FR" dirty="0">
                <a:latin typeface="Times New Roman" panose="02020603050405020304" pitchFamily="18" charset="0"/>
                <a:cs typeface="Times New Roman" panose="02020603050405020304" pitchFamily="18" charset="0"/>
              </a:rPr>
              <a:t>tout d'abord pour continuer l'exécution du reste des tâches</a:t>
            </a:r>
            <a:endParaRPr lang="fr-FR" altLang="fr-FR" sz="1600" b="1" dirty="0">
              <a:latin typeface="Times New Roman" panose="02020603050405020304" pitchFamily="18" charset="0"/>
              <a:cs typeface="Times New Roman" panose="02020603050405020304" pitchFamily="18" charset="0"/>
            </a:endParaRPr>
          </a:p>
        </p:txBody>
      </p:sp>
      <p:sp>
        <p:nvSpPr>
          <p:cNvPr id="351237" name="Rectangle 2"/>
          <p:cNvSpPr>
            <a:spLocks noChangeArrowheads="1"/>
          </p:cNvSpPr>
          <p:nvPr/>
        </p:nvSpPr>
        <p:spPr bwMode="auto">
          <a:xfrm>
            <a:off x="817880" y="2042160"/>
            <a:ext cx="411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Setup web servers </a:t>
            </a:r>
            <a:r>
              <a:rPr lang="fr-FR" altLang="fr-FR" dirty="0" err="1">
                <a:latin typeface="Times New Roman" panose="02020603050405020304" pitchFamily="18" charset="0"/>
                <a:cs typeface="Times New Roman" panose="02020603050405020304" pitchFamily="18" charset="0"/>
              </a:rPr>
              <a:t>with</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handler</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hosts: </a:t>
            </a:r>
            <a:r>
              <a:rPr lang="fr-FR" altLang="fr-FR" dirty="0" err="1" smtClean="0">
                <a:latin typeface="Times New Roman" panose="02020603050405020304" pitchFamily="18" charset="0"/>
                <a:cs typeface="Times New Roman" panose="02020603050405020304" pitchFamily="18" charset="0"/>
              </a:rPr>
              <a:t>web_servers</a:t>
            </a:r>
            <a:endParaRPr lang="fr-FR" altLang="fr-FR" dirty="0" smtClean="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true</a:t>
            </a:r>
            <a:endParaRPr lang="fr-FR" altLang="fr-FR" dirty="0" smtClean="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root</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tasks</a:t>
            </a:r>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Ensure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is</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installed</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apt</a:t>
            </a:r>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state: </a:t>
            </a:r>
            <a:r>
              <a:rPr lang="fr-FR" altLang="fr-FR" dirty="0" err="1">
                <a:latin typeface="Times New Roman" panose="02020603050405020304" pitchFamily="18" charset="0"/>
                <a:cs typeface="Times New Roman" panose="02020603050405020304" pitchFamily="18" charset="0"/>
              </a:rPr>
              <a:t>present</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notify</a:t>
            </a:r>
            <a:r>
              <a:rPr lang="fr-FR" altLang="fr-FR" dirty="0">
                <a:latin typeface="Times New Roman" panose="02020603050405020304" pitchFamily="18" charset="0"/>
                <a:cs typeface="Times New Roman" panose="02020603050405020304" pitchFamily="18" charset="0"/>
              </a:rPr>
              <a:t>: Restart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Ensure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is</a:t>
            </a:r>
            <a:r>
              <a:rPr lang="fr-FR" altLang="fr-FR" dirty="0">
                <a:latin typeface="Times New Roman" panose="02020603050405020304" pitchFamily="18" charset="0"/>
                <a:cs typeface="Times New Roman" panose="02020603050405020304" pitchFamily="18" charset="0"/>
              </a:rPr>
              <a:t> running</a:t>
            </a:r>
          </a:p>
          <a:p>
            <a:r>
              <a:rPr lang="fr-FR" altLang="fr-FR" dirty="0">
                <a:latin typeface="Times New Roman" panose="02020603050405020304" pitchFamily="18" charset="0"/>
                <a:cs typeface="Times New Roman" panose="02020603050405020304" pitchFamily="18" charset="0"/>
              </a:rPr>
              <a:t>      service:</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state: </a:t>
            </a:r>
            <a:r>
              <a:rPr lang="fr-FR" altLang="fr-FR" dirty="0" err="1">
                <a:latin typeface="Times New Roman" panose="02020603050405020304" pitchFamily="18" charset="0"/>
                <a:cs typeface="Times New Roman" panose="02020603050405020304" pitchFamily="18" charset="0"/>
              </a:rPr>
              <a:t>started</a:t>
            </a:r>
            <a:endParaRPr lang="fr-FR" alt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4976707" y="2251922"/>
            <a:ext cx="6096000" cy="3140075"/>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Copy index.html</a:t>
            </a:r>
          </a:p>
          <a:p>
            <a:pPr>
              <a:defRPr/>
            </a:pPr>
            <a:r>
              <a:rPr lang="fr-FR" dirty="0">
                <a:latin typeface="Times New Roman" panose="02020603050405020304" pitchFamily="18" charset="0"/>
                <a:cs typeface="Times New Roman" panose="02020603050405020304" pitchFamily="18" charset="0"/>
              </a:rPr>
              <a:t>      copy:</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src</a:t>
            </a:r>
            <a:r>
              <a:rPr lang="fr-FR" dirty="0">
                <a:latin typeface="Times New Roman" panose="02020603050405020304" pitchFamily="18" charset="0"/>
                <a:cs typeface="Times New Roman" panose="02020603050405020304" pitchFamily="18" charset="0"/>
              </a:rPr>
              <a:t>: index.html</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dest</a:t>
            </a:r>
            <a:r>
              <a:rPr lang="fr-FR" dirty="0">
                <a:latin typeface="Times New Roman" panose="02020603050405020304" pitchFamily="18" charset="0"/>
                <a:cs typeface="Times New Roman" panose="02020603050405020304" pitchFamily="18" charset="0"/>
              </a:rPr>
              <a:t>: /var/www/html/</a:t>
            </a:r>
          </a:p>
          <a:p>
            <a:pPr>
              <a:defRPr/>
            </a:pPr>
            <a:r>
              <a:rPr lang="fr-FR" dirty="0">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handlers:</a:t>
            </a:r>
          </a:p>
          <a:p>
            <a:pPr>
              <a:defRPr/>
            </a:pP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service: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state: </a:t>
            </a:r>
            <a:r>
              <a:rPr lang="fr-FR" dirty="0" err="1">
                <a:latin typeface="Times New Roman" panose="02020603050405020304" pitchFamily="18" charset="0"/>
                <a:cs typeface="Times New Roman" panose="02020603050405020304" pitchFamily="18" charset="0"/>
              </a:rPr>
              <a:t>restarted</a:t>
            </a:r>
            <a:endParaRPr 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887017" y="1527810"/>
            <a:ext cx="10138994" cy="369332"/>
          </a:xfrm>
          <a:prstGeom prst="rect">
            <a:avLst/>
          </a:prstGeom>
        </p:spPr>
        <p:txBody>
          <a:bodyPr wrap="none">
            <a:spAutoFit/>
          </a:bodyPr>
          <a:lstStyle/>
          <a:p>
            <a:r>
              <a:rPr lang="fr-FR" dirty="0" smtClean="0"/>
              <a:t>La </a:t>
            </a:r>
            <a:r>
              <a:rPr lang="fr-FR" dirty="0"/>
              <a:t>commande d’appel: </a:t>
            </a:r>
            <a:r>
              <a:rPr lang="fr-FR" dirty="0" err="1"/>
              <a:t>ansible-playbook</a:t>
            </a:r>
            <a:r>
              <a:rPr lang="fr-FR" dirty="0"/>
              <a:t> </a:t>
            </a:r>
            <a:r>
              <a:rPr lang="fr-FR" dirty="0" err="1"/>
              <a:t>install_nginx.yaml</a:t>
            </a:r>
            <a:r>
              <a:rPr lang="fr-FR" dirty="0"/>
              <a:t> --extra-vars "</a:t>
            </a:r>
            <a:r>
              <a:rPr lang="fr-FR" dirty="0" err="1"/>
              <a:t>ansible_become_pass</a:t>
            </a:r>
            <a:r>
              <a:rPr lang="fr-FR" dirty="0"/>
              <a:t>=test123++"</a:t>
            </a:r>
            <a:endParaRPr lang="en-US" dirty="0"/>
          </a:p>
        </p:txBody>
      </p:sp>
    </p:spTree>
    <p:extLst>
      <p:ext uri="{BB962C8B-B14F-4D97-AF65-F5344CB8AC3E}">
        <p14:creationId xmlns:p14="http://schemas.microsoft.com/office/powerpoint/2010/main" val="36725631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variables</a:t>
            </a:r>
          </a:p>
        </p:txBody>
      </p:sp>
    </p:spTree>
    <p:extLst>
      <p:ext uri="{BB962C8B-B14F-4D97-AF65-F5344CB8AC3E}">
        <p14:creationId xmlns:p14="http://schemas.microsoft.com/office/powerpoint/2010/main" val="13843718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variables de A</a:t>
            </a:r>
            <a:r>
              <a:rPr lang="fr-FR" altLang="fr-FR" b="1" dirty="0" smtClean="0">
                <a:latin typeface="Times New Roman" panose="02020603050405020304" pitchFamily="18" charset="0"/>
                <a:cs typeface="Times New Roman" panose="02020603050405020304" pitchFamily="18" charset="0"/>
              </a:rPr>
              <a:t>nsible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3284" name="Rectangle 1"/>
          <p:cNvSpPr>
            <a:spLocks noChangeArrowheads="1"/>
          </p:cNvSpPr>
          <p:nvPr/>
        </p:nvSpPr>
        <p:spPr bwMode="auto">
          <a:xfrm>
            <a:off x="650875" y="1066800"/>
            <a:ext cx="11083925"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Les </a:t>
            </a:r>
            <a:r>
              <a:rPr lang="fr-FR" altLang="fr-FR" b="1" dirty="0">
                <a:latin typeface="Times New Roman" panose="02020603050405020304" pitchFamily="18" charset="0"/>
                <a:cs typeface="Times New Roman" panose="02020603050405020304" pitchFamily="18" charset="0"/>
              </a:rPr>
              <a:t>Variables</a:t>
            </a:r>
            <a:r>
              <a:rPr lang="fr-FR" alt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sont </a:t>
            </a:r>
            <a:r>
              <a:rPr lang="fr-FR" dirty="0">
                <a:latin typeface="Times New Roman" panose="02020603050405020304" pitchFamily="18" charset="0"/>
                <a:cs typeface="Times New Roman" panose="02020603050405020304" pitchFamily="18" charset="0"/>
              </a:rPr>
              <a:t>des espaces réservés qui stockent des valeurs qui peuvent être utilisées dans les </a:t>
            </a:r>
            <a:r>
              <a:rPr lang="fr-FR" dirty="0" smtClean="0">
                <a:latin typeface="Times New Roman" panose="02020603050405020304" pitchFamily="18" charset="0"/>
                <a:cs typeface="Times New Roman" panose="02020603050405020304" pitchFamily="18" charset="0"/>
              </a:rPr>
              <a:t>Playbook, </a:t>
            </a:r>
            <a:r>
              <a:rPr lang="fr-FR" dirty="0">
                <a:latin typeface="Times New Roman" panose="02020603050405020304" pitchFamily="18" charset="0"/>
                <a:cs typeface="Times New Roman" panose="02020603050405020304" pitchFamily="18" charset="0"/>
              </a:rPr>
              <a:t>les rôles et les tâches. Ils permettent des configurations dynamiques et rendent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plus réutilisables et adaptables</a:t>
            </a:r>
            <a:r>
              <a:rPr 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Utiliser </a:t>
            </a:r>
            <a:r>
              <a:rPr lang="fr-FR" altLang="fr-FR" dirty="0">
                <a:latin typeface="Times New Roman" panose="02020603050405020304" pitchFamily="18" charset="0"/>
                <a:cs typeface="Times New Roman" panose="02020603050405020304" pitchFamily="18" charset="0"/>
              </a:rPr>
              <a:t>la syntaxe </a:t>
            </a:r>
            <a:r>
              <a:rPr lang="fr-FR" altLang="fr-FR" dirty="0" smtClean="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variable_name</a:t>
            </a:r>
            <a:r>
              <a:rPr lang="fr-FR" altLang="fr-FR" dirty="0">
                <a:latin typeface="Times New Roman" panose="02020603050405020304" pitchFamily="18" charset="0"/>
                <a:cs typeface="Times New Roman" panose="02020603050405020304" pitchFamily="18" charset="0"/>
              </a:rPr>
              <a:t> }} </a:t>
            </a:r>
            <a:r>
              <a:rPr lang="fr-FR" altLang="fr-FR" dirty="0" smtClean="0">
                <a:latin typeface="Times New Roman" panose="02020603050405020304" pitchFamily="18" charset="0"/>
                <a:cs typeface="Times New Roman" panose="02020603050405020304" pitchFamily="18" charset="0"/>
              </a:rPr>
              <a:t>pour </a:t>
            </a:r>
            <a:r>
              <a:rPr lang="fr-FR" altLang="fr-FR" dirty="0">
                <a:latin typeface="Times New Roman" panose="02020603050405020304" pitchFamily="18" charset="0"/>
                <a:cs typeface="Times New Roman" panose="02020603050405020304" pitchFamily="18" charset="0"/>
              </a:rPr>
              <a:t>référencer une variable dans des </a:t>
            </a:r>
            <a:r>
              <a:rPr lang="fr-FR" altLang="fr-FR" dirty="0" smtClean="0">
                <a:latin typeface="Times New Roman" panose="02020603050405020304" pitchFamily="18" charset="0"/>
                <a:cs typeface="Times New Roman" panose="02020603050405020304" pitchFamily="18" charset="0"/>
              </a:rPr>
              <a:t>Playbook, </a:t>
            </a:r>
            <a:r>
              <a:rPr lang="fr-FR" altLang="fr-FR" dirty="0">
                <a:latin typeface="Times New Roman" panose="02020603050405020304" pitchFamily="18" charset="0"/>
                <a:cs typeface="Times New Roman" panose="02020603050405020304" pitchFamily="18" charset="0"/>
              </a:rPr>
              <a:t>des modèles ou des fichiers de tâches</a:t>
            </a:r>
          </a:p>
          <a:p>
            <a:pPr>
              <a:buFont typeface="Wingdings" panose="05000000000000000000" pitchFamily="2" charset="2"/>
              <a:buChar char="Ø"/>
            </a:pPr>
            <a:endParaRPr lang="fr-FR" altLang="fr-FR" sz="1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75728" y="2992548"/>
            <a:ext cx="4599383" cy="3138488"/>
          </a:xfrm>
          <a:prstGeom prst="rect">
            <a:avLst/>
          </a:prstGeom>
        </p:spPr>
        <p:txBody>
          <a:bodyPr wrap="square">
            <a:spAutoFit/>
          </a:bodyPr>
          <a:lstStyle/>
          <a:p>
            <a:pPr>
              <a:defRPr/>
            </a:pPr>
            <a:r>
              <a:rPr lang="fr-FR" dirty="0"/>
              <a:t>---</a:t>
            </a:r>
          </a:p>
          <a:p>
            <a:pPr>
              <a:defRPr/>
            </a:pPr>
            <a:r>
              <a:rPr lang="fr-FR" dirty="0"/>
              <a:t>- </a:t>
            </a:r>
            <a:r>
              <a:rPr lang="fr-FR" dirty="0" err="1"/>
              <a:t>name</a:t>
            </a:r>
            <a:r>
              <a:rPr lang="fr-FR" dirty="0"/>
              <a:t>: exemple de </a:t>
            </a:r>
            <a:r>
              <a:rPr lang="fr-FR" dirty="0" smtClean="0"/>
              <a:t>variables</a:t>
            </a:r>
            <a:endParaRPr lang="fr-FR" dirty="0"/>
          </a:p>
          <a:p>
            <a:pPr>
              <a:defRPr/>
            </a:pPr>
            <a:r>
              <a:rPr lang="fr-FR" dirty="0"/>
              <a:t>  hosts: </a:t>
            </a:r>
            <a:r>
              <a:rPr lang="fr-FR" dirty="0" err="1"/>
              <a:t>ubuntu</a:t>
            </a:r>
            <a:endParaRPr lang="fr-FR" dirty="0"/>
          </a:p>
          <a:p>
            <a:pPr>
              <a:defRPr/>
            </a:pPr>
            <a:r>
              <a:rPr lang="fr-FR" dirty="0"/>
              <a:t>  </a:t>
            </a:r>
            <a:r>
              <a:rPr lang="fr-FR" dirty="0" err="1"/>
              <a:t>become</a:t>
            </a:r>
            <a:r>
              <a:rPr lang="fr-FR" dirty="0"/>
              <a:t>: </a:t>
            </a:r>
            <a:r>
              <a:rPr lang="fr-FR" dirty="0" err="1"/>
              <a:t>true</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a:t>
            </a:r>
            <a:r>
              <a:rPr lang="fr-FR" dirty="0" smtClean="0">
                <a:solidFill>
                  <a:srgbClr val="FF0000"/>
                </a:solidFill>
                <a:effectLst>
                  <a:outerShdw blurRad="38100" dist="38100" dir="2700000" algn="tl">
                    <a:srgbClr val="000000">
                      <a:alpha val="43137"/>
                    </a:srgbClr>
                  </a:outerShdw>
                </a:effectLst>
              </a:rPr>
              <a:t> var1</a:t>
            </a:r>
            <a:r>
              <a:rPr lang="fr-FR" dirty="0">
                <a:solidFill>
                  <a:srgbClr val="FF0000"/>
                </a:solidFill>
                <a:effectLst>
                  <a:outerShdw blurRad="38100" dist="38100" dir="2700000" algn="tl">
                    <a:srgbClr val="000000">
                      <a:alpha val="43137"/>
                    </a:srgbClr>
                  </a:outerShdw>
                </a:effectLst>
              </a:rPr>
              <a:t>: Hello</a:t>
            </a:r>
          </a:p>
          <a:p>
            <a:pPr>
              <a:defRPr/>
            </a:pPr>
            <a:r>
              <a:rPr lang="fr-FR" dirty="0">
                <a:solidFill>
                  <a:srgbClr val="FF0000"/>
                </a:solidFill>
                <a:effectLst>
                  <a:outerShdw blurRad="38100" dist="38100" dir="2700000" algn="tl">
                    <a:srgbClr val="000000">
                      <a:alpha val="43137"/>
                    </a:srgbClr>
                  </a:outerShdw>
                </a:effectLst>
              </a:rPr>
              <a:t>     </a:t>
            </a:r>
            <a:r>
              <a:rPr lang="fr-FR" dirty="0" smtClean="0">
                <a:solidFill>
                  <a:srgbClr val="FF0000"/>
                </a:solidFill>
                <a:effectLst>
                  <a:outerShdw blurRad="38100" dist="38100" dir="2700000" algn="tl">
                    <a:srgbClr val="000000">
                      <a:alpha val="43137"/>
                    </a:srgbClr>
                  </a:outerShdw>
                </a:effectLst>
              </a:rPr>
              <a:t> var2</a:t>
            </a:r>
            <a:r>
              <a:rPr lang="fr-FR" dirty="0">
                <a:solidFill>
                  <a:srgbClr val="FF0000"/>
                </a:solidFill>
                <a:effectLst>
                  <a:outerShdw blurRad="38100" dist="38100" dir="2700000" algn="tl">
                    <a:srgbClr val="000000">
                      <a:alpha val="43137"/>
                    </a:srgbClr>
                  </a:outerShdw>
                </a:effectLst>
              </a:rPr>
              <a:t>: World</a:t>
            </a:r>
          </a:p>
          <a:p>
            <a:pPr>
              <a:defRPr/>
            </a:pPr>
            <a:endParaRPr lang="fr-FR" dirty="0"/>
          </a:p>
          <a:p>
            <a:pPr>
              <a:defRPr/>
            </a:pPr>
            <a:r>
              <a:rPr lang="fr-FR" dirty="0"/>
              <a:t>  </a:t>
            </a:r>
            <a:r>
              <a:rPr lang="fr-FR" dirty="0" err="1"/>
              <a:t>tasks</a:t>
            </a:r>
            <a:r>
              <a:rPr lang="fr-FR" dirty="0"/>
              <a:t>:</a:t>
            </a:r>
          </a:p>
          <a:p>
            <a:pPr>
              <a:defRPr/>
            </a:pPr>
            <a:r>
              <a:rPr lang="fr-FR" dirty="0"/>
              <a:t>    - </a:t>
            </a:r>
            <a:r>
              <a:rPr lang="fr-FR" dirty="0" err="1"/>
              <a:t>name</a:t>
            </a:r>
            <a:r>
              <a:rPr lang="fr-FR" dirty="0"/>
              <a:t>: </a:t>
            </a:r>
            <a:r>
              <a:rPr lang="fr-FR" dirty="0" err="1"/>
              <a:t>echo</a:t>
            </a:r>
            <a:r>
              <a:rPr lang="fr-FR" dirty="0"/>
              <a:t> </a:t>
            </a:r>
            <a:r>
              <a:rPr lang="fr-FR" dirty="0" err="1"/>
              <a:t>text</a:t>
            </a:r>
            <a:endParaRPr lang="fr-FR" dirty="0"/>
          </a:p>
          <a:p>
            <a:pPr>
              <a:defRPr/>
            </a:pPr>
            <a:r>
              <a:rPr lang="fr-FR" dirty="0"/>
              <a:t>      </a:t>
            </a:r>
            <a:r>
              <a:rPr lang="fr-FR" dirty="0" err="1"/>
              <a:t>shell</a:t>
            </a:r>
            <a:r>
              <a:rPr lang="fr-FR" dirty="0"/>
              <a:t>: </a:t>
            </a:r>
            <a:r>
              <a:rPr lang="fr-FR" dirty="0" err="1"/>
              <a:t>echo</a:t>
            </a:r>
            <a:r>
              <a:rPr lang="fr-FR" dirty="0"/>
              <a:t> </a:t>
            </a:r>
            <a:r>
              <a:rPr lang="fr-FR" dirty="0">
                <a:solidFill>
                  <a:srgbClr val="FF0000"/>
                </a:solidFill>
                <a:effectLst>
                  <a:outerShdw blurRad="38100" dist="38100" dir="2700000" algn="tl">
                    <a:srgbClr val="000000">
                      <a:alpha val="43137"/>
                    </a:srgbClr>
                  </a:outerShdw>
                </a:effectLst>
              </a:rPr>
              <a:t>"{{var1}} {{var2}}</a:t>
            </a:r>
            <a:r>
              <a:rPr lang="fr-FR" dirty="0"/>
              <a:t>" &gt; content.txt</a:t>
            </a:r>
          </a:p>
        </p:txBody>
      </p:sp>
      <p:sp>
        <p:nvSpPr>
          <p:cNvPr id="2" name="Rectangle 1"/>
          <p:cNvSpPr/>
          <p:nvPr/>
        </p:nvSpPr>
        <p:spPr>
          <a:xfrm>
            <a:off x="5260623" y="3211810"/>
            <a:ext cx="1789289" cy="646331"/>
          </a:xfrm>
          <a:prstGeom prst="rect">
            <a:avLst/>
          </a:prstGeom>
        </p:spPr>
        <p:txBody>
          <a:bodyPr wrap="square">
            <a:spAutoFit/>
          </a:bodyPr>
          <a:lstStyle/>
          <a:p>
            <a:pPr>
              <a:defRPr/>
            </a:pPr>
            <a:r>
              <a:rPr lang="fr-FR" dirty="0"/>
              <a:t>var1: Hello</a:t>
            </a:r>
          </a:p>
          <a:p>
            <a:pPr>
              <a:defRPr/>
            </a:pPr>
            <a:r>
              <a:rPr lang="fr-FR" dirty="0" smtClean="0"/>
              <a:t>var2</a:t>
            </a:r>
            <a:r>
              <a:rPr lang="fr-FR" dirty="0"/>
              <a:t>: World</a:t>
            </a:r>
          </a:p>
        </p:txBody>
      </p:sp>
      <p:sp>
        <p:nvSpPr>
          <p:cNvPr id="3" name="Rectangle 2"/>
          <p:cNvSpPr/>
          <p:nvPr/>
        </p:nvSpPr>
        <p:spPr>
          <a:xfrm>
            <a:off x="1986863" y="6193909"/>
            <a:ext cx="2576346" cy="307777"/>
          </a:xfrm>
          <a:prstGeom prst="rect">
            <a:avLst/>
          </a:prstGeom>
        </p:spPr>
        <p:txBody>
          <a:bodyPr wrap="none">
            <a:spAutoFit/>
          </a:bodyPr>
          <a:lstStyle/>
          <a:p>
            <a:r>
              <a:rPr lang="fr-FR" altLang="fr-FR" sz="1400" b="1" dirty="0" smtClean="0">
                <a:latin typeface="Times New Roman" panose="02020603050405020304" pitchFamily="18" charset="0"/>
                <a:cs typeface="Times New Roman" panose="02020603050405020304" pitchFamily="18" charset="0"/>
              </a:rPr>
              <a:t>Définition dans le même fichier</a:t>
            </a:r>
            <a:endParaRPr lang="en-US" sz="1400" b="1" dirty="0"/>
          </a:p>
        </p:txBody>
      </p:sp>
      <p:sp>
        <p:nvSpPr>
          <p:cNvPr id="8" name="Rectangle 7"/>
          <p:cNvSpPr/>
          <p:nvPr/>
        </p:nvSpPr>
        <p:spPr>
          <a:xfrm>
            <a:off x="5548131" y="4027418"/>
            <a:ext cx="806888" cy="307777"/>
          </a:xfrm>
          <a:prstGeom prst="rect">
            <a:avLst/>
          </a:prstGeom>
        </p:spPr>
        <p:txBody>
          <a:bodyPr wrap="none">
            <a:spAutoFit/>
          </a:bodyPr>
          <a:lstStyle/>
          <a:p>
            <a:r>
              <a:rPr lang="fr-FR" sz="1400" b="1" dirty="0" err="1" smtClean="0"/>
              <a:t>vars.yml</a:t>
            </a:r>
            <a:endParaRPr lang="en-US" sz="1400" b="1" dirty="0"/>
          </a:p>
        </p:txBody>
      </p:sp>
      <p:sp>
        <p:nvSpPr>
          <p:cNvPr id="10" name="Rectangle 9"/>
          <p:cNvSpPr/>
          <p:nvPr/>
        </p:nvSpPr>
        <p:spPr>
          <a:xfrm>
            <a:off x="7921157" y="5766820"/>
            <a:ext cx="2892010" cy="307777"/>
          </a:xfrm>
          <a:prstGeom prst="rect">
            <a:avLst/>
          </a:prstGeom>
        </p:spPr>
        <p:txBody>
          <a:bodyPr wrap="none">
            <a:spAutoFit/>
          </a:bodyPr>
          <a:lstStyle/>
          <a:p>
            <a:r>
              <a:rPr lang="fr-FR" altLang="fr-FR" sz="1400" b="1" dirty="0" smtClean="0">
                <a:latin typeface="Times New Roman" panose="02020603050405020304" pitchFamily="18" charset="0"/>
                <a:cs typeface="Times New Roman" panose="02020603050405020304" pitchFamily="18" charset="0"/>
              </a:rPr>
              <a:t>Définition dans  un fichier différent</a:t>
            </a:r>
            <a:endParaRPr lang="en-US" sz="1400" b="1" dirty="0"/>
          </a:p>
        </p:txBody>
      </p:sp>
      <p:sp>
        <p:nvSpPr>
          <p:cNvPr id="4" name="Rectangle 3"/>
          <p:cNvSpPr/>
          <p:nvPr/>
        </p:nvSpPr>
        <p:spPr>
          <a:xfrm>
            <a:off x="6778029" y="2973539"/>
            <a:ext cx="4818659" cy="2031325"/>
          </a:xfrm>
          <a:prstGeom prst="rect">
            <a:avLst/>
          </a:prstGeom>
        </p:spPr>
        <p:txBody>
          <a:bodyPr wrap="square">
            <a:spAutoFit/>
          </a:bodyPr>
          <a:lstStyle/>
          <a:p>
            <a:r>
              <a:rPr lang="en-US" dirty="0"/>
              <a:t>--- </a:t>
            </a:r>
            <a:endParaRPr lang="en-US" dirty="0" smtClean="0"/>
          </a:p>
          <a:p>
            <a:r>
              <a:rPr lang="en-US" dirty="0" smtClean="0"/>
              <a:t>- </a:t>
            </a:r>
            <a:r>
              <a:rPr lang="en-US" dirty="0"/>
              <a:t>name: </a:t>
            </a:r>
            <a:r>
              <a:rPr lang="en-US" dirty="0" err="1"/>
              <a:t>exemple</a:t>
            </a:r>
            <a:r>
              <a:rPr lang="en-US" dirty="0"/>
              <a:t> de variables </a:t>
            </a:r>
            <a:endParaRPr lang="en-US" dirty="0" smtClean="0"/>
          </a:p>
          <a:p>
            <a:r>
              <a:rPr lang="en-US" dirty="0" smtClean="0"/>
              <a:t>hosts</a:t>
            </a:r>
            <a:r>
              <a:rPr lang="en-US" dirty="0"/>
              <a:t>: </a:t>
            </a:r>
            <a:r>
              <a:rPr lang="en-US" dirty="0" err="1"/>
              <a:t>ubuntu</a:t>
            </a:r>
            <a:r>
              <a:rPr lang="en-US" dirty="0"/>
              <a:t> tasks: </a:t>
            </a:r>
            <a:endParaRPr lang="en-US" dirty="0" smtClean="0"/>
          </a:p>
          <a:p>
            <a:pPr marL="285750" indent="-285750">
              <a:buFontTx/>
              <a:buChar char="-"/>
            </a:pPr>
            <a:r>
              <a:rPr lang="en-US" dirty="0" smtClean="0"/>
              <a:t>name</a:t>
            </a:r>
            <a:r>
              <a:rPr lang="en-US" dirty="0"/>
              <a:t>: </a:t>
            </a:r>
            <a:r>
              <a:rPr lang="en-US" dirty="0" err="1"/>
              <a:t>Chargement</a:t>
            </a:r>
            <a:r>
              <a:rPr lang="en-US" dirty="0"/>
              <a:t> de variables </a:t>
            </a:r>
            <a:endParaRPr lang="en-US" dirty="0" smtClean="0"/>
          </a:p>
          <a:p>
            <a:r>
              <a:rPr lang="en-US" dirty="0" err="1" smtClean="0"/>
              <a:t>include_vars</a:t>
            </a:r>
            <a:r>
              <a:rPr lang="en-US" dirty="0"/>
              <a:t>: file: </a:t>
            </a:r>
            <a:r>
              <a:rPr lang="en-US" dirty="0" err="1"/>
              <a:t>vars.yml</a:t>
            </a:r>
            <a:r>
              <a:rPr lang="en-US" dirty="0"/>
              <a:t> - name: </a:t>
            </a:r>
            <a:r>
              <a:rPr lang="en-US" dirty="0" err="1"/>
              <a:t>Affichage</a:t>
            </a:r>
            <a:r>
              <a:rPr lang="en-US" dirty="0"/>
              <a:t> de message shell: echo "{{ var1 }} {{ var2 }}" &gt; /</a:t>
            </a:r>
            <a:r>
              <a:rPr lang="en-US" dirty="0" err="1"/>
              <a:t>tmp</a:t>
            </a:r>
            <a:r>
              <a:rPr lang="en-US" dirty="0"/>
              <a:t>/content.txt</a:t>
            </a:r>
          </a:p>
        </p:txBody>
      </p:sp>
      <p:pic>
        <p:nvPicPr>
          <p:cNvPr id="6" name="Picture 5"/>
          <p:cNvPicPr>
            <a:picLocks noChangeAspect="1"/>
          </p:cNvPicPr>
          <p:nvPr/>
        </p:nvPicPr>
        <p:blipFill>
          <a:blip r:embed="rId5"/>
          <a:stretch>
            <a:fillRect/>
          </a:stretch>
        </p:blipFill>
        <p:spPr>
          <a:xfrm>
            <a:off x="6155267" y="6501686"/>
            <a:ext cx="4410691" cy="190527"/>
          </a:xfrm>
          <a:prstGeom prst="rect">
            <a:avLst/>
          </a:prstGeom>
        </p:spPr>
      </p:pic>
    </p:spTree>
    <p:extLst>
      <p:ext uri="{BB962C8B-B14F-4D97-AF65-F5344CB8AC3E}">
        <p14:creationId xmlns:p14="http://schemas.microsoft.com/office/powerpoint/2010/main" val="3354943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niveaux de définitions des variables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55365" y="1220908"/>
            <a:ext cx="9982200" cy="3416320"/>
          </a:xfrm>
          <a:prstGeom prst="rect">
            <a:avLst/>
          </a:prstGeom>
        </p:spPr>
        <p:txBody>
          <a:bodyPr wrap="square">
            <a:spAutoFit/>
          </a:bodyPr>
          <a:lstStyle/>
          <a:p>
            <a:r>
              <a:rPr lang="fr-FR" b="1" dirty="0"/>
              <a:t>Inventaire :</a:t>
            </a:r>
            <a:r>
              <a:rPr lang="fr-FR" dirty="0"/>
              <a:t> Les variables peuvent être définies dans les fichiers d'inventaire à l'aide de variables d'hôte ou de groupe</a:t>
            </a:r>
            <a:r>
              <a:rPr lang="fr-FR" dirty="0" smtClean="0"/>
              <a:t>.</a:t>
            </a:r>
          </a:p>
          <a:p>
            <a:endParaRPr lang="fr-FR" dirty="0"/>
          </a:p>
          <a:p>
            <a:r>
              <a:rPr lang="fr-FR" b="1" dirty="0" err="1"/>
              <a:t>Playbooks</a:t>
            </a:r>
            <a:r>
              <a:rPr lang="fr-FR" b="1" dirty="0"/>
              <a:t> : </a:t>
            </a:r>
            <a:r>
              <a:rPr lang="fr-FR" dirty="0" smtClean="0"/>
              <a:t>Les </a:t>
            </a:r>
            <a:r>
              <a:rPr lang="fr-FR" dirty="0"/>
              <a:t>variables peuvent être définies au niveau du </a:t>
            </a:r>
            <a:r>
              <a:rPr lang="fr-FR" dirty="0" smtClean="0"/>
              <a:t>Playbook </a:t>
            </a:r>
            <a:r>
              <a:rPr lang="fr-FR" dirty="0"/>
              <a:t>à l’aide </a:t>
            </a:r>
            <a:r>
              <a:rPr lang="fr-FR" dirty="0" smtClean="0"/>
              <a:t>d’un mot-clé</a:t>
            </a:r>
            <a:r>
              <a:rPr lang="fr-FR" dirty="0"/>
              <a:t> </a:t>
            </a:r>
            <a:r>
              <a:rPr lang="fr-FR" b="1" dirty="0"/>
              <a:t>vars</a:t>
            </a:r>
            <a:endParaRPr lang="fr-FR" b="1" dirty="0" smtClean="0"/>
          </a:p>
          <a:p>
            <a:endParaRPr lang="fr-FR" dirty="0"/>
          </a:p>
          <a:p>
            <a:r>
              <a:rPr lang="fr-FR" b="1" dirty="0"/>
              <a:t>Rôles : </a:t>
            </a:r>
            <a:r>
              <a:rPr lang="fr-FR" dirty="0" smtClean="0"/>
              <a:t>Les </a:t>
            </a:r>
            <a:r>
              <a:rPr lang="fr-FR" dirty="0"/>
              <a:t>variables peuvent être définies dans des fichiers de variables spécifiques au rôle situés dans le répertoire </a:t>
            </a:r>
            <a:r>
              <a:rPr lang="fr-FR" b="1" dirty="0" smtClean="0"/>
              <a:t>vars</a:t>
            </a:r>
            <a:r>
              <a:rPr lang="fr-FR" dirty="0" smtClean="0"/>
              <a:t>/de </a:t>
            </a:r>
            <a:r>
              <a:rPr lang="fr-FR" dirty="0"/>
              <a:t>la structure du répertoire des rôles</a:t>
            </a:r>
            <a:r>
              <a:rPr lang="fr-FR" dirty="0" smtClean="0"/>
              <a:t>.</a:t>
            </a:r>
          </a:p>
          <a:p>
            <a:endParaRPr lang="fr-FR" dirty="0"/>
          </a:p>
          <a:p>
            <a:r>
              <a:rPr lang="fr-FR" b="1" dirty="0"/>
              <a:t>T</a:t>
            </a:r>
            <a:r>
              <a:rPr lang="fr-FR" b="1" dirty="0" smtClean="0"/>
              <a:t>âches </a:t>
            </a:r>
            <a:r>
              <a:rPr lang="fr-FR" b="1" dirty="0"/>
              <a:t>: </a:t>
            </a:r>
            <a:r>
              <a:rPr lang="fr-FR" dirty="0"/>
              <a:t>les variables peuvent être définies directement dans les </a:t>
            </a:r>
            <a:r>
              <a:rPr lang="fr-FR" dirty="0" smtClean="0"/>
              <a:t>tâches </a:t>
            </a:r>
            <a:r>
              <a:rPr lang="fr-FR" dirty="0"/>
              <a:t>à l'aide </a:t>
            </a:r>
            <a:r>
              <a:rPr lang="fr-FR" dirty="0" smtClean="0"/>
              <a:t>du module </a:t>
            </a:r>
            <a:r>
              <a:rPr lang="fr-FR" b="1" dirty="0" err="1" smtClean="0"/>
              <a:t>set_fact</a:t>
            </a:r>
            <a:endParaRPr lang="fr-FR" dirty="0" smtClean="0"/>
          </a:p>
          <a:p>
            <a:endParaRPr lang="fr-FR" dirty="0"/>
          </a:p>
          <a:p>
            <a:r>
              <a:rPr lang="fr-FR" b="1" dirty="0"/>
              <a:t>Ligne de commande : </a:t>
            </a:r>
            <a:r>
              <a:rPr lang="fr-FR" dirty="0"/>
              <a:t>Les variables peuvent également être définies </a:t>
            </a:r>
            <a:r>
              <a:rPr lang="fr-FR" dirty="0" smtClean="0"/>
              <a:t>directement au niveau de </a:t>
            </a:r>
            <a:r>
              <a:rPr lang="fr-FR" dirty="0"/>
              <a:t>la ligne de commande en utilisant </a:t>
            </a:r>
            <a:r>
              <a:rPr lang="fr-FR" dirty="0" smtClean="0"/>
              <a:t>l'</a:t>
            </a:r>
            <a:r>
              <a:rPr lang="fr-FR" dirty="0"/>
              <a:t>option</a:t>
            </a:r>
            <a:r>
              <a:rPr lang="fr-FR" dirty="0" smtClean="0"/>
              <a:t> </a:t>
            </a:r>
            <a:r>
              <a:rPr lang="fr-FR" b="1" dirty="0" smtClean="0"/>
              <a:t>-e</a:t>
            </a:r>
            <a:r>
              <a:rPr lang="fr-FR" dirty="0" smtClean="0"/>
              <a:t>.</a:t>
            </a:r>
          </a:p>
        </p:txBody>
      </p:sp>
    </p:spTree>
    <p:extLst>
      <p:ext uri="{BB962C8B-B14F-4D97-AF65-F5344CB8AC3E}">
        <p14:creationId xmlns:p14="http://schemas.microsoft.com/office/powerpoint/2010/main" val="2507922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niveaux de définitions des variables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06165" y="1203975"/>
            <a:ext cx="9982200" cy="646331"/>
          </a:xfrm>
          <a:prstGeom prst="rect">
            <a:avLst/>
          </a:prstGeom>
        </p:spPr>
        <p:txBody>
          <a:bodyPr wrap="square">
            <a:spAutoFit/>
          </a:bodyPr>
          <a:lstStyle/>
          <a:p>
            <a:r>
              <a:rPr lang="fr-FR" b="1" dirty="0" smtClean="0"/>
              <a:t>Un chemin particulier: </a:t>
            </a:r>
            <a:r>
              <a:rPr lang="fr-FR" dirty="0" smtClean="0"/>
              <a:t>Il est possible de pointer vers un fichier particulier qui contient les variables en utilisant le module </a:t>
            </a:r>
            <a:r>
              <a:rPr lang="fr-FR" b="1" dirty="0" err="1" smtClean="0"/>
              <a:t>include_vars</a:t>
            </a:r>
            <a:r>
              <a:rPr lang="fr-FR" dirty="0" smtClean="0"/>
              <a:t> </a:t>
            </a:r>
          </a:p>
        </p:txBody>
      </p:sp>
      <p:sp>
        <p:nvSpPr>
          <p:cNvPr id="2" name="Rectangle 1"/>
          <p:cNvSpPr/>
          <p:nvPr/>
        </p:nvSpPr>
        <p:spPr>
          <a:xfrm>
            <a:off x="947350" y="1985482"/>
            <a:ext cx="7078363" cy="2031325"/>
          </a:xfrm>
          <a:prstGeom prst="rect">
            <a:avLst/>
          </a:prstGeom>
          <a:solidFill>
            <a:schemeClr val="tx1"/>
          </a:solidFill>
        </p:spPr>
        <p:txBody>
          <a:bodyPr wrap="square">
            <a:spAutoFit/>
          </a:bodyPr>
          <a:lstStyle/>
          <a:p>
            <a:r>
              <a:rPr lang="en-US" dirty="0">
                <a:solidFill>
                  <a:schemeClr val="bg1"/>
                </a:solidFill>
              </a:rPr>
              <a:t>[defaults]</a:t>
            </a:r>
          </a:p>
          <a:p>
            <a:endParaRPr lang="en-US" dirty="0">
              <a:solidFill>
                <a:schemeClr val="bg1"/>
              </a:solidFill>
            </a:endParaRPr>
          </a:p>
          <a:p>
            <a:r>
              <a:rPr lang="en-US" dirty="0">
                <a:solidFill>
                  <a:schemeClr val="bg1"/>
                </a:solidFill>
              </a:rPr>
              <a:t># </a:t>
            </a:r>
            <a:r>
              <a:rPr lang="en-US" dirty="0" smtClean="0">
                <a:solidFill>
                  <a:schemeClr val="bg1"/>
                </a:solidFill>
              </a:rPr>
              <a:t>Repertoire </a:t>
            </a:r>
            <a:r>
              <a:rPr lang="en-US" dirty="0" err="1" smtClean="0">
                <a:solidFill>
                  <a:schemeClr val="bg1"/>
                </a:solidFill>
              </a:rPr>
              <a:t>contenant</a:t>
            </a:r>
            <a:r>
              <a:rPr lang="en-US" dirty="0" smtClean="0">
                <a:solidFill>
                  <a:schemeClr val="bg1"/>
                </a:solidFill>
              </a:rPr>
              <a:t> les variables </a:t>
            </a:r>
            <a:r>
              <a:rPr lang="en-US" dirty="0" err="1" smtClean="0">
                <a:solidFill>
                  <a:schemeClr val="bg1"/>
                </a:solidFill>
              </a:rPr>
              <a:t>d'hôtes</a:t>
            </a:r>
            <a:endParaRPr lang="en-US" dirty="0">
              <a:solidFill>
                <a:schemeClr val="bg1"/>
              </a:solidFill>
            </a:endParaRPr>
          </a:p>
          <a:p>
            <a:r>
              <a:rPr lang="en-US" dirty="0" err="1">
                <a:solidFill>
                  <a:schemeClr val="bg1"/>
                </a:solidFill>
              </a:rPr>
              <a:t>host_vars</a:t>
            </a:r>
            <a:r>
              <a:rPr lang="en-US" dirty="0">
                <a:solidFill>
                  <a:schemeClr val="bg1"/>
                </a:solidFill>
              </a:rPr>
              <a:t> = </a:t>
            </a:r>
            <a:r>
              <a:rPr lang="en-US" dirty="0" smtClean="0">
                <a:solidFill>
                  <a:schemeClr val="bg1"/>
                </a:solidFill>
              </a:rPr>
              <a:t>/</a:t>
            </a:r>
            <a:r>
              <a:rPr lang="en-US" dirty="0" err="1" smtClean="0">
                <a:solidFill>
                  <a:schemeClr val="bg1"/>
                </a:solidFill>
              </a:rPr>
              <a:t>chemin</a:t>
            </a:r>
            <a:r>
              <a:rPr lang="en-US" dirty="0" smtClean="0">
                <a:solidFill>
                  <a:schemeClr val="bg1"/>
                </a:solidFill>
              </a:rPr>
              <a:t>/</a:t>
            </a:r>
            <a:r>
              <a:rPr lang="en-US" dirty="0" err="1" smtClean="0">
                <a:solidFill>
                  <a:schemeClr val="bg1"/>
                </a:solidFill>
              </a:rPr>
              <a:t>vers</a:t>
            </a:r>
            <a:r>
              <a:rPr lang="en-US" dirty="0" smtClean="0">
                <a:solidFill>
                  <a:schemeClr val="bg1"/>
                </a:solidFill>
              </a:rPr>
              <a:t>/</a:t>
            </a:r>
            <a:r>
              <a:rPr lang="en-US" dirty="0" err="1" smtClean="0">
                <a:solidFill>
                  <a:schemeClr val="bg1"/>
                </a:solidFill>
              </a:rPr>
              <a:t>dossier_contient_fichiers_vars</a:t>
            </a:r>
            <a:endParaRPr lang="en-US" dirty="0">
              <a:solidFill>
                <a:schemeClr val="bg1"/>
              </a:solidFill>
            </a:endParaRPr>
          </a:p>
          <a:p>
            <a:endParaRPr lang="en-US" dirty="0">
              <a:solidFill>
                <a:schemeClr val="bg1"/>
              </a:solidFill>
            </a:endParaRPr>
          </a:p>
          <a:p>
            <a:r>
              <a:rPr lang="en-US" dirty="0">
                <a:solidFill>
                  <a:schemeClr val="bg1"/>
                </a:solidFill>
              </a:rPr>
              <a:t># </a:t>
            </a:r>
            <a:r>
              <a:rPr lang="en-US" dirty="0" smtClean="0">
                <a:solidFill>
                  <a:schemeClr val="bg1"/>
                </a:solidFill>
              </a:rPr>
              <a:t>Repertoire </a:t>
            </a:r>
            <a:r>
              <a:rPr lang="en-US" dirty="0" err="1" smtClean="0">
                <a:solidFill>
                  <a:schemeClr val="bg1"/>
                </a:solidFill>
              </a:rPr>
              <a:t>contenant</a:t>
            </a:r>
            <a:r>
              <a:rPr lang="en-US" dirty="0" smtClean="0">
                <a:solidFill>
                  <a:schemeClr val="bg1"/>
                </a:solidFill>
              </a:rPr>
              <a:t> les variables de </a:t>
            </a:r>
            <a:r>
              <a:rPr lang="en-US" dirty="0" err="1" smtClean="0">
                <a:solidFill>
                  <a:schemeClr val="bg1"/>
                </a:solidFill>
              </a:rPr>
              <a:t>groupe</a:t>
            </a:r>
            <a:endParaRPr lang="en-US" dirty="0">
              <a:solidFill>
                <a:schemeClr val="bg1"/>
              </a:solidFill>
            </a:endParaRPr>
          </a:p>
          <a:p>
            <a:r>
              <a:rPr lang="en-US" dirty="0" err="1">
                <a:solidFill>
                  <a:schemeClr val="bg1"/>
                </a:solidFill>
              </a:rPr>
              <a:t>group_vars</a:t>
            </a:r>
            <a:r>
              <a:rPr lang="en-US" dirty="0">
                <a:solidFill>
                  <a:schemeClr val="bg1"/>
                </a:solidFill>
              </a:rPr>
              <a:t> = /</a:t>
            </a:r>
            <a:r>
              <a:rPr lang="en-US" dirty="0" err="1" smtClean="0">
                <a:solidFill>
                  <a:schemeClr val="bg1"/>
                </a:solidFill>
              </a:rPr>
              <a:t>chemin</a:t>
            </a:r>
            <a:r>
              <a:rPr lang="en-US" dirty="0" smtClean="0">
                <a:solidFill>
                  <a:schemeClr val="bg1"/>
                </a:solidFill>
              </a:rPr>
              <a:t>/</a:t>
            </a:r>
            <a:r>
              <a:rPr lang="en-US" dirty="0" err="1" smtClean="0">
                <a:solidFill>
                  <a:schemeClr val="bg1"/>
                </a:solidFill>
              </a:rPr>
              <a:t>vers</a:t>
            </a:r>
            <a:r>
              <a:rPr lang="en-US" dirty="0" smtClean="0">
                <a:solidFill>
                  <a:schemeClr val="bg1"/>
                </a:solidFill>
              </a:rPr>
              <a:t>/</a:t>
            </a:r>
            <a:r>
              <a:rPr lang="en-US" dirty="0" err="1" smtClean="0">
                <a:solidFill>
                  <a:schemeClr val="bg1"/>
                </a:solidFill>
              </a:rPr>
              <a:t>dossier_contient_fichiers_group_vars</a:t>
            </a:r>
            <a:endParaRPr lang="en-US" dirty="0">
              <a:solidFill>
                <a:schemeClr val="bg1"/>
              </a:solidFill>
            </a:endParaRPr>
          </a:p>
        </p:txBody>
      </p:sp>
    </p:spTree>
    <p:extLst>
      <p:ext uri="{BB962C8B-B14F-4D97-AF65-F5344CB8AC3E}">
        <p14:creationId xmlns:p14="http://schemas.microsoft.com/office/powerpoint/2010/main" val="103301046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variables d'hôte vs variables de groupe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6968" y="1104041"/>
            <a:ext cx="7968048" cy="369332"/>
          </a:xfrm>
          <a:prstGeom prst="rect">
            <a:avLst/>
          </a:prstGeom>
        </p:spPr>
        <p:txBody>
          <a:bodyPr wrap="square">
            <a:spAutoFit/>
          </a:bodyPr>
          <a:lstStyle/>
          <a:p>
            <a:r>
              <a:rPr lang="fr-FR" dirty="0">
                <a:solidFill>
                  <a:srgbClr val="0D0D0D"/>
                </a:solidFill>
                <a:latin typeface="Times New Roman" panose="02020603050405020304" pitchFamily="18" charset="0"/>
                <a:cs typeface="Times New Roman" panose="02020603050405020304" pitchFamily="18" charset="0"/>
              </a:rPr>
              <a:t>Les variables d'hôte sont des variables spécifiques à un hôte particulier</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656968" y="1710031"/>
            <a:ext cx="6096000" cy="2585323"/>
          </a:xfrm>
          <a:prstGeom prst="rect">
            <a:avLst/>
          </a:prstGeom>
          <a:solidFill>
            <a:schemeClr val="tx1"/>
          </a:solidFill>
        </p:spPr>
        <p:txBody>
          <a:bodyPr>
            <a:spAutoFit/>
          </a:bodyPr>
          <a:lstStyle/>
          <a:p>
            <a:r>
              <a:rPr lang="fr-FR" dirty="0">
                <a:solidFill>
                  <a:schemeClr val="bg1"/>
                </a:solidFill>
              </a:rPr>
              <a:t># Inventaire</a:t>
            </a:r>
          </a:p>
          <a:p>
            <a:r>
              <a:rPr lang="fr-FR" dirty="0">
                <a:solidFill>
                  <a:schemeClr val="bg1"/>
                </a:solidFill>
              </a:rPr>
              <a:t>all:</a:t>
            </a:r>
          </a:p>
          <a:p>
            <a:r>
              <a:rPr lang="fr-FR" dirty="0">
                <a:solidFill>
                  <a:schemeClr val="bg1"/>
                </a:solidFill>
              </a:rPr>
              <a:t>  hosts:</a:t>
            </a:r>
          </a:p>
          <a:p>
            <a:r>
              <a:rPr lang="fr-FR" dirty="0">
                <a:solidFill>
                  <a:schemeClr val="bg1"/>
                </a:solidFill>
              </a:rPr>
              <a:t>    serveur1:</a:t>
            </a:r>
          </a:p>
          <a:p>
            <a:r>
              <a:rPr lang="fr-FR" dirty="0">
                <a:solidFill>
                  <a:schemeClr val="bg1"/>
                </a:solidFill>
              </a:rPr>
              <a:t>      </a:t>
            </a:r>
            <a:r>
              <a:rPr lang="fr-FR" dirty="0" err="1">
                <a:solidFill>
                  <a:schemeClr val="bg1"/>
                </a:solidFill>
              </a:rPr>
              <a:t>ip_address</a:t>
            </a:r>
            <a:r>
              <a:rPr lang="fr-FR" dirty="0">
                <a:solidFill>
                  <a:schemeClr val="bg1"/>
                </a:solidFill>
              </a:rPr>
              <a:t>: 192.168.1.10</a:t>
            </a:r>
          </a:p>
          <a:p>
            <a:r>
              <a:rPr lang="fr-FR" dirty="0">
                <a:solidFill>
                  <a:schemeClr val="bg1"/>
                </a:solidFill>
              </a:rPr>
              <a:t>      os: </a:t>
            </a:r>
            <a:r>
              <a:rPr lang="fr-FR" dirty="0" err="1">
                <a:solidFill>
                  <a:schemeClr val="bg1"/>
                </a:solidFill>
              </a:rPr>
              <a:t>ubuntu</a:t>
            </a:r>
            <a:endParaRPr lang="fr-FR" dirty="0">
              <a:solidFill>
                <a:schemeClr val="bg1"/>
              </a:solidFill>
            </a:endParaRPr>
          </a:p>
          <a:p>
            <a:r>
              <a:rPr lang="fr-FR" dirty="0">
                <a:solidFill>
                  <a:schemeClr val="bg1"/>
                </a:solidFill>
              </a:rPr>
              <a:t>    serveur2:</a:t>
            </a:r>
          </a:p>
          <a:p>
            <a:r>
              <a:rPr lang="fr-FR" dirty="0">
                <a:solidFill>
                  <a:schemeClr val="bg1"/>
                </a:solidFill>
              </a:rPr>
              <a:t>      </a:t>
            </a:r>
            <a:r>
              <a:rPr lang="fr-FR" dirty="0" err="1">
                <a:solidFill>
                  <a:schemeClr val="bg1"/>
                </a:solidFill>
              </a:rPr>
              <a:t>ip_address</a:t>
            </a:r>
            <a:r>
              <a:rPr lang="fr-FR" dirty="0">
                <a:solidFill>
                  <a:schemeClr val="bg1"/>
                </a:solidFill>
              </a:rPr>
              <a:t>: 192.168.1.20</a:t>
            </a:r>
          </a:p>
          <a:p>
            <a:r>
              <a:rPr lang="fr-FR" dirty="0">
                <a:solidFill>
                  <a:schemeClr val="bg1"/>
                </a:solidFill>
              </a:rPr>
              <a:t>      os: </a:t>
            </a:r>
            <a:r>
              <a:rPr lang="fr-FR" dirty="0" err="1">
                <a:solidFill>
                  <a:schemeClr val="bg1"/>
                </a:solidFill>
              </a:rPr>
              <a:t>centos</a:t>
            </a:r>
            <a:endParaRPr lang="fr-FR" dirty="0">
              <a:solidFill>
                <a:schemeClr val="bg1"/>
              </a:solidFill>
            </a:endParaRPr>
          </a:p>
        </p:txBody>
      </p:sp>
    </p:spTree>
    <p:extLst>
      <p:ext uri="{BB962C8B-B14F-4D97-AF65-F5344CB8AC3E}">
        <p14:creationId xmlns:p14="http://schemas.microsoft.com/office/powerpoint/2010/main" val="183546999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variables d'hôte vs variables de groupe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6968" y="1104041"/>
            <a:ext cx="7968048" cy="646331"/>
          </a:xfrm>
          <a:prstGeom prst="rect">
            <a:avLst/>
          </a:prstGeom>
        </p:spPr>
        <p:txBody>
          <a:bodyPr wrap="square">
            <a:spAutoFit/>
          </a:bodyPr>
          <a:lstStyle/>
          <a:p>
            <a:r>
              <a:rPr lang="fr-FR" dirty="0"/>
              <a:t>Les variables de groupe sont des variables partagées entre plusieurs hôtes qui sont regroupés dans un groupe</a:t>
            </a:r>
            <a:endParaRPr 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724929" y="1888826"/>
            <a:ext cx="6633519" cy="3139321"/>
          </a:xfrm>
          <a:prstGeom prst="rect">
            <a:avLst/>
          </a:prstGeom>
          <a:solidFill>
            <a:schemeClr val="tx1"/>
          </a:solidFill>
        </p:spPr>
        <p:txBody>
          <a:bodyPr wrap="square">
            <a:spAutoFit/>
          </a:bodyPr>
          <a:lstStyle/>
          <a:p>
            <a:r>
              <a:rPr lang="en-US" dirty="0">
                <a:solidFill>
                  <a:schemeClr val="bg1"/>
                </a:solidFill>
              </a:rPr>
              <a:t># </a:t>
            </a:r>
            <a:r>
              <a:rPr lang="en-US" dirty="0" err="1">
                <a:solidFill>
                  <a:schemeClr val="bg1"/>
                </a:solidFill>
              </a:rPr>
              <a:t>Inventaire</a:t>
            </a:r>
            <a:endParaRPr lang="en-US" dirty="0">
              <a:solidFill>
                <a:schemeClr val="bg1"/>
              </a:solidFill>
            </a:endParaRPr>
          </a:p>
          <a:p>
            <a:r>
              <a:rPr lang="en-US" dirty="0">
                <a:solidFill>
                  <a:schemeClr val="bg1"/>
                </a:solidFill>
              </a:rPr>
              <a:t>all:</a:t>
            </a:r>
          </a:p>
          <a:p>
            <a:r>
              <a:rPr lang="en-US" dirty="0">
                <a:solidFill>
                  <a:schemeClr val="bg1"/>
                </a:solidFill>
              </a:rPr>
              <a:t>  children:</a:t>
            </a:r>
          </a:p>
          <a:p>
            <a:r>
              <a:rPr lang="en-US" dirty="0">
                <a:solidFill>
                  <a:schemeClr val="bg1"/>
                </a:solidFill>
              </a:rPr>
              <a:t>    </a:t>
            </a:r>
            <a:r>
              <a:rPr lang="en-US" dirty="0" err="1">
                <a:solidFill>
                  <a:schemeClr val="bg1"/>
                </a:solidFill>
              </a:rPr>
              <a:t>serveurs_web</a:t>
            </a:r>
            <a:r>
              <a:rPr lang="en-US" dirty="0">
                <a:solidFill>
                  <a:schemeClr val="bg1"/>
                </a:solidFill>
              </a:rPr>
              <a:t>:</a:t>
            </a:r>
          </a:p>
          <a:p>
            <a:r>
              <a:rPr lang="en-US" dirty="0">
                <a:solidFill>
                  <a:schemeClr val="bg1"/>
                </a:solidFill>
              </a:rPr>
              <a:t>      hosts:</a:t>
            </a:r>
          </a:p>
          <a:p>
            <a:r>
              <a:rPr lang="en-US" dirty="0">
                <a:solidFill>
                  <a:schemeClr val="bg1"/>
                </a:solidFill>
              </a:rPr>
              <a:t>        serveur1:</a:t>
            </a:r>
          </a:p>
          <a:p>
            <a:r>
              <a:rPr lang="en-US" dirty="0">
                <a:solidFill>
                  <a:schemeClr val="bg1"/>
                </a:solidFill>
              </a:rPr>
              <a:t>        serveur2:</a:t>
            </a:r>
          </a:p>
          <a:p>
            <a:endParaRPr lang="en-US" dirty="0">
              <a:solidFill>
                <a:schemeClr val="bg1"/>
              </a:solidFill>
            </a:endParaRPr>
          </a:p>
          <a:p>
            <a:r>
              <a:rPr lang="en-US" dirty="0">
                <a:solidFill>
                  <a:schemeClr val="bg1"/>
                </a:solidFill>
              </a:rPr>
              <a:t>  </a:t>
            </a:r>
            <a:r>
              <a:rPr lang="en-US" dirty="0" err="1">
                <a:solidFill>
                  <a:schemeClr val="bg1"/>
                </a:solidFill>
              </a:rPr>
              <a:t>vars</a:t>
            </a:r>
            <a:r>
              <a:rPr lang="en-US" dirty="0">
                <a:solidFill>
                  <a:schemeClr val="bg1"/>
                </a:solidFill>
              </a:rPr>
              <a:t>:</a:t>
            </a:r>
          </a:p>
          <a:p>
            <a:r>
              <a:rPr lang="en-US" dirty="0">
                <a:solidFill>
                  <a:schemeClr val="bg1"/>
                </a:solidFill>
              </a:rPr>
              <a:t>    </a:t>
            </a:r>
            <a:r>
              <a:rPr lang="en-US" dirty="0" err="1">
                <a:solidFill>
                  <a:schemeClr val="bg1"/>
                </a:solidFill>
              </a:rPr>
              <a:t>web_port</a:t>
            </a:r>
            <a:r>
              <a:rPr lang="en-US" dirty="0">
                <a:solidFill>
                  <a:schemeClr val="bg1"/>
                </a:solidFill>
              </a:rPr>
              <a:t>: 80</a:t>
            </a:r>
          </a:p>
          <a:p>
            <a:r>
              <a:rPr lang="en-US" dirty="0">
                <a:solidFill>
                  <a:schemeClr val="bg1"/>
                </a:solidFill>
              </a:rPr>
              <a:t>    </a:t>
            </a:r>
            <a:r>
              <a:rPr lang="en-US" dirty="0" err="1">
                <a:solidFill>
                  <a:schemeClr val="bg1"/>
                </a:solidFill>
              </a:rPr>
              <a:t>web_server_version</a:t>
            </a:r>
            <a:r>
              <a:rPr lang="en-US" dirty="0">
                <a:solidFill>
                  <a:schemeClr val="bg1"/>
                </a:solidFill>
              </a:rPr>
              <a:t>: "2.4"</a:t>
            </a:r>
          </a:p>
        </p:txBody>
      </p:sp>
    </p:spTree>
    <p:extLst>
      <p:ext uri="{BB962C8B-B14F-4D97-AF65-F5344CB8AC3E}">
        <p14:creationId xmlns:p14="http://schemas.microsoft.com/office/powerpoint/2010/main" val="16986447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3582" y="3567053"/>
            <a:ext cx="6096000" cy="2862322"/>
          </a:xfrm>
          <a:prstGeom prst="rect">
            <a:avLst/>
          </a:prstGeom>
          <a:solidFill>
            <a:schemeClr val="tx1"/>
          </a:solidFill>
        </p:spPr>
        <p:txBody>
          <a:bodyPr>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Exemple de Playbook définissant des variables</a:t>
            </a:r>
          </a:p>
          <a:p>
            <a:r>
              <a:rPr lang="fr-FR" dirty="0">
                <a:solidFill>
                  <a:schemeClr val="bg1"/>
                </a:solidFill>
              </a:rPr>
              <a:t>  hosts: all</a:t>
            </a:r>
          </a:p>
          <a:p>
            <a:r>
              <a:rPr lang="fr-FR" dirty="0">
                <a:solidFill>
                  <a:schemeClr val="bg1"/>
                </a:solidFill>
              </a:rPr>
              <a:t>  vars:</a:t>
            </a:r>
          </a:p>
          <a:p>
            <a:r>
              <a:rPr lang="fr-FR" dirty="0">
                <a:solidFill>
                  <a:schemeClr val="bg1"/>
                </a:solidFill>
              </a:rPr>
              <a:t>  valeur: 'Hello'</a:t>
            </a:r>
          </a:p>
          <a:p>
            <a:endParaRPr lang="fr-FR" dirty="0">
              <a:solidFill>
                <a:schemeClr val="bg1"/>
              </a:solidFill>
            </a:endParaRP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Afficher la variable</a:t>
            </a:r>
          </a:p>
          <a:p>
            <a:r>
              <a:rPr lang="fr-FR" dirty="0">
                <a:solidFill>
                  <a:schemeClr val="bg1"/>
                </a:solidFill>
              </a:rPr>
              <a:t>      </a:t>
            </a:r>
            <a:r>
              <a:rPr lang="fr-FR" dirty="0" err="1">
                <a:solidFill>
                  <a:schemeClr val="bg1"/>
                </a:solidFill>
              </a:rPr>
              <a:t>debug</a:t>
            </a:r>
            <a:r>
              <a:rPr lang="fr-FR" dirty="0">
                <a:solidFill>
                  <a:schemeClr val="bg1"/>
                </a:solidFill>
              </a:rPr>
              <a:t>:</a:t>
            </a:r>
          </a:p>
          <a:p>
            <a:r>
              <a:rPr lang="fr-FR" dirty="0">
                <a:solidFill>
                  <a:schemeClr val="bg1"/>
                </a:solidFill>
              </a:rPr>
              <a:t>        </a:t>
            </a:r>
            <a:r>
              <a:rPr lang="fr-FR" dirty="0" err="1">
                <a:solidFill>
                  <a:schemeClr val="bg1"/>
                </a:solidFill>
              </a:rPr>
              <a:t>msg</a:t>
            </a:r>
            <a:r>
              <a:rPr lang="fr-FR" dirty="0">
                <a:solidFill>
                  <a:schemeClr val="bg1"/>
                </a:solidFill>
              </a:rPr>
              <a:t>: 'la valeur est {{ valeur }}'</a:t>
            </a:r>
          </a:p>
        </p:txBody>
      </p:sp>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variables de </a:t>
            </a:r>
            <a:r>
              <a:rPr lang="fr-FR" altLang="fr-FR" b="1" dirty="0" smtClean="0">
                <a:latin typeface="Times New Roman" panose="02020603050405020304" pitchFamily="18" charset="0"/>
                <a:cs typeface="Times New Roman" panose="02020603050405020304" pitchFamily="18" charset="0"/>
              </a:rPr>
              <a:t>Ansible (Les niveaux de définitions )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646331"/>
          </a:xfrm>
          <a:prstGeom prst="rect">
            <a:avLst/>
          </a:prstGeom>
        </p:spPr>
        <p:txBody>
          <a:bodyPr wrap="square">
            <a:spAutoFit/>
          </a:bodyPr>
          <a:lstStyle/>
          <a:p>
            <a:r>
              <a:rPr lang="fr-FR" b="1" dirty="0"/>
              <a:t>Inventaire :</a:t>
            </a:r>
            <a:r>
              <a:rPr lang="fr-FR" dirty="0"/>
              <a:t> Les variables peuvent être définies dans les fichiers d'inventaire à l'aide de variables d'hôte ou de </a:t>
            </a:r>
            <a:r>
              <a:rPr lang="fr-FR" dirty="0" smtClean="0"/>
              <a:t>groupe</a:t>
            </a:r>
            <a:r>
              <a:rPr lang="fr-FR" dirty="0"/>
              <a:t> </a:t>
            </a:r>
            <a:r>
              <a:rPr lang="fr-FR" dirty="0" smtClean="0"/>
              <a:t>voici un exemple de définition de variable au niveau du fichier </a:t>
            </a:r>
            <a:r>
              <a:rPr lang="fr-FR" b="1" dirty="0" smtClean="0"/>
              <a:t>/</a:t>
            </a:r>
            <a:r>
              <a:rPr lang="fr-FR" b="1" dirty="0" err="1" smtClean="0"/>
              <a:t>etc</a:t>
            </a:r>
            <a:r>
              <a:rPr lang="fr-FR" b="1" dirty="0" smtClean="0"/>
              <a:t>/</a:t>
            </a:r>
            <a:r>
              <a:rPr lang="fr-FR" b="1" dirty="0" err="1" smtClean="0"/>
              <a:t>ansible</a:t>
            </a:r>
            <a:r>
              <a:rPr lang="fr-FR" b="1" dirty="0" smtClean="0"/>
              <a:t>/hosts</a:t>
            </a:r>
          </a:p>
        </p:txBody>
      </p:sp>
      <p:pic>
        <p:nvPicPr>
          <p:cNvPr id="2" name="Image 1"/>
          <p:cNvPicPr>
            <a:picLocks noChangeAspect="1"/>
          </p:cNvPicPr>
          <p:nvPr/>
        </p:nvPicPr>
        <p:blipFill rotWithShape="1">
          <a:blip r:embed="rId5"/>
          <a:srcRect t="6512" b="-1"/>
          <a:stretch/>
        </p:blipFill>
        <p:spPr>
          <a:xfrm>
            <a:off x="807708" y="1932469"/>
            <a:ext cx="2003453" cy="1070282"/>
          </a:xfrm>
          <a:prstGeom prst="rect">
            <a:avLst/>
          </a:prstGeom>
        </p:spPr>
      </p:pic>
      <p:sp>
        <p:nvSpPr>
          <p:cNvPr id="4" name="Rectangle 3"/>
          <p:cNvSpPr/>
          <p:nvPr/>
        </p:nvSpPr>
        <p:spPr>
          <a:xfrm>
            <a:off x="707311" y="3108900"/>
            <a:ext cx="10439401" cy="369332"/>
          </a:xfrm>
          <a:prstGeom prst="rect">
            <a:avLst/>
          </a:prstGeom>
        </p:spPr>
        <p:txBody>
          <a:bodyPr wrap="square">
            <a:spAutoFit/>
          </a:bodyPr>
          <a:lstStyle/>
          <a:p>
            <a:r>
              <a:rPr lang="fr-FR" b="1" dirty="0" err="1"/>
              <a:t>Playbooks</a:t>
            </a:r>
            <a:r>
              <a:rPr lang="fr-FR" b="1" dirty="0"/>
              <a:t> : </a:t>
            </a:r>
            <a:r>
              <a:rPr lang="fr-FR" dirty="0"/>
              <a:t>Les variables peuvent être définies au niveau du Playbook à l’aide d’un mot-clé </a:t>
            </a:r>
            <a:r>
              <a:rPr lang="fr-FR" b="1" dirty="0"/>
              <a:t>vars</a:t>
            </a:r>
          </a:p>
        </p:txBody>
      </p:sp>
      <p:cxnSp>
        <p:nvCxnSpPr>
          <p:cNvPr id="7" name="Connecteur droit avec flèche 6"/>
          <p:cNvCxnSpPr/>
          <p:nvPr/>
        </p:nvCxnSpPr>
        <p:spPr>
          <a:xfrm flipH="1">
            <a:off x="4100247" y="4561840"/>
            <a:ext cx="3367353" cy="163926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7467600" y="4355138"/>
            <a:ext cx="2577500" cy="369332"/>
          </a:xfrm>
          <a:prstGeom prst="rect">
            <a:avLst/>
          </a:prstGeom>
        </p:spPr>
        <p:txBody>
          <a:bodyPr wrap="none">
            <a:spAutoFit/>
          </a:bodyPr>
          <a:lstStyle/>
          <a:p>
            <a:r>
              <a:rPr lang="fr-FR" dirty="0" smtClean="0"/>
              <a:t>Référence vers la variable</a:t>
            </a:r>
            <a:endParaRPr lang="fr-FR" dirty="0"/>
          </a:p>
        </p:txBody>
      </p:sp>
    </p:spTree>
    <p:extLst>
      <p:ext uri="{BB962C8B-B14F-4D97-AF65-F5344CB8AC3E}">
        <p14:creationId xmlns:p14="http://schemas.microsoft.com/office/powerpoint/2010/main" val="1642230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Architecture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044" name="Picture 2" descr="Ansible architecture and setup :_devops_weixin_0010034-CI/C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12954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Ansible architecture and setup :_devops_weixin_0010034-CI/C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977" y="1182512"/>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4221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variables au niveau des tâches</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369332"/>
          </a:xfrm>
          <a:prstGeom prst="rect">
            <a:avLst/>
          </a:prstGeom>
        </p:spPr>
        <p:txBody>
          <a:bodyPr wrap="square">
            <a:spAutoFit/>
          </a:bodyPr>
          <a:lstStyle/>
          <a:p>
            <a:r>
              <a:rPr lang="fr-FR" b="1" dirty="0" smtClean="0"/>
              <a:t>Tâches </a:t>
            </a:r>
            <a:r>
              <a:rPr lang="fr-FR" b="1" dirty="0"/>
              <a:t>: </a:t>
            </a:r>
            <a:r>
              <a:rPr lang="fr-FR" dirty="0" smtClean="0"/>
              <a:t>Les </a:t>
            </a:r>
            <a:r>
              <a:rPr lang="fr-FR" dirty="0"/>
              <a:t>variables peuvent être définies directement dans les </a:t>
            </a:r>
            <a:r>
              <a:rPr lang="fr-FR" dirty="0" smtClean="0"/>
              <a:t>tâches </a:t>
            </a:r>
            <a:r>
              <a:rPr lang="fr-FR" dirty="0"/>
              <a:t>à l'aide </a:t>
            </a:r>
            <a:r>
              <a:rPr lang="fr-FR" dirty="0" smtClean="0"/>
              <a:t>du module </a:t>
            </a:r>
            <a:r>
              <a:rPr lang="fr-FR" b="1" dirty="0" err="1" smtClean="0"/>
              <a:t>set_fact</a:t>
            </a:r>
            <a:endParaRPr lang="fr-FR" dirty="0" smtClean="0"/>
          </a:p>
        </p:txBody>
      </p:sp>
      <p:sp>
        <p:nvSpPr>
          <p:cNvPr id="6" name="Rectangle 5"/>
          <p:cNvSpPr/>
          <p:nvPr/>
        </p:nvSpPr>
        <p:spPr>
          <a:xfrm>
            <a:off x="811696" y="1780475"/>
            <a:ext cx="6096000" cy="3416320"/>
          </a:xfrm>
          <a:prstGeom prst="rect">
            <a:avLst/>
          </a:prstGeom>
        </p:spPr>
        <p:txBody>
          <a:bodyPr>
            <a:spAutoFit/>
          </a:bodyPr>
          <a:lstStyle/>
          <a:p>
            <a:r>
              <a:rPr lang="en-US" dirty="0"/>
              <a:t>---</a:t>
            </a:r>
          </a:p>
          <a:p>
            <a:r>
              <a:rPr lang="en-US" dirty="0"/>
              <a:t>- name: </a:t>
            </a:r>
            <a:r>
              <a:rPr lang="en-US" dirty="0" err="1"/>
              <a:t>Ajouter</a:t>
            </a:r>
            <a:r>
              <a:rPr lang="en-US" dirty="0"/>
              <a:t> </a:t>
            </a:r>
            <a:r>
              <a:rPr lang="en-US" dirty="0" err="1"/>
              <a:t>ou</a:t>
            </a:r>
            <a:r>
              <a:rPr lang="en-US" dirty="0"/>
              <a:t> modifier </a:t>
            </a:r>
            <a:r>
              <a:rPr lang="en-US" dirty="0" err="1"/>
              <a:t>server_name</a:t>
            </a:r>
            <a:r>
              <a:rPr lang="en-US" dirty="0"/>
              <a:t> </a:t>
            </a:r>
            <a:r>
              <a:rPr lang="en-US" dirty="0" err="1"/>
              <a:t>dans</a:t>
            </a:r>
            <a:r>
              <a:rPr lang="en-US" dirty="0"/>
              <a:t> </a:t>
            </a:r>
            <a:r>
              <a:rPr lang="en-US" dirty="0" err="1"/>
              <a:t>nginx.conf</a:t>
            </a:r>
            <a:endParaRPr lang="en-US" dirty="0"/>
          </a:p>
          <a:p>
            <a:r>
              <a:rPr lang="en-US" dirty="0"/>
              <a:t>  hosts: clients</a:t>
            </a:r>
          </a:p>
          <a:p>
            <a:r>
              <a:rPr lang="en-US" dirty="0"/>
              <a:t>  become: yes</a:t>
            </a:r>
          </a:p>
          <a:p>
            <a:r>
              <a:rPr lang="en-US" dirty="0"/>
              <a:t>  </a:t>
            </a:r>
            <a:r>
              <a:rPr lang="en-US" dirty="0" err="1"/>
              <a:t>become_user</a:t>
            </a:r>
            <a:r>
              <a:rPr lang="en-US" dirty="0"/>
              <a:t>: </a:t>
            </a:r>
            <a:r>
              <a:rPr lang="en-US" dirty="0" err="1" smtClean="0"/>
              <a:t>ubuntu</a:t>
            </a:r>
            <a:endParaRPr lang="en-US" dirty="0"/>
          </a:p>
          <a:p>
            <a:r>
              <a:rPr lang="en-US" dirty="0"/>
              <a:t>  tasks:</a:t>
            </a:r>
          </a:p>
          <a:p>
            <a:r>
              <a:rPr lang="en-US" dirty="0"/>
              <a:t>    - name: </a:t>
            </a:r>
            <a:r>
              <a:rPr lang="en-US" dirty="0" err="1"/>
              <a:t>Definir</a:t>
            </a:r>
            <a:r>
              <a:rPr lang="en-US" dirty="0"/>
              <a:t> </a:t>
            </a:r>
            <a:r>
              <a:rPr lang="en-US" dirty="0" err="1"/>
              <a:t>une</a:t>
            </a:r>
            <a:r>
              <a:rPr lang="en-US" dirty="0"/>
              <a:t> variable</a:t>
            </a:r>
          </a:p>
          <a:p>
            <a:r>
              <a:rPr lang="en-US" dirty="0"/>
              <a:t>      </a:t>
            </a:r>
            <a:r>
              <a:rPr lang="en-US" dirty="0" err="1"/>
              <a:t>set_fact</a:t>
            </a:r>
            <a:r>
              <a:rPr lang="en-US" dirty="0"/>
              <a:t>:</a:t>
            </a:r>
          </a:p>
          <a:p>
            <a:r>
              <a:rPr lang="en-US" dirty="0"/>
              <a:t>        </a:t>
            </a:r>
            <a:r>
              <a:rPr lang="en-US" dirty="0" err="1"/>
              <a:t>valeur</a:t>
            </a:r>
            <a:r>
              <a:rPr lang="en-US" dirty="0"/>
              <a:t>: 'test'</a:t>
            </a:r>
          </a:p>
          <a:p>
            <a:r>
              <a:rPr lang="en-US" dirty="0"/>
              <a:t>    - name: </a:t>
            </a:r>
            <a:r>
              <a:rPr lang="en-US" dirty="0" err="1"/>
              <a:t>Utilisation</a:t>
            </a:r>
            <a:r>
              <a:rPr lang="en-US" dirty="0"/>
              <a:t> de la variable</a:t>
            </a:r>
          </a:p>
          <a:p>
            <a:r>
              <a:rPr lang="en-US" dirty="0"/>
              <a:t>      debug:</a:t>
            </a:r>
          </a:p>
          <a:p>
            <a:r>
              <a:rPr lang="en-US" dirty="0"/>
              <a:t>        </a:t>
            </a:r>
            <a:r>
              <a:rPr lang="en-US" dirty="0" err="1"/>
              <a:t>msg</a:t>
            </a:r>
            <a:r>
              <a:rPr lang="en-US" dirty="0"/>
              <a:t>: '{{</a:t>
            </a:r>
            <a:r>
              <a:rPr lang="en-US" dirty="0" err="1"/>
              <a:t>valeur</a:t>
            </a:r>
            <a:r>
              <a:rPr lang="en-US" dirty="0"/>
              <a:t>}}'</a:t>
            </a:r>
          </a:p>
        </p:txBody>
      </p:sp>
    </p:spTree>
    <p:extLst>
      <p:ext uri="{BB962C8B-B14F-4D97-AF65-F5344CB8AC3E}">
        <p14:creationId xmlns:p14="http://schemas.microsoft.com/office/powerpoint/2010/main" val="4018056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variables système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50874" y="1025436"/>
            <a:ext cx="10945813" cy="646331"/>
          </a:xfrm>
          <a:prstGeom prst="rect">
            <a:avLst/>
          </a:prstGeom>
        </p:spPr>
        <p:txBody>
          <a:bodyPr wrap="square">
            <a:spAutoFit/>
          </a:bodyPr>
          <a:lstStyle/>
          <a:p>
            <a:r>
              <a:rPr lang="fr-FR" dirty="0">
                <a:solidFill>
                  <a:srgbClr val="0D0D0D"/>
                </a:solidFill>
                <a:latin typeface="Söhne"/>
              </a:rPr>
              <a:t>Les variables intégrées dans Ansible sont des variables prédéfinies qui fournissent des informations sur le système, le </a:t>
            </a:r>
            <a:r>
              <a:rPr lang="fr-FR" b="1" dirty="0" smtClean="0">
                <a:solidFill>
                  <a:srgbClr val="0D0D0D"/>
                </a:solidFill>
                <a:latin typeface="Söhne"/>
              </a:rPr>
              <a:t>Playbook</a:t>
            </a:r>
            <a:r>
              <a:rPr lang="fr-FR" dirty="0" smtClean="0">
                <a:solidFill>
                  <a:srgbClr val="0D0D0D"/>
                </a:solidFill>
                <a:latin typeface="Söhne"/>
              </a:rPr>
              <a:t> </a:t>
            </a:r>
            <a:r>
              <a:rPr lang="fr-FR" dirty="0">
                <a:solidFill>
                  <a:srgbClr val="0D0D0D"/>
                </a:solidFill>
                <a:latin typeface="Söhne"/>
              </a:rPr>
              <a:t>ou l'environnement dans lequel Ansible s'exécute</a:t>
            </a:r>
            <a:endParaRPr lang="fr-FR" dirty="0"/>
          </a:p>
        </p:txBody>
      </p:sp>
      <p:sp>
        <p:nvSpPr>
          <p:cNvPr id="7" name="Rectangle 6"/>
          <p:cNvSpPr/>
          <p:nvPr/>
        </p:nvSpPr>
        <p:spPr>
          <a:xfrm>
            <a:off x="650874" y="1774865"/>
            <a:ext cx="4044697" cy="369332"/>
          </a:xfrm>
          <a:prstGeom prst="rect">
            <a:avLst/>
          </a:prstGeom>
        </p:spPr>
        <p:txBody>
          <a:bodyPr wrap="none">
            <a:spAutoFit/>
          </a:bodyPr>
          <a:lstStyle/>
          <a:p>
            <a:r>
              <a:rPr lang="fr-FR" dirty="0">
                <a:solidFill>
                  <a:srgbClr val="0D0D0D"/>
                </a:solidFill>
                <a:latin typeface="Söhne"/>
              </a:rPr>
              <a:t>Ces variables peuvent être très </a:t>
            </a:r>
            <a:r>
              <a:rPr lang="fr-FR" dirty="0" smtClean="0">
                <a:solidFill>
                  <a:srgbClr val="0D0D0D"/>
                </a:solidFill>
                <a:latin typeface="Söhne"/>
              </a:rPr>
              <a:t>utiles:</a:t>
            </a:r>
            <a:endParaRPr lang="fr-FR" dirty="0"/>
          </a:p>
        </p:txBody>
      </p:sp>
      <p:sp>
        <p:nvSpPr>
          <p:cNvPr id="8" name="Rectangle 7"/>
          <p:cNvSpPr/>
          <p:nvPr/>
        </p:nvSpPr>
        <p:spPr>
          <a:xfrm>
            <a:off x="925108" y="2247295"/>
            <a:ext cx="3852337" cy="369332"/>
          </a:xfrm>
          <a:prstGeom prst="rect">
            <a:avLst/>
          </a:prstGeom>
        </p:spPr>
        <p:txBody>
          <a:bodyPr wrap="none">
            <a:spAutoFit/>
          </a:bodyPr>
          <a:lstStyle/>
          <a:p>
            <a:r>
              <a:rPr lang="fr-FR" dirty="0" smtClean="0">
                <a:solidFill>
                  <a:srgbClr val="0D0D0D"/>
                </a:solidFill>
                <a:latin typeface="Söhne"/>
              </a:rPr>
              <a:t>Pour les </a:t>
            </a:r>
            <a:r>
              <a:rPr lang="fr-FR" dirty="0">
                <a:solidFill>
                  <a:srgbClr val="0D0D0D"/>
                </a:solidFill>
                <a:latin typeface="Söhne"/>
              </a:rPr>
              <a:t>instructions conditionnelles</a:t>
            </a:r>
            <a:endParaRPr lang="fr-FR" dirty="0"/>
          </a:p>
        </p:txBody>
      </p:sp>
      <p:sp>
        <p:nvSpPr>
          <p:cNvPr id="9" name="Rectangle 8"/>
          <p:cNvSpPr/>
          <p:nvPr/>
        </p:nvSpPr>
        <p:spPr>
          <a:xfrm>
            <a:off x="925108" y="2616627"/>
            <a:ext cx="1569660" cy="369332"/>
          </a:xfrm>
          <a:prstGeom prst="rect">
            <a:avLst/>
          </a:prstGeom>
        </p:spPr>
        <p:txBody>
          <a:bodyPr wrap="none">
            <a:spAutoFit/>
          </a:bodyPr>
          <a:lstStyle/>
          <a:p>
            <a:r>
              <a:rPr lang="fr-FR" dirty="0" smtClean="0">
                <a:solidFill>
                  <a:srgbClr val="0D0D0D"/>
                </a:solidFill>
                <a:latin typeface="Söhne"/>
              </a:rPr>
              <a:t>Le </a:t>
            </a:r>
            <a:r>
              <a:rPr lang="fr-FR" dirty="0">
                <a:solidFill>
                  <a:srgbClr val="0D0D0D"/>
                </a:solidFill>
                <a:latin typeface="Söhne"/>
              </a:rPr>
              <a:t>templating</a:t>
            </a:r>
            <a:endParaRPr lang="fr-FR" dirty="0"/>
          </a:p>
        </p:txBody>
      </p:sp>
      <p:sp>
        <p:nvSpPr>
          <p:cNvPr id="10" name="Rectangle 9"/>
          <p:cNvSpPr/>
          <p:nvPr/>
        </p:nvSpPr>
        <p:spPr>
          <a:xfrm>
            <a:off x="963580" y="2985959"/>
            <a:ext cx="1531188" cy="369332"/>
          </a:xfrm>
          <a:prstGeom prst="rect">
            <a:avLst/>
          </a:prstGeom>
        </p:spPr>
        <p:txBody>
          <a:bodyPr wrap="none">
            <a:spAutoFit/>
          </a:bodyPr>
          <a:lstStyle/>
          <a:p>
            <a:r>
              <a:rPr lang="fr-FR" dirty="0" smtClean="0">
                <a:solidFill>
                  <a:srgbClr val="0D0D0D"/>
                </a:solidFill>
                <a:latin typeface="Söhne"/>
              </a:rPr>
              <a:t>Le </a:t>
            </a:r>
            <a:r>
              <a:rPr lang="fr-FR" dirty="0">
                <a:solidFill>
                  <a:srgbClr val="0D0D0D"/>
                </a:solidFill>
                <a:latin typeface="Söhne"/>
              </a:rPr>
              <a:t>débogage</a:t>
            </a:r>
            <a:endParaRPr lang="fr-FR" dirty="0"/>
          </a:p>
        </p:txBody>
      </p:sp>
      <p:sp>
        <p:nvSpPr>
          <p:cNvPr id="12" name="Rectangle 11"/>
          <p:cNvSpPr/>
          <p:nvPr/>
        </p:nvSpPr>
        <p:spPr>
          <a:xfrm>
            <a:off x="741680" y="4197053"/>
            <a:ext cx="5153975" cy="369332"/>
          </a:xfrm>
          <a:prstGeom prst="rect">
            <a:avLst/>
          </a:prstGeom>
        </p:spPr>
        <p:txBody>
          <a:bodyPr wrap="none">
            <a:spAutoFit/>
          </a:bodyPr>
          <a:lstStyle/>
          <a:p>
            <a:r>
              <a:rPr lang="fr-FR" b="1" dirty="0">
                <a:solidFill>
                  <a:srgbClr val="0D0D0D"/>
                </a:solidFill>
                <a:latin typeface="Söhne Mono"/>
              </a:rPr>
              <a:t>ansible -m </a:t>
            </a:r>
            <a:r>
              <a:rPr lang="fr-FR" b="1" dirty="0" err="1">
                <a:solidFill>
                  <a:srgbClr val="0D0D0D"/>
                </a:solidFill>
                <a:latin typeface="Söhne Mono"/>
              </a:rPr>
              <a:t>debug</a:t>
            </a:r>
            <a:r>
              <a:rPr lang="fr-FR" b="1" dirty="0">
                <a:solidFill>
                  <a:srgbClr val="0D0D0D"/>
                </a:solidFill>
                <a:latin typeface="Söhne Mono"/>
              </a:rPr>
              <a:t> -a "var=</a:t>
            </a:r>
            <a:r>
              <a:rPr lang="fr-FR" b="1" dirty="0" err="1">
                <a:solidFill>
                  <a:srgbClr val="0D0D0D"/>
                </a:solidFill>
                <a:latin typeface="Söhne Mono"/>
              </a:rPr>
              <a:t>hostvars</a:t>
            </a:r>
            <a:r>
              <a:rPr lang="fr-FR" b="1" dirty="0">
                <a:solidFill>
                  <a:srgbClr val="0D0D0D"/>
                </a:solidFill>
                <a:latin typeface="Söhne Mono"/>
              </a:rPr>
              <a:t>" </a:t>
            </a:r>
            <a:r>
              <a:rPr lang="fr-FR" b="1" dirty="0" err="1">
                <a:solidFill>
                  <a:srgbClr val="0D0D0D"/>
                </a:solidFill>
                <a:latin typeface="Söhne Mono"/>
              </a:rPr>
              <a:t>localhost</a:t>
            </a:r>
            <a:endParaRPr lang="fr-FR" b="1" dirty="0"/>
          </a:p>
        </p:txBody>
      </p:sp>
      <p:sp>
        <p:nvSpPr>
          <p:cNvPr id="13" name="Rectangle 12"/>
          <p:cNvSpPr/>
          <p:nvPr/>
        </p:nvSpPr>
        <p:spPr>
          <a:xfrm>
            <a:off x="741680" y="3724623"/>
            <a:ext cx="4685898" cy="369332"/>
          </a:xfrm>
          <a:prstGeom prst="rect">
            <a:avLst/>
          </a:prstGeom>
        </p:spPr>
        <p:txBody>
          <a:bodyPr wrap="none">
            <a:spAutoFit/>
          </a:bodyPr>
          <a:lstStyle/>
          <a:p>
            <a:r>
              <a:rPr lang="fr-FR" dirty="0">
                <a:solidFill>
                  <a:srgbClr val="0D0D0D"/>
                </a:solidFill>
                <a:latin typeface="Söhne"/>
              </a:rPr>
              <a:t>Les variables </a:t>
            </a:r>
            <a:r>
              <a:rPr lang="fr-FR" dirty="0" smtClean="0">
                <a:solidFill>
                  <a:srgbClr val="0D0D0D"/>
                </a:solidFill>
                <a:latin typeface="Söhne"/>
              </a:rPr>
              <a:t>intégrées peuvent être listées </a:t>
            </a:r>
            <a:endParaRPr lang="fr-FR" dirty="0"/>
          </a:p>
        </p:txBody>
      </p:sp>
      <p:sp>
        <p:nvSpPr>
          <p:cNvPr id="2" name="Rectangle 1"/>
          <p:cNvSpPr/>
          <p:nvPr/>
        </p:nvSpPr>
        <p:spPr>
          <a:xfrm>
            <a:off x="5895655" y="1707284"/>
            <a:ext cx="6175513" cy="2862322"/>
          </a:xfrm>
          <a:prstGeom prst="rect">
            <a:avLst/>
          </a:prstGeom>
        </p:spPr>
        <p:txBody>
          <a:bodyPr wrap="square">
            <a:spAutoFit/>
          </a:bodyPr>
          <a:lstStyle/>
          <a:p>
            <a:r>
              <a:rPr lang="en-US" sz="2000" dirty="0"/>
              <a:t>---</a:t>
            </a:r>
          </a:p>
          <a:p>
            <a:r>
              <a:rPr lang="en-US" sz="2000" dirty="0"/>
              <a:t>- name: </a:t>
            </a:r>
            <a:r>
              <a:rPr lang="en-US" sz="2000" dirty="0" err="1"/>
              <a:t>Ajouter</a:t>
            </a:r>
            <a:r>
              <a:rPr lang="en-US" sz="2000" dirty="0"/>
              <a:t> </a:t>
            </a:r>
            <a:r>
              <a:rPr lang="en-US" sz="2000" dirty="0" err="1"/>
              <a:t>ou</a:t>
            </a:r>
            <a:r>
              <a:rPr lang="en-US" sz="2000" dirty="0"/>
              <a:t> modifier </a:t>
            </a:r>
            <a:r>
              <a:rPr lang="en-US" sz="2000" dirty="0" err="1"/>
              <a:t>server_name</a:t>
            </a:r>
            <a:r>
              <a:rPr lang="en-US" sz="2000" dirty="0"/>
              <a:t> </a:t>
            </a:r>
            <a:r>
              <a:rPr lang="en-US" sz="2000" dirty="0" err="1"/>
              <a:t>dans</a:t>
            </a:r>
            <a:r>
              <a:rPr lang="en-US" sz="2000" dirty="0"/>
              <a:t> </a:t>
            </a:r>
            <a:r>
              <a:rPr lang="en-US" sz="2000" dirty="0" err="1"/>
              <a:t>nginx.conf</a:t>
            </a:r>
            <a:endParaRPr lang="en-US" sz="2000" dirty="0"/>
          </a:p>
          <a:p>
            <a:r>
              <a:rPr lang="en-US" sz="2000" dirty="0"/>
              <a:t>  hosts: clients</a:t>
            </a:r>
          </a:p>
          <a:p>
            <a:r>
              <a:rPr lang="en-US" sz="2000" dirty="0"/>
              <a:t>  become: yes</a:t>
            </a:r>
          </a:p>
          <a:p>
            <a:r>
              <a:rPr lang="en-US" sz="2000" dirty="0"/>
              <a:t>  </a:t>
            </a:r>
            <a:r>
              <a:rPr lang="en-US" sz="2000" dirty="0" err="1"/>
              <a:t>become_user</a:t>
            </a:r>
            <a:r>
              <a:rPr lang="en-US" sz="2000" dirty="0"/>
              <a:t>: </a:t>
            </a:r>
            <a:r>
              <a:rPr lang="en-US" sz="2000" dirty="0" err="1"/>
              <a:t>jenkins</a:t>
            </a:r>
            <a:endParaRPr lang="en-US" sz="2000" dirty="0"/>
          </a:p>
          <a:p>
            <a:r>
              <a:rPr lang="en-US" sz="2000" dirty="0"/>
              <a:t>  tasks:</a:t>
            </a:r>
          </a:p>
          <a:p>
            <a:r>
              <a:rPr lang="en-US" sz="2000" dirty="0"/>
              <a:t>    - name: </a:t>
            </a:r>
            <a:r>
              <a:rPr lang="en-US" sz="2000" dirty="0" err="1"/>
              <a:t>Utilisation</a:t>
            </a:r>
            <a:r>
              <a:rPr lang="en-US" sz="2000" dirty="0"/>
              <a:t> de la variable</a:t>
            </a:r>
          </a:p>
          <a:p>
            <a:r>
              <a:rPr lang="en-US" sz="2000" dirty="0"/>
              <a:t>      debug:</a:t>
            </a:r>
          </a:p>
          <a:p>
            <a:r>
              <a:rPr lang="en-US" sz="2000" dirty="0"/>
              <a:t>        </a:t>
            </a:r>
            <a:r>
              <a:rPr lang="en-US" sz="2000" dirty="0" err="1"/>
              <a:t>msg</a:t>
            </a:r>
            <a:r>
              <a:rPr lang="en-US" sz="2000" dirty="0"/>
              <a:t>: 'Le nom d''</a:t>
            </a:r>
            <a:r>
              <a:rPr lang="en-US" sz="2000" dirty="0" err="1"/>
              <a:t>hôte</a:t>
            </a:r>
            <a:r>
              <a:rPr lang="en-US" sz="2000" dirty="0"/>
              <a:t> {{</a:t>
            </a:r>
            <a:r>
              <a:rPr lang="en-US" sz="2000" dirty="0" err="1"/>
              <a:t>inventory_hostname</a:t>
            </a:r>
            <a:r>
              <a:rPr lang="en-US" sz="2000" dirty="0"/>
              <a:t>}}'</a:t>
            </a:r>
          </a:p>
        </p:txBody>
      </p:sp>
      <p:sp>
        <p:nvSpPr>
          <p:cNvPr id="3" name="Rectangle 2"/>
          <p:cNvSpPr/>
          <p:nvPr/>
        </p:nvSpPr>
        <p:spPr>
          <a:xfrm>
            <a:off x="719282" y="4615757"/>
            <a:ext cx="3916457" cy="400110"/>
          </a:xfrm>
          <a:prstGeom prst="rect">
            <a:avLst/>
          </a:prstGeom>
        </p:spPr>
        <p:txBody>
          <a:bodyPr wrap="none">
            <a:spAutoFit/>
          </a:bodyPr>
          <a:lstStyle/>
          <a:p>
            <a:r>
              <a:rPr lang="fr-FR" altLang="fr-FR" sz="2000" b="1" dirty="0" err="1">
                <a:latin typeface="Times New Roman" panose="02020603050405020304" pitchFamily="18" charset="0"/>
                <a:cs typeface="Times New Roman" panose="02020603050405020304" pitchFamily="18" charset="0"/>
              </a:rPr>
              <a:t>ansible</a:t>
            </a:r>
            <a:r>
              <a:rPr lang="fr-FR" altLang="fr-FR" sz="2000" b="1" dirty="0">
                <a:latin typeface="Times New Roman" panose="02020603050405020304" pitchFamily="18" charset="0"/>
                <a:cs typeface="Times New Roman" panose="02020603050405020304" pitchFamily="18" charset="0"/>
              </a:rPr>
              <a:t> all -m </a:t>
            </a:r>
            <a:r>
              <a:rPr lang="fr-FR" altLang="fr-FR" sz="2000" b="1" dirty="0" err="1">
                <a:latin typeface="Times New Roman" panose="02020603050405020304" pitchFamily="18" charset="0"/>
                <a:cs typeface="Times New Roman" panose="02020603050405020304" pitchFamily="18" charset="0"/>
              </a:rPr>
              <a:t>ansible.builtin.setup</a:t>
            </a:r>
            <a:endParaRPr lang="fr-FR" alt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321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 templating et jinaj2</a:t>
            </a:r>
          </a:p>
        </p:txBody>
      </p:sp>
    </p:spTree>
    <p:extLst>
      <p:ext uri="{BB962C8B-B14F-4D97-AF65-F5344CB8AC3E}">
        <p14:creationId xmlns:p14="http://schemas.microsoft.com/office/powerpoint/2010/main" val="15586977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La </a:t>
            </a:r>
            <a:r>
              <a:rPr lang="fr-FR" altLang="fr-FR" b="1" dirty="0" err="1">
                <a:latin typeface="Times New Roman" panose="02020603050405020304" pitchFamily="18" charset="0"/>
                <a:cs typeface="Times New Roman" panose="02020603050405020304" pitchFamily="18" charset="0"/>
              </a:rPr>
              <a:t>flxibilité</a:t>
            </a:r>
            <a:r>
              <a:rPr lang="fr-FR" altLang="fr-FR" b="1" dirty="0">
                <a:latin typeface="Times New Roman" panose="02020603050405020304" pitchFamily="18" charset="0"/>
                <a:cs typeface="Times New Roman" panose="02020603050405020304" pitchFamily="18" charset="0"/>
              </a:rPr>
              <a:t> des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avec les </a:t>
            </a:r>
            <a:r>
              <a:rPr lang="fr-FR" altLang="fr-FR" b="1" dirty="0" err="1" smtClean="0">
                <a:latin typeface="Times New Roman" panose="02020603050405020304" pitchFamily="18" charset="0"/>
                <a:cs typeface="Times New Roman" panose="02020603050405020304" pitchFamily="18" charset="0"/>
              </a:rPr>
              <a:t>templates</a:t>
            </a:r>
            <a:r>
              <a:rPr lang="fr-FR" altLang="fr-FR" b="1" dirty="0" smtClean="0">
                <a:latin typeface="Times New Roman" panose="02020603050405020304" pitchFamily="18" charset="0"/>
                <a:cs typeface="Times New Roman" panose="02020603050405020304" pitchFamily="18" charset="0"/>
              </a:rPr>
              <a:t> et </a:t>
            </a:r>
            <a:r>
              <a:rPr lang="fr-FR" altLang="fr-FR" b="1" dirty="0">
                <a:latin typeface="Times New Roman" panose="02020603050405020304" pitchFamily="18" charset="0"/>
                <a:cs typeface="Times New Roman" panose="02020603050405020304" pitchFamily="18" charset="0"/>
              </a:rPr>
              <a:t>jinja2</a:t>
            </a:r>
            <a:endParaRPr lang="fr-FR" altLang="en-US" b="1" dirty="0">
              <a:latin typeface="Times New Roman" panose="02020603050405020304" pitchFamily="18" charset="0"/>
              <a:cs typeface="Times New Roman" panose="02020603050405020304" pitchFamily="18" charset="0"/>
            </a:endParaRPr>
          </a:p>
        </p:txBody>
      </p:sp>
      <p:pic>
        <p:nvPicPr>
          <p:cNvPr id="36147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4247317"/>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création de fichiers statiques pour </a:t>
            </a:r>
            <a:r>
              <a:rPr lang="fr-FR" dirty="0" smtClean="0">
                <a:latin typeface="Times New Roman" panose="02020603050405020304" pitchFamily="18" charset="0"/>
                <a:cs typeface="Times New Roman" panose="02020603050405020304" pitchFamily="18" charset="0"/>
              </a:rPr>
              <a:t>chaque cas n'est </a:t>
            </a:r>
            <a:r>
              <a:rPr lang="fr-FR" dirty="0">
                <a:latin typeface="Times New Roman" panose="02020603050405020304" pitchFamily="18" charset="0"/>
                <a:cs typeface="Times New Roman" panose="02020603050405020304" pitchFamily="18" charset="0"/>
              </a:rPr>
              <a:t>pas une solution </a:t>
            </a:r>
            <a:r>
              <a:rPr lang="fr-FR" dirty="0" smtClean="0">
                <a:latin typeface="Times New Roman" panose="02020603050405020304" pitchFamily="18" charset="0"/>
                <a:cs typeface="Times New Roman" panose="02020603050405020304" pitchFamily="18" charset="0"/>
              </a:rPr>
              <a:t>efficace dans certain cas. </a:t>
            </a:r>
            <a:r>
              <a:rPr lang="fr-FR" dirty="0">
                <a:latin typeface="Times New Roman" panose="02020603050405020304" pitchFamily="18" charset="0"/>
                <a:cs typeface="Times New Roman" panose="02020603050405020304" pitchFamily="18" charset="0"/>
              </a:rPr>
              <a:t>Jinja2 est un moteur de création de modèles </a:t>
            </a:r>
            <a:r>
              <a:rPr lang="fr-FR" dirty="0" smtClean="0">
                <a:latin typeface="Times New Roman" panose="02020603050405020304" pitchFamily="18" charset="0"/>
                <a:cs typeface="Times New Roman" panose="02020603050405020304" pitchFamily="18" charset="0"/>
              </a:rPr>
              <a:t>utilisés </a:t>
            </a:r>
            <a:r>
              <a:rPr lang="fr-FR" dirty="0">
                <a:latin typeface="Times New Roman" panose="02020603050405020304" pitchFamily="18" charset="0"/>
                <a:cs typeface="Times New Roman" panose="02020603050405020304" pitchFamily="18" charset="0"/>
              </a:rPr>
              <a:t>par Ansible pour générer dynamiquement des </a:t>
            </a:r>
            <a:r>
              <a:rPr lang="fr-FR" dirty="0" smtClean="0">
                <a:latin typeface="Times New Roman" panose="02020603050405020304" pitchFamily="18" charset="0"/>
                <a:cs typeface="Times New Roman" panose="02020603050405020304" pitchFamily="18" charset="0"/>
              </a:rPr>
              <a:t>prototypes </a:t>
            </a:r>
            <a:r>
              <a:rPr lang="fr-FR" dirty="0">
                <a:latin typeface="Times New Roman" panose="02020603050405020304" pitchFamily="18" charset="0"/>
                <a:cs typeface="Times New Roman" panose="02020603050405020304" pitchFamily="18" charset="0"/>
              </a:rPr>
              <a:t>basées sur des variables et des expressions au niveau des </a:t>
            </a:r>
            <a:r>
              <a:rPr lang="fr-FR" dirty="0" err="1" smtClean="0">
                <a:latin typeface="Times New Roman" panose="02020603050405020304" pitchFamily="18" charset="0"/>
                <a:cs typeface="Times New Roman" panose="02020603050405020304" pitchFamily="18" charset="0"/>
              </a:rPr>
              <a:t>PlayBook</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Voici quelques notes </a:t>
            </a: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doubles accolades sont les balises largement utilisées dans un fichier </a:t>
            </a:r>
            <a:r>
              <a:rPr lang="fr-FR" dirty="0" smtClean="0">
                <a:latin typeface="Times New Roman" panose="02020603050405020304" pitchFamily="18" charset="0"/>
                <a:cs typeface="Times New Roman" panose="02020603050405020304" pitchFamily="18" charset="0"/>
              </a:rPr>
              <a:t>modèle, </a:t>
            </a:r>
            <a:r>
              <a:rPr lang="fr-FR" dirty="0">
                <a:latin typeface="Times New Roman" panose="02020603050405020304" pitchFamily="18" charset="0"/>
                <a:cs typeface="Times New Roman" panose="02020603050405020304" pitchFamily="18" charset="0"/>
              </a:rPr>
              <a:t>elles sont utilisées pour intégrer des variables et finalement imprimer leur valeur lors de l'exécution du </a:t>
            </a:r>
            <a:r>
              <a:rPr lang="fr-FR" dirty="0" smtClean="0">
                <a:latin typeface="Times New Roman" panose="02020603050405020304" pitchFamily="18" charset="0"/>
                <a:cs typeface="Times New Roman" panose="02020603050405020304" pitchFamily="18" charset="0"/>
              </a:rPr>
              <a:t>code</a:t>
            </a:r>
          </a:p>
          <a:p>
            <a:pPr marL="1028700" lvl="1">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sont principalement utilisés pour les instructions de contrôle telles que les boucles et les instructions if-</a:t>
            </a:r>
            <a:r>
              <a:rPr lang="fr-FR" dirty="0" err="1">
                <a:latin typeface="Times New Roman" panose="02020603050405020304" pitchFamily="18" charset="0"/>
                <a:cs typeface="Times New Roman" panose="02020603050405020304" pitchFamily="18" charset="0"/>
              </a:rPr>
              <a:t>else</a:t>
            </a: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désignent des commentaires qui décrivent une tâche.</a:t>
            </a: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Les fichiers modèles portent l' extension </a:t>
            </a:r>
            <a:r>
              <a:rPr lang="fr-FR" b="1" dirty="0">
                <a:latin typeface="Times New Roman" panose="02020603050405020304" pitchFamily="18" charset="0"/>
                <a:cs typeface="Times New Roman" panose="02020603050405020304" pitchFamily="18" charset="0"/>
              </a:rPr>
              <a:t>.j2</a:t>
            </a:r>
            <a:r>
              <a:rPr lang="fr-FR" dirty="0">
                <a:latin typeface="Times New Roman" panose="02020603050405020304" pitchFamily="18" charset="0"/>
                <a:cs typeface="Times New Roman" panose="02020603050405020304" pitchFamily="18" charset="0"/>
              </a:rPr>
              <a:t> , ce qui implique que le modèle Jinja2 est utilisé</a:t>
            </a:r>
          </a:p>
        </p:txBody>
      </p:sp>
    </p:spTree>
    <p:extLst>
      <p:ext uri="{BB962C8B-B14F-4D97-AF65-F5344CB8AC3E}">
        <p14:creationId xmlns:p14="http://schemas.microsoft.com/office/powerpoint/2010/main" val="3517860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fichiers templating à l'aide des </a:t>
            </a:r>
            <a:r>
              <a:rPr lang="fr-FR" altLang="fr-FR" b="1" dirty="0" err="1">
                <a:latin typeface="Times New Roman" panose="02020603050405020304" pitchFamily="18" charset="0"/>
                <a:cs typeface="Times New Roman" panose="02020603050405020304" pitchFamily="18" charset="0"/>
              </a:rPr>
              <a:t>varaibles</a:t>
            </a:r>
            <a:r>
              <a:rPr lang="fr-FR" altLang="fr-FR" b="1" dirty="0">
                <a:latin typeface="Times New Roman" panose="02020603050405020304" pitchFamily="18" charset="0"/>
                <a:cs typeface="Times New Roman" panose="02020603050405020304" pitchFamily="18" charset="0"/>
              </a:rPr>
              <a:t> de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avec jinja2</a:t>
            </a:r>
            <a:endParaRPr lang="fr-FR" altLang="en-US" b="1" dirty="0">
              <a:latin typeface="Times New Roman" panose="02020603050405020304" pitchFamily="18" charset="0"/>
              <a:cs typeface="Times New Roman" panose="02020603050405020304" pitchFamily="18" charset="0"/>
            </a:endParaRPr>
          </a:p>
        </p:txBody>
      </p:sp>
      <p:pic>
        <p:nvPicPr>
          <p:cNvPr id="36352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4"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Pour comprendre voici un exemple</a:t>
            </a:r>
          </a:p>
        </p:txBody>
      </p:sp>
      <p:sp>
        <p:nvSpPr>
          <p:cNvPr id="3" name="Rectangle 2"/>
          <p:cNvSpPr/>
          <p:nvPr/>
        </p:nvSpPr>
        <p:spPr>
          <a:xfrm>
            <a:off x="762000" y="1905000"/>
            <a:ext cx="9906000" cy="646113"/>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Ce ci est un fichier </a:t>
            </a:r>
            <a:r>
              <a:rPr lang="fr-FR" dirty="0" err="1">
                <a:latin typeface="Times New Roman" panose="02020603050405020304" pitchFamily="18" charset="0"/>
                <a:cs typeface="Times New Roman" panose="02020603050405020304" pitchFamily="18" charset="0"/>
              </a:rPr>
              <a:t>template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version_number</a:t>
            </a:r>
            <a:r>
              <a:rPr lang="fr-FR" dirty="0">
                <a:latin typeface="Times New Roman" panose="02020603050405020304" pitchFamily="18" charset="0"/>
                <a:cs typeface="Times New Roman" panose="02020603050405020304" pitchFamily="18" charset="0"/>
              </a:rPr>
              <a:t> et  server changent à partir du Playbook</a:t>
            </a:r>
          </a:p>
          <a:p>
            <a:pPr>
              <a:defRPr/>
            </a:pPr>
            <a:r>
              <a:rPr lang="fr-FR" dirty="0">
                <a:latin typeface="Times New Roman" panose="02020603050405020304" pitchFamily="18" charset="0"/>
                <a:cs typeface="Times New Roman" panose="02020603050405020304" pitchFamily="18" charset="0"/>
              </a:rPr>
              <a:t>La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version_number</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est </a:t>
            </a:r>
            <a:r>
              <a:rPr lang="fr-FR" dirty="0" err="1">
                <a:latin typeface="Times New Roman" panose="02020603050405020304" pitchFamily="18" charset="0"/>
                <a:cs typeface="Times New Roman" panose="02020603050405020304" pitchFamily="18" charset="0"/>
              </a:rPr>
              <a:t>executée</a:t>
            </a:r>
            <a:r>
              <a:rPr lang="fr-FR" dirty="0">
                <a:latin typeface="Times New Roman" panose="02020603050405020304" pitchFamily="18" charset="0"/>
                <a:cs typeface="Times New Roman" panose="02020603050405020304" pitchFamily="18" charset="0"/>
              </a:rPr>
              <a:t> sur le serveur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server }}</a:t>
            </a:r>
            <a:r>
              <a:rPr lang="fr-FR" dirty="0">
                <a:latin typeface="Times New Roman" panose="02020603050405020304" pitchFamily="18" charset="0"/>
                <a:cs typeface="Times New Roman" panose="02020603050405020304" pitchFamily="18" charset="0"/>
              </a:rPr>
              <a:t>!!!</a:t>
            </a:r>
          </a:p>
        </p:txBody>
      </p:sp>
      <p:sp>
        <p:nvSpPr>
          <p:cNvPr id="363526" name="Rectangle 5"/>
          <p:cNvSpPr>
            <a:spLocks noChangeArrowheads="1"/>
          </p:cNvSpPr>
          <p:nvPr/>
        </p:nvSpPr>
        <p:spPr bwMode="auto">
          <a:xfrm>
            <a:off x="650875" y="153511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Commencer par enregistrer ce contenu sous un fichier </a:t>
            </a:r>
            <a:r>
              <a:rPr lang="fr-FR" altLang="fr-FR" b="1" dirty="0">
                <a:latin typeface="Times New Roman" panose="02020603050405020304" pitchFamily="18" charset="0"/>
                <a:cs typeface="Times New Roman" panose="02020603050405020304" pitchFamily="18" charset="0"/>
              </a:rPr>
              <a:t>test.j2</a:t>
            </a:r>
          </a:p>
        </p:txBody>
      </p:sp>
      <p:sp>
        <p:nvSpPr>
          <p:cNvPr id="363527" name="Rectangle 6"/>
          <p:cNvSpPr>
            <a:spLocks noChangeArrowheads="1"/>
          </p:cNvSpPr>
          <p:nvPr/>
        </p:nvSpPr>
        <p:spPr bwMode="auto">
          <a:xfrm>
            <a:off x="685800" y="2901950"/>
            <a:ext cx="1108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Exécuter ce Playbook</a:t>
            </a:r>
            <a:endParaRPr lang="fr-FR" altLang="fr-FR" b="1" dirty="0">
              <a:latin typeface="Times New Roman" panose="02020603050405020304" pitchFamily="18" charset="0"/>
              <a:cs typeface="Times New Roman" panose="02020603050405020304" pitchFamily="18" charset="0"/>
            </a:endParaRPr>
          </a:p>
        </p:txBody>
      </p:sp>
      <p:sp>
        <p:nvSpPr>
          <p:cNvPr id="4" name="Rectangle 3"/>
          <p:cNvSpPr/>
          <p:nvPr/>
        </p:nvSpPr>
        <p:spPr>
          <a:xfrm>
            <a:off x="990600" y="3270250"/>
            <a:ext cx="6096000" cy="2862263"/>
          </a:xfrm>
          <a:prstGeom prst="rect">
            <a:avLst/>
          </a:prstGeom>
        </p:spPr>
        <p:txBody>
          <a:bodyPr>
            <a:spAutoFit/>
          </a:bodyPr>
          <a:lstStyle/>
          <a:p>
            <a:pPr>
              <a:defRPr/>
            </a:pPr>
            <a:r>
              <a:rPr lang="fr-FR" dirty="0"/>
              <a:t>---</a:t>
            </a:r>
          </a:p>
          <a:p>
            <a:pPr>
              <a:defRPr/>
            </a:pPr>
            <a:r>
              <a:rPr lang="fr-FR" dirty="0"/>
              <a:t>- hosts: </a:t>
            </a:r>
            <a:r>
              <a:rPr lang="fr-FR" dirty="0" err="1"/>
              <a:t>ubuntu</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a:t>
            </a:r>
            <a:r>
              <a:rPr lang="fr-FR" dirty="0" err="1">
                <a:solidFill>
                  <a:srgbClr val="FF0000"/>
                </a:solidFill>
                <a:effectLst>
                  <a:outerShdw blurRad="38100" dist="38100" dir="2700000" algn="tl">
                    <a:srgbClr val="000000">
                      <a:alpha val="43137"/>
                    </a:srgbClr>
                  </a:outerShdw>
                </a:effectLst>
              </a:rPr>
              <a:t>version_number</a:t>
            </a:r>
            <a:r>
              <a:rPr lang="fr-FR" dirty="0">
                <a:solidFill>
                  <a:srgbClr val="FF0000"/>
                </a:solidFill>
                <a:effectLst>
                  <a:outerShdw blurRad="38100" dist="38100" dir="2700000" algn="tl">
                    <a:srgbClr val="000000">
                      <a:alpha val="43137"/>
                    </a:srgbClr>
                  </a:outerShdw>
                </a:effectLst>
              </a:rPr>
              <a:t>: 'v1.0.0'</a:t>
            </a:r>
          </a:p>
          <a:p>
            <a:pPr>
              <a:defRPr/>
            </a:pPr>
            <a:r>
              <a:rPr lang="fr-FR" dirty="0">
                <a:solidFill>
                  <a:srgbClr val="FF0000"/>
                </a:solidFill>
                <a:effectLst>
                  <a:outerShdw blurRad="38100" dist="38100" dir="2700000" algn="tl">
                    <a:srgbClr val="000000">
                      <a:alpha val="43137"/>
                    </a:srgbClr>
                  </a:outerShdw>
                </a:effectLst>
              </a:rPr>
              <a:t>    server: 'Ubuntu'</a:t>
            </a:r>
          </a:p>
          <a:p>
            <a:pPr>
              <a:defRPr/>
            </a:pPr>
            <a:r>
              <a:rPr lang="fr-FR" dirty="0"/>
              <a:t>  </a:t>
            </a:r>
            <a:r>
              <a:rPr lang="fr-FR" dirty="0" err="1"/>
              <a:t>tasks</a:t>
            </a:r>
            <a:r>
              <a:rPr lang="fr-FR" dirty="0"/>
              <a:t>:</a:t>
            </a:r>
          </a:p>
          <a:p>
            <a:pPr>
              <a:defRPr/>
            </a:pPr>
            <a:r>
              <a:rPr lang="fr-FR" dirty="0"/>
              <a:t>    - </a:t>
            </a:r>
            <a:r>
              <a:rPr lang="fr-FR" dirty="0" err="1"/>
              <a:t>name</a:t>
            </a:r>
            <a:r>
              <a:rPr lang="fr-FR" dirty="0"/>
              <a:t>: tester </a:t>
            </a:r>
            <a:r>
              <a:rPr lang="fr-FR" dirty="0" err="1"/>
              <a:t>jinja</a:t>
            </a:r>
            <a:r>
              <a:rPr lang="fr-FR" dirty="0"/>
              <a:t> 2</a:t>
            </a:r>
          </a:p>
          <a:p>
            <a:pPr>
              <a:defRPr/>
            </a:pPr>
            <a:r>
              <a:rPr lang="fr-FR" dirty="0"/>
              <a:t>      </a:t>
            </a:r>
            <a:r>
              <a:rPr lang="fr-FR" dirty="0" err="1">
                <a:solidFill>
                  <a:srgbClr val="7030A0"/>
                </a:solidFill>
                <a:effectLst>
                  <a:outerShdw blurRad="38100" dist="38100" dir="2700000" algn="tl">
                    <a:srgbClr val="000000">
                      <a:alpha val="43137"/>
                    </a:srgbClr>
                  </a:outerShdw>
                </a:effectLst>
              </a:rPr>
              <a:t>template</a:t>
            </a:r>
            <a:r>
              <a:rPr lang="fr-FR" dirty="0">
                <a:solidFill>
                  <a:srgbClr val="7030A0"/>
                </a:solidFill>
                <a:effectLst>
                  <a:outerShdw blurRad="38100" dist="38100" dir="2700000" algn="tl">
                    <a:srgbClr val="000000">
                      <a:alpha val="43137"/>
                    </a:srgbClr>
                  </a:outerShdw>
                </a:effectLst>
              </a:rPr>
              <a:t>:</a:t>
            </a:r>
          </a:p>
          <a:p>
            <a:pPr>
              <a:defRPr/>
            </a:pPr>
            <a:r>
              <a:rPr lang="fr-FR" dirty="0"/>
              <a:t>        </a:t>
            </a:r>
            <a:r>
              <a:rPr lang="fr-FR" dirty="0" err="1">
                <a:solidFill>
                  <a:srgbClr val="00B050"/>
                </a:solidFill>
                <a:effectLst>
                  <a:outerShdw blurRad="38100" dist="38100" dir="2700000" algn="tl">
                    <a:srgbClr val="000000">
                      <a:alpha val="43137"/>
                    </a:srgbClr>
                  </a:outerShdw>
                </a:effectLst>
              </a:rPr>
              <a:t>src</a:t>
            </a:r>
            <a:r>
              <a:rPr lang="fr-FR" dirty="0">
                <a:solidFill>
                  <a:srgbClr val="00B050"/>
                </a:solidFill>
                <a:effectLst>
                  <a:outerShdw blurRad="38100" dist="38100" dir="2700000" algn="tl">
                    <a:srgbClr val="000000">
                      <a:alpha val="43137"/>
                    </a:srgbClr>
                  </a:outerShdw>
                </a:effectLst>
              </a:rPr>
              <a:t>: test.j2</a:t>
            </a:r>
          </a:p>
          <a:p>
            <a:pPr>
              <a:defRPr/>
            </a:pPr>
            <a:r>
              <a:rPr lang="fr-FR" dirty="0"/>
              <a:t>        </a:t>
            </a:r>
            <a:r>
              <a:rPr lang="fr-FR" dirty="0" err="1">
                <a:solidFill>
                  <a:schemeClr val="accent2">
                    <a:lumMod val="75000"/>
                  </a:schemeClr>
                </a:solidFill>
                <a:effectLst>
                  <a:outerShdw blurRad="38100" dist="38100" dir="2700000" algn="tl">
                    <a:srgbClr val="000000">
                      <a:alpha val="43137"/>
                    </a:srgbClr>
                  </a:outerShdw>
                </a:effectLst>
              </a:rPr>
              <a:t>dest</a:t>
            </a:r>
            <a:r>
              <a:rPr lang="fr-FR" dirty="0">
                <a:solidFill>
                  <a:schemeClr val="accent2">
                    <a:lumMod val="75000"/>
                  </a:schemeClr>
                </a:solidFill>
                <a:effectLst>
                  <a:outerShdw blurRad="38100" dist="38100" dir="2700000" algn="tl">
                    <a:srgbClr val="000000">
                      <a:alpha val="43137"/>
                    </a:srgbClr>
                  </a:outerShdw>
                </a:effectLst>
              </a:rPr>
              <a:t>: /home/</a:t>
            </a:r>
            <a:r>
              <a:rPr lang="fr-FR" dirty="0" err="1">
                <a:solidFill>
                  <a:schemeClr val="accent2">
                    <a:lumMod val="75000"/>
                  </a:schemeClr>
                </a:solidFill>
                <a:effectLst>
                  <a:outerShdw blurRad="38100" dist="38100" dir="2700000" algn="tl">
                    <a:srgbClr val="000000">
                      <a:alpha val="43137"/>
                    </a:srgbClr>
                  </a:outerShdw>
                </a:effectLst>
              </a:rPr>
              <a:t>ansuser</a:t>
            </a:r>
            <a:r>
              <a:rPr lang="fr-FR" dirty="0">
                <a:solidFill>
                  <a:schemeClr val="accent2">
                    <a:lumMod val="75000"/>
                  </a:schemeClr>
                </a:solidFill>
                <a:effectLst>
                  <a:outerShdw blurRad="38100" dist="38100" dir="2700000" algn="tl">
                    <a:srgbClr val="000000">
                      <a:alpha val="43137"/>
                    </a:srgbClr>
                  </a:outerShdw>
                </a:effectLst>
              </a:rPr>
              <a:t>/resultat.txt</a:t>
            </a:r>
          </a:p>
        </p:txBody>
      </p:sp>
      <p:cxnSp>
        <p:nvCxnSpPr>
          <p:cNvPr id="9" name="Connecteur droit avec flèche 8"/>
          <p:cNvCxnSpPr/>
          <p:nvPr/>
        </p:nvCxnSpPr>
        <p:spPr bwMode="auto">
          <a:xfrm flipH="1">
            <a:off x="1828800" y="2551113"/>
            <a:ext cx="990600" cy="1639887"/>
          </a:xfrm>
          <a:prstGeom prst="straightConnector1">
            <a:avLst/>
          </a:prstGeom>
          <a:ln w="38100">
            <a:solidFill>
              <a:schemeClr val="tx1"/>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cxnSp>
        <p:nvCxnSpPr>
          <p:cNvPr id="12" name="Connecteur droit avec flèche 11"/>
          <p:cNvCxnSpPr/>
          <p:nvPr/>
        </p:nvCxnSpPr>
        <p:spPr bwMode="auto">
          <a:xfrm flipH="1">
            <a:off x="2057400" y="2551113"/>
            <a:ext cx="4191000" cy="1944687"/>
          </a:xfrm>
          <a:prstGeom prst="straightConnector1">
            <a:avLst/>
          </a:prstGeom>
          <a:ln w="38100">
            <a:solidFill>
              <a:schemeClr val="tx2"/>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124485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fichiers templating à l'aide des </a:t>
            </a:r>
            <a:r>
              <a:rPr lang="fr-FR" altLang="fr-FR" b="1" dirty="0" err="1">
                <a:latin typeface="Times New Roman" panose="02020603050405020304" pitchFamily="18" charset="0"/>
                <a:cs typeface="Times New Roman" panose="02020603050405020304" pitchFamily="18" charset="0"/>
              </a:rPr>
              <a:t>varaibles</a:t>
            </a:r>
            <a:r>
              <a:rPr lang="fr-FR" altLang="fr-FR" b="1" dirty="0">
                <a:latin typeface="Times New Roman" panose="02020603050405020304" pitchFamily="18" charset="0"/>
                <a:cs typeface="Times New Roman" panose="02020603050405020304" pitchFamily="18" charset="0"/>
              </a:rPr>
              <a:t> de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avec jinja2</a:t>
            </a:r>
            <a:endParaRPr lang="fr-FR" altLang="en-US" b="1" dirty="0">
              <a:latin typeface="Times New Roman" panose="02020603050405020304" pitchFamily="18" charset="0"/>
              <a:cs typeface="Times New Roman" panose="02020603050405020304" pitchFamily="18" charset="0"/>
            </a:endParaRPr>
          </a:p>
        </p:txBody>
      </p:sp>
      <p:pic>
        <p:nvPicPr>
          <p:cNvPr id="36557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572"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Voici un deuxième exemple </a:t>
            </a:r>
            <a:r>
              <a:rPr lang="fr-FR" altLang="fr-FR" b="1" dirty="0">
                <a:latin typeface="Times New Roman" panose="02020603050405020304" pitchFamily="18" charset="0"/>
                <a:cs typeface="Times New Roman" panose="02020603050405020304" pitchFamily="18" charset="0"/>
              </a:rPr>
              <a:t>exemple2.j2</a:t>
            </a:r>
          </a:p>
        </p:txBody>
      </p:sp>
      <p:sp>
        <p:nvSpPr>
          <p:cNvPr id="365573" name="Rectangle 7"/>
          <p:cNvSpPr>
            <a:spLocks noChangeArrowheads="1"/>
          </p:cNvSpPr>
          <p:nvPr/>
        </p:nvSpPr>
        <p:spPr bwMode="auto">
          <a:xfrm>
            <a:off x="914400" y="3333750"/>
            <a:ext cx="6096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t>---</a:t>
            </a:r>
          </a:p>
          <a:p>
            <a:r>
              <a:rPr lang="fr-FR" altLang="fr-FR" dirty="0"/>
              <a:t>- hosts: </a:t>
            </a:r>
            <a:r>
              <a:rPr lang="fr-FR" altLang="fr-FR" dirty="0" err="1"/>
              <a:t>ubuntu</a:t>
            </a:r>
            <a:endParaRPr lang="fr-FR" altLang="fr-FR" dirty="0"/>
          </a:p>
          <a:p>
            <a:r>
              <a:rPr lang="fr-FR" altLang="fr-FR" dirty="0"/>
              <a:t>  vars:</a:t>
            </a:r>
          </a:p>
          <a:p>
            <a:r>
              <a:rPr lang="fr-FR" altLang="fr-FR" dirty="0"/>
              <a:t>    </a:t>
            </a:r>
            <a:r>
              <a:rPr lang="fr-FR" altLang="fr-FR" dirty="0" err="1"/>
              <a:t>legumes</a:t>
            </a:r>
            <a:r>
              <a:rPr lang="fr-FR" altLang="fr-FR" dirty="0"/>
              <a:t>: ['Piments','Tomates','</a:t>
            </a:r>
            <a:r>
              <a:rPr lang="fr-FR" altLang="fr-FR" dirty="0" err="1"/>
              <a:t>Onions</a:t>
            </a:r>
            <a:r>
              <a:rPr lang="fr-FR" altLang="fr-FR" dirty="0"/>
              <a:t>']</a:t>
            </a:r>
          </a:p>
          <a:p>
            <a:endParaRPr lang="fr-FR" altLang="fr-FR" dirty="0"/>
          </a:p>
          <a:p>
            <a:r>
              <a:rPr lang="fr-FR" altLang="fr-FR" dirty="0"/>
              <a:t>  </a:t>
            </a:r>
            <a:r>
              <a:rPr lang="fr-FR" altLang="fr-FR" dirty="0" err="1"/>
              <a:t>tasks</a:t>
            </a:r>
            <a:r>
              <a:rPr lang="fr-FR" altLang="fr-FR" dirty="0"/>
              <a:t>:</a:t>
            </a:r>
          </a:p>
          <a:p>
            <a:r>
              <a:rPr lang="fr-FR" altLang="fr-FR" dirty="0"/>
              <a:t>    - </a:t>
            </a:r>
            <a:r>
              <a:rPr lang="fr-FR" altLang="fr-FR" dirty="0" err="1"/>
              <a:t>name</a:t>
            </a:r>
            <a:r>
              <a:rPr lang="fr-FR" altLang="fr-FR" dirty="0"/>
              <a:t>: test de l'exemple 2 </a:t>
            </a:r>
            <a:r>
              <a:rPr lang="fr-FR" altLang="fr-FR" dirty="0" err="1"/>
              <a:t>jija</a:t>
            </a:r>
            <a:endParaRPr lang="fr-FR" altLang="fr-FR" dirty="0"/>
          </a:p>
          <a:p>
            <a:r>
              <a:rPr lang="fr-FR" altLang="fr-FR" dirty="0"/>
              <a:t>      </a:t>
            </a:r>
            <a:r>
              <a:rPr lang="fr-FR" altLang="fr-FR" dirty="0" err="1"/>
              <a:t>template</a:t>
            </a:r>
            <a:r>
              <a:rPr lang="fr-FR" altLang="fr-FR" dirty="0"/>
              <a:t>:</a:t>
            </a:r>
          </a:p>
          <a:p>
            <a:r>
              <a:rPr lang="fr-FR" altLang="fr-FR" dirty="0"/>
              <a:t>        </a:t>
            </a:r>
            <a:r>
              <a:rPr lang="fr-FR" altLang="fr-FR" dirty="0" err="1"/>
              <a:t>src</a:t>
            </a:r>
            <a:r>
              <a:rPr lang="fr-FR" altLang="fr-FR" dirty="0"/>
              <a:t>: exemple2.j2</a:t>
            </a:r>
          </a:p>
          <a:p>
            <a:r>
              <a:rPr lang="fr-FR" altLang="fr-FR" dirty="0"/>
              <a:t>        </a:t>
            </a:r>
            <a:r>
              <a:rPr lang="fr-FR" altLang="fr-FR" dirty="0" err="1"/>
              <a:t>dest</a:t>
            </a:r>
            <a:r>
              <a:rPr lang="fr-FR" altLang="fr-FR" dirty="0"/>
              <a:t>: /home/</a:t>
            </a:r>
            <a:r>
              <a:rPr lang="fr-FR" altLang="fr-FR" dirty="0" err="1"/>
              <a:t>ansuser</a:t>
            </a:r>
            <a:r>
              <a:rPr lang="fr-FR" altLang="fr-FR" dirty="0"/>
              <a:t>/légumes.txt</a:t>
            </a:r>
          </a:p>
        </p:txBody>
      </p:sp>
      <p:sp>
        <p:nvSpPr>
          <p:cNvPr id="365574" name="Rectangle 12"/>
          <p:cNvSpPr>
            <a:spLocks noChangeArrowheads="1"/>
          </p:cNvSpPr>
          <p:nvPr/>
        </p:nvSpPr>
        <p:spPr bwMode="auto">
          <a:xfrm>
            <a:off x="650875" y="296386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Exécuter ce Playbook</a:t>
            </a:r>
            <a:endParaRPr lang="fr-FR" altLang="fr-FR" b="1" dirty="0">
              <a:latin typeface="Times New Roman" panose="02020603050405020304" pitchFamily="18" charset="0"/>
              <a:cs typeface="Times New Roman" panose="02020603050405020304" pitchFamily="18" charset="0"/>
            </a:endParaRPr>
          </a:p>
        </p:txBody>
      </p:sp>
      <p:sp>
        <p:nvSpPr>
          <p:cNvPr id="365575" name="Rectangle 9"/>
          <p:cNvSpPr>
            <a:spLocks noChangeArrowheads="1"/>
          </p:cNvSpPr>
          <p:nvPr/>
        </p:nvSpPr>
        <p:spPr bwMode="auto">
          <a:xfrm>
            <a:off x="1066800" y="1581150"/>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t>La liste des légumes</a:t>
            </a:r>
          </a:p>
          <a:p>
            <a:r>
              <a:rPr lang="fr-FR" altLang="fr-FR" dirty="0"/>
              <a:t>{% for item in </a:t>
            </a:r>
            <a:r>
              <a:rPr lang="fr-FR" altLang="fr-FR" dirty="0" err="1"/>
              <a:t>legumes</a:t>
            </a:r>
            <a:r>
              <a:rPr lang="fr-FR" altLang="fr-FR" dirty="0"/>
              <a:t> %}</a:t>
            </a:r>
          </a:p>
          <a:p>
            <a:r>
              <a:rPr lang="fr-FR" altLang="fr-FR" dirty="0"/>
              <a:t>        {{ item }}</a:t>
            </a:r>
          </a:p>
          <a:p>
            <a:r>
              <a:rPr lang="fr-FR" altLang="fr-FR" dirty="0"/>
              <a:t>{% </a:t>
            </a:r>
            <a:r>
              <a:rPr lang="fr-FR" altLang="fr-FR" dirty="0" err="1"/>
              <a:t>endfor</a:t>
            </a:r>
            <a:r>
              <a:rPr lang="fr-FR" altLang="fr-FR" dirty="0"/>
              <a:t> %}</a:t>
            </a:r>
          </a:p>
        </p:txBody>
      </p:sp>
    </p:spTree>
    <p:extLst>
      <p:ext uri="{BB962C8B-B14F-4D97-AF65-F5344CB8AC3E}">
        <p14:creationId xmlns:p14="http://schemas.microsoft.com/office/powerpoint/2010/main" val="3758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filtres de jinja2</a:t>
            </a:r>
            <a:endParaRPr lang="fr-FR" altLang="en-US" b="1">
              <a:latin typeface="Times New Roman" panose="02020603050405020304" pitchFamily="18" charset="0"/>
              <a:cs typeface="Times New Roman" panose="02020603050405020304" pitchFamily="18" charset="0"/>
            </a:endParaRPr>
          </a:p>
        </p:txBody>
      </p:sp>
      <p:pic>
        <p:nvPicPr>
          <p:cNvPr id="36761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620"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Les filtres sont utilisés pour modifier l’apparence des données de sortie ou de formatage</a:t>
            </a:r>
            <a:endParaRPr lang="fr-FR" altLang="fr-FR" b="1">
              <a:latin typeface="Times New Roman" panose="02020603050405020304" pitchFamily="18" charset="0"/>
              <a:cs typeface="Times New Roman" panose="02020603050405020304" pitchFamily="18" charset="0"/>
            </a:endParaRPr>
          </a:p>
        </p:txBody>
      </p:sp>
      <p:sp>
        <p:nvSpPr>
          <p:cNvPr id="367621" name="Rectangle 2"/>
          <p:cNvSpPr>
            <a:spLocks noChangeArrowheads="1"/>
          </p:cNvSpPr>
          <p:nvPr/>
        </p:nvSpPr>
        <p:spPr bwMode="auto">
          <a:xfrm>
            <a:off x="650875" y="1676400"/>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Par exemple, pour imprimer les valeurs de la liste précédente en majuscules à l'aide du modèle, dirigez l'élément variable vers l'argument ' </a:t>
            </a:r>
            <a:r>
              <a:rPr lang="fr-FR" altLang="fr-FR" dirty="0" err="1">
                <a:solidFill>
                  <a:srgbClr val="0000FF"/>
                </a:solidFill>
                <a:latin typeface="Times New Roman" panose="02020603050405020304" pitchFamily="18" charset="0"/>
                <a:cs typeface="Times New Roman" panose="02020603050405020304" pitchFamily="18" charset="0"/>
              </a:rPr>
              <a:t>upper</a:t>
            </a:r>
            <a:r>
              <a:rPr lang="fr-FR" altLang="fr-FR" dirty="0">
                <a:solidFill>
                  <a:srgbClr val="000000"/>
                </a:solidFill>
                <a:latin typeface="Times New Roman" panose="02020603050405020304" pitchFamily="18" charset="0"/>
                <a:cs typeface="Times New Roman" panose="02020603050405020304" pitchFamily="18" charset="0"/>
              </a:rPr>
              <a:t> ' comme indiqué : </a:t>
            </a:r>
            <a:r>
              <a:rPr lang="fr-FR" altLang="fr-FR" dirty="0">
                <a:solidFill>
                  <a:srgbClr val="0000FF"/>
                </a:solidFill>
                <a:latin typeface="Times New Roman" panose="02020603050405020304" pitchFamily="18" charset="0"/>
                <a:cs typeface="Times New Roman" panose="02020603050405020304" pitchFamily="18" charset="0"/>
              </a:rPr>
              <a:t>{{ item | </a:t>
            </a:r>
            <a:r>
              <a:rPr lang="fr-FR" altLang="fr-FR" dirty="0" err="1">
                <a:solidFill>
                  <a:srgbClr val="0000FF"/>
                </a:solidFill>
                <a:latin typeface="Times New Roman" panose="02020603050405020304" pitchFamily="18" charset="0"/>
                <a:cs typeface="Times New Roman" panose="02020603050405020304" pitchFamily="18" charset="0"/>
              </a:rPr>
              <a:t>upper</a:t>
            </a:r>
            <a:r>
              <a:rPr lang="fr-FR" altLang="fr-FR" dirty="0">
                <a:solidFill>
                  <a:srgbClr val="0000FF"/>
                </a:solidFill>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367622" name="Rectangle 8"/>
          <p:cNvSpPr>
            <a:spLocks noChangeArrowheads="1"/>
          </p:cNvSpPr>
          <p:nvPr/>
        </p:nvSpPr>
        <p:spPr bwMode="auto">
          <a:xfrm>
            <a:off x="650875" y="2409825"/>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Pour imprimer les valeurs de la liste précédente en </a:t>
            </a:r>
            <a:r>
              <a:rPr lang="fr-FR" altLang="fr-FR" dirty="0" err="1">
                <a:solidFill>
                  <a:srgbClr val="000000"/>
                </a:solidFill>
                <a:latin typeface="Times New Roman" panose="02020603050405020304" pitchFamily="18" charset="0"/>
                <a:cs typeface="Times New Roman" panose="02020603050405020304" pitchFamily="18" charset="0"/>
              </a:rPr>
              <a:t>miniscule</a:t>
            </a:r>
            <a:r>
              <a:rPr lang="fr-FR" altLang="fr-FR" dirty="0">
                <a:solidFill>
                  <a:srgbClr val="000000"/>
                </a:solidFill>
                <a:latin typeface="Times New Roman" panose="02020603050405020304" pitchFamily="18" charset="0"/>
                <a:cs typeface="Times New Roman" panose="02020603050405020304" pitchFamily="18" charset="0"/>
              </a:rPr>
              <a:t> à l'aide du modèle, dirigez l'élément variable vers l'argument ' </a:t>
            </a:r>
            <a:r>
              <a:rPr lang="fr-FR" altLang="fr-FR" dirty="0" err="1">
                <a:solidFill>
                  <a:srgbClr val="0000FF"/>
                </a:solidFill>
                <a:latin typeface="Times New Roman" panose="02020603050405020304" pitchFamily="18" charset="0"/>
                <a:cs typeface="Times New Roman" panose="02020603050405020304" pitchFamily="18" charset="0"/>
              </a:rPr>
              <a:t>lower</a:t>
            </a:r>
            <a:r>
              <a:rPr lang="fr-FR" altLang="fr-FR" dirty="0">
                <a:solidFill>
                  <a:srgbClr val="000000"/>
                </a:solidFill>
                <a:latin typeface="Times New Roman" panose="02020603050405020304" pitchFamily="18" charset="0"/>
                <a:cs typeface="Times New Roman" panose="02020603050405020304" pitchFamily="18" charset="0"/>
              </a:rPr>
              <a:t> ' comme indiqué : </a:t>
            </a:r>
            <a:r>
              <a:rPr lang="fr-FR" altLang="fr-FR" dirty="0">
                <a:solidFill>
                  <a:srgbClr val="0000FF"/>
                </a:solidFill>
                <a:latin typeface="Times New Roman" panose="02020603050405020304" pitchFamily="18" charset="0"/>
                <a:cs typeface="Times New Roman" panose="02020603050405020304" pitchFamily="18" charset="0"/>
              </a:rPr>
              <a:t>{{ item | </a:t>
            </a:r>
            <a:r>
              <a:rPr lang="fr-FR" altLang="fr-FR" dirty="0" err="1">
                <a:solidFill>
                  <a:srgbClr val="0000FF"/>
                </a:solidFill>
                <a:latin typeface="Times New Roman" panose="02020603050405020304" pitchFamily="18" charset="0"/>
                <a:cs typeface="Times New Roman" panose="02020603050405020304" pitchFamily="18" charset="0"/>
              </a:rPr>
              <a:t>lower</a:t>
            </a:r>
            <a:r>
              <a:rPr lang="fr-FR" altLang="fr-FR" dirty="0">
                <a:solidFill>
                  <a:srgbClr val="0000FF"/>
                </a:solidFill>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367623" name="Rectangle 3"/>
          <p:cNvSpPr>
            <a:spLocks noChangeArrowheads="1"/>
          </p:cNvSpPr>
          <p:nvPr/>
        </p:nvSpPr>
        <p:spPr bwMode="auto">
          <a:xfrm>
            <a:off x="650875" y="3151188"/>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Par exemple, pour imprimer la valeur minimale d'une liste, transmettez la liste entière au filtre ' </a:t>
            </a:r>
            <a:r>
              <a:rPr lang="fr-FR" altLang="fr-FR" dirty="0">
                <a:solidFill>
                  <a:srgbClr val="0000FF"/>
                </a:solidFill>
                <a:latin typeface="Times New Roman" panose="02020603050405020304" pitchFamily="18" charset="0"/>
                <a:cs typeface="Times New Roman" panose="02020603050405020304" pitchFamily="18" charset="0"/>
              </a:rPr>
              <a:t>min</a:t>
            </a:r>
            <a:r>
              <a:rPr lang="fr-FR" altLang="fr-FR" dirty="0">
                <a:solidFill>
                  <a:srgbClr val="000000"/>
                </a:solidFill>
                <a:latin typeface="Times New Roman" panose="02020603050405020304" pitchFamily="18" charset="0"/>
                <a:cs typeface="Times New Roman" panose="02020603050405020304" pitchFamily="18" charset="0"/>
              </a:rPr>
              <a:t> ' comme indiqué </a:t>
            </a:r>
            <a:r>
              <a:rPr lang="fr-FR" altLang="fr-FR" dirty="0">
                <a:solidFill>
                  <a:srgbClr val="0000FF"/>
                </a:solidFill>
                <a:latin typeface="Times New Roman" panose="02020603050405020304" pitchFamily="18" charset="0"/>
                <a:cs typeface="Times New Roman" panose="02020603050405020304" pitchFamily="18" charset="0"/>
              </a:rPr>
              <a:t>{{ 100,33,45,65,60,78 | min }} =&gt; 38</a:t>
            </a:r>
            <a:endParaRPr lang="fr-FR" altLang="fr-FR" dirty="0">
              <a:latin typeface="Times New Roman" panose="02020603050405020304" pitchFamily="18" charset="0"/>
              <a:cs typeface="Times New Roman" panose="02020603050405020304" pitchFamily="18" charset="0"/>
            </a:endParaRPr>
          </a:p>
        </p:txBody>
      </p:sp>
      <p:sp>
        <p:nvSpPr>
          <p:cNvPr id="367624" name="Rectangle 10"/>
          <p:cNvSpPr>
            <a:spLocks noChangeArrowheads="1"/>
          </p:cNvSpPr>
          <p:nvPr/>
        </p:nvSpPr>
        <p:spPr bwMode="auto">
          <a:xfrm>
            <a:off x="650875" y="3922713"/>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Par exemple, pour imprimer la valeur maximale d'une liste, transmettez la liste entière au filtre ' </a:t>
            </a:r>
            <a:r>
              <a:rPr lang="fr-FR" altLang="fr-FR">
                <a:solidFill>
                  <a:srgbClr val="0000FF"/>
                </a:solidFill>
                <a:latin typeface="Times New Roman" panose="02020603050405020304" pitchFamily="18" charset="0"/>
                <a:cs typeface="Times New Roman" panose="02020603050405020304" pitchFamily="18" charset="0"/>
              </a:rPr>
              <a:t>max</a:t>
            </a:r>
            <a:r>
              <a:rPr lang="fr-FR" altLang="fr-FR">
                <a:solidFill>
                  <a:srgbClr val="000000"/>
                </a:solidFill>
                <a:latin typeface="Times New Roman" panose="02020603050405020304" pitchFamily="18" charset="0"/>
                <a:cs typeface="Times New Roman" panose="02020603050405020304" pitchFamily="18" charset="0"/>
              </a:rPr>
              <a:t> ' comme indiqué </a:t>
            </a:r>
            <a:r>
              <a:rPr lang="fr-FR" altLang="fr-FR">
                <a:solidFill>
                  <a:srgbClr val="0000FF"/>
                </a:solidFill>
                <a:latin typeface="Times New Roman" panose="02020603050405020304" pitchFamily="18" charset="0"/>
                <a:cs typeface="Times New Roman" panose="02020603050405020304" pitchFamily="18" charset="0"/>
              </a:rPr>
              <a:t>{{ 888,37,45,65,60,78 | max }} =&gt; 888</a:t>
            </a:r>
            <a:endParaRPr lang="fr-FR" altLang="fr-FR">
              <a:latin typeface="Times New Roman" panose="02020603050405020304" pitchFamily="18" charset="0"/>
              <a:cs typeface="Times New Roman" panose="02020603050405020304" pitchFamily="18" charset="0"/>
            </a:endParaRPr>
          </a:p>
        </p:txBody>
      </p:sp>
      <p:sp>
        <p:nvSpPr>
          <p:cNvPr id="12" name="Rectangle 11"/>
          <p:cNvSpPr/>
          <p:nvPr/>
        </p:nvSpPr>
        <p:spPr>
          <a:xfrm>
            <a:off x="609600" y="4648200"/>
            <a:ext cx="1007427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a:t>
            </a:r>
            <a:r>
              <a:rPr lang="fr-FR" dirty="0">
                <a:latin typeface="Times New Roman" panose="02020603050405020304" pitchFamily="18" charset="0"/>
                <a:cs typeface="Times New Roman" panose="02020603050405020304" pitchFamily="18" charset="0"/>
              </a:rPr>
              <a:t>remplacer une chaîne par une nouvelle</a:t>
            </a:r>
          </a:p>
          <a:p>
            <a:pPr>
              <a:defRPr/>
            </a:pPr>
            <a:r>
              <a:rPr lang="fr-FR" dirty="0">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888,37,45,65,60,78 | replace("37","38") }} =&gt; 888,38,45,65,60,78</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650875" y="5461000"/>
            <a:ext cx="971232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obtenir des valeurs uniques à partir d'une liste de valeurs en double dans un tableau</a:t>
            </a:r>
          </a:p>
          <a:p>
            <a:pPr>
              <a:defRPr/>
            </a:pPr>
            <a:r>
              <a:rPr lang="fr-FR" dirty="0">
                <a:solidFill>
                  <a:srgbClr val="000000"/>
                </a:solidFill>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1,1,1,2,2,3,3,4,4,5,5 | unique}} =&gt; 1,2,3,4,5</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4475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modules</a:t>
            </a:r>
          </a:p>
        </p:txBody>
      </p:sp>
    </p:spTree>
    <p:extLst>
      <p:ext uri="{BB962C8B-B14F-4D97-AF65-F5344CB8AC3E}">
        <p14:creationId xmlns:p14="http://schemas.microsoft.com/office/powerpoint/2010/main" val="259113691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a:t>
            </a:r>
            <a:r>
              <a:rPr lang="fr-FR" altLang="fr-FR" b="1" dirty="0" smtClean="0">
                <a:latin typeface="Times New Roman" panose="02020603050405020304" pitchFamily="18" charset="0"/>
                <a:cs typeface="Times New Roman" panose="02020603050405020304" pitchFamily="18" charset="0"/>
              </a:rPr>
              <a:t>module </a:t>
            </a:r>
            <a:r>
              <a:rPr lang="fr-FR" altLang="fr-FR" b="1" dirty="0">
                <a:latin typeface="Times New Roman" panose="02020603050405020304" pitchFamily="18" charset="0"/>
                <a:cs typeface="Times New Roman" panose="02020603050405020304" pitchFamily="18" charset="0"/>
              </a:rPr>
              <a:t>setup de ansible </a:t>
            </a:r>
            <a:endParaRPr lang="fr-FR" altLang="en-US" b="1" dirty="0">
              <a:latin typeface="Times New Roman" panose="02020603050405020304" pitchFamily="18" charset="0"/>
              <a:cs typeface="Times New Roman" panose="02020603050405020304" pitchFamily="18" charset="0"/>
            </a:endParaRPr>
          </a:p>
        </p:txBody>
      </p:sp>
      <p:pic>
        <p:nvPicPr>
          <p:cNvPr id="35533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341630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 module </a:t>
            </a:r>
            <a:r>
              <a:rPr lang="fr-FR" b="1" dirty="0">
                <a:latin typeface="Times New Roman" panose="02020603050405020304" pitchFamily="18" charset="0"/>
                <a:cs typeface="Times New Roman" panose="02020603050405020304" pitchFamily="18" charset="0"/>
              </a:rPr>
              <a:t>Setup </a:t>
            </a:r>
            <a:r>
              <a:rPr lang="fr-FR" dirty="0">
                <a:latin typeface="Times New Roman" panose="02020603050405020304" pitchFamily="18" charset="0"/>
                <a:cs typeface="Times New Roman" panose="02020603050405020304" pitchFamily="18" charset="0"/>
              </a:rPr>
              <a:t>permet de collecter des informations sur les machines cibles</a:t>
            </a:r>
          </a:p>
          <a:p>
            <a:pPr lvl="1" indent="0">
              <a:defRPr/>
            </a:pPr>
            <a:r>
              <a:rPr lang="fr-FR" dirty="0" smtClean="0">
                <a:latin typeface="Times New Roman" panose="02020603050405020304" pitchFamily="18" charset="0"/>
                <a:cs typeface="Times New Roman" panose="02020603050405020304" pitchFamily="18" charset="0"/>
              </a:rPr>
              <a:t>Ansible  </a:t>
            </a:r>
            <a:r>
              <a:rPr lang="fr-FR" dirty="0" err="1" smtClean="0">
                <a:latin typeface="Times New Roman" panose="02020603050405020304" pitchFamily="18" charset="0"/>
                <a:cs typeface="Times New Roman" panose="02020603050405020304" pitchFamily="18" charset="0"/>
              </a:rPr>
              <a:t>ubuntu</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 setup </a:t>
            </a: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Avec le setup module peut connaître le type de l’os de la machine distante</a:t>
            </a:r>
          </a:p>
          <a:p>
            <a:pPr marL="0" lvl="1" indent="0">
              <a:defRPr/>
            </a:pPr>
            <a:r>
              <a:rPr lang="fr-FR" dirty="0">
                <a:latin typeface="Times New Roman" panose="02020603050405020304" pitchFamily="18" charset="0"/>
                <a:cs typeface="Times New Roman" panose="02020603050405020304" pitchFamily="18" charset="0"/>
              </a:rPr>
              <a:t>	ansible </a:t>
            </a:r>
            <a:r>
              <a:rPr lang="fr-FR" dirty="0" err="1">
                <a:latin typeface="Times New Roman" panose="02020603050405020304" pitchFamily="18" charset="0"/>
                <a:cs typeface="Times New Roman" panose="02020603050405020304" pitchFamily="18" charset="0"/>
              </a:rPr>
              <a:t>ubuntu</a:t>
            </a:r>
            <a:r>
              <a:rPr lang="fr-FR" dirty="0">
                <a:latin typeface="Times New Roman" panose="02020603050405020304" pitchFamily="18" charset="0"/>
                <a:cs typeface="Times New Roman" panose="02020603050405020304" pitchFamily="18" charset="0"/>
              </a:rPr>
              <a:t> –m setup  -a "</a:t>
            </a:r>
            <a:r>
              <a:rPr lang="fr-FR" dirty="0" err="1">
                <a:latin typeface="Times New Roman" panose="02020603050405020304" pitchFamily="18" charset="0"/>
                <a:cs typeface="Times New Roman" panose="02020603050405020304" pitchFamily="18" charset="0"/>
              </a:rPr>
              <a:t>filter</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family</a:t>
            </a:r>
            <a:r>
              <a:rPr lang="fr-FR" dirty="0">
                <a:latin typeface="Times New Roman" panose="02020603050405020304" pitchFamily="18" charset="0"/>
                <a:cs typeface="Times New Roman" panose="02020603050405020304" pitchFamily="18" charset="0"/>
              </a:rPr>
              <a:t>*"</a:t>
            </a:r>
          </a:p>
        </p:txBody>
      </p:sp>
      <p:pic>
        <p:nvPicPr>
          <p:cNvPr id="355333" name="Imag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57375"/>
            <a:ext cx="38862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34" name="Imag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4594225"/>
            <a:ext cx="52197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avec flèche 6"/>
          <p:cNvCxnSpPr/>
          <p:nvPr/>
        </p:nvCxnSpPr>
        <p:spPr bwMode="auto">
          <a:xfrm flipH="1">
            <a:off x="2971800" y="4724400"/>
            <a:ext cx="3698875" cy="298450"/>
          </a:xfrm>
          <a:prstGeom prst="straightConnector1">
            <a:avLst/>
          </a:prstGeom>
          <a:ln w="38100">
            <a:solidFill>
              <a:srgbClr val="FF0000"/>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79066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
            <a:hlinkClick r:id="rId3" action="ppaction://hlinkfile"/>
          </p:cNvPr>
          <p:cNvSpPr>
            <a:spLocks noChangeArrowheads="1"/>
          </p:cNvSpPr>
          <p:nvPr/>
        </p:nvSpPr>
        <p:spPr bwMode="auto">
          <a:xfrm>
            <a:off x="650875" y="552450"/>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a:t>Module </a:t>
            </a:r>
            <a:r>
              <a:rPr lang="fr-FR" b="1" dirty="0" smtClean="0"/>
              <a:t>Command</a:t>
            </a:r>
            <a:endParaRPr lang="fr-FR" altLang="en-US" b="1" dirty="0">
              <a:latin typeface="Times New Roman" panose="02020603050405020304" pitchFamily="18" charset="0"/>
              <a:cs typeface="Times New Roman" panose="02020603050405020304" pitchFamily="18" charset="0"/>
            </a:endParaRPr>
          </a:p>
        </p:txBody>
      </p:sp>
      <p:pic>
        <p:nvPicPr>
          <p:cNvPr id="35533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75" y="1028264"/>
            <a:ext cx="10799296" cy="369332"/>
          </a:xfrm>
          <a:prstGeom prst="rect">
            <a:avLst/>
          </a:prstGeom>
        </p:spPr>
        <p:txBody>
          <a:bodyPr wrap="square">
            <a:spAutoFit/>
          </a:bodyPr>
          <a:lstStyle/>
          <a:p>
            <a:r>
              <a:rPr lang="fr-FR" dirty="0"/>
              <a:t>Ce module est utilisé pour exécuter n’importe quelle commande sur le système cible</a:t>
            </a:r>
          </a:p>
        </p:txBody>
      </p:sp>
      <p:sp>
        <p:nvSpPr>
          <p:cNvPr id="6" name="Rectangle 5"/>
          <p:cNvSpPr/>
          <p:nvPr/>
        </p:nvSpPr>
        <p:spPr>
          <a:xfrm>
            <a:off x="570471" y="1504078"/>
            <a:ext cx="6096000" cy="646331"/>
          </a:xfrm>
          <a:prstGeom prst="rect">
            <a:avLst/>
          </a:prstGeom>
        </p:spPr>
        <p:txBody>
          <a:bodyPr>
            <a:spAutoFit/>
          </a:bodyPr>
          <a:lstStyle/>
          <a:p>
            <a:r>
              <a:rPr lang="fr-FR" dirty="0"/>
              <a:t>- </a:t>
            </a:r>
            <a:r>
              <a:rPr lang="fr-FR" dirty="0" err="1"/>
              <a:t>name</a:t>
            </a:r>
            <a:r>
              <a:rPr lang="fr-FR" dirty="0"/>
              <a:t>: Création d'un répertoire</a:t>
            </a:r>
          </a:p>
          <a:p>
            <a:r>
              <a:rPr lang="fr-FR" dirty="0"/>
              <a:t>  command: </a:t>
            </a:r>
            <a:r>
              <a:rPr lang="fr-FR" dirty="0" err="1"/>
              <a:t>mkdir</a:t>
            </a:r>
            <a:r>
              <a:rPr lang="fr-FR" dirty="0"/>
              <a:t> /</a:t>
            </a:r>
            <a:r>
              <a:rPr lang="fr-FR" dirty="0" smtClean="0"/>
              <a:t>home/</a:t>
            </a:r>
            <a:r>
              <a:rPr lang="fr-FR" dirty="0" err="1" smtClean="0"/>
              <a:t>ubuntu</a:t>
            </a:r>
            <a:r>
              <a:rPr lang="fr-FR" dirty="0" smtClean="0"/>
              <a:t>/test-</a:t>
            </a:r>
            <a:r>
              <a:rPr lang="fr-FR" dirty="0" err="1" smtClean="0"/>
              <a:t>folder</a:t>
            </a:r>
            <a:r>
              <a:rPr lang="fr-FR" dirty="0" smtClean="0"/>
              <a:t> </a:t>
            </a:r>
            <a:endParaRPr lang="fr-FR" dirty="0"/>
          </a:p>
        </p:txBody>
      </p:sp>
      <p:sp>
        <p:nvSpPr>
          <p:cNvPr id="15" name="Rectangle 1">
            <a:hlinkClick r:id="rId3" action="ppaction://hlinkfile"/>
          </p:cNvPr>
          <p:cNvSpPr>
            <a:spLocks noChangeArrowheads="1"/>
          </p:cNvSpPr>
          <p:nvPr/>
        </p:nvSpPr>
        <p:spPr bwMode="auto">
          <a:xfrm>
            <a:off x="650874" y="2256891"/>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a:t>Module </a:t>
            </a:r>
            <a:r>
              <a:rPr lang="fr-FR" b="1" dirty="0" smtClean="0"/>
              <a:t>Shell</a:t>
            </a:r>
            <a:endParaRPr lang="fr-FR" altLang="en-US" b="1" dirty="0">
              <a:latin typeface="Times New Roman" panose="02020603050405020304" pitchFamily="18" charset="0"/>
              <a:cs typeface="Times New Roman" panose="02020603050405020304" pitchFamily="18" charset="0"/>
            </a:endParaRPr>
          </a:p>
        </p:txBody>
      </p:sp>
      <p:sp>
        <p:nvSpPr>
          <p:cNvPr id="10" name="Rectangle 9"/>
          <p:cNvSpPr/>
          <p:nvPr/>
        </p:nvSpPr>
        <p:spPr>
          <a:xfrm>
            <a:off x="650874" y="3068765"/>
            <a:ext cx="6096000" cy="646331"/>
          </a:xfrm>
          <a:prstGeom prst="rect">
            <a:avLst/>
          </a:prstGeom>
        </p:spPr>
        <p:txBody>
          <a:bodyPr>
            <a:spAutoFit/>
          </a:bodyPr>
          <a:lstStyle/>
          <a:p>
            <a:r>
              <a:rPr lang="en-US" dirty="0"/>
              <a:t>- name: </a:t>
            </a:r>
            <a:r>
              <a:rPr lang="en-US" dirty="0" err="1"/>
              <a:t>Exécuter</a:t>
            </a:r>
            <a:r>
              <a:rPr lang="en-US" dirty="0"/>
              <a:t> </a:t>
            </a:r>
            <a:r>
              <a:rPr lang="en-US" dirty="0" err="1"/>
              <a:t>une</a:t>
            </a:r>
            <a:r>
              <a:rPr lang="en-US" dirty="0"/>
              <a:t> </a:t>
            </a:r>
            <a:r>
              <a:rPr lang="en-US" dirty="0" err="1"/>
              <a:t>commande</a:t>
            </a:r>
            <a:r>
              <a:rPr lang="en-US" dirty="0"/>
              <a:t> shell</a:t>
            </a:r>
          </a:p>
          <a:p>
            <a:r>
              <a:rPr lang="en-US" dirty="0"/>
              <a:t>  shell: echo "Hello, World</a:t>
            </a:r>
            <a:r>
              <a:rPr lang="en-US" dirty="0" smtClean="0"/>
              <a:t>!“ &gt;&gt; fichier_hello.txt</a:t>
            </a:r>
            <a:endParaRPr lang="en-US" dirty="0"/>
          </a:p>
        </p:txBody>
      </p:sp>
      <p:sp>
        <p:nvSpPr>
          <p:cNvPr id="11" name="Rectangle 10"/>
          <p:cNvSpPr/>
          <p:nvPr/>
        </p:nvSpPr>
        <p:spPr>
          <a:xfrm>
            <a:off x="650874" y="2662828"/>
            <a:ext cx="10136575" cy="369332"/>
          </a:xfrm>
          <a:prstGeom prst="rect">
            <a:avLst/>
          </a:prstGeom>
        </p:spPr>
        <p:txBody>
          <a:bodyPr wrap="square">
            <a:spAutoFit/>
          </a:bodyPr>
          <a:lstStyle/>
          <a:p>
            <a:r>
              <a:rPr lang="fr-FR" dirty="0"/>
              <a:t>Module Shell (</a:t>
            </a:r>
            <a:r>
              <a:rPr lang="fr-FR" dirty="0" err="1"/>
              <a:t>shell</a:t>
            </a:r>
            <a:r>
              <a:rPr lang="fr-FR" dirty="0"/>
              <a:t>) : Ce module est utilisé pour exécuter des commandes </a:t>
            </a:r>
            <a:r>
              <a:rPr lang="fr-FR" dirty="0" err="1"/>
              <a:t>shell</a:t>
            </a:r>
            <a:endParaRPr lang="fr-FR" dirty="0"/>
          </a:p>
        </p:txBody>
      </p:sp>
      <p:sp>
        <p:nvSpPr>
          <p:cNvPr id="18" name="Rectangle 17"/>
          <p:cNvSpPr/>
          <p:nvPr/>
        </p:nvSpPr>
        <p:spPr>
          <a:xfrm>
            <a:off x="650874" y="3751701"/>
            <a:ext cx="10136575" cy="1200329"/>
          </a:xfrm>
          <a:prstGeom prst="rect">
            <a:avLst/>
          </a:prstGeom>
        </p:spPr>
        <p:txBody>
          <a:bodyPr wrap="square">
            <a:spAutoFit/>
          </a:bodyPr>
          <a:lstStyle/>
          <a:p>
            <a:r>
              <a:rPr lang="fr-FR" b="1" dirty="0" smtClean="0"/>
              <a:t>Note: </a:t>
            </a:r>
            <a:r>
              <a:rPr lang="fr-FR" dirty="0" smtClean="0"/>
              <a:t>La différence entre le module </a:t>
            </a:r>
            <a:r>
              <a:rPr lang="fr-FR" b="1" dirty="0" smtClean="0"/>
              <a:t>command</a:t>
            </a:r>
            <a:r>
              <a:rPr lang="fr-FR" dirty="0" smtClean="0"/>
              <a:t> et le module </a:t>
            </a:r>
            <a:r>
              <a:rPr lang="fr-FR" b="1" dirty="0" err="1" smtClean="0"/>
              <a:t>shell</a:t>
            </a:r>
            <a:endParaRPr lang="fr-FR" b="1" dirty="0" smtClean="0"/>
          </a:p>
          <a:p>
            <a:r>
              <a:rPr lang="fr-FR" dirty="0"/>
              <a:t>Les opérations telles que les redirections (“&lt;”, “&gt;”), les pipes (“|”), et les opérateurs booléens (“&amp;&amp;”, “||”) ne fonctionneront pas avec </a:t>
            </a:r>
            <a:r>
              <a:rPr lang="fr-FR" dirty="0" smtClean="0"/>
              <a:t>le </a:t>
            </a:r>
            <a:r>
              <a:rPr lang="fr-FR" dirty="0"/>
              <a:t>module</a:t>
            </a:r>
            <a:r>
              <a:rPr lang="fr-FR" b="1" dirty="0" smtClean="0"/>
              <a:t> command</a:t>
            </a:r>
            <a:r>
              <a:rPr lang="fr-FR" dirty="0" smtClean="0"/>
              <a:t>, ce pendant ce dernier </a:t>
            </a:r>
            <a:r>
              <a:rPr lang="fr-FR" dirty="0"/>
              <a:t>est </a:t>
            </a:r>
            <a:r>
              <a:rPr lang="fr-FR" dirty="0" err="1"/>
              <a:t>est</a:t>
            </a:r>
            <a:r>
              <a:rPr lang="fr-FR" dirty="0"/>
              <a:t> généralement </a:t>
            </a:r>
            <a:r>
              <a:rPr lang="fr-FR" dirty="0" smtClean="0"/>
              <a:t>plus </a:t>
            </a:r>
            <a:r>
              <a:rPr lang="fr-FR" dirty="0"/>
              <a:t>rapide que le module </a:t>
            </a:r>
            <a:r>
              <a:rPr lang="fr-FR" b="1" dirty="0" err="1"/>
              <a:t>shell</a:t>
            </a:r>
            <a:endParaRPr lang="fr-FR" b="1" dirty="0"/>
          </a:p>
        </p:txBody>
      </p:sp>
    </p:spTree>
    <p:extLst>
      <p:ext uri="{BB962C8B-B14F-4D97-AF65-F5344CB8AC3E}">
        <p14:creationId xmlns:p14="http://schemas.microsoft.com/office/powerpoint/2010/main" val="41301826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altLang="fr-FR" b="1" dirty="0" smtClean="0">
                <a:latin typeface="Times New Roman" panose="02020603050405020304" pitchFamily="18" charset="0"/>
                <a:cs typeface="Times New Roman" panose="02020603050405020304" pitchFamily="18" charset="0"/>
              </a:rPr>
              <a:t>Le nœud de contrôle: </a:t>
            </a:r>
            <a:r>
              <a:rPr lang="fr-FR" dirty="0"/>
              <a:t>Machine à partir de laquelle vous exécutez les outils </a:t>
            </a:r>
            <a:r>
              <a:rPr lang="fr-FR" dirty="0" smtClean="0"/>
              <a:t>Ansible. </a:t>
            </a:r>
            <a:r>
              <a:rPr lang="fr-FR" dirty="0"/>
              <a:t>Plusieurs nœuds de contrôle sont </a:t>
            </a:r>
            <a:r>
              <a:rPr lang="fr-FR" dirty="0" smtClean="0"/>
              <a:t>possibles dans ce contexte</a:t>
            </a:r>
          </a:p>
          <a:p>
            <a:pPr marL="285750" indent="-285750">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fr-FR" b="1" dirty="0" smtClean="0">
                <a:latin typeface="Times New Roman" panose="02020603050405020304" pitchFamily="18" charset="0"/>
                <a:cs typeface="Times New Roman" panose="02020603050405020304" pitchFamily="18" charset="0"/>
              </a:rPr>
              <a:t>Les nœuds gérés: </a:t>
            </a:r>
            <a:r>
              <a:rPr lang="fr-FR" altLang="fr-FR" dirty="0" smtClean="0">
                <a:latin typeface="Times New Roman" panose="02020603050405020304" pitchFamily="18" charset="0"/>
                <a:cs typeface="Times New Roman" panose="02020603050405020304" pitchFamily="18" charset="0"/>
              </a:rPr>
              <a:t>Appelé également hôtes, </a:t>
            </a:r>
            <a:r>
              <a:rPr lang="fr-FR" dirty="0">
                <a:latin typeface="Times New Roman" panose="02020603050405020304" pitchFamily="18" charset="0"/>
                <a:cs typeface="Times New Roman" panose="02020603050405020304" pitchFamily="18" charset="0"/>
              </a:rPr>
              <a:t>il s'agit des périphériques cibles (serveurs, appareils réseau ou tout ordinateur) que vous souhaitez gérer avec Ansible</a:t>
            </a:r>
            <a:r>
              <a:rPr lang="fr-FR" altLang="fr-FR" b="1"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L'inventaire: </a:t>
            </a:r>
            <a:r>
              <a:rPr lang="fr-FR" dirty="0"/>
              <a:t> </a:t>
            </a: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nventaire présente les informations </a:t>
            </a:r>
            <a:r>
              <a:rPr lang="fr-FR" dirty="0">
                <a:latin typeface="Times New Roman" panose="02020603050405020304" pitchFamily="18" charset="0"/>
                <a:cs typeface="Times New Roman" panose="02020603050405020304" pitchFamily="18" charset="0"/>
              </a:rPr>
              <a:t>spécifiques à chaque nœud, comme l'adresse IP. Il  </a:t>
            </a:r>
            <a:r>
              <a:rPr lang="fr-FR" dirty="0" smtClean="0">
                <a:latin typeface="Times New Roman" panose="02020603050405020304" pitchFamily="18" charset="0"/>
                <a:cs typeface="Times New Roman" panose="02020603050405020304" pitchFamily="18" charset="0"/>
              </a:rPr>
              <a:t>sert </a:t>
            </a:r>
            <a:r>
              <a:rPr lang="fr-FR" dirty="0">
                <a:latin typeface="Times New Roman" panose="02020603050405020304" pitchFamily="18" charset="0"/>
                <a:cs typeface="Times New Roman" panose="02020603050405020304" pitchFamily="18" charset="0"/>
              </a:rPr>
              <a:t>également à</a:t>
            </a:r>
            <a:r>
              <a:rPr lang="fr-FR" dirty="0" smtClean="0">
                <a:latin typeface="Times New Roman" panose="02020603050405020304" pitchFamily="18" charset="0"/>
                <a:cs typeface="Times New Roman" panose="02020603050405020304" pitchFamily="18" charset="0"/>
              </a:rPr>
              <a:t> définir des variables utilisées ensuite selon les groupe</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L'inventaire peut être définit en format INI ou en format YAML</a:t>
            </a:r>
            <a:endParaRPr lang="fr-FR"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5"/>
          <a:stretch>
            <a:fillRect/>
          </a:stretch>
        </p:blipFill>
        <p:spPr>
          <a:xfrm>
            <a:off x="1521397" y="4275650"/>
            <a:ext cx="2204166" cy="1216091"/>
          </a:xfrm>
          <a:prstGeom prst="rect">
            <a:avLst/>
          </a:prstGeom>
        </p:spPr>
      </p:pic>
      <p:sp>
        <p:nvSpPr>
          <p:cNvPr id="3" name="Rectangle 2"/>
          <p:cNvSpPr/>
          <p:nvPr/>
        </p:nvSpPr>
        <p:spPr>
          <a:xfrm>
            <a:off x="1924563" y="5983768"/>
            <a:ext cx="1390124"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Format </a:t>
            </a:r>
            <a:r>
              <a:rPr lang="fr-FR" b="1" dirty="0">
                <a:latin typeface="Times New Roman" panose="02020603050405020304" pitchFamily="18" charset="0"/>
                <a:cs typeface="Times New Roman" panose="02020603050405020304" pitchFamily="18" charset="0"/>
              </a:rPr>
              <a:t>INI </a:t>
            </a:r>
            <a:endParaRPr lang="fr-FR" b="1" dirty="0"/>
          </a:p>
        </p:txBody>
      </p:sp>
      <p:sp>
        <p:nvSpPr>
          <p:cNvPr id="8" name="Rectangle 7"/>
          <p:cNvSpPr/>
          <p:nvPr/>
        </p:nvSpPr>
        <p:spPr>
          <a:xfrm>
            <a:off x="8079829" y="5983768"/>
            <a:ext cx="1706686"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Format YAML </a:t>
            </a:r>
            <a:endParaRPr lang="fr-FR" b="1" dirty="0"/>
          </a:p>
        </p:txBody>
      </p:sp>
      <p:pic>
        <p:nvPicPr>
          <p:cNvPr id="6" name="Image 5"/>
          <p:cNvPicPr>
            <a:picLocks noChangeAspect="1"/>
          </p:cNvPicPr>
          <p:nvPr/>
        </p:nvPicPr>
        <p:blipFill>
          <a:blip r:embed="rId6"/>
          <a:stretch>
            <a:fillRect/>
          </a:stretch>
        </p:blipFill>
        <p:spPr>
          <a:xfrm>
            <a:off x="6874933" y="4275650"/>
            <a:ext cx="3893211" cy="1583508"/>
          </a:xfrm>
          <a:prstGeom prst="rect">
            <a:avLst/>
          </a:prstGeom>
        </p:spPr>
      </p:pic>
    </p:spTree>
    <p:extLst>
      <p:ext uri="{BB962C8B-B14F-4D97-AF65-F5344CB8AC3E}">
        <p14:creationId xmlns:p14="http://schemas.microsoft.com/office/powerpoint/2010/main" val="16373571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99390" y="953332"/>
            <a:ext cx="10062433"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Module Gestion de Paquets (package) : Il existe un module pour la plupart des gestionnaires de paquets populaires, tels que </a:t>
            </a:r>
            <a:r>
              <a:rPr lang="fr-FR" dirty="0" smtClean="0">
                <a:latin typeface="Times New Roman" panose="02020603050405020304" pitchFamily="18" charset="0"/>
                <a:cs typeface="Times New Roman" panose="02020603050405020304" pitchFamily="18" charset="0"/>
              </a:rPr>
              <a:t>DNF, YUM </a:t>
            </a:r>
            <a:r>
              <a:rPr lang="fr-FR" dirty="0">
                <a:latin typeface="Times New Roman" panose="02020603050405020304" pitchFamily="18" charset="0"/>
                <a:cs typeface="Times New Roman" panose="02020603050405020304" pitchFamily="18" charset="0"/>
              </a:rPr>
              <a:t>et APT, qui vous permet d’installer n’importe quel paquet sur un système1.</a:t>
            </a:r>
          </a:p>
        </p:txBody>
      </p:sp>
      <p:sp>
        <p:nvSpPr>
          <p:cNvPr id="13" name="Rectangle 1">
            <a:hlinkClick r:id="rId4" action="ppaction://hlinkfile"/>
          </p:cNvPr>
          <p:cNvSpPr>
            <a:spLocks noChangeArrowheads="1"/>
          </p:cNvSpPr>
          <p:nvPr/>
        </p:nvSpPr>
        <p:spPr bwMode="auto">
          <a:xfrm>
            <a:off x="599390" y="434270"/>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smtClean="0"/>
              <a:t>Les modules d'installation de packages</a:t>
            </a:r>
            <a:r>
              <a:rPr lang="fr-FR" dirty="0"/>
              <a:t> </a:t>
            </a:r>
            <a:endParaRPr lang="fr-FR" alt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599390" y="1749393"/>
            <a:ext cx="6096000" cy="1754326"/>
          </a:xfrm>
          <a:prstGeom prst="rect">
            <a:avLst/>
          </a:prstGeom>
        </p:spPr>
        <p:txBody>
          <a:bodyPr>
            <a:spAutoFit/>
          </a:bodyPr>
          <a:lstStyle/>
          <a:p>
            <a:r>
              <a:rPr lang="fr-FR" dirty="0"/>
              <a:t>- </a:t>
            </a:r>
            <a:r>
              <a:rPr lang="fr-FR" dirty="0" err="1"/>
              <a:t>name</a:t>
            </a:r>
            <a:r>
              <a:rPr lang="fr-FR" dirty="0"/>
              <a:t>: Installer la dernière version d'Apache et </a:t>
            </a:r>
            <a:r>
              <a:rPr lang="fr-FR" dirty="0" err="1"/>
              <a:t>MariaDB</a:t>
            </a:r>
            <a:endParaRPr lang="fr-FR" dirty="0"/>
          </a:p>
          <a:p>
            <a:r>
              <a:rPr lang="fr-FR" dirty="0"/>
              <a:t>  </a:t>
            </a:r>
            <a:r>
              <a:rPr lang="fr-FR" dirty="0" err="1"/>
              <a:t>dnf</a:t>
            </a:r>
            <a:r>
              <a:rPr lang="fr-FR" dirty="0"/>
              <a:t>:</a:t>
            </a:r>
          </a:p>
          <a:p>
            <a:r>
              <a:rPr lang="fr-FR" dirty="0"/>
              <a:t>    </a:t>
            </a:r>
            <a:r>
              <a:rPr lang="fr-FR" dirty="0" err="1"/>
              <a:t>name</a:t>
            </a:r>
            <a:r>
              <a:rPr lang="fr-FR" dirty="0"/>
              <a:t>:</a:t>
            </a:r>
          </a:p>
          <a:p>
            <a:r>
              <a:rPr lang="fr-FR" dirty="0"/>
              <a:t>      - </a:t>
            </a:r>
            <a:r>
              <a:rPr lang="fr-FR" dirty="0" err="1"/>
              <a:t>httpd</a:t>
            </a:r>
            <a:endParaRPr lang="fr-FR" dirty="0"/>
          </a:p>
          <a:p>
            <a:r>
              <a:rPr lang="fr-FR" dirty="0"/>
              <a:t>      - </a:t>
            </a:r>
            <a:r>
              <a:rPr lang="fr-FR" dirty="0" err="1"/>
              <a:t>mariadb</a:t>
            </a:r>
            <a:r>
              <a:rPr lang="fr-FR" dirty="0"/>
              <a:t>-server</a:t>
            </a:r>
          </a:p>
          <a:p>
            <a:r>
              <a:rPr lang="fr-FR" dirty="0"/>
              <a:t>    state: </a:t>
            </a:r>
            <a:r>
              <a:rPr lang="fr-FR" dirty="0" err="1"/>
              <a:t>latest</a:t>
            </a:r>
            <a:endParaRPr lang="fr-FR" dirty="0"/>
          </a:p>
        </p:txBody>
      </p:sp>
      <p:sp>
        <p:nvSpPr>
          <p:cNvPr id="3" name="Rectangle 2"/>
          <p:cNvSpPr/>
          <p:nvPr/>
        </p:nvSpPr>
        <p:spPr>
          <a:xfrm>
            <a:off x="599390" y="3573130"/>
            <a:ext cx="10886215" cy="1200329"/>
          </a:xfrm>
          <a:prstGeom prst="rect">
            <a:avLst/>
          </a:prstGeom>
        </p:spPr>
        <p:txBody>
          <a:bodyPr wrap="square">
            <a:spAutoFit/>
          </a:bodyPr>
          <a:lstStyle/>
          <a:p>
            <a:r>
              <a:rPr lang="fr-FR" b="1" dirty="0"/>
              <a:t>Module Service </a:t>
            </a:r>
            <a:endParaRPr lang="fr-FR" b="1" dirty="0" smtClean="0"/>
          </a:p>
          <a:p>
            <a:endParaRPr lang="fr-FR" dirty="0"/>
          </a:p>
          <a:p>
            <a:r>
              <a:rPr lang="fr-FR" dirty="0" smtClean="0"/>
              <a:t>Le </a:t>
            </a:r>
            <a:r>
              <a:rPr lang="fr-FR" dirty="0"/>
              <a:t>module service </a:t>
            </a:r>
            <a:r>
              <a:rPr lang="fr-FR" dirty="0" smtClean="0"/>
              <a:t>permet </a:t>
            </a:r>
            <a:r>
              <a:rPr lang="fr-FR" dirty="0"/>
              <a:t>de démarrer, d’arrêter et de recharger les paquets </a:t>
            </a:r>
            <a:r>
              <a:rPr lang="fr-FR" dirty="0" smtClean="0"/>
              <a:t>installés exposés sous forme de service</a:t>
            </a:r>
            <a:endParaRPr lang="fr-FR" dirty="0"/>
          </a:p>
        </p:txBody>
      </p:sp>
      <p:sp>
        <p:nvSpPr>
          <p:cNvPr id="7" name="Rectangle 6"/>
          <p:cNvSpPr/>
          <p:nvPr/>
        </p:nvSpPr>
        <p:spPr>
          <a:xfrm>
            <a:off x="755820" y="4842870"/>
            <a:ext cx="9135764" cy="1477328"/>
          </a:xfrm>
          <a:prstGeom prst="rect">
            <a:avLst/>
          </a:prstGeom>
        </p:spPr>
        <p:txBody>
          <a:bodyPr wrap="square">
            <a:spAutoFit/>
          </a:bodyPr>
          <a:lstStyle/>
          <a:p>
            <a:r>
              <a:rPr lang="fr-FR" dirty="0"/>
              <a:t>- </a:t>
            </a:r>
            <a:r>
              <a:rPr lang="fr-FR" dirty="0" err="1"/>
              <a:t>name</a:t>
            </a:r>
            <a:r>
              <a:rPr lang="fr-FR" dirty="0"/>
              <a:t>: Démarrer le service </a:t>
            </a:r>
            <a:r>
              <a:rPr lang="fr-FR" dirty="0" err="1"/>
              <a:t>foo</a:t>
            </a:r>
            <a:r>
              <a:rPr lang="fr-FR" dirty="0"/>
              <a:t>, basé sur le processus en cours d'exécution /</a:t>
            </a:r>
            <a:r>
              <a:rPr lang="fr-FR" dirty="0" err="1"/>
              <a:t>usr</a:t>
            </a:r>
            <a:r>
              <a:rPr lang="fr-FR" dirty="0"/>
              <a:t>/bin/</a:t>
            </a:r>
            <a:r>
              <a:rPr lang="fr-FR" dirty="0" err="1"/>
              <a:t>foo</a:t>
            </a:r>
            <a:endParaRPr lang="fr-FR" dirty="0"/>
          </a:p>
          <a:p>
            <a:r>
              <a:rPr lang="fr-FR" dirty="0"/>
              <a:t>  service:</a:t>
            </a:r>
          </a:p>
          <a:p>
            <a:r>
              <a:rPr lang="fr-FR" dirty="0"/>
              <a:t>    </a:t>
            </a:r>
            <a:r>
              <a:rPr lang="fr-FR" dirty="0" err="1"/>
              <a:t>name</a:t>
            </a:r>
            <a:r>
              <a:rPr lang="fr-FR" dirty="0"/>
              <a:t>: </a:t>
            </a:r>
            <a:r>
              <a:rPr lang="fr-FR" dirty="0" err="1"/>
              <a:t>foo</a:t>
            </a:r>
            <a:endParaRPr lang="fr-FR" dirty="0"/>
          </a:p>
          <a:p>
            <a:r>
              <a:rPr lang="fr-FR" dirty="0"/>
              <a:t>    pattern: /</a:t>
            </a:r>
            <a:r>
              <a:rPr lang="fr-FR" dirty="0" err="1"/>
              <a:t>usr</a:t>
            </a:r>
            <a:r>
              <a:rPr lang="fr-FR" dirty="0"/>
              <a:t>/bin/</a:t>
            </a:r>
            <a:r>
              <a:rPr lang="fr-FR" dirty="0" err="1"/>
              <a:t>foo</a:t>
            </a:r>
            <a:endParaRPr lang="fr-FR" dirty="0"/>
          </a:p>
          <a:p>
            <a:r>
              <a:rPr lang="fr-FR" dirty="0"/>
              <a:t>    state: </a:t>
            </a:r>
            <a:r>
              <a:rPr lang="fr-FR" dirty="0" err="1"/>
              <a:t>started</a:t>
            </a:r>
            <a:endParaRPr lang="fr-FR" dirty="0"/>
          </a:p>
        </p:txBody>
      </p:sp>
      <p:pic>
        <p:nvPicPr>
          <p:cNvPr id="2" name="Picture 1"/>
          <p:cNvPicPr>
            <a:picLocks noChangeAspect="1"/>
          </p:cNvPicPr>
          <p:nvPr/>
        </p:nvPicPr>
        <p:blipFill>
          <a:blip r:embed="rId5"/>
          <a:stretch>
            <a:fillRect/>
          </a:stretch>
        </p:blipFill>
        <p:spPr>
          <a:xfrm>
            <a:off x="3424077" y="6429375"/>
            <a:ext cx="3848637" cy="181000"/>
          </a:xfrm>
          <a:prstGeom prst="rect">
            <a:avLst/>
          </a:prstGeom>
        </p:spPr>
      </p:pic>
    </p:spTree>
    <p:extLst>
      <p:ext uri="{BB962C8B-B14F-4D97-AF65-F5344CB8AC3E}">
        <p14:creationId xmlns:p14="http://schemas.microsoft.com/office/powerpoint/2010/main" val="19205706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4435" y="365210"/>
            <a:ext cx="1983235" cy="369332"/>
          </a:xfrm>
          <a:prstGeom prst="rect">
            <a:avLst/>
          </a:prstGeom>
        </p:spPr>
        <p:txBody>
          <a:bodyPr wrap="none">
            <a:spAutoFit/>
          </a:bodyPr>
          <a:lstStyle/>
          <a:p>
            <a:r>
              <a:rPr lang="fr-FR" b="1" dirty="0"/>
              <a:t>Module File (file) : </a:t>
            </a:r>
          </a:p>
        </p:txBody>
      </p:sp>
      <p:sp>
        <p:nvSpPr>
          <p:cNvPr id="5" name="Rectangle 4"/>
          <p:cNvSpPr/>
          <p:nvPr/>
        </p:nvSpPr>
        <p:spPr>
          <a:xfrm>
            <a:off x="369547" y="779161"/>
            <a:ext cx="5880008" cy="369332"/>
          </a:xfrm>
          <a:prstGeom prst="rect">
            <a:avLst/>
          </a:prstGeom>
        </p:spPr>
        <p:txBody>
          <a:bodyPr wrap="none">
            <a:spAutoFit/>
          </a:bodyPr>
          <a:lstStyle/>
          <a:p>
            <a:r>
              <a:rPr lang="fr-FR" dirty="0"/>
              <a:t>Ce module est utilisé pour gérer les fichiers et les répertoires</a:t>
            </a:r>
          </a:p>
        </p:txBody>
      </p:sp>
      <p:sp>
        <p:nvSpPr>
          <p:cNvPr id="6" name="Rectangle 5"/>
          <p:cNvSpPr/>
          <p:nvPr/>
        </p:nvSpPr>
        <p:spPr>
          <a:xfrm>
            <a:off x="369547" y="1193112"/>
            <a:ext cx="6096000" cy="1200329"/>
          </a:xfrm>
          <a:prstGeom prst="rect">
            <a:avLst/>
          </a:prstGeom>
        </p:spPr>
        <p:txBody>
          <a:bodyPr>
            <a:spAutoFit/>
          </a:bodyPr>
          <a:lstStyle/>
          <a:p>
            <a:r>
              <a:rPr lang="fr-FR" dirty="0"/>
              <a:t>- </a:t>
            </a:r>
            <a:r>
              <a:rPr lang="fr-FR" dirty="0" err="1"/>
              <a:t>name</a:t>
            </a:r>
            <a:r>
              <a:rPr lang="fr-FR" dirty="0"/>
              <a:t>: Créer un répertoire</a:t>
            </a:r>
          </a:p>
          <a:p>
            <a:r>
              <a:rPr lang="fr-FR" dirty="0"/>
              <a:t>  file:</a:t>
            </a:r>
          </a:p>
          <a:p>
            <a:r>
              <a:rPr lang="fr-FR" dirty="0"/>
              <a:t>    </a:t>
            </a:r>
            <a:r>
              <a:rPr lang="fr-FR" dirty="0" err="1"/>
              <a:t>path</a:t>
            </a:r>
            <a:r>
              <a:rPr lang="fr-FR" dirty="0"/>
              <a:t>: /</a:t>
            </a:r>
            <a:r>
              <a:rPr lang="fr-FR" dirty="0" err="1"/>
              <a:t>path</a:t>
            </a:r>
            <a:r>
              <a:rPr lang="fr-FR" dirty="0"/>
              <a:t>/to/directory</a:t>
            </a:r>
          </a:p>
          <a:p>
            <a:r>
              <a:rPr lang="fr-FR" dirty="0"/>
              <a:t>    state: directory</a:t>
            </a:r>
          </a:p>
        </p:txBody>
      </p:sp>
      <p:sp>
        <p:nvSpPr>
          <p:cNvPr id="12" name="Rectangle 11"/>
          <p:cNvSpPr/>
          <p:nvPr/>
        </p:nvSpPr>
        <p:spPr>
          <a:xfrm>
            <a:off x="369547" y="2438060"/>
            <a:ext cx="1627753" cy="369332"/>
          </a:xfrm>
          <a:prstGeom prst="rect">
            <a:avLst/>
          </a:prstGeom>
        </p:spPr>
        <p:txBody>
          <a:bodyPr wrap="none">
            <a:spAutoFit/>
          </a:bodyPr>
          <a:lstStyle/>
          <a:p>
            <a:r>
              <a:rPr lang="fr-FR" b="1" dirty="0"/>
              <a:t>Module </a:t>
            </a:r>
            <a:r>
              <a:rPr lang="fr-FR" b="1" dirty="0" smtClean="0"/>
              <a:t>Copy : </a:t>
            </a:r>
            <a:endParaRPr lang="fr-FR" b="1" dirty="0"/>
          </a:p>
        </p:txBody>
      </p:sp>
      <p:sp>
        <p:nvSpPr>
          <p:cNvPr id="11" name="Rectangle 10"/>
          <p:cNvSpPr/>
          <p:nvPr/>
        </p:nvSpPr>
        <p:spPr>
          <a:xfrm>
            <a:off x="369547" y="2852011"/>
            <a:ext cx="11001633" cy="646331"/>
          </a:xfrm>
          <a:prstGeom prst="rect">
            <a:avLst/>
          </a:prstGeom>
        </p:spPr>
        <p:txBody>
          <a:bodyPr wrap="square">
            <a:spAutoFit/>
          </a:bodyPr>
          <a:lstStyle/>
          <a:p>
            <a:r>
              <a:rPr lang="fr-FR" dirty="0"/>
              <a:t>Ce module est souvent utilisé dans l’écriture de </a:t>
            </a:r>
            <a:r>
              <a:rPr lang="fr-FR" dirty="0" err="1" smtClean="0"/>
              <a:t>Playbooks</a:t>
            </a:r>
            <a:r>
              <a:rPr lang="fr-FR" dirty="0" smtClean="0"/>
              <a:t> </a:t>
            </a:r>
            <a:r>
              <a:rPr lang="fr-FR" dirty="0"/>
              <a:t>lorsque nous voulons copier un fichier d’un serveur distant vers des nœuds de destination</a:t>
            </a:r>
          </a:p>
        </p:txBody>
      </p:sp>
      <p:sp>
        <p:nvSpPr>
          <p:cNvPr id="14" name="Rectangle 13"/>
          <p:cNvSpPr/>
          <p:nvPr/>
        </p:nvSpPr>
        <p:spPr>
          <a:xfrm>
            <a:off x="369547" y="3594955"/>
            <a:ext cx="6096000" cy="1200329"/>
          </a:xfrm>
          <a:prstGeom prst="rect">
            <a:avLst/>
          </a:prstGeom>
        </p:spPr>
        <p:txBody>
          <a:bodyPr>
            <a:spAutoFit/>
          </a:bodyPr>
          <a:lstStyle/>
          <a:p>
            <a:r>
              <a:rPr lang="fr-FR" dirty="0"/>
              <a:t>- </a:t>
            </a:r>
            <a:r>
              <a:rPr lang="fr-FR" dirty="0" err="1"/>
              <a:t>name</a:t>
            </a:r>
            <a:r>
              <a:rPr lang="fr-FR" dirty="0"/>
              <a:t>: Copier un fichier</a:t>
            </a:r>
          </a:p>
          <a:p>
            <a:r>
              <a:rPr lang="fr-FR" dirty="0"/>
              <a:t>  copy:</a:t>
            </a:r>
          </a:p>
          <a:p>
            <a:r>
              <a:rPr lang="fr-FR" dirty="0"/>
              <a:t>    </a:t>
            </a:r>
            <a:r>
              <a:rPr lang="fr-FR" dirty="0" err="1"/>
              <a:t>src</a:t>
            </a:r>
            <a:r>
              <a:rPr lang="fr-FR" dirty="0"/>
              <a:t>: /home/</a:t>
            </a:r>
            <a:r>
              <a:rPr lang="fr-FR" dirty="0" err="1"/>
              <a:t>knoldus</a:t>
            </a:r>
            <a:r>
              <a:rPr lang="fr-FR" dirty="0"/>
              <a:t>/</a:t>
            </a:r>
            <a:r>
              <a:rPr lang="fr-FR" dirty="0" err="1"/>
              <a:t>Personal</a:t>
            </a:r>
            <a:r>
              <a:rPr lang="fr-FR" dirty="0"/>
              <a:t>/blogs/blog3.txt</a:t>
            </a:r>
          </a:p>
          <a:p>
            <a:r>
              <a:rPr lang="fr-FR" dirty="0"/>
              <a:t>    </a:t>
            </a:r>
            <a:r>
              <a:rPr lang="fr-FR" dirty="0" err="1"/>
              <a:t>dest</a:t>
            </a:r>
            <a:r>
              <a:rPr lang="fr-FR" dirty="0"/>
              <a:t>: /</a:t>
            </a:r>
            <a:r>
              <a:rPr lang="fr-FR" dirty="0" err="1"/>
              <a:t>tmp</a:t>
            </a:r>
            <a:endParaRPr lang="fr-FR" dirty="0"/>
          </a:p>
        </p:txBody>
      </p:sp>
    </p:spTree>
    <p:extLst>
      <p:ext uri="{BB962C8B-B14F-4D97-AF65-F5344CB8AC3E}">
        <p14:creationId xmlns:p14="http://schemas.microsoft.com/office/powerpoint/2010/main" val="12789644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4227" y="304454"/>
            <a:ext cx="8184291" cy="923330"/>
          </a:xfrm>
          <a:prstGeom prst="rect">
            <a:avLst/>
          </a:prstGeom>
        </p:spPr>
        <p:txBody>
          <a:bodyPr wrap="square">
            <a:spAutoFit/>
          </a:bodyPr>
          <a:lstStyle/>
          <a:p>
            <a:r>
              <a:rPr lang="fr-FR" b="1" dirty="0"/>
              <a:t>Module </a:t>
            </a:r>
            <a:r>
              <a:rPr lang="fr-FR" b="1" dirty="0" err="1"/>
              <a:t>Lineinfile</a:t>
            </a:r>
            <a:r>
              <a:rPr lang="fr-FR" b="1" dirty="0"/>
              <a:t> (</a:t>
            </a:r>
            <a:r>
              <a:rPr lang="fr-FR" b="1" dirty="0" err="1"/>
              <a:t>lineinfile</a:t>
            </a:r>
            <a:r>
              <a:rPr lang="fr-FR" b="1" dirty="0"/>
              <a:t>) : </a:t>
            </a:r>
            <a:endParaRPr lang="fr-FR" b="1" dirty="0" smtClean="0"/>
          </a:p>
          <a:p>
            <a:endParaRPr lang="fr-FR" b="1" dirty="0"/>
          </a:p>
          <a:p>
            <a:r>
              <a:rPr lang="fr-FR" dirty="0"/>
              <a:t>Ce module est utilisé pour gérer les lignes dans les fichiers texte</a:t>
            </a:r>
          </a:p>
        </p:txBody>
      </p:sp>
      <p:sp>
        <p:nvSpPr>
          <p:cNvPr id="7" name="Rectangle 6"/>
          <p:cNvSpPr/>
          <p:nvPr/>
        </p:nvSpPr>
        <p:spPr>
          <a:xfrm>
            <a:off x="409833" y="1227784"/>
            <a:ext cx="6096000" cy="1200329"/>
          </a:xfrm>
          <a:prstGeom prst="rect">
            <a:avLst/>
          </a:prstGeom>
        </p:spPr>
        <p:txBody>
          <a:bodyPr>
            <a:spAutoFit/>
          </a:bodyPr>
          <a:lstStyle/>
          <a:p>
            <a:r>
              <a:rPr lang="fr-FR" dirty="0"/>
              <a:t>- </a:t>
            </a:r>
            <a:r>
              <a:rPr lang="fr-FR" dirty="0" err="1"/>
              <a:t>name</a:t>
            </a:r>
            <a:r>
              <a:rPr lang="fr-FR" dirty="0"/>
              <a:t>: Ajouter une ligne à un fichier</a:t>
            </a:r>
          </a:p>
          <a:p>
            <a:r>
              <a:rPr lang="fr-FR" dirty="0"/>
              <a:t>  </a:t>
            </a:r>
            <a:r>
              <a:rPr lang="fr-FR" dirty="0" err="1"/>
              <a:t>lineinfile</a:t>
            </a:r>
            <a:r>
              <a:rPr lang="fr-FR" dirty="0"/>
              <a:t>:</a:t>
            </a:r>
          </a:p>
          <a:p>
            <a:r>
              <a:rPr lang="fr-FR" dirty="0"/>
              <a:t>    </a:t>
            </a:r>
            <a:r>
              <a:rPr lang="fr-FR" dirty="0" err="1"/>
              <a:t>path</a:t>
            </a:r>
            <a:r>
              <a:rPr lang="fr-FR" dirty="0"/>
              <a:t>: /</a:t>
            </a:r>
            <a:r>
              <a:rPr lang="fr-FR" dirty="0" err="1"/>
              <a:t>etc</a:t>
            </a:r>
            <a:r>
              <a:rPr lang="fr-FR" dirty="0"/>
              <a:t>/hosts</a:t>
            </a:r>
          </a:p>
          <a:p>
            <a:r>
              <a:rPr lang="fr-FR" dirty="0"/>
              <a:t>    line: '127.0.0.1 </a:t>
            </a:r>
            <a:r>
              <a:rPr lang="fr-FR" dirty="0" err="1"/>
              <a:t>localhost</a:t>
            </a:r>
            <a:r>
              <a:rPr lang="fr-FR" dirty="0"/>
              <a:t>'</a:t>
            </a:r>
          </a:p>
        </p:txBody>
      </p:sp>
      <p:sp>
        <p:nvSpPr>
          <p:cNvPr id="9" name="Rectangle 8"/>
          <p:cNvSpPr/>
          <p:nvPr/>
        </p:nvSpPr>
        <p:spPr>
          <a:xfrm>
            <a:off x="409832" y="2598689"/>
            <a:ext cx="9191367" cy="2308324"/>
          </a:xfrm>
          <a:prstGeom prst="rect">
            <a:avLst/>
          </a:prstGeom>
        </p:spPr>
        <p:txBody>
          <a:bodyPr wrap="square">
            <a:spAutoFit/>
          </a:bodyPr>
          <a:lstStyle/>
          <a:p>
            <a:r>
              <a:rPr lang="fr-FR" b="1" dirty="0"/>
              <a:t>Module </a:t>
            </a:r>
            <a:r>
              <a:rPr lang="fr-FR" b="1" dirty="0" err="1"/>
              <a:t>Get_url</a:t>
            </a:r>
            <a:r>
              <a:rPr lang="fr-FR" b="1" dirty="0"/>
              <a:t> (</a:t>
            </a:r>
            <a:r>
              <a:rPr lang="fr-FR" b="1" dirty="0" err="1"/>
              <a:t>get_url</a:t>
            </a:r>
            <a:r>
              <a:rPr lang="fr-FR" b="1" dirty="0"/>
              <a:t>) : </a:t>
            </a:r>
            <a:endParaRPr lang="fr-FR" b="1" dirty="0" smtClean="0"/>
          </a:p>
          <a:p>
            <a:endParaRPr lang="fr-FR" dirty="0"/>
          </a:p>
          <a:p>
            <a:r>
              <a:rPr lang="fr-FR" dirty="0" smtClean="0"/>
              <a:t>Ce </a:t>
            </a:r>
            <a:r>
              <a:rPr lang="fr-FR" dirty="0"/>
              <a:t>module est utilisé pour télécharger des fichiers à partir d’URL</a:t>
            </a:r>
          </a:p>
          <a:p>
            <a:endParaRPr lang="fr-FR" dirty="0"/>
          </a:p>
          <a:p>
            <a:r>
              <a:rPr lang="fr-FR" dirty="0"/>
              <a:t>- </a:t>
            </a:r>
            <a:r>
              <a:rPr lang="fr-FR" dirty="0" err="1"/>
              <a:t>name</a:t>
            </a:r>
            <a:r>
              <a:rPr lang="fr-FR" dirty="0"/>
              <a:t>: Télécharger un fichier</a:t>
            </a:r>
          </a:p>
          <a:p>
            <a:r>
              <a:rPr lang="fr-FR" dirty="0"/>
              <a:t>  </a:t>
            </a:r>
            <a:r>
              <a:rPr lang="fr-FR" dirty="0" err="1"/>
              <a:t>get_url</a:t>
            </a:r>
            <a:r>
              <a:rPr lang="fr-FR" dirty="0"/>
              <a:t>:</a:t>
            </a:r>
          </a:p>
          <a:p>
            <a:r>
              <a:rPr lang="fr-FR" dirty="0"/>
              <a:t>    url: http://example.com/path/to/file</a:t>
            </a:r>
          </a:p>
          <a:p>
            <a:r>
              <a:rPr lang="fr-FR" dirty="0"/>
              <a:t>    </a:t>
            </a:r>
            <a:r>
              <a:rPr lang="fr-FR" dirty="0" err="1"/>
              <a:t>dest</a:t>
            </a:r>
            <a:r>
              <a:rPr lang="fr-FR" dirty="0"/>
              <a:t>: /</a:t>
            </a:r>
            <a:r>
              <a:rPr lang="fr-FR" dirty="0" err="1"/>
              <a:t>path</a:t>
            </a:r>
            <a:r>
              <a:rPr lang="fr-FR" dirty="0"/>
              <a:t>/to/destination</a:t>
            </a:r>
          </a:p>
        </p:txBody>
      </p:sp>
    </p:spTree>
    <p:extLst>
      <p:ext uri="{BB962C8B-B14F-4D97-AF65-F5344CB8AC3E}">
        <p14:creationId xmlns:p14="http://schemas.microsoft.com/office/powerpoint/2010/main" val="16299444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3494" y="284891"/>
            <a:ext cx="3197157" cy="369332"/>
          </a:xfrm>
          <a:prstGeom prst="rect">
            <a:avLst/>
          </a:prstGeom>
        </p:spPr>
        <p:txBody>
          <a:bodyPr wrap="none">
            <a:spAutoFit/>
          </a:bodyPr>
          <a:lstStyle/>
          <a:p>
            <a:r>
              <a:rPr lang="fr-FR" b="1" dirty="0"/>
              <a:t>Module </a:t>
            </a:r>
            <a:r>
              <a:rPr lang="fr-FR" b="1" dirty="0" err="1"/>
              <a:t>Unarchive</a:t>
            </a:r>
            <a:r>
              <a:rPr lang="fr-FR" b="1" dirty="0"/>
              <a:t> (</a:t>
            </a:r>
            <a:r>
              <a:rPr lang="fr-FR" b="1" dirty="0" err="1"/>
              <a:t>unarchive</a:t>
            </a:r>
            <a:r>
              <a:rPr lang="fr-FR" b="1" dirty="0"/>
              <a:t>) :</a:t>
            </a:r>
          </a:p>
        </p:txBody>
      </p:sp>
      <p:sp>
        <p:nvSpPr>
          <p:cNvPr id="5" name="Rectangle 4"/>
          <p:cNvSpPr/>
          <p:nvPr/>
        </p:nvSpPr>
        <p:spPr>
          <a:xfrm>
            <a:off x="303494" y="780012"/>
            <a:ext cx="6919030" cy="369332"/>
          </a:xfrm>
          <a:prstGeom prst="rect">
            <a:avLst/>
          </a:prstGeom>
        </p:spPr>
        <p:txBody>
          <a:bodyPr wrap="square">
            <a:spAutoFit/>
          </a:bodyPr>
          <a:lstStyle/>
          <a:p>
            <a:r>
              <a:rPr lang="fr-FR" dirty="0"/>
              <a:t> Ce module est utilisé pour extraire des fichiers à partir d’archives</a:t>
            </a:r>
          </a:p>
        </p:txBody>
      </p:sp>
      <p:sp>
        <p:nvSpPr>
          <p:cNvPr id="6" name="Rectangle 5"/>
          <p:cNvSpPr/>
          <p:nvPr/>
        </p:nvSpPr>
        <p:spPr>
          <a:xfrm>
            <a:off x="452651" y="1139740"/>
            <a:ext cx="6096000" cy="1200329"/>
          </a:xfrm>
          <a:prstGeom prst="rect">
            <a:avLst/>
          </a:prstGeom>
        </p:spPr>
        <p:txBody>
          <a:bodyPr>
            <a:spAutoFit/>
          </a:bodyPr>
          <a:lstStyle/>
          <a:p>
            <a:r>
              <a:rPr lang="fr-FR" dirty="0"/>
              <a:t>- </a:t>
            </a:r>
            <a:r>
              <a:rPr lang="fr-FR" dirty="0" err="1"/>
              <a:t>name</a:t>
            </a:r>
            <a:r>
              <a:rPr lang="fr-FR" dirty="0"/>
              <a:t>: Extraire une archive</a:t>
            </a:r>
          </a:p>
          <a:p>
            <a:r>
              <a:rPr lang="fr-FR" dirty="0"/>
              <a:t>  </a:t>
            </a:r>
            <a:r>
              <a:rPr lang="fr-FR" dirty="0" err="1"/>
              <a:t>unarchive</a:t>
            </a:r>
            <a:r>
              <a:rPr lang="fr-FR" dirty="0"/>
              <a:t>:</a:t>
            </a:r>
          </a:p>
          <a:p>
            <a:r>
              <a:rPr lang="fr-FR" dirty="0"/>
              <a:t>    </a:t>
            </a:r>
            <a:r>
              <a:rPr lang="fr-FR" dirty="0" err="1"/>
              <a:t>src</a:t>
            </a:r>
            <a:r>
              <a:rPr lang="fr-FR" dirty="0"/>
              <a:t>: /</a:t>
            </a:r>
            <a:r>
              <a:rPr lang="fr-FR" dirty="0" err="1"/>
              <a:t>path</a:t>
            </a:r>
            <a:r>
              <a:rPr lang="fr-FR" dirty="0"/>
              <a:t>/to/source</a:t>
            </a:r>
          </a:p>
          <a:p>
            <a:r>
              <a:rPr lang="fr-FR" dirty="0"/>
              <a:t>    </a:t>
            </a:r>
            <a:r>
              <a:rPr lang="fr-FR" dirty="0" err="1"/>
              <a:t>dest</a:t>
            </a:r>
            <a:r>
              <a:rPr lang="fr-FR" dirty="0"/>
              <a:t>: /</a:t>
            </a:r>
            <a:r>
              <a:rPr lang="fr-FR" dirty="0" err="1"/>
              <a:t>path</a:t>
            </a:r>
            <a:r>
              <a:rPr lang="fr-FR" dirty="0"/>
              <a:t>/to/destination</a:t>
            </a:r>
          </a:p>
        </p:txBody>
      </p:sp>
      <p:sp>
        <p:nvSpPr>
          <p:cNvPr id="8" name="Rectangle 7"/>
          <p:cNvSpPr/>
          <p:nvPr/>
        </p:nvSpPr>
        <p:spPr>
          <a:xfrm>
            <a:off x="303494" y="2465858"/>
            <a:ext cx="2199641" cy="369332"/>
          </a:xfrm>
          <a:prstGeom prst="rect">
            <a:avLst/>
          </a:prstGeom>
        </p:spPr>
        <p:txBody>
          <a:bodyPr wrap="none">
            <a:spAutoFit/>
          </a:bodyPr>
          <a:lstStyle/>
          <a:p>
            <a:r>
              <a:rPr lang="fr-FR" b="1" dirty="0"/>
              <a:t>Module User (user) : </a:t>
            </a:r>
          </a:p>
        </p:txBody>
      </p:sp>
      <p:sp>
        <p:nvSpPr>
          <p:cNvPr id="11" name="Rectangle 10"/>
          <p:cNvSpPr/>
          <p:nvPr/>
        </p:nvSpPr>
        <p:spPr>
          <a:xfrm>
            <a:off x="303494" y="2960979"/>
            <a:ext cx="7529814" cy="369332"/>
          </a:xfrm>
          <a:prstGeom prst="rect">
            <a:avLst/>
          </a:prstGeom>
        </p:spPr>
        <p:txBody>
          <a:bodyPr wrap="square">
            <a:spAutoFit/>
          </a:bodyPr>
          <a:lstStyle/>
          <a:p>
            <a:r>
              <a:rPr lang="fr-FR" dirty="0"/>
              <a:t>Ce module est utilisé pour gérer les utilisateurs sur le système cible</a:t>
            </a:r>
          </a:p>
        </p:txBody>
      </p:sp>
      <p:sp>
        <p:nvSpPr>
          <p:cNvPr id="12" name="Rectangle 11"/>
          <p:cNvSpPr/>
          <p:nvPr/>
        </p:nvSpPr>
        <p:spPr>
          <a:xfrm>
            <a:off x="378510" y="3470843"/>
            <a:ext cx="6096000" cy="1200329"/>
          </a:xfrm>
          <a:prstGeom prst="rect">
            <a:avLst/>
          </a:prstGeom>
        </p:spPr>
        <p:txBody>
          <a:bodyPr>
            <a:spAutoFit/>
          </a:bodyPr>
          <a:lstStyle/>
          <a:p>
            <a:r>
              <a:rPr lang="fr-FR" dirty="0"/>
              <a:t>- </a:t>
            </a:r>
            <a:r>
              <a:rPr lang="fr-FR" dirty="0" err="1"/>
              <a:t>name</a:t>
            </a:r>
            <a:r>
              <a:rPr lang="fr-FR" dirty="0"/>
              <a:t>: Ajouter un utilisateur</a:t>
            </a:r>
          </a:p>
          <a:p>
            <a:r>
              <a:rPr lang="fr-FR" dirty="0"/>
              <a:t>  user:</a:t>
            </a:r>
          </a:p>
          <a:p>
            <a:r>
              <a:rPr lang="fr-FR" dirty="0"/>
              <a:t>    </a:t>
            </a:r>
            <a:r>
              <a:rPr lang="fr-FR" dirty="0" err="1"/>
              <a:t>name</a:t>
            </a:r>
            <a:r>
              <a:rPr lang="fr-FR" dirty="0"/>
              <a:t>: </a:t>
            </a:r>
            <a:r>
              <a:rPr lang="fr-FR" dirty="0" err="1"/>
              <a:t>john</a:t>
            </a:r>
            <a:endParaRPr lang="fr-FR" dirty="0"/>
          </a:p>
          <a:p>
            <a:r>
              <a:rPr lang="fr-FR" dirty="0"/>
              <a:t>    state: </a:t>
            </a:r>
            <a:r>
              <a:rPr lang="fr-FR" dirty="0" err="1"/>
              <a:t>present</a:t>
            </a:r>
            <a:endParaRPr lang="fr-FR" dirty="0"/>
          </a:p>
        </p:txBody>
      </p:sp>
    </p:spTree>
    <p:extLst>
      <p:ext uri="{BB962C8B-B14F-4D97-AF65-F5344CB8AC3E}">
        <p14:creationId xmlns:p14="http://schemas.microsoft.com/office/powerpoint/2010/main" val="30855211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59259" y="282826"/>
            <a:ext cx="8474675" cy="2308324"/>
          </a:xfrm>
          <a:prstGeom prst="rect">
            <a:avLst/>
          </a:prstGeom>
        </p:spPr>
        <p:txBody>
          <a:bodyPr wrap="square">
            <a:spAutoFit/>
          </a:bodyPr>
          <a:lstStyle/>
          <a:p>
            <a:r>
              <a:rPr lang="fr-FR" b="1" dirty="0"/>
              <a:t>Module Group (group) :</a:t>
            </a:r>
          </a:p>
          <a:p>
            <a:endParaRPr lang="fr-FR" dirty="0"/>
          </a:p>
          <a:p>
            <a:r>
              <a:rPr lang="fr-FR" dirty="0"/>
              <a:t> Ce module est utilisé pour gérer les groupes sur le système cible</a:t>
            </a:r>
          </a:p>
          <a:p>
            <a:endParaRPr lang="fr-FR" dirty="0"/>
          </a:p>
          <a:p>
            <a:r>
              <a:rPr lang="fr-FR" dirty="0"/>
              <a:t>- </a:t>
            </a:r>
            <a:r>
              <a:rPr lang="fr-FR" dirty="0" err="1"/>
              <a:t>name</a:t>
            </a:r>
            <a:r>
              <a:rPr lang="fr-FR" dirty="0"/>
              <a:t>: Ajouter un groupe</a:t>
            </a:r>
          </a:p>
          <a:p>
            <a:r>
              <a:rPr lang="fr-FR" dirty="0"/>
              <a:t>  group:</a:t>
            </a:r>
          </a:p>
          <a:p>
            <a:r>
              <a:rPr lang="fr-FR" dirty="0"/>
              <a:t>    </a:t>
            </a:r>
            <a:r>
              <a:rPr lang="fr-FR" dirty="0" err="1"/>
              <a:t>name</a:t>
            </a:r>
            <a:r>
              <a:rPr lang="fr-FR" dirty="0"/>
              <a:t>: </a:t>
            </a:r>
            <a:r>
              <a:rPr lang="fr-FR" dirty="0" err="1"/>
              <a:t>admins</a:t>
            </a:r>
            <a:endParaRPr lang="fr-FR" dirty="0"/>
          </a:p>
          <a:p>
            <a:r>
              <a:rPr lang="fr-FR" dirty="0"/>
              <a:t>    state: </a:t>
            </a:r>
            <a:r>
              <a:rPr lang="fr-FR" dirty="0" err="1"/>
              <a:t>present</a:t>
            </a:r>
            <a:endParaRPr lang="fr-FR" dirty="0"/>
          </a:p>
        </p:txBody>
      </p:sp>
      <p:sp>
        <p:nvSpPr>
          <p:cNvPr id="9" name="Rectangle 8"/>
          <p:cNvSpPr/>
          <p:nvPr/>
        </p:nvSpPr>
        <p:spPr>
          <a:xfrm>
            <a:off x="545755" y="2710928"/>
            <a:ext cx="9166655" cy="2308324"/>
          </a:xfrm>
          <a:prstGeom prst="rect">
            <a:avLst/>
          </a:prstGeom>
        </p:spPr>
        <p:txBody>
          <a:bodyPr wrap="square">
            <a:spAutoFit/>
          </a:bodyPr>
          <a:lstStyle/>
          <a:p>
            <a:r>
              <a:rPr lang="fr-FR" b="1" dirty="0"/>
              <a:t>Module Git (git) : </a:t>
            </a:r>
          </a:p>
          <a:p>
            <a:endParaRPr lang="fr-FR" dirty="0"/>
          </a:p>
          <a:p>
            <a:r>
              <a:rPr lang="fr-FR" dirty="0"/>
              <a:t>Ce module est utilisé pour cloner des dépôts git</a:t>
            </a:r>
          </a:p>
          <a:p>
            <a:endParaRPr lang="fr-FR" dirty="0"/>
          </a:p>
          <a:p>
            <a:r>
              <a:rPr lang="fr-FR" dirty="0"/>
              <a:t>- </a:t>
            </a:r>
            <a:r>
              <a:rPr lang="fr-FR" dirty="0" err="1"/>
              <a:t>name</a:t>
            </a:r>
            <a:r>
              <a:rPr lang="fr-FR" dirty="0"/>
              <a:t>: Cloner un dépôt git</a:t>
            </a:r>
          </a:p>
          <a:p>
            <a:r>
              <a:rPr lang="fr-FR" dirty="0"/>
              <a:t>  git:</a:t>
            </a:r>
          </a:p>
          <a:p>
            <a:r>
              <a:rPr lang="fr-FR" dirty="0"/>
              <a:t>    repo: https://github.com/example/repo.git</a:t>
            </a:r>
          </a:p>
          <a:p>
            <a:r>
              <a:rPr lang="fr-FR" dirty="0"/>
              <a:t>    </a:t>
            </a:r>
            <a:r>
              <a:rPr lang="fr-FR" dirty="0" err="1"/>
              <a:t>dest</a:t>
            </a:r>
            <a:r>
              <a:rPr lang="fr-FR" dirty="0"/>
              <a:t>: /</a:t>
            </a:r>
            <a:r>
              <a:rPr lang="fr-FR" dirty="0" err="1"/>
              <a:t>path</a:t>
            </a:r>
            <a:r>
              <a:rPr lang="fr-FR" dirty="0"/>
              <a:t>/to/destination</a:t>
            </a:r>
          </a:p>
        </p:txBody>
      </p:sp>
    </p:spTree>
    <p:extLst>
      <p:ext uri="{BB962C8B-B14F-4D97-AF65-F5344CB8AC3E}">
        <p14:creationId xmlns:p14="http://schemas.microsoft.com/office/powerpoint/2010/main" val="5565033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conditions</a:t>
            </a:r>
          </a:p>
        </p:txBody>
      </p:sp>
    </p:spTree>
    <p:extLst>
      <p:ext uri="{BB962C8B-B14F-4D97-AF65-F5344CB8AC3E}">
        <p14:creationId xmlns:p14="http://schemas.microsoft.com/office/powerpoint/2010/main" val="25170342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clause </a:t>
            </a:r>
            <a:r>
              <a:rPr lang="fr-FR" altLang="fr-FR" b="1" dirty="0" err="1">
                <a:latin typeface="Times New Roman" panose="02020603050405020304" pitchFamily="18" charset="0"/>
                <a:cs typeface="Times New Roman" panose="02020603050405020304" pitchFamily="18" charset="0"/>
              </a:rPr>
              <a:t>ignore_errors</a:t>
            </a:r>
            <a:endParaRPr lang="fr-FR" altLang="en-US" b="1" dirty="0">
              <a:latin typeface="Times New Roman" panose="02020603050405020304" pitchFamily="18" charset="0"/>
              <a:cs typeface="Times New Roman" panose="02020603050405020304" pitchFamily="18" charset="0"/>
            </a:endParaRPr>
          </a:p>
        </p:txBody>
      </p:sp>
      <p:pic>
        <p:nvPicPr>
          <p:cNvPr id="37376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17"/>
          <p:cNvSpPr>
            <a:spLocks noChangeArrowheads="1"/>
          </p:cNvSpPr>
          <p:nvPr/>
        </p:nvSpPr>
        <p:spPr bwMode="auto">
          <a:xfrm>
            <a:off x="609600" y="990600"/>
            <a:ext cx="11083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 comportement par défaut de </a:t>
            </a:r>
            <a:r>
              <a:rPr lang="fr-FR" altLang="fr-FR" b="1" dirty="0">
                <a:latin typeface="Times New Roman" panose="02020603050405020304" pitchFamily="18" charset="0"/>
                <a:cs typeface="Times New Roman" panose="02020603050405020304" pitchFamily="18" charset="0"/>
              </a:rPr>
              <a:t>Ansible</a:t>
            </a:r>
            <a:r>
              <a:rPr lang="fr-FR" altLang="fr-FR" dirty="0">
                <a:latin typeface="Times New Roman" panose="02020603050405020304" pitchFamily="18" charset="0"/>
                <a:cs typeface="Times New Roman" panose="02020603050405020304" pitchFamily="18" charset="0"/>
              </a:rPr>
              <a:t> lorsqu'il rencontre une erreur est </a:t>
            </a:r>
            <a:r>
              <a:rPr lang="fr-FR" altLang="fr-FR" dirty="0" smtClean="0">
                <a:latin typeface="Times New Roman" panose="02020603050405020304" pitchFamily="18" charset="0"/>
                <a:cs typeface="Times New Roman" panose="02020603050405020304" pitchFamily="18" charset="0"/>
              </a:rPr>
              <a:t>de ne </a:t>
            </a:r>
            <a:r>
              <a:rPr lang="fr-FR" altLang="fr-FR" dirty="0">
                <a:latin typeface="Times New Roman" panose="02020603050405020304" pitchFamily="18" charset="0"/>
                <a:cs typeface="Times New Roman" panose="02020603050405020304" pitchFamily="18" charset="0"/>
              </a:rPr>
              <a:t>pas continuer l'exécution du reste des tâches sauf si </a:t>
            </a:r>
            <a:r>
              <a:rPr lang="fr-FR" altLang="fr-FR" b="1" dirty="0" err="1" smtClean="0">
                <a:latin typeface="Times New Roman" panose="02020603050405020304" pitchFamily="18" charset="0"/>
                <a:cs typeface="Times New Roman" panose="02020603050405020304" pitchFamily="18" charset="0"/>
              </a:rPr>
              <a:t>ignore_errors</a:t>
            </a:r>
            <a:r>
              <a:rPr lang="fr-FR" altLang="fr-FR" b="1" dirty="0">
                <a:latin typeface="Times New Roman" panose="02020603050405020304" pitchFamily="18" charset="0"/>
                <a:cs typeface="Times New Roman" panose="02020603050405020304" pitchFamily="18" charset="0"/>
              </a:rPr>
              <a:t>: </a:t>
            </a:r>
            <a:r>
              <a:rPr lang="fr-FR" altLang="fr-FR" b="1" dirty="0" err="1">
                <a:latin typeface="Times New Roman" panose="02020603050405020304" pitchFamily="18" charset="0"/>
                <a:cs typeface="Times New Roman" panose="02020603050405020304" pitchFamily="18" charset="0"/>
              </a:rPr>
              <a:t>yes</a:t>
            </a:r>
            <a:r>
              <a:rPr lang="fr-FR" altLang="fr-FR" b="1" dirty="0">
                <a:latin typeface="Times New Roman" panose="02020603050405020304" pitchFamily="18" charset="0"/>
                <a:cs typeface="Times New Roman" panose="02020603050405020304" pitchFamily="18" charset="0"/>
              </a:rPr>
              <a:t> </a:t>
            </a:r>
            <a:r>
              <a:rPr lang="fr-FR" altLang="fr-FR" dirty="0">
                <a:latin typeface="Times New Roman" panose="02020603050405020304" pitchFamily="18" charset="0"/>
                <a:cs typeface="Times New Roman" panose="02020603050405020304" pitchFamily="18" charset="0"/>
              </a:rPr>
              <a:t>est ajoutée à la fin de la tâche douteuse</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49867" y="1771640"/>
            <a:ext cx="3606800" cy="3416320"/>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gather_facts</a:t>
            </a:r>
            <a:r>
              <a:rPr lang="fr-FR" dirty="0"/>
              <a:t>: </a:t>
            </a:r>
            <a:r>
              <a:rPr lang="fr-FR" dirty="0" err="1"/>
              <a:t>yes</a:t>
            </a:r>
            <a:endParaRPr lang="fr-FR" dirty="0"/>
          </a:p>
          <a:p>
            <a:r>
              <a:rPr lang="fr-FR" dirty="0"/>
              <a:t>  </a:t>
            </a:r>
            <a:r>
              <a:rPr lang="fr-FR" dirty="0" err="1"/>
              <a:t>tasks</a:t>
            </a:r>
            <a:r>
              <a:rPr lang="fr-FR" dirty="0"/>
              <a:t>:</a:t>
            </a:r>
          </a:p>
          <a:p>
            <a:r>
              <a:rPr lang="fr-FR" dirty="0"/>
              <a:t>  - </a:t>
            </a:r>
            <a:r>
              <a:rPr lang="fr-FR" dirty="0" err="1"/>
              <a:t>name</a:t>
            </a:r>
            <a:r>
              <a:rPr lang="fr-FR" dirty="0"/>
              <a:t>: "Copy a file"</a:t>
            </a:r>
          </a:p>
          <a:p>
            <a:r>
              <a:rPr lang="fr-FR" dirty="0"/>
              <a:t>    copy:</a:t>
            </a:r>
          </a:p>
          <a:p>
            <a:r>
              <a:rPr lang="fr-FR" dirty="0"/>
              <a:t>      </a:t>
            </a:r>
            <a:r>
              <a:rPr lang="fr-FR" dirty="0" err="1"/>
              <a:t>src</a:t>
            </a:r>
            <a:r>
              <a:rPr lang="fr-FR" dirty="0"/>
              <a:t>: /home/</a:t>
            </a:r>
            <a:r>
              <a:rPr lang="fr-FR" dirty="0" err="1"/>
              <a:t>ansadmin</a:t>
            </a:r>
            <a:r>
              <a:rPr lang="fr-FR" dirty="0"/>
              <a:t>/xyz.txt</a:t>
            </a:r>
          </a:p>
          <a:p>
            <a:r>
              <a:rPr lang="fr-FR" dirty="0"/>
              <a:t>      </a:t>
            </a:r>
            <a:r>
              <a:rPr lang="fr-FR" dirty="0" err="1"/>
              <a:t>dest</a:t>
            </a:r>
            <a:r>
              <a:rPr lang="fr-FR" dirty="0"/>
              <a:t>: /home/</a:t>
            </a:r>
            <a:r>
              <a:rPr lang="fr-FR" dirty="0" err="1"/>
              <a:t>ansadmin</a:t>
            </a:r>
            <a:endParaRPr lang="fr-FR" dirty="0"/>
          </a:p>
          <a:p>
            <a:r>
              <a:rPr lang="fr-FR" dirty="0"/>
              <a:t>    </a:t>
            </a:r>
            <a:r>
              <a:rPr lang="fr-FR" dirty="0" err="1"/>
              <a:t>ignore_errors</a:t>
            </a:r>
            <a:r>
              <a:rPr lang="fr-FR" dirty="0"/>
              <a:t>: </a:t>
            </a:r>
            <a:r>
              <a:rPr lang="fr-FR" dirty="0" err="1"/>
              <a:t>yes</a:t>
            </a:r>
            <a:endParaRPr lang="fr-FR" dirty="0"/>
          </a:p>
          <a:p>
            <a:endParaRPr lang="fr-FR" dirty="0"/>
          </a:p>
          <a:p>
            <a:r>
              <a:rPr lang="fr-FR" dirty="0"/>
              <a:t>  - </a:t>
            </a:r>
            <a:r>
              <a:rPr lang="fr-FR" dirty="0" err="1"/>
              <a:t>name</a:t>
            </a:r>
            <a:r>
              <a:rPr lang="fr-FR" dirty="0"/>
              <a:t>: "</a:t>
            </a:r>
            <a:r>
              <a:rPr lang="fr-FR" dirty="0" err="1"/>
              <a:t>After</a:t>
            </a:r>
            <a:r>
              <a:rPr lang="fr-FR" dirty="0"/>
              <a:t> </a:t>
            </a:r>
            <a:r>
              <a:rPr lang="fr-FR" dirty="0" err="1"/>
              <a:t>error</a:t>
            </a:r>
            <a:r>
              <a:rPr lang="fr-FR" dirty="0"/>
              <a:t>"</a:t>
            </a:r>
          </a:p>
          <a:p>
            <a:r>
              <a:rPr lang="fr-FR" dirty="0"/>
              <a:t>    </a:t>
            </a:r>
            <a:r>
              <a:rPr lang="fr-FR" dirty="0" err="1"/>
              <a:t>debug</a:t>
            </a:r>
            <a:r>
              <a:rPr lang="fr-FR" dirty="0"/>
              <a:t>: </a:t>
            </a:r>
            <a:r>
              <a:rPr lang="fr-FR" dirty="0" err="1"/>
              <a:t>msg</a:t>
            </a:r>
            <a:r>
              <a:rPr lang="fr-FR" dirty="0"/>
              <a:t>="</a:t>
            </a:r>
            <a:r>
              <a:rPr lang="fr-FR" dirty="0" err="1"/>
              <a:t>Task</a:t>
            </a:r>
            <a:r>
              <a:rPr lang="fr-FR" dirty="0"/>
              <a:t> </a:t>
            </a:r>
            <a:r>
              <a:rPr lang="fr-FR" dirty="0" err="1"/>
              <a:t>after</a:t>
            </a:r>
            <a:r>
              <a:rPr lang="fr-FR" dirty="0"/>
              <a:t> the </a:t>
            </a:r>
            <a:r>
              <a:rPr lang="fr-FR" dirty="0" err="1"/>
              <a:t>error</a:t>
            </a:r>
            <a:r>
              <a:rPr lang="fr-FR" dirty="0"/>
              <a:t>"</a:t>
            </a:r>
          </a:p>
        </p:txBody>
      </p:sp>
      <p:pic>
        <p:nvPicPr>
          <p:cNvPr id="3" name="Image 2"/>
          <p:cNvPicPr>
            <a:picLocks noChangeAspect="1"/>
          </p:cNvPicPr>
          <p:nvPr/>
        </p:nvPicPr>
        <p:blipFill>
          <a:blip r:embed="rId5"/>
          <a:stretch>
            <a:fillRect/>
          </a:stretch>
        </p:blipFill>
        <p:spPr>
          <a:xfrm>
            <a:off x="4737971" y="1660980"/>
            <a:ext cx="7242362" cy="3877352"/>
          </a:xfrm>
          <a:prstGeom prst="rect">
            <a:avLst/>
          </a:prstGeom>
        </p:spPr>
      </p:pic>
    </p:spTree>
    <p:extLst>
      <p:ext uri="{BB962C8B-B14F-4D97-AF65-F5344CB8AC3E}">
        <p14:creationId xmlns:p14="http://schemas.microsoft.com/office/powerpoint/2010/main" val="844923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a:t>
            </a:r>
            <a:r>
              <a:rPr lang="fr-FR" altLang="fr-FR" b="1" dirty="0">
                <a:latin typeface="Times New Roman" panose="02020603050405020304" pitchFamily="18" charset="0"/>
                <a:cs typeface="Times New Roman" panose="02020603050405020304" pitchFamily="18" charset="0"/>
              </a:rPr>
              <a:t>clause </a:t>
            </a:r>
            <a:r>
              <a:rPr lang="en-US" b="1" dirty="0" smtClean="0"/>
              <a:t>register </a:t>
            </a:r>
            <a:endParaRPr lang="fr-FR" altLang="en-US" b="1" dirty="0">
              <a:latin typeface="Times New Roman" panose="02020603050405020304" pitchFamily="18" charset="0"/>
              <a:cs typeface="Times New Roman" panose="02020603050405020304" pitchFamily="18" charset="0"/>
            </a:endParaRPr>
          </a:p>
        </p:txBody>
      </p:sp>
      <p:pic>
        <p:nvPicPr>
          <p:cNvPr id="37171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6" name="Rectangle 1"/>
          <p:cNvSpPr>
            <a:spLocks noChangeArrowheads="1"/>
          </p:cNvSpPr>
          <p:nvPr/>
        </p:nvSpPr>
        <p:spPr bwMode="auto">
          <a:xfrm>
            <a:off x="650875" y="1066800"/>
            <a:ext cx="11083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Le mot-clé </a:t>
            </a:r>
            <a:r>
              <a:rPr lang="fr-FR" altLang="fr-FR" dirty="0" err="1">
                <a:latin typeface="Times New Roman" panose="02020603050405020304" pitchFamily="18" charset="0"/>
                <a:cs typeface="Times New Roman" panose="02020603050405020304" pitchFamily="18" charset="0"/>
              </a:rPr>
              <a:t>register</a:t>
            </a:r>
            <a:r>
              <a:rPr lang="fr-FR" altLang="fr-FR" dirty="0">
                <a:latin typeface="Times New Roman" panose="02020603050405020304" pitchFamily="18" charset="0"/>
                <a:cs typeface="Times New Roman" panose="02020603050405020304" pitchFamily="18" charset="0"/>
              </a:rPr>
              <a:t> est utilisé pour stocker la sortie d’une tâche dans une variable. Cette variable peut ensuite être utilisée dans les tâches suivantes à diverses fins, comme la sortie de débogage ou les instructions conditionnelles.</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Voici un exemple simple :</a:t>
            </a:r>
            <a:endParaRPr lang="fr-FR" altLang="fr-FR" b="1"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5"/>
          <a:stretch>
            <a:fillRect/>
          </a:stretch>
        </p:blipFill>
        <p:spPr>
          <a:xfrm>
            <a:off x="5399881" y="2762113"/>
            <a:ext cx="6017599" cy="2483330"/>
          </a:xfrm>
          <a:prstGeom prst="rect">
            <a:avLst/>
          </a:prstGeom>
        </p:spPr>
      </p:pic>
      <p:sp>
        <p:nvSpPr>
          <p:cNvPr id="7" name="Rectangle 6"/>
          <p:cNvSpPr/>
          <p:nvPr/>
        </p:nvSpPr>
        <p:spPr>
          <a:xfrm>
            <a:off x="860855" y="2579667"/>
            <a:ext cx="6096000" cy="3416320"/>
          </a:xfrm>
          <a:prstGeom prst="rect">
            <a:avLst/>
          </a:prstGeom>
        </p:spPr>
        <p:txBody>
          <a:bodyPr>
            <a:spAutoFit/>
          </a:bodyPr>
          <a:lstStyle/>
          <a:p>
            <a:r>
              <a:rPr lang="fr-FR" dirty="0"/>
              <a:t>- </a:t>
            </a:r>
            <a:r>
              <a:rPr lang="fr-FR" dirty="0" err="1"/>
              <a:t>name</a:t>
            </a:r>
            <a:r>
              <a:rPr lang="fr-FR" dirty="0"/>
              <a:t>: Test de </a:t>
            </a:r>
            <a:r>
              <a:rPr lang="fr-FR" dirty="0" err="1"/>
              <a:t>register</a:t>
            </a:r>
            <a:endParaRPr lang="fr-FR" dirty="0"/>
          </a:p>
          <a:p>
            <a:r>
              <a:rPr lang="fr-FR" dirty="0"/>
              <a:t>  hosts: </a:t>
            </a:r>
            <a:r>
              <a:rPr lang="fr-FR" dirty="0" err="1"/>
              <a:t>ubuntu</a:t>
            </a:r>
            <a:endParaRPr lang="fr-FR" dirty="0"/>
          </a:p>
          <a:p>
            <a:r>
              <a:rPr lang="fr-FR" dirty="0"/>
              <a:t>  </a:t>
            </a:r>
            <a:r>
              <a:rPr lang="fr-FR" dirty="0" err="1"/>
              <a:t>tasks</a:t>
            </a:r>
            <a:r>
              <a:rPr lang="fr-FR" dirty="0"/>
              <a:t>:</a:t>
            </a:r>
          </a:p>
          <a:p>
            <a:endParaRPr lang="fr-FR" dirty="0"/>
          </a:p>
          <a:p>
            <a:r>
              <a:rPr lang="fr-FR" dirty="0"/>
              <a:t>    - </a:t>
            </a:r>
            <a:r>
              <a:rPr lang="fr-FR" dirty="0" err="1"/>
              <a:t>name</a:t>
            </a:r>
            <a:r>
              <a:rPr lang="fr-FR" dirty="0"/>
              <a:t>: Exécuter une commande</a:t>
            </a:r>
          </a:p>
          <a:p>
            <a:r>
              <a:rPr lang="fr-FR" dirty="0"/>
              <a:t>      command:</a:t>
            </a:r>
          </a:p>
          <a:p>
            <a:r>
              <a:rPr lang="fr-FR" dirty="0"/>
              <a:t>        cmd: </a:t>
            </a:r>
            <a:r>
              <a:rPr lang="fr-FR" dirty="0" err="1"/>
              <a:t>echo</a:t>
            </a:r>
            <a:r>
              <a:rPr lang="fr-FR" dirty="0"/>
              <a:t> "Bonjour, Monde !"</a:t>
            </a:r>
          </a:p>
          <a:p>
            <a:r>
              <a:rPr lang="fr-FR" dirty="0"/>
              <a:t>      </a:t>
            </a:r>
            <a:r>
              <a:rPr lang="fr-FR" dirty="0" err="1"/>
              <a:t>register</a:t>
            </a:r>
            <a:r>
              <a:rPr lang="fr-FR" dirty="0"/>
              <a:t>: </a:t>
            </a:r>
            <a:r>
              <a:rPr lang="fr-FR" dirty="0" err="1"/>
              <a:t>sortie_commande</a:t>
            </a:r>
            <a:endParaRPr lang="fr-FR" dirty="0"/>
          </a:p>
          <a:p>
            <a:endParaRPr lang="fr-FR" dirty="0"/>
          </a:p>
          <a:p>
            <a:r>
              <a:rPr lang="fr-FR" dirty="0"/>
              <a:t>    - </a:t>
            </a:r>
            <a:r>
              <a:rPr lang="fr-FR" dirty="0" err="1"/>
              <a:t>name</a:t>
            </a:r>
            <a:r>
              <a:rPr lang="fr-FR" dirty="0"/>
              <a:t>: Afficher la sortie de la commande</a:t>
            </a:r>
          </a:p>
          <a:p>
            <a:r>
              <a:rPr lang="fr-FR" dirty="0"/>
              <a:t>      </a:t>
            </a:r>
            <a:r>
              <a:rPr lang="fr-FR" dirty="0" err="1"/>
              <a:t>debug</a:t>
            </a:r>
            <a:r>
              <a:rPr lang="fr-FR" dirty="0"/>
              <a:t>:</a:t>
            </a:r>
          </a:p>
          <a:p>
            <a:r>
              <a:rPr lang="fr-FR" dirty="0"/>
              <a:t>        </a:t>
            </a:r>
            <a:r>
              <a:rPr lang="fr-FR" dirty="0" err="1"/>
              <a:t>msg</a:t>
            </a:r>
            <a:r>
              <a:rPr lang="fr-FR" dirty="0"/>
              <a:t>: "{{ </a:t>
            </a:r>
            <a:r>
              <a:rPr lang="fr-FR" dirty="0" err="1"/>
              <a:t>sortie_commande.stdout</a:t>
            </a:r>
            <a:r>
              <a:rPr lang="fr-FR" dirty="0"/>
              <a:t> }}"</a:t>
            </a:r>
          </a:p>
        </p:txBody>
      </p:sp>
    </p:spTree>
    <p:extLst>
      <p:ext uri="{BB962C8B-B14F-4D97-AF65-F5344CB8AC3E}">
        <p14:creationId xmlns:p14="http://schemas.microsoft.com/office/powerpoint/2010/main" val="156056779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a:t>
            </a:r>
            <a:r>
              <a:rPr lang="fr-FR" altLang="fr-FR" b="1" dirty="0">
                <a:latin typeface="Times New Roman" panose="02020603050405020304" pitchFamily="18" charset="0"/>
                <a:cs typeface="Times New Roman" panose="02020603050405020304" pitchFamily="18" charset="0"/>
              </a:rPr>
              <a:t>clause </a:t>
            </a:r>
            <a:r>
              <a:rPr lang="en-US" b="1" dirty="0" smtClean="0"/>
              <a:t>when</a:t>
            </a:r>
            <a:endParaRPr lang="fr-FR" altLang="en-US" b="1" dirty="0">
              <a:latin typeface="Times New Roman" panose="02020603050405020304" pitchFamily="18" charset="0"/>
              <a:cs typeface="Times New Roman" panose="02020603050405020304" pitchFamily="18" charset="0"/>
            </a:endParaRPr>
          </a:p>
        </p:txBody>
      </p:sp>
      <p:pic>
        <p:nvPicPr>
          <p:cNvPr id="37171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6" name="Rectangle 1"/>
          <p:cNvSpPr>
            <a:spLocks noChangeArrowheads="1"/>
          </p:cNvSpPr>
          <p:nvPr/>
        </p:nvSpPr>
        <p:spPr bwMode="auto">
          <a:xfrm>
            <a:off x="650875" y="1066800"/>
            <a:ext cx="11083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La clause </a:t>
            </a:r>
            <a:r>
              <a:rPr lang="fr-FR" altLang="fr-FR" b="1" dirty="0" err="1">
                <a:latin typeface="Times New Roman" panose="02020603050405020304" pitchFamily="18" charset="0"/>
                <a:cs typeface="Times New Roman" panose="02020603050405020304" pitchFamily="18" charset="0"/>
              </a:rPr>
              <a:t>when</a:t>
            </a:r>
            <a:r>
              <a:rPr lang="fr-FR" altLang="fr-FR" dirty="0">
                <a:latin typeface="Times New Roman" panose="02020603050405020304" pitchFamily="18" charset="0"/>
                <a:cs typeface="Times New Roman" panose="02020603050405020304" pitchFamily="18" charset="0"/>
              </a:rPr>
              <a:t> dans Ansible est utilisée pour contrôler si une tâche ou un rôle doit être exécuté en fonction d’une condition</a:t>
            </a:r>
            <a:r>
              <a:rPr lang="fr-FR" alt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condition peut être une simple comparaison de variables, ou elle peut être une expression plus </a:t>
            </a:r>
            <a:r>
              <a:rPr lang="fr-FR" dirty="0" smtClean="0">
                <a:latin typeface="Times New Roman" panose="02020603050405020304" pitchFamily="18" charset="0"/>
                <a:cs typeface="Times New Roman" panose="02020603050405020304" pitchFamily="18" charset="0"/>
              </a:rPr>
              <a:t>complexe</a:t>
            </a:r>
            <a:endParaRPr lang="fr-FR" altLang="fr-FR" b="1" dirty="0">
              <a:latin typeface="Times New Roman" panose="02020603050405020304" pitchFamily="18" charset="0"/>
              <a:cs typeface="Times New Roman" panose="02020603050405020304" pitchFamily="18" charset="0"/>
            </a:endParaRPr>
          </a:p>
        </p:txBody>
      </p:sp>
      <p:sp>
        <p:nvSpPr>
          <p:cNvPr id="3" name="Rectangle 2"/>
          <p:cNvSpPr/>
          <p:nvPr/>
        </p:nvSpPr>
        <p:spPr>
          <a:xfrm>
            <a:off x="799070" y="2198632"/>
            <a:ext cx="6096000" cy="4524315"/>
          </a:xfrm>
          <a:prstGeom prst="rect">
            <a:avLst/>
          </a:prstGeom>
        </p:spPr>
        <p:txBody>
          <a:bodyPr>
            <a:spAutoFit/>
          </a:bodyPr>
          <a:lstStyle/>
          <a:p>
            <a:r>
              <a:rPr lang="fr-FR" dirty="0"/>
              <a:t>---</a:t>
            </a:r>
          </a:p>
          <a:p>
            <a:endParaRPr lang="fr-FR" dirty="0"/>
          </a:p>
          <a:p>
            <a:r>
              <a:rPr lang="fr-FR" dirty="0"/>
              <a:t>- </a:t>
            </a:r>
            <a:r>
              <a:rPr lang="fr-FR" dirty="0" err="1"/>
              <a:t>name</a:t>
            </a:r>
            <a:r>
              <a:rPr lang="fr-FR" dirty="0"/>
              <a:t>: Test Simple de </a:t>
            </a:r>
            <a:r>
              <a:rPr lang="fr-FR" dirty="0" err="1"/>
              <a:t>When</a:t>
            </a:r>
            <a:endParaRPr lang="fr-FR" dirty="0"/>
          </a:p>
          <a:p>
            <a:r>
              <a:rPr lang="fr-FR" dirty="0"/>
              <a:t>  hosts: </a:t>
            </a:r>
            <a:r>
              <a:rPr lang="fr-FR" dirty="0" err="1"/>
              <a:t>ubuntu</a:t>
            </a:r>
            <a:endParaRPr lang="fr-FR" dirty="0"/>
          </a:p>
          <a:p>
            <a:r>
              <a:rPr lang="fr-FR" dirty="0"/>
              <a:t>  </a:t>
            </a:r>
            <a:r>
              <a:rPr lang="fr-FR" dirty="0" err="1"/>
              <a:t>tasks</a:t>
            </a:r>
            <a:r>
              <a:rPr lang="fr-FR" dirty="0"/>
              <a:t>:</a:t>
            </a:r>
          </a:p>
          <a:p>
            <a:endParaRPr lang="fr-FR" dirty="0"/>
          </a:p>
          <a:p>
            <a:r>
              <a:rPr lang="fr-FR" dirty="0"/>
              <a:t>    - </a:t>
            </a:r>
            <a:r>
              <a:rPr lang="fr-FR" dirty="0" err="1"/>
              <a:t>name</a:t>
            </a:r>
            <a:r>
              <a:rPr lang="fr-FR" dirty="0"/>
              <a:t>: Vérifier si le système est Ubuntu</a:t>
            </a:r>
          </a:p>
          <a:p>
            <a:r>
              <a:rPr lang="fr-FR" dirty="0"/>
              <a:t>      </a:t>
            </a:r>
            <a:r>
              <a:rPr lang="fr-FR" dirty="0" err="1"/>
              <a:t>debug</a:t>
            </a:r>
            <a:r>
              <a:rPr lang="fr-FR" dirty="0"/>
              <a:t>:</a:t>
            </a:r>
          </a:p>
          <a:p>
            <a:r>
              <a:rPr lang="fr-FR" dirty="0"/>
              <a:t>         </a:t>
            </a:r>
            <a:r>
              <a:rPr lang="fr-FR" dirty="0" err="1"/>
              <a:t>msg</a:t>
            </a:r>
            <a:r>
              <a:rPr lang="fr-FR" dirty="0"/>
              <a:t>: "C'est un système Ubuntu."</a:t>
            </a:r>
          </a:p>
          <a:p>
            <a:r>
              <a:rPr lang="fr-FR" dirty="0"/>
              <a:t>      </a:t>
            </a:r>
            <a:r>
              <a:rPr lang="fr-FR" dirty="0" err="1"/>
              <a:t>when</a:t>
            </a:r>
            <a:r>
              <a:rPr lang="fr-FR" dirty="0"/>
              <a:t>: </a:t>
            </a:r>
            <a:r>
              <a:rPr lang="fr-FR" dirty="0" err="1"/>
              <a:t>ansible_distribution</a:t>
            </a:r>
            <a:r>
              <a:rPr lang="fr-FR" dirty="0"/>
              <a:t> == "Ubuntu"</a:t>
            </a:r>
          </a:p>
          <a:p>
            <a:endParaRPr lang="fr-FR" dirty="0"/>
          </a:p>
          <a:p>
            <a:endParaRPr lang="fr-FR" dirty="0"/>
          </a:p>
          <a:p>
            <a:r>
              <a:rPr lang="fr-FR" dirty="0"/>
              <a:t>    - </a:t>
            </a:r>
            <a:r>
              <a:rPr lang="fr-FR" dirty="0" err="1"/>
              <a:t>name</a:t>
            </a:r>
            <a:r>
              <a:rPr lang="fr-FR" dirty="0"/>
              <a:t>: Vérifier si le système est Centos</a:t>
            </a:r>
          </a:p>
          <a:p>
            <a:r>
              <a:rPr lang="fr-FR" dirty="0"/>
              <a:t>      </a:t>
            </a:r>
            <a:r>
              <a:rPr lang="fr-FR" dirty="0" err="1"/>
              <a:t>debug</a:t>
            </a:r>
            <a:r>
              <a:rPr lang="fr-FR" dirty="0"/>
              <a:t>:</a:t>
            </a:r>
          </a:p>
          <a:p>
            <a:r>
              <a:rPr lang="fr-FR" dirty="0"/>
              <a:t>        </a:t>
            </a:r>
            <a:r>
              <a:rPr lang="fr-FR" dirty="0" err="1"/>
              <a:t>msg</a:t>
            </a:r>
            <a:r>
              <a:rPr lang="fr-FR" dirty="0"/>
              <a:t>: "C'est un système Centos."</a:t>
            </a:r>
          </a:p>
          <a:p>
            <a:r>
              <a:rPr lang="fr-FR" dirty="0"/>
              <a:t>      </a:t>
            </a:r>
            <a:r>
              <a:rPr lang="fr-FR" dirty="0" err="1"/>
              <a:t>when</a:t>
            </a:r>
            <a:r>
              <a:rPr lang="fr-FR" dirty="0"/>
              <a:t>: </a:t>
            </a:r>
            <a:r>
              <a:rPr lang="fr-FR" dirty="0" err="1"/>
              <a:t>ansible_distribution</a:t>
            </a:r>
            <a:r>
              <a:rPr lang="fr-FR" dirty="0"/>
              <a:t> == "Centos"</a:t>
            </a:r>
          </a:p>
        </p:txBody>
      </p:sp>
      <p:pic>
        <p:nvPicPr>
          <p:cNvPr id="6" name="Image 5"/>
          <p:cNvPicPr>
            <a:picLocks noChangeAspect="1"/>
          </p:cNvPicPr>
          <p:nvPr/>
        </p:nvPicPr>
        <p:blipFill>
          <a:blip r:embed="rId5"/>
          <a:stretch>
            <a:fillRect/>
          </a:stretch>
        </p:blipFill>
        <p:spPr>
          <a:xfrm>
            <a:off x="5280393" y="2796008"/>
            <a:ext cx="6568949" cy="2338224"/>
          </a:xfrm>
          <a:prstGeom prst="rect">
            <a:avLst/>
          </a:prstGeom>
        </p:spPr>
      </p:pic>
      <p:cxnSp>
        <p:nvCxnSpPr>
          <p:cNvPr id="12" name="Connecteur droit avec flèche 11"/>
          <p:cNvCxnSpPr/>
          <p:nvPr/>
        </p:nvCxnSpPr>
        <p:spPr>
          <a:xfrm>
            <a:off x="10585558" y="4399005"/>
            <a:ext cx="661086" cy="50044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p:cNvCxnSpPr/>
          <p:nvPr/>
        </p:nvCxnSpPr>
        <p:spPr>
          <a:xfrm flipH="1" flipV="1">
            <a:off x="6709719" y="4578178"/>
            <a:ext cx="673443" cy="1853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700671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 débogage</a:t>
            </a:r>
          </a:p>
        </p:txBody>
      </p:sp>
    </p:spTree>
    <p:extLst>
      <p:ext uri="{BB962C8B-B14F-4D97-AF65-F5344CB8AC3E}">
        <p14:creationId xmlns:p14="http://schemas.microsoft.com/office/powerpoint/2010/main" val="88641130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smtClean="0">
                <a:latin typeface="Times New Roman" panose="02020603050405020304" pitchFamily="18" charset="0"/>
                <a:cs typeface="Times New Roman" panose="02020603050405020304" pitchFamily="18" charset="0"/>
              </a:rPr>
              <a:t>Note:</a:t>
            </a:r>
            <a:r>
              <a:rPr lang="fr-FR" dirty="0" smtClean="0">
                <a:latin typeface="Times New Roman" panose="02020603050405020304" pitchFamily="18" charset="0"/>
                <a:cs typeface="Times New Roman" panose="02020603050405020304" pitchFamily="18" charset="0"/>
              </a:rPr>
              <a:t> Les inventaires sont définis par défaut sous </a:t>
            </a:r>
            <a:r>
              <a:rPr lang="fr-FR" b="1" dirty="0" smtClean="0">
                <a:latin typeface="Times New Roman" panose="02020603050405020304" pitchFamily="18" charset="0"/>
                <a:cs typeface="Times New Roman" panose="02020603050405020304" pitchFamily="18" charset="0"/>
              </a:rPr>
              <a:t>/</a:t>
            </a:r>
            <a:r>
              <a:rPr lang="fr-FR" b="1" dirty="0" err="1" smtClean="0">
                <a:latin typeface="Times New Roman" panose="02020603050405020304" pitchFamily="18" charset="0"/>
                <a:cs typeface="Times New Roman" panose="02020603050405020304" pitchFamily="18" charset="0"/>
              </a:rPr>
              <a:t>etc</a:t>
            </a:r>
            <a:r>
              <a:rPr lang="fr-FR" b="1" dirty="0" smtClean="0">
                <a:latin typeface="Times New Roman" panose="02020603050405020304" pitchFamily="18" charset="0"/>
                <a:cs typeface="Times New Roman" panose="02020603050405020304" pitchFamily="18" charset="0"/>
              </a:rPr>
              <a:t>/</a:t>
            </a:r>
            <a:r>
              <a:rPr lang="fr-FR" b="1" dirty="0" err="1" smtClean="0">
                <a:latin typeface="Times New Roman" panose="02020603050405020304" pitchFamily="18" charset="0"/>
                <a:cs typeface="Times New Roman" panose="02020603050405020304" pitchFamily="18" charset="0"/>
              </a:rPr>
              <a:t>ansible</a:t>
            </a:r>
            <a:r>
              <a:rPr lang="fr-FR" b="1" dirty="0" smtClean="0">
                <a:latin typeface="Times New Roman" panose="02020603050405020304" pitchFamily="18" charset="0"/>
                <a:cs typeface="Times New Roman" panose="02020603050405020304" pitchFamily="18" charset="0"/>
              </a:rPr>
              <a:t>/hosts </a:t>
            </a:r>
            <a:r>
              <a:rPr lang="fr-FR" dirty="0" smtClean="0">
                <a:latin typeface="Times New Roman" panose="02020603050405020304" pitchFamily="18" charset="0"/>
                <a:cs typeface="Times New Roman" panose="02020603050405020304" pitchFamily="18" charset="0"/>
              </a:rPr>
              <a:t>au niveau de la machine serveur</a:t>
            </a:r>
            <a:r>
              <a:rPr lang="fr-FR" dirty="0">
                <a:latin typeface="Times New Roman" panose="02020603050405020304" pitchFamily="18" charset="0"/>
                <a:cs typeface="Times New Roman" panose="02020603050405020304" pitchFamily="18" charset="0"/>
              </a:rPr>
              <a:t>.</a:t>
            </a:r>
            <a:r>
              <a:rPr lang="fr-FR" dirty="0" smtClean="0">
                <a:latin typeface="Times New Roman" panose="02020603050405020304" pitchFamily="18" charset="0"/>
                <a:cs typeface="Times New Roman" panose="02020603050405020304" pitchFamily="18" charset="0"/>
              </a:rPr>
              <a:t> Au cas du changement d'emplacement du fichier hosts, il faut bien indiquer le chemin avec l'option –i au niveau de la commande ansible </a:t>
            </a:r>
            <a:r>
              <a:rPr lang="fr-FR" dirty="0">
                <a:latin typeface="Times New Roman" panose="02020603050405020304" pitchFamily="18" charset="0"/>
                <a:cs typeface="Times New Roman" panose="02020603050405020304" pitchFamily="18" charset="0"/>
              </a:rPr>
              <a:t>P</a:t>
            </a:r>
            <a:r>
              <a:rPr lang="fr-FR" dirty="0" smtClean="0">
                <a:latin typeface="Times New Roman" panose="02020603050405020304" pitchFamily="18" charset="0"/>
                <a:cs typeface="Times New Roman" panose="02020603050405020304" pitchFamily="18" charset="0"/>
              </a:rPr>
              <a:t>laybook </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ansible </a:t>
            </a:r>
            <a:r>
              <a:rPr lang="fr-FR" dirty="0">
                <a:latin typeface="Times New Roman" panose="02020603050405020304" pitchFamily="18" charset="0"/>
                <a:cs typeface="Times New Roman" panose="02020603050405020304" pitchFamily="18" charset="0"/>
              </a:rPr>
              <a:t>–i </a:t>
            </a:r>
            <a:r>
              <a:rPr lang="fr-FR" dirty="0" err="1">
                <a:latin typeface="Times New Roman" panose="02020603050405020304" pitchFamily="18" charset="0"/>
                <a:cs typeface="Times New Roman" panose="02020603050405020304" pitchFamily="18" charset="0"/>
              </a:rPr>
              <a:t>chemin_du_fichier_hosts</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-m </a:t>
            </a:r>
            <a:r>
              <a:rPr lang="fr-FR" dirty="0" err="1" smtClean="0">
                <a:latin typeface="Times New Roman" panose="02020603050405020304" pitchFamily="18" charset="0"/>
                <a:cs typeface="Times New Roman" panose="02020603050405020304" pitchFamily="18" charset="0"/>
              </a:rPr>
              <a:t>nom_du_module</a:t>
            </a:r>
            <a:endParaRPr lang="fr-FR" dirty="0" smtClean="0">
              <a:latin typeface="Times New Roman" panose="02020603050405020304" pitchFamily="18" charset="0"/>
              <a:cs typeface="Times New Roman" panose="02020603050405020304" pitchFamily="18" charset="0"/>
            </a:endParaRPr>
          </a:p>
          <a:p>
            <a:r>
              <a:rPr lang="fr-FR" dirty="0" err="1" smtClean="0">
                <a:latin typeface="Times New Roman" panose="02020603050405020304" pitchFamily="18" charset="0"/>
                <a:cs typeface="Times New Roman" panose="02020603050405020304" pitchFamily="18" charset="0"/>
              </a:rPr>
              <a:t>ansible-playbook</a:t>
            </a:r>
            <a:r>
              <a:rPr lang="fr-FR" dirty="0" smtClean="0">
                <a:latin typeface="Times New Roman" panose="02020603050405020304" pitchFamily="18" charset="0"/>
                <a:cs typeface="Times New Roman" panose="02020603050405020304" pitchFamily="18" charset="0"/>
              </a:rPr>
              <a:t> –i </a:t>
            </a:r>
            <a:r>
              <a:rPr lang="fr-FR" dirty="0" err="1" smtClean="0">
                <a:latin typeface="Times New Roman" panose="02020603050405020304" pitchFamily="18" charset="0"/>
                <a:cs typeface="Times New Roman" panose="02020603050405020304" pitchFamily="18" charset="0"/>
              </a:rPr>
              <a:t>chemin_du_fichier_hosts</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nom_du_playbook</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453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débogage des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a:t>
            </a:r>
            <a:r>
              <a:rPr lang="fr-FR" altLang="fr-FR" b="1" dirty="0" smtClean="0">
                <a:latin typeface="Times New Roman" panose="02020603050405020304" pitchFamily="18" charset="0"/>
                <a:cs typeface="Times New Roman" panose="02020603050405020304" pitchFamily="18" charset="0"/>
              </a:rPr>
              <a:t>nsible</a:t>
            </a:r>
            <a:endParaRPr lang="fr-FR" altLang="en-US" b="1" dirty="0">
              <a:latin typeface="Times New Roman" panose="02020603050405020304" pitchFamily="18" charset="0"/>
              <a:cs typeface="Times New Roman" panose="02020603050405020304" pitchFamily="18" charset="0"/>
            </a:endParaRPr>
          </a:p>
        </p:txBody>
      </p:sp>
      <p:pic>
        <p:nvPicPr>
          <p:cNvPr id="36966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68"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Il est possible de déboguer les Playbook ansible avec le mot clé </a:t>
            </a:r>
            <a:r>
              <a:rPr lang="fr-FR" altLang="fr-FR" dirty="0" err="1">
                <a:latin typeface="Times New Roman" panose="02020603050405020304" pitchFamily="18" charset="0"/>
                <a:cs typeface="Times New Roman" panose="02020603050405020304" pitchFamily="18" charset="0"/>
              </a:rPr>
              <a:t>debug</a:t>
            </a:r>
            <a:endParaRPr lang="fr-FR" altLang="fr-FR" dirty="0">
              <a:latin typeface="Times New Roman" panose="02020603050405020304" pitchFamily="18" charset="0"/>
              <a:cs typeface="Times New Roman" panose="02020603050405020304" pitchFamily="18" charset="0"/>
            </a:endParaRPr>
          </a:p>
        </p:txBody>
      </p:sp>
      <p:sp>
        <p:nvSpPr>
          <p:cNvPr id="13" name="Rectangle 12"/>
          <p:cNvSpPr/>
          <p:nvPr/>
        </p:nvSpPr>
        <p:spPr>
          <a:xfrm>
            <a:off x="927971" y="1436688"/>
            <a:ext cx="3810000" cy="3416320"/>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gather_facts</a:t>
            </a:r>
            <a:r>
              <a:rPr lang="fr-FR" dirty="0"/>
              <a:t>: </a:t>
            </a:r>
            <a:r>
              <a:rPr lang="fr-FR" dirty="0" err="1"/>
              <a:t>yes</a:t>
            </a:r>
            <a:endParaRPr lang="fr-FR" dirty="0"/>
          </a:p>
          <a:p>
            <a:r>
              <a:rPr lang="fr-FR" dirty="0"/>
              <a:t>  </a:t>
            </a:r>
            <a:r>
              <a:rPr lang="fr-FR" dirty="0" err="1"/>
              <a:t>tasks</a:t>
            </a:r>
            <a:r>
              <a:rPr lang="fr-FR" dirty="0"/>
              <a:t>:</a:t>
            </a:r>
          </a:p>
          <a:p>
            <a:r>
              <a:rPr lang="fr-FR" dirty="0"/>
              <a:t>  - </a:t>
            </a:r>
            <a:r>
              <a:rPr lang="fr-FR" dirty="0" err="1"/>
              <a:t>name</a:t>
            </a:r>
            <a:r>
              <a:rPr lang="fr-FR" dirty="0"/>
              <a:t>: "Copy a file"</a:t>
            </a:r>
          </a:p>
          <a:p>
            <a:r>
              <a:rPr lang="fr-FR" dirty="0"/>
              <a:t>    copy:</a:t>
            </a:r>
          </a:p>
          <a:p>
            <a:r>
              <a:rPr lang="fr-FR" dirty="0"/>
              <a:t>      </a:t>
            </a:r>
            <a:r>
              <a:rPr lang="fr-FR" dirty="0" err="1"/>
              <a:t>src</a:t>
            </a:r>
            <a:r>
              <a:rPr lang="fr-FR" dirty="0"/>
              <a:t>: /home/</a:t>
            </a:r>
            <a:r>
              <a:rPr lang="fr-FR" dirty="0" err="1"/>
              <a:t>ansadmin</a:t>
            </a:r>
            <a:r>
              <a:rPr lang="fr-FR" dirty="0"/>
              <a:t>/xyz.txt</a:t>
            </a:r>
          </a:p>
          <a:p>
            <a:r>
              <a:rPr lang="fr-FR" dirty="0"/>
              <a:t>      </a:t>
            </a:r>
            <a:r>
              <a:rPr lang="fr-FR" dirty="0" err="1"/>
              <a:t>dest</a:t>
            </a:r>
            <a:r>
              <a:rPr lang="fr-FR" dirty="0"/>
              <a:t>: /home/</a:t>
            </a:r>
            <a:r>
              <a:rPr lang="fr-FR" dirty="0" err="1"/>
              <a:t>ansadmin</a:t>
            </a:r>
            <a:endParaRPr lang="fr-FR" dirty="0"/>
          </a:p>
          <a:p>
            <a:r>
              <a:rPr lang="fr-FR" dirty="0"/>
              <a:t>    </a:t>
            </a:r>
            <a:r>
              <a:rPr lang="fr-FR" dirty="0" err="1"/>
              <a:t>ignore_errors</a:t>
            </a:r>
            <a:r>
              <a:rPr lang="fr-FR" dirty="0"/>
              <a:t>: </a:t>
            </a:r>
            <a:r>
              <a:rPr lang="fr-FR" dirty="0" err="1"/>
              <a:t>yes</a:t>
            </a:r>
            <a:endParaRPr lang="fr-FR" dirty="0"/>
          </a:p>
          <a:p>
            <a:endParaRPr lang="fr-FR" dirty="0"/>
          </a:p>
          <a:p>
            <a:r>
              <a:rPr lang="fr-FR" dirty="0"/>
              <a:t>  </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name</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After</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error</a:t>
            </a:r>
            <a:r>
              <a:rPr lang="fr-FR" b="1" dirty="0">
                <a:effectLst>
                  <a:outerShdw blurRad="38100" dist="38100" dir="2700000" algn="tl">
                    <a:srgbClr val="000000">
                      <a:alpha val="43137"/>
                    </a:srgbClr>
                  </a:outerShdw>
                </a:effectLst>
              </a:rPr>
              <a:t>"</a:t>
            </a:r>
          </a:p>
          <a:p>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debug</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msg</a:t>
            </a:r>
            <a:r>
              <a:rPr lang="fr-FR" b="1" dirty="0">
                <a:effectLst>
                  <a:outerShdw blurRad="38100" dist="38100" dir="2700000" algn="tl">
                    <a:srgbClr val="000000">
                      <a:alpha val="43137"/>
                    </a:srgbClr>
                  </a:outerShdw>
                </a:effectLst>
              </a:rPr>
              <a:t>="</a:t>
            </a:r>
            <a:r>
              <a:rPr lang="fr-FR" b="1" dirty="0" err="1">
                <a:effectLst>
                  <a:outerShdw blurRad="38100" dist="38100" dir="2700000" algn="tl">
                    <a:srgbClr val="000000">
                      <a:alpha val="43137"/>
                    </a:srgbClr>
                  </a:outerShdw>
                </a:effectLst>
              </a:rPr>
              <a:t>Task</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after</a:t>
            </a:r>
            <a:r>
              <a:rPr lang="fr-FR" b="1" dirty="0">
                <a:effectLst>
                  <a:outerShdw blurRad="38100" dist="38100" dir="2700000" algn="tl">
                    <a:srgbClr val="000000">
                      <a:alpha val="43137"/>
                    </a:srgbClr>
                  </a:outerShdw>
                </a:effectLst>
              </a:rPr>
              <a:t> the </a:t>
            </a:r>
            <a:r>
              <a:rPr lang="fr-FR" b="1" dirty="0" err="1">
                <a:effectLst>
                  <a:outerShdw blurRad="38100" dist="38100" dir="2700000" algn="tl">
                    <a:srgbClr val="000000">
                      <a:alpha val="43137"/>
                    </a:srgbClr>
                  </a:outerShdw>
                </a:effectLst>
              </a:rPr>
              <a:t>error</a:t>
            </a:r>
            <a:r>
              <a:rPr lang="fr-FR" b="1" dirty="0">
                <a:effectLst>
                  <a:outerShdw blurRad="38100" dist="38100" dir="2700000" algn="tl">
                    <a:srgbClr val="000000">
                      <a:alpha val="43137"/>
                    </a:srgbClr>
                  </a:outerShdw>
                </a:effectLst>
              </a:rPr>
              <a:t>"</a:t>
            </a:r>
          </a:p>
        </p:txBody>
      </p:sp>
      <p:pic>
        <p:nvPicPr>
          <p:cNvPr id="14" name="Image 13"/>
          <p:cNvPicPr>
            <a:picLocks noChangeAspect="1"/>
          </p:cNvPicPr>
          <p:nvPr/>
        </p:nvPicPr>
        <p:blipFill>
          <a:blip r:embed="rId5"/>
          <a:stretch>
            <a:fillRect/>
          </a:stretch>
        </p:blipFill>
        <p:spPr>
          <a:xfrm>
            <a:off x="4737971" y="1660980"/>
            <a:ext cx="7242362" cy="3877352"/>
          </a:xfrm>
          <a:prstGeom prst="rect">
            <a:avLst/>
          </a:prstGeom>
        </p:spPr>
      </p:pic>
      <p:cxnSp>
        <p:nvCxnSpPr>
          <p:cNvPr id="3" name="Connecteur droit avec flèche 2"/>
          <p:cNvCxnSpPr/>
          <p:nvPr/>
        </p:nvCxnSpPr>
        <p:spPr>
          <a:xfrm>
            <a:off x="4565822" y="4596714"/>
            <a:ext cx="675045" cy="91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5296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boucles</a:t>
            </a:r>
          </a:p>
        </p:txBody>
      </p:sp>
    </p:spTree>
    <p:extLst>
      <p:ext uri="{BB962C8B-B14F-4D97-AF65-F5344CB8AC3E}">
        <p14:creationId xmlns:p14="http://schemas.microsoft.com/office/powerpoint/2010/main" val="33466398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boucles dans A</a:t>
            </a:r>
            <a:r>
              <a:rPr lang="fr-FR" altLang="fr-FR" b="1" dirty="0" smtClean="0">
                <a:latin typeface="Times New Roman" panose="02020603050405020304" pitchFamily="18" charset="0"/>
                <a:cs typeface="Times New Roman" panose="02020603050405020304" pitchFamily="18" charset="0"/>
              </a:rPr>
              <a:t>nsible</a:t>
            </a:r>
            <a:endParaRPr lang="fr-FR" altLang="en-US" b="1" dirty="0">
              <a:latin typeface="Times New Roman" panose="02020603050405020304" pitchFamily="18" charset="0"/>
              <a:cs typeface="Times New Roman" panose="02020603050405020304" pitchFamily="18" charset="0"/>
            </a:endParaRPr>
          </a:p>
        </p:txBody>
      </p:sp>
      <p:pic>
        <p:nvPicPr>
          <p:cNvPr id="37581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2" name="Rectangle 17"/>
          <p:cNvSpPr>
            <a:spLocks noChangeArrowheads="1"/>
          </p:cNvSpPr>
          <p:nvPr/>
        </p:nvSpPr>
        <p:spPr bwMode="auto">
          <a:xfrm>
            <a:off x="609600" y="9906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Il est possible de lancer une boucle dans Ansible </a:t>
            </a:r>
            <a:r>
              <a:rPr lang="fr-FR" altLang="fr-FR" dirty="0" smtClean="0">
                <a:latin typeface="Times New Roman" panose="02020603050405020304" pitchFamily="18" charset="0"/>
                <a:cs typeface="Times New Roman" panose="02020603050405020304" pitchFamily="18" charset="0"/>
              </a:rPr>
              <a:t>avec la </a:t>
            </a:r>
            <a:r>
              <a:rPr lang="fr-FR" altLang="fr-FR" dirty="0">
                <a:latin typeface="Times New Roman" panose="02020603050405020304" pitchFamily="18" charset="0"/>
                <a:cs typeface="Times New Roman" panose="02020603050405020304" pitchFamily="18" charset="0"/>
              </a:rPr>
              <a:t>clause  </a:t>
            </a:r>
            <a:r>
              <a:rPr lang="fr-FR" altLang="fr-FR" b="1" dirty="0" err="1">
                <a:latin typeface="Times New Roman" panose="02020603050405020304" pitchFamily="18" charset="0"/>
                <a:cs typeface="Times New Roman" panose="02020603050405020304" pitchFamily="18" charset="0"/>
              </a:rPr>
              <a:t>with_items</a:t>
            </a:r>
            <a:r>
              <a:rPr lang="fr-FR" altLang="fr-FR" b="1" dirty="0">
                <a:latin typeface="Times New Roman" panose="02020603050405020304" pitchFamily="18" charset="0"/>
                <a:cs typeface="Times New Roman" panose="02020603050405020304" pitchFamily="18" charset="0"/>
              </a:rPr>
              <a:t> </a:t>
            </a:r>
            <a:r>
              <a:rPr lang="fr-FR" altLang="fr-FR" dirty="0">
                <a:latin typeface="Times New Roman" panose="02020603050405020304" pitchFamily="18" charset="0"/>
                <a:cs typeface="Times New Roman" panose="02020603050405020304" pitchFamily="18" charset="0"/>
              </a:rPr>
              <a:t> et </a:t>
            </a:r>
            <a:r>
              <a:rPr lang="fr-FR" altLang="fr-FR" b="1" dirty="0" err="1">
                <a:latin typeface="Times New Roman" panose="02020603050405020304" pitchFamily="18" charset="0"/>
                <a:cs typeface="Times New Roman" panose="02020603050405020304" pitchFamily="18" charset="0"/>
              </a:rPr>
              <a:t>with_sequence</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41400" y="1360488"/>
            <a:ext cx="3293533" cy="2585323"/>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tasks</a:t>
            </a:r>
            <a:r>
              <a:rPr lang="fr-FR" dirty="0"/>
              <a:t>:</a:t>
            </a:r>
          </a:p>
          <a:p>
            <a:r>
              <a:rPr lang="fr-FR" dirty="0"/>
              <a:t>  - </a:t>
            </a:r>
            <a:r>
              <a:rPr lang="fr-FR" dirty="0" err="1"/>
              <a:t>name</a:t>
            </a:r>
            <a:r>
              <a:rPr lang="fr-FR" dirty="0"/>
              <a:t>: Test de boucle</a:t>
            </a:r>
          </a:p>
          <a:p>
            <a:r>
              <a:rPr lang="fr-FR" dirty="0"/>
              <a:t>    </a:t>
            </a:r>
            <a:r>
              <a:rPr lang="fr-FR" dirty="0" err="1"/>
              <a:t>debug</a:t>
            </a:r>
            <a:r>
              <a:rPr lang="fr-FR" dirty="0"/>
              <a:t>: </a:t>
            </a:r>
            <a:r>
              <a:rPr lang="fr-FR" dirty="0" err="1"/>
              <a:t>msg</a:t>
            </a:r>
            <a:r>
              <a:rPr lang="fr-FR" dirty="0"/>
              <a:t>="{{item}}"</a:t>
            </a:r>
          </a:p>
          <a:p>
            <a:r>
              <a:rPr lang="fr-FR" dirty="0"/>
              <a:t>    </a:t>
            </a:r>
            <a:r>
              <a:rPr lang="fr-FR" dirty="0" err="1"/>
              <a:t>with_items</a:t>
            </a:r>
            <a:r>
              <a:rPr lang="fr-FR" dirty="0"/>
              <a:t>:</a:t>
            </a:r>
          </a:p>
          <a:p>
            <a:r>
              <a:rPr lang="fr-FR" dirty="0"/>
              <a:t>      - "Un"</a:t>
            </a:r>
          </a:p>
          <a:p>
            <a:r>
              <a:rPr lang="fr-FR" dirty="0"/>
              <a:t>      - "Deux"</a:t>
            </a:r>
          </a:p>
          <a:p>
            <a:r>
              <a:rPr lang="fr-FR" dirty="0"/>
              <a:t>      - "Trois"</a:t>
            </a:r>
          </a:p>
        </p:txBody>
      </p:sp>
      <p:sp>
        <p:nvSpPr>
          <p:cNvPr id="3" name="Rectangle 2"/>
          <p:cNvSpPr/>
          <p:nvPr/>
        </p:nvSpPr>
        <p:spPr>
          <a:xfrm>
            <a:off x="6151562" y="1428750"/>
            <a:ext cx="3627438" cy="1754326"/>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tasks</a:t>
            </a:r>
            <a:r>
              <a:rPr lang="fr-FR" dirty="0"/>
              <a:t>:</a:t>
            </a:r>
          </a:p>
          <a:p>
            <a:r>
              <a:rPr lang="fr-FR" dirty="0"/>
              <a:t>  - </a:t>
            </a:r>
            <a:r>
              <a:rPr lang="fr-FR" dirty="0" err="1"/>
              <a:t>name</a:t>
            </a:r>
            <a:r>
              <a:rPr lang="fr-FR" dirty="0"/>
              <a:t>: Test de boucle</a:t>
            </a:r>
          </a:p>
          <a:p>
            <a:r>
              <a:rPr lang="fr-FR" dirty="0"/>
              <a:t>    </a:t>
            </a:r>
            <a:r>
              <a:rPr lang="fr-FR" dirty="0" err="1"/>
              <a:t>debug</a:t>
            </a:r>
            <a:r>
              <a:rPr lang="fr-FR" dirty="0"/>
              <a:t>: </a:t>
            </a:r>
            <a:r>
              <a:rPr lang="fr-FR" dirty="0" err="1"/>
              <a:t>msg</a:t>
            </a:r>
            <a:r>
              <a:rPr lang="fr-FR" dirty="0"/>
              <a:t>=itération {{item}}</a:t>
            </a:r>
          </a:p>
          <a:p>
            <a:r>
              <a:rPr lang="fr-FR" dirty="0"/>
              <a:t>    </a:t>
            </a:r>
            <a:r>
              <a:rPr lang="fr-FR" dirty="0" err="1"/>
              <a:t>with_sequence</a:t>
            </a:r>
            <a:r>
              <a:rPr lang="fr-FR" dirty="0"/>
              <a:t>: </a:t>
            </a:r>
            <a:r>
              <a:rPr lang="fr-FR" dirty="0" err="1"/>
              <a:t>start</a:t>
            </a:r>
            <a:r>
              <a:rPr lang="fr-FR" dirty="0"/>
              <a:t>=20 end=25</a:t>
            </a:r>
          </a:p>
        </p:txBody>
      </p:sp>
      <p:sp>
        <p:nvSpPr>
          <p:cNvPr id="4" name="Rectangle 3"/>
          <p:cNvSpPr/>
          <p:nvPr/>
        </p:nvSpPr>
        <p:spPr>
          <a:xfrm>
            <a:off x="1606829" y="3895123"/>
            <a:ext cx="3159904" cy="369332"/>
          </a:xfrm>
          <a:prstGeom prst="rect">
            <a:avLst/>
          </a:prstGeom>
        </p:spPr>
        <p:txBody>
          <a:bodyPr wrap="none">
            <a:spAutoFit/>
          </a:bodyPr>
          <a:lstStyle/>
          <a:p>
            <a:r>
              <a:rPr lang="fr-FR" b="1" dirty="0" err="1" smtClean="0"/>
              <a:t>with_items</a:t>
            </a:r>
            <a:r>
              <a:rPr lang="fr-FR" b="1" dirty="0" smtClean="0"/>
              <a:t> </a:t>
            </a:r>
            <a:r>
              <a:rPr lang="fr-FR" b="1" dirty="0" err="1" smtClean="0"/>
              <a:t>equvalente</a:t>
            </a:r>
            <a:r>
              <a:rPr lang="fr-FR" b="1" dirty="0" smtClean="0"/>
              <a:t> à </a:t>
            </a:r>
            <a:r>
              <a:rPr lang="fr-FR" b="1" dirty="0" err="1" smtClean="0"/>
              <a:t>While</a:t>
            </a:r>
            <a:endParaRPr lang="fr-FR" b="1" dirty="0"/>
          </a:p>
        </p:txBody>
      </p:sp>
      <p:sp>
        <p:nvSpPr>
          <p:cNvPr id="5" name="Rectangle 4"/>
          <p:cNvSpPr/>
          <p:nvPr/>
        </p:nvSpPr>
        <p:spPr>
          <a:xfrm>
            <a:off x="6439560" y="3183076"/>
            <a:ext cx="3339440" cy="369332"/>
          </a:xfrm>
          <a:prstGeom prst="rect">
            <a:avLst/>
          </a:prstGeom>
        </p:spPr>
        <p:txBody>
          <a:bodyPr wrap="none">
            <a:spAutoFit/>
          </a:bodyPr>
          <a:lstStyle/>
          <a:p>
            <a:r>
              <a:rPr lang="fr-FR" b="1" dirty="0" err="1" smtClean="0"/>
              <a:t>with_sequence</a:t>
            </a:r>
            <a:r>
              <a:rPr lang="fr-FR" b="1" dirty="0" smtClean="0"/>
              <a:t> </a:t>
            </a:r>
            <a:r>
              <a:rPr lang="fr-FR" b="1" dirty="0" err="1" smtClean="0"/>
              <a:t>equivalente</a:t>
            </a:r>
            <a:r>
              <a:rPr lang="fr-FR" b="1" dirty="0" smtClean="0"/>
              <a:t> à For</a:t>
            </a:r>
            <a:endParaRPr lang="fr-FR" b="1" dirty="0"/>
          </a:p>
        </p:txBody>
      </p:sp>
    </p:spTree>
    <p:extLst>
      <p:ext uri="{BB962C8B-B14F-4D97-AF65-F5344CB8AC3E}">
        <p14:creationId xmlns:p14="http://schemas.microsoft.com/office/powerpoint/2010/main" val="107730816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sécurité</a:t>
            </a:r>
          </a:p>
        </p:txBody>
      </p:sp>
    </p:spTree>
    <p:extLst>
      <p:ext uri="{BB962C8B-B14F-4D97-AF65-F5344CB8AC3E}">
        <p14:creationId xmlns:p14="http://schemas.microsoft.com/office/powerpoint/2010/main" val="221618759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t>
            </a:r>
            <a:r>
              <a:rPr lang="fr-FR" altLang="fr-FR" b="1" dirty="0" smtClean="0">
                <a:latin typeface="Times New Roman" panose="02020603050405020304" pitchFamily="18" charset="0"/>
                <a:cs typeface="Times New Roman" panose="02020603050405020304" pitchFamily="18" charset="0"/>
              </a:rPr>
              <a:t>à l'aide de cryptage (ansible-</a:t>
            </a:r>
            <a:r>
              <a:rPr lang="fr-FR" altLang="fr-FR" b="1" dirty="0" err="1" smtClean="0">
                <a:latin typeface="Times New Roman" panose="02020603050405020304" pitchFamily="18" charset="0"/>
                <a:cs typeface="Times New Roman" panose="02020603050405020304" pitchFamily="18" charset="0"/>
              </a:rPr>
              <a:t>vault</a:t>
            </a:r>
            <a:r>
              <a:rPr lang="fr-FR" altLang="fr-FR" b="1" dirty="0" smtClean="0">
                <a:latin typeface="Times New Roman" panose="02020603050405020304" pitchFamily="18" charset="0"/>
                <a:cs typeface="Times New Roman" panose="02020603050405020304" pitchFamily="18" charset="0"/>
              </a:rPr>
              <a:t>)</a:t>
            </a:r>
            <a:endParaRPr lang="fr-FR" altLang="en-US" b="1" dirty="0">
              <a:latin typeface="Times New Roman" panose="02020603050405020304" pitchFamily="18" charset="0"/>
              <a:cs typeface="Times New Roman" panose="02020603050405020304" pitchFamily="18" charset="0"/>
            </a:endParaRPr>
          </a:p>
        </p:txBody>
      </p:sp>
      <p:pic>
        <p:nvPicPr>
          <p:cNvPr id="37785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1038225"/>
            <a:ext cx="11083925" cy="590931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commande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vault</a:t>
            </a:r>
            <a:r>
              <a:rPr lang="fr-FR" dirty="0">
                <a:latin typeface="Times New Roman" panose="02020603050405020304" pitchFamily="18" charset="0"/>
                <a:cs typeface="Times New Roman" panose="02020603050405020304" pitchFamily="18" charset="0"/>
              </a:rPr>
              <a:t> permet de crypter le contenu d'un Playbook pour la protection</a:t>
            </a:r>
          </a:p>
          <a:p>
            <a:pPr lvl="1"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encrypt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éditer le fichier convenablement</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ansible-</a:t>
            </a:r>
            <a:r>
              <a:rPr lang="fr-FR" b="1" dirty="0" err="1">
                <a:latin typeface="Times New Roman" panose="02020603050405020304" pitchFamily="18" charset="0"/>
                <a:cs typeface="Times New Roman" panose="02020603050405020304" pitchFamily="18" charset="0"/>
              </a:rPr>
              <a:t>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légumes.yml</a:t>
            </a: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457200" lvl="2" indent="0">
              <a:defRPr/>
            </a:pP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457200" lvl="2" indent="0">
              <a:defRPr/>
            </a:pP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685800" lvl="2">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a:p>
            <a:pPr lvl="1" indent="0">
              <a:defRPr/>
            </a:pPr>
            <a:r>
              <a:rPr lang="fr-FR" b="1" dirty="0" smtClean="0">
                <a:solidFill>
                  <a:srgbClr val="FF0000"/>
                </a:solidFill>
                <a:latin typeface="Times New Roman" panose="02020603050405020304" pitchFamily="18" charset="0"/>
                <a:cs typeface="Times New Roman" panose="02020603050405020304" pitchFamily="18" charset="0"/>
              </a:rPr>
              <a:t>Note: </a:t>
            </a:r>
            <a:r>
              <a:rPr lang="fr-FR" dirty="0" smtClean="0">
                <a:latin typeface="Times New Roman" panose="02020603050405020304" pitchFamily="18" charset="0"/>
                <a:cs typeface="Times New Roman" panose="02020603050405020304" pitchFamily="18" charset="0"/>
              </a:rPr>
              <a:t>Il faut créer initialement le Playbook avec la commande ansible-</a:t>
            </a:r>
            <a:r>
              <a:rPr lang="fr-FR" dirty="0" err="1" smtClean="0">
                <a:latin typeface="Times New Roman" panose="02020603050405020304" pitchFamily="18" charset="0"/>
                <a:cs typeface="Times New Roman" panose="02020603050405020304" pitchFamily="18" charset="0"/>
              </a:rPr>
              <a:t>vault</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create</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p:txBody>
      </p:sp>
      <p:pic>
        <p:nvPicPr>
          <p:cNvPr id="377861"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808957"/>
            <a:ext cx="42529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2" name="Imag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495800"/>
            <a:ext cx="31051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8140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ansible en les </a:t>
            </a:r>
            <a:r>
              <a:rPr lang="fr-FR" altLang="fr-FR" b="1" dirty="0" smtClean="0">
                <a:latin typeface="Times New Roman" panose="02020603050405020304" pitchFamily="18" charset="0"/>
                <a:cs typeface="Times New Roman" panose="02020603050405020304" pitchFamily="18" charset="0"/>
              </a:rPr>
              <a:t>cryptant </a:t>
            </a:r>
            <a:r>
              <a:rPr lang="fr-FR" altLang="fr-FR" b="1" dirty="0">
                <a:latin typeface="Times New Roman" panose="02020603050405020304" pitchFamily="18" charset="0"/>
                <a:cs typeface="Times New Roman" panose="02020603050405020304" pitchFamily="18" charset="0"/>
              </a:rPr>
              <a:t>en </a:t>
            </a:r>
            <a:r>
              <a:rPr lang="fr-FR" altLang="fr-FR" b="1" dirty="0" err="1">
                <a:latin typeface="Times New Roman" panose="02020603050405020304" pitchFamily="18" charset="0"/>
                <a:cs typeface="Times New Roman" panose="02020603050405020304" pitchFamily="18" charset="0"/>
              </a:rPr>
              <a:t>utilsant</a:t>
            </a:r>
            <a:r>
              <a:rPr lang="fr-FR" altLang="fr-FR" b="1" dirty="0">
                <a:latin typeface="Times New Roman" panose="02020603050405020304" pitchFamily="18" charset="0"/>
                <a:cs typeface="Times New Roman" panose="02020603050405020304" pitchFamily="18" charset="0"/>
              </a:rPr>
              <a:t> ansible-</a:t>
            </a:r>
            <a:r>
              <a:rPr lang="fr-FR" altLang="fr-FR" b="1" dirty="0" err="1">
                <a:latin typeface="Times New Roman" panose="02020603050405020304" pitchFamily="18" charset="0"/>
                <a:cs typeface="Times New Roman" panose="02020603050405020304" pitchFamily="18" charset="0"/>
              </a:rPr>
              <a:t>vault</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r>
              <a:rPr lang="fr-FR" b="1" dirty="0">
                <a:latin typeface="Times New Roman" panose="02020603050405020304" pitchFamily="18" charset="0"/>
                <a:cs typeface="Times New Roman" panose="02020603050405020304" pitchFamily="18" charset="0"/>
              </a:rPr>
              <a:t>  </a:t>
            </a:r>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ask-vault-pass</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9600" y="18288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il est également possible de décrypter le Playbook avant de l'utiliser</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decypt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354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ansible en les </a:t>
            </a:r>
            <a:r>
              <a:rPr lang="fr-FR" altLang="fr-FR" b="1" dirty="0" smtClean="0">
                <a:latin typeface="Times New Roman" panose="02020603050405020304" pitchFamily="18" charset="0"/>
                <a:cs typeface="Times New Roman" panose="02020603050405020304" pitchFamily="18" charset="0"/>
              </a:rPr>
              <a:t>cryptant </a:t>
            </a:r>
            <a:r>
              <a:rPr lang="fr-FR" altLang="fr-FR" b="1" dirty="0">
                <a:latin typeface="Times New Roman" panose="02020603050405020304" pitchFamily="18" charset="0"/>
                <a:cs typeface="Times New Roman" panose="02020603050405020304" pitchFamily="18" charset="0"/>
              </a:rPr>
              <a:t>en </a:t>
            </a:r>
            <a:r>
              <a:rPr lang="fr-FR" altLang="fr-FR" b="1" dirty="0" err="1">
                <a:latin typeface="Times New Roman" panose="02020603050405020304" pitchFamily="18" charset="0"/>
                <a:cs typeface="Times New Roman" panose="02020603050405020304" pitchFamily="18" charset="0"/>
              </a:rPr>
              <a:t>utilsant</a:t>
            </a:r>
            <a:r>
              <a:rPr lang="fr-FR" altLang="fr-FR" b="1" dirty="0">
                <a:latin typeface="Times New Roman" panose="02020603050405020304" pitchFamily="18" charset="0"/>
                <a:cs typeface="Times New Roman" panose="02020603050405020304" pitchFamily="18" charset="0"/>
              </a:rPr>
              <a:t> ansible-</a:t>
            </a:r>
            <a:r>
              <a:rPr lang="fr-FR" altLang="fr-FR" b="1" dirty="0" err="1">
                <a:latin typeface="Times New Roman" panose="02020603050405020304" pitchFamily="18" charset="0"/>
                <a:cs typeface="Times New Roman" panose="02020603050405020304" pitchFamily="18" charset="0"/>
              </a:rPr>
              <a:t>vault</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r>
              <a:rPr lang="fr-FR" b="1" dirty="0">
                <a:latin typeface="Times New Roman" panose="02020603050405020304" pitchFamily="18" charset="0"/>
                <a:cs typeface="Times New Roman" panose="02020603050405020304" pitchFamily="18" charset="0"/>
              </a:rPr>
              <a:t>  </a:t>
            </a:r>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ask-vault-pass</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9600" y="18288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il est également possible de décrypter le Playbook avant de l'utiliser</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decypt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5098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mots de passes et les </a:t>
            </a:r>
            <a:r>
              <a:rPr lang="fr-FR" altLang="fr-FR" b="1" dirty="0" err="1" smtClean="0">
                <a:latin typeface="Times New Roman" panose="02020603050405020304" pitchFamily="18" charset="0"/>
                <a:cs typeface="Times New Roman" panose="02020603050405020304" pitchFamily="18" charset="0"/>
              </a:rPr>
              <a:t>tokens</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Il est conseillé de créer le  fichier pour stocker les données sensibles avec la commande </a:t>
            </a:r>
          </a:p>
        </p:txBody>
      </p:sp>
      <p:sp>
        <p:nvSpPr>
          <p:cNvPr id="3" name="Rectangle 2"/>
          <p:cNvSpPr/>
          <p:nvPr/>
        </p:nvSpPr>
        <p:spPr>
          <a:xfrm>
            <a:off x="1608426" y="1428194"/>
            <a:ext cx="2827377" cy="307777"/>
          </a:xfrm>
          <a:prstGeom prst="rect">
            <a:avLst/>
          </a:prstGeom>
          <a:solidFill>
            <a:schemeClr val="tx1"/>
          </a:solidFill>
        </p:spPr>
        <p:txBody>
          <a:bodyPr wrap="none">
            <a:spAutoFit/>
          </a:bodyPr>
          <a:lstStyle/>
          <a:p>
            <a:r>
              <a:rPr lang="fr-FR" sz="1400" dirty="0">
                <a:solidFill>
                  <a:schemeClr val="bg1"/>
                </a:solidFill>
              </a:rPr>
              <a:t>ansible-</a:t>
            </a:r>
            <a:r>
              <a:rPr lang="fr-FR" sz="1400" dirty="0" err="1">
                <a:solidFill>
                  <a:schemeClr val="bg1"/>
                </a:solidFill>
              </a:rPr>
              <a:t>vault</a:t>
            </a:r>
            <a:r>
              <a:rPr lang="fr-FR" sz="1400" dirty="0">
                <a:solidFill>
                  <a:schemeClr val="bg1"/>
                </a:solidFill>
              </a:rPr>
              <a:t> </a:t>
            </a:r>
            <a:r>
              <a:rPr lang="fr-FR" sz="1400" dirty="0" err="1">
                <a:solidFill>
                  <a:schemeClr val="bg1"/>
                </a:solidFill>
              </a:rPr>
              <a:t>create</a:t>
            </a:r>
            <a:r>
              <a:rPr lang="fr-FR" sz="1400" dirty="0">
                <a:solidFill>
                  <a:schemeClr val="bg1"/>
                </a:solidFill>
              </a:rPr>
              <a:t> </a:t>
            </a:r>
            <a:r>
              <a:rPr lang="fr-FR" sz="1400" dirty="0" err="1">
                <a:solidFill>
                  <a:schemeClr val="bg1"/>
                </a:solidFill>
              </a:rPr>
              <a:t>credentials.yml</a:t>
            </a:r>
            <a:endParaRPr lang="fr-FR" sz="1400" dirty="0">
              <a:solidFill>
                <a:schemeClr val="bg1"/>
              </a:solidFill>
            </a:endParaRPr>
          </a:p>
        </p:txBody>
      </p:sp>
      <p:sp>
        <p:nvSpPr>
          <p:cNvPr id="8" name="Rectangle 7"/>
          <p:cNvSpPr/>
          <p:nvPr/>
        </p:nvSpPr>
        <p:spPr>
          <a:xfrm>
            <a:off x="610234" y="1735971"/>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Le fichier sera crypté dès qu'il sera fermé</a:t>
            </a:r>
          </a:p>
        </p:txBody>
      </p:sp>
      <p:sp>
        <p:nvSpPr>
          <p:cNvPr id="4" name="Rectangle 3"/>
          <p:cNvSpPr/>
          <p:nvPr/>
        </p:nvSpPr>
        <p:spPr>
          <a:xfrm>
            <a:off x="1608426" y="2110463"/>
            <a:ext cx="6096000" cy="738664"/>
          </a:xfrm>
          <a:prstGeom prst="rect">
            <a:avLst/>
          </a:prstGeom>
          <a:solidFill>
            <a:schemeClr val="tx1"/>
          </a:solidFill>
        </p:spPr>
        <p:txBody>
          <a:bodyPr>
            <a:spAutoFit/>
          </a:bodyPr>
          <a:lstStyle/>
          <a:p>
            <a:r>
              <a:rPr lang="fr-FR" sz="1400" dirty="0">
                <a:solidFill>
                  <a:schemeClr val="bg1"/>
                </a:solidFill>
              </a:rPr>
              <a:t># </a:t>
            </a:r>
            <a:r>
              <a:rPr lang="fr-FR" sz="1400" dirty="0" err="1">
                <a:solidFill>
                  <a:schemeClr val="bg1"/>
                </a:solidFill>
              </a:rPr>
              <a:t>credentials.yml</a:t>
            </a:r>
            <a:endParaRPr lang="fr-FR" sz="1400" dirty="0">
              <a:solidFill>
                <a:schemeClr val="bg1"/>
              </a:solidFill>
            </a:endParaRPr>
          </a:p>
          <a:p>
            <a:r>
              <a:rPr lang="fr-FR" sz="1400" dirty="0" err="1">
                <a:solidFill>
                  <a:schemeClr val="bg1"/>
                </a:solidFill>
              </a:rPr>
              <a:t>database_username</a:t>
            </a:r>
            <a:r>
              <a:rPr lang="fr-FR" sz="1400" dirty="0">
                <a:solidFill>
                  <a:schemeClr val="bg1"/>
                </a:solidFill>
              </a:rPr>
              <a:t>: </a:t>
            </a:r>
            <a:r>
              <a:rPr lang="fr-FR" sz="1400" dirty="0" err="1">
                <a:solidFill>
                  <a:schemeClr val="bg1"/>
                </a:solidFill>
              </a:rPr>
              <a:t>myuser</a:t>
            </a:r>
            <a:endParaRPr lang="fr-FR" sz="1400" dirty="0">
              <a:solidFill>
                <a:schemeClr val="bg1"/>
              </a:solidFill>
            </a:endParaRPr>
          </a:p>
          <a:p>
            <a:r>
              <a:rPr lang="fr-FR" sz="1400" dirty="0" err="1">
                <a:solidFill>
                  <a:schemeClr val="bg1"/>
                </a:solidFill>
              </a:rPr>
              <a:t>database_password</a:t>
            </a:r>
            <a:r>
              <a:rPr lang="fr-FR" sz="1400" dirty="0">
                <a:solidFill>
                  <a:schemeClr val="bg1"/>
                </a:solidFill>
              </a:rPr>
              <a:t>: </a:t>
            </a:r>
            <a:r>
              <a:rPr lang="fr-FR" sz="1400" dirty="0" err="1">
                <a:solidFill>
                  <a:schemeClr val="bg1"/>
                </a:solidFill>
              </a:rPr>
              <a:t>mypassword</a:t>
            </a:r>
            <a:endParaRPr lang="fr-FR" sz="1400" dirty="0">
              <a:solidFill>
                <a:schemeClr val="bg1"/>
              </a:solidFill>
            </a:endParaRPr>
          </a:p>
        </p:txBody>
      </p:sp>
      <p:sp>
        <p:nvSpPr>
          <p:cNvPr id="10" name="Rectangle 9"/>
          <p:cNvSpPr/>
          <p:nvPr/>
        </p:nvSpPr>
        <p:spPr>
          <a:xfrm>
            <a:off x="610233" y="2903914"/>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Le fichier sera ensuite inclus dans le script du Playbook </a:t>
            </a:r>
          </a:p>
        </p:txBody>
      </p:sp>
      <p:sp>
        <p:nvSpPr>
          <p:cNvPr id="5" name="Rectangle 4"/>
          <p:cNvSpPr/>
          <p:nvPr/>
        </p:nvSpPr>
        <p:spPr>
          <a:xfrm>
            <a:off x="1608426" y="3356094"/>
            <a:ext cx="8336280" cy="2123658"/>
          </a:xfrm>
          <a:prstGeom prst="rect">
            <a:avLst/>
          </a:prstGeom>
          <a:solidFill>
            <a:schemeClr val="tx1"/>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a:t>
            </a:r>
            <a:r>
              <a:rPr lang="fr-FR" sz="1600" dirty="0" smtClean="0">
                <a:solidFill>
                  <a:schemeClr val="bg1"/>
                </a:solidFill>
              </a:rPr>
              <a:t>Exemple de </a:t>
            </a:r>
            <a:r>
              <a:rPr lang="fr-FR" sz="1600" dirty="0" err="1" smtClean="0">
                <a:solidFill>
                  <a:schemeClr val="bg1"/>
                </a:solidFill>
              </a:rPr>
              <a:t>playbook</a:t>
            </a:r>
            <a:r>
              <a:rPr lang="fr-FR" sz="1600" dirty="0" smtClean="0">
                <a:solidFill>
                  <a:schemeClr val="bg1"/>
                </a:solidFill>
              </a:rPr>
              <a:t> qui consomme des secrets</a:t>
            </a:r>
            <a:endParaRPr lang="fr-FR" sz="1600" dirty="0">
              <a:solidFill>
                <a:schemeClr val="bg1"/>
              </a:solidFill>
            </a:endParaRPr>
          </a:p>
          <a:p>
            <a:r>
              <a:rPr lang="fr-FR" sz="1600" dirty="0">
                <a:solidFill>
                  <a:schemeClr val="bg1"/>
                </a:solidFill>
              </a:rPr>
              <a:t>  hosts: </a:t>
            </a:r>
            <a:r>
              <a:rPr lang="fr-FR" sz="1600" dirty="0" err="1">
                <a:solidFill>
                  <a:schemeClr val="bg1"/>
                </a:solidFill>
              </a:rPr>
              <a:t>localhost</a:t>
            </a:r>
            <a:endParaRPr lang="fr-FR" sz="1600" dirty="0">
              <a:solidFill>
                <a:schemeClr val="bg1"/>
              </a:solidFill>
            </a:endParaRPr>
          </a:p>
          <a:p>
            <a:r>
              <a:rPr lang="fr-FR" sz="1600" dirty="0">
                <a:solidFill>
                  <a:schemeClr val="bg1"/>
                </a:solidFill>
              </a:rPr>
              <a:t>  </a:t>
            </a:r>
            <a:r>
              <a:rPr lang="fr-FR" sz="1600" dirty="0" err="1">
                <a:solidFill>
                  <a:schemeClr val="bg1"/>
                </a:solidFill>
              </a:rPr>
              <a:t>vars_files</a:t>
            </a:r>
            <a:r>
              <a:rPr lang="fr-FR" sz="1600" dirty="0">
                <a:solidFill>
                  <a:schemeClr val="bg1"/>
                </a:solidFill>
              </a:rPr>
              <a:t>:</a:t>
            </a:r>
          </a:p>
          <a:p>
            <a:r>
              <a:rPr lang="fr-FR" sz="1600" dirty="0">
                <a:solidFill>
                  <a:schemeClr val="bg1"/>
                </a:solidFill>
              </a:rPr>
              <a:t>    - </a:t>
            </a:r>
            <a:r>
              <a:rPr lang="fr-FR" sz="1600" dirty="0" err="1">
                <a:solidFill>
                  <a:schemeClr val="bg1"/>
                </a:solidFill>
              </a:rPr>
              <a:t>credentials.yml</a:t>
            </a:r>
            <a:endParaRPr lang="fr-FR" sz="1600" dirty="0">
              <a:solidFill>
                <a:schemeClr val="bg1"/>
              </a:solidFill>
            </a:endParaRP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t>
            </a:r>
            <a:r>
              <a:rPr lang="fr-FR" sz="1600" dirty="0" smtClean="0">
                <a:solidFill>
                  <a:schemeClr val="bg1"/>
                </a:solidFill>
              </a:rPr>
              <a:t>Afficher le nom de la base de données et le mot de passe</a:t>
            </a:r>
            <a:endParaRPr lang="fr-FR" sz="1600" dirty="0">
              <a:solidFill>
                <a:schemeClr val="bg1"/>
              </a:solidFill>
            </a:endParaRP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a:t>
            </a:r>
            <a:r>
              <a:rPr lang="fr-FR" sz="1600" dirty="0" err="1">
                <a:solidFill>
                  <a:schemeClr val="bg1"/>
                </a:solidFill>
              </a:rPr>
              <a:t>msg</a:t>
            </a:r>
            <a:r>
              <a:rPr lang="fr-FR" sz="1600" dirty="0">
                <a:solidFill>
                  <a:schemeClr val="bg1"/>
                </a:solidFill>
              </a:rPr>
              <a:t>: "</a:t>
            </a:r>
            <a:r>
              <a:rPr lang="fr-FR" sz="1600" dirty="0" err="1">
                <a:solidFill>
                  <a:schemeClr val="bg1"/>
                </a:solidFill>
              </a:rPr>
              <a:t>Username</a:t>
            </a:r>
            <a:r>
              <a:rPr lang="fr-FR" sz="1600" dirty="0">
                <a:solidFill>
                  <a:schemeClr val="bg1"/>
                </a:solidFill>
              </a:rPr>
              <a:t>: {{ </a:t>
            </a:r>
            <a:r>
              <a:rPr lang="fr-FR" sz="1600" dirty="0" err="1">
                <a:solidFill>
                  <a:schemeClr val="bg1"/>
                </a:solidFill>
              </a:rPr>
              <a:t>database_username</a:t>
            </a:r>
            <a:r>
              <a:rPr lang="fr-FR" sz="1600" dirty="0">
                <a:solidFill>
                  <a:schemeClr val="bg1"/>
                </a:solidFill>
              </a:rPr>
              <a:t> }}, </a:t>
            </a:r>
            <a:r>
              <a:rPr lang="fr-FR" sz="1600" dirty="0" err="1">
                <a:solidFill>
                  <a:schemeClr val="bg1"/>
                </a:solidFill>
              </a:rPr>
              <a:t>Password</a:t>
            </a:r>
            <a:r>
              <a:rPr lang="fr-FR" sz="1600" dirty="0">
                <a:solidFill>
                  <a:schemeClr val="bg1"/>
                </a:solidFill>
              </a:rPr>
              <a:t>: {{ </a:t>
            </a:r>
            <a:r>
              <a:rPr lang="fr-FR" sz="1600" dirty="0" err="1">
                <a:solidFill>
                  <a:schemeClr val="bg1"/>
                </a:solidFill>
              </a:rPr>
              <a:t>database_password</a:t>
            </a:r>
            <a:r>
              <a:rPr lang="fr-FR" sz="1600" dirty="0">
                <a:solidFill>
                  <a:schemeClr val="bg1"/>
                </a:solidFill>
              </a:rPr>
              <a:t> }}"</a:t>
            </a:r>
          </a:p>
        </p:txBody>
      </p:sp>
    </p:spTree>
    <p:extLst>
      <p:ext uri="{BB962C8B-B14F-4D97-AF65-F5344CB8AC3E}">
        <p14:creationId xmlns:p14="http://schemas.microsoft.com/office/powerpoint/2010/main" val="136853165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mots de passes et les </a:t>
            </a:r>
            <a:r>
              <a:rPr lang="fr-FR" altLang="fr-FR" b="1" dirty="0" err="1" smtClean="0">
                <a:latin typeface="Times New Roman" panose="02020603050405020304" pitchFamily="18" charset="0"/>
                <a:cs typeface="Times New Roman" panose="02020603050405020304" pitchFamily="18" charset="0"/>
              </a:rPr>
              <a:t>tokens</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369332"/>
          </a:xfrm>
          <a:prstGeom prst="rect">
            <a:avLst/>
          </a:prstGeom>
        </p:spPr>
        <p:txBody>
          <a:bodyPr>
            <a:spAutoFit/>
          </a:bodyPr>
          <a:lstStyle/>
          <a:p>
            <a:pPr marL="571500" lvl="1" indent="-285750">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Il faut faire l'appel du </a:t>
            </a:r>
            <a:r>
              <a:rPr lang="fr-FR" dirty="0" err="1" smtClean="0">
                <a:latin typeface="Times New Roman" panose="02020603050405020304" pitchFamily="18" charset="0"/>
                <a:cs typeface="Times New Roman" panose="02020603050405020304" pitchFamily="18" charset="0"/>
              </a:rPr>
              <a:t>playbook</a:t>
            </a:r>
            <a:r>
              <a:rPr lang="fr-FR" dirty="0" smtClean="0">
                <a:latin typeface="Times New Roman" panose="02020603050405020304" pitchFamily="18" charset="0"/>
                <a:cs typeface="Times New Roman" panose="02020603050405020304" pitchFamily="18" charset="0"/>
              </a:rPr>
              <a:t> final </a:t>
            </a:r>
          </a:p>
        </p:txBody>
      </p:sp>
      <p:sp>
        <p:nvSpPr>
          <p:cNvPr id="4" name="Rectangle 3"/>
          <p:cNvSpPr/>
          <p:nvPr/>
        </p:nvSpPr>
        <p:spPr>
          <a:xfrm>
            <a:off x="1322806" y="1428194"/>
            <a:ext cx="5057674" cy="338554"/>
          </a:xfrm>
          <a:prstGeom prst="rect">
            <a:avLst/>
          </a:prstGeom>
          <a:solidFill>
            <a:schemeClr val="tx1"/>
          </a:solidFill>
        </p:spPr>
        <p:txBody>
          <a:bodyPr wrap="square">
            <a:spAutoFit/>
          </a:bodyPr>
          <a:lstStyle/>
          <a:p>
            <a:r>
              <a:rPr lang="fr-FR" sz="1600" dirty="0">
                <a:solidFill>
                  <a:schemeClr val="bg1"/>
                </a:solidFill>
              </a:rPr>
              <a:t>ansible-</a:t>
            </a:r>
            <a:r>
              <a:rPr lang="fr-FR" sz="1600" dirty="0" err="1">
                <a:solidFill>
                  <a:schemeClr val="bg1"/>
                </a:solidFill>
              </a:rPr>
              <a:t>playbook</a:t>
            </a:r>
            <a:r>
              <a:rPr lang="fr-FR" sz="1600" dirty="0">
                <a:solidFill>
                  <a:schemeClr val="bg1"/>
                </a:solidFill>
              </a:rPr>
              <a:t> </a:t>
            </a:r>
            <a:r>
              <a:rPr lang="fr-FR" sz="1600" dirty="0" err="1">
                <a:solidFill>
                  <a:schemeClr val="bg1"/>
                </a:solidFill>
              </a:rPr>
              <a:t>playbook.yml</a:t>
            </a:r>
            <a:r>
              <a:rPr lang="fr-FR" sz="1600" dirty="0">
                <a:solidFill>
                  <a:schemeClr val="bg1"/>
                </a:solidFill>
              </a:rPr>
              <a:t> --</a:t>
            </a:r>
            <a:r>
              <a:rPr lang="fr-FR" sz="1600" dirty="0" err="1">
                <a:solidFill>
                  <a:schemeClr val="bg1"/>
                </a:solidFill>
              </a:rPr>
              <a:t>ask-vault-pass</a:t>
            </a:r>
            <a:endParaRPr lang="fr-FR" sz="1600" dirty="0">
              <a:solidFill>
                <a:schemeClr val="bg1"/>
              </a:solidFill>
            </a:endParaRPr>
          </a:p>
        </p:txBody>
      </p:sp>
    </p:spTree>
    <p:extLst>
      <p:ext uri="{BB962C8B-B14F-4D97-AF65-F5344CB8AC3E}">
        <p14:creationId xmlns:p14="http://schemas.microsoft.com/office/powerpoint/2010/main" val="1208530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structuration d'un projet Ansible</a:t>
            </a:r>
          </a:p>
        </p:txBody>
      </p:sp>
    </p:spTree>
    <p:extLst>
      <p:ext uri="{BB962C8B-B14F-4D97-AF65-F5344CB8AC3E}">
        <p14:creationId xmlns:p14="http://schemas.microsoft.com/office/powerpoint/2010/main" val="15125261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commandes Ad hoc: </a:t>
            </a:r>
            <a:r>
              <a:rPr lang="fr-FR" dirty="0" smtClean="0">
                <a:latin typeface="Times New Roman" panose="02020603050405020304" pitchFamily="18" charset="0"/>
                <a:cs typeface="Times New Roman" panose="02020603050405020304" pitchFamily="18" charset="0"/>
              </a:rPr>
              <a:t>Ce sont des lignes de commandes lancées à partir du </a:t>
            </a:r>
            <a:r>
              <a:rPr lang="fr-FR" dirty="0" err="1" smtClean="0">
                <a:latin typeface="Times New Roman" panose="02020603050405020304" pitchFamily="18" charset="0"/>
                <a:cs typeface="Times New Roman" panose="02020603050405020304" pitchFamily="18" charset="0"/>
              </a:rPr>
              <a:t>neoud</a:t>
            </a:r>
            <a:r>
              <a:rPr lang="fr-FR" dirty="0" smtClean="0">
                <a:latin typeface="Times New Roman" panose="02020603050405020304" pitchFamily="18" charset="0"/>
                <a:cs typeface="Times New Roman" panose="02020603050405020304" pitchFamily="18" charset="0"/>
              </a:rPr>
              <a:t> de contrôle </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a:t>
            </a:r>
            <a:r>
              <a:rPr lang="fr-FR" altLang="en-US" b="1" dirty="0" err="1" smtClean="0">
                <a:latin typeface="Times New Roman" panose="02020603050405020304" pitchFamily="18" charset="0"/>
                <a:cs typeface="Times New Roman" panose="02020603050405020304" pitchFamily="18" charset="0"/>
              </a:rPr>
              <a:t>playbooks</a:t>
            </a:r>
            <a:r>
              <a:rPr lang="fr-FR" altLang="en-US" b="1"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sont des fichiers YAML qui définissent une série de tâches à exécuter sur un ensemble de machines </a:t>
            </a:r>
            <a:r>
              <a:rPr lang="fr-FR" dirty="0" smtClean="0">
                <a:latin typeface="Times New Roman" panose="02020603050405020304" pitchFamily="18" charset="0"/>
                <a:cs typeface="Times New Roman" panose="02020603050405020304" pitchFamily="18" charset="0"/>
              </a:rPr>
              <a:t>cibles</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rôles: </a:t>
            </a:r>
            <a:r>
              <a:rPr lang="fr-FR" dirty="0">
                <a:latin typeface="Times New Roman" panose="02020603050405020304" pitchFamily="18" charset="0"/>
                <a:cs typeface="Times New Roman" panose="02020603050405020304" pitchFamily="18" charset="0"/>
              </a:rPr>
              <a:t>Les rôles sont une façon d'organiser et de partager le code dans Ansible. Ils regroupent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des fichiers de variables, des tâches et des handlers pour simplifier la réutilisation et la modularité du code</a:t>
            </a:r>
            <a:endParaRPr lang="fr-FR" altLang="en-US" b="1" dirty="0">
              <a:latin typeface="Times New Roman" panose="02020603050405020304" pitchFamily="18" charset="0"/>
              <a:cs typeface="Times New Roman" panose="02020603050405020304" pitchFamily="18" charset="0"/>
            </a:endParaRPr>
          </a:p>
        </p:txBody>
      </p:sp>
      <p:sp>
        <p:nvSpPr>
          <p:cNvPr id="6" name="Rectangle 1">
            <a:hlinkClick r:id="rId3" action="ppaction://hlinkfile"/>
          </p:cNvPr>
          <p:cNvSpPr>
            <a:spLocks noChangeArrowheads="1"/>
          </p:cNvSpPr>
          <p:nvPr/>
        </p:nvSpPr>
        <p:spPr bwMode="auto">
          <a:xfrm>
            <a:off x="663400" y="3494682"/>
            <a:ext cx="109332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collections: </a:t>
            </a:r>
            <a:r>
              <a:rPr lang="fr-FR" dirty="0">
                <a:latin typeface="Times New Roman" panose="02020603050405020304" pitchFamily="18" charset="0"/>
                <a:cs typeface="Times New Roman" panose="02020603050405020304" pitchFamily="18" charset="0"/>
              </a:rPr>
              <a:t>Une collection Ansible est un ensemble regroupé de contenus Ansible, comprenant des rôles, des modules,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des plugins et d'autres artefacts associés, généralement organisés autour d'un thème ou d'une fonctionnalité </a:t>
            </a:r>
            <a:r>
              <a:rPr lang="fr-FR" dirty="0" smtClean="0">
                <a:latin typeface="Times New Roman" panose="02020603050405020304" pitchFamily="18" charset="0"/>
                <a:cs typeface="Times New Roman" panose="02020603050405020304" pitchFamily="18" charset="0"/>
              </a:rPr>
              <a:t>spécifique, elles sont crée par la commande </a:t>
            </a:r>
            <a:r>
              <a:rPr lang="fr-FR" b="1" dirty="0" smtClean="0">
                <a:latin typeface="Times New Roman" panose="02020603050405020304" pitchFamily="18" charset="0"/>
                <a:cs typeface="Times New Roman" panose="02020603050405020304" pitchFamily="18" charset="0"/>
              </a:rPr>
              <a:t>ansible-</a:t>
            </a:r>
            <a:r>
              <a:rPr lang="fr-FR" b="1" dirty="0" err="1" smtClean="0">
                <a:latin typeface="Times New Roman" panose="02020603050405020304" pitchFamily="18" charset="0"/>
                <a:cs typeface="Times New Roman" panose="02020603050405020304" pitchFamily="18" charset="0"/>
              </a:rPr>
              <a:t>galaxy</a:t>
            </a:r>
            <a:r>
              <a:rPr lang="fr-FR" b="1" dirty="0" smtClean="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init</a:t>
            </a:r>
            <a:r>
              <a:rPr lang="fr-FR" b="1" dirty="0" smtClean="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nom_de_collection</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une fois tout les éléments sont ajouté la collection sera construite avec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galaxy</a:t>
            </a:r>
            <a:r>
              <a:rPr lang="fr-FR" b="1" dirty="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build</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et puis elle sera publié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galaxy</a:t>
            </a:r>
            <a:r>
              <a:rPr lang="fr-FR" b="1" dirty="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publish</a:t>
            </a:r>
            <a:r>
              <a:rPr lang="fr-FR" b="1" dirty="0" smtClean="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103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err="1">
                <a:latin typeface="Times New Roman" panose="02020603050405020304" pitchFamily="18" charset="0"/>
                <a:cs typeface="Times New Roman" panose="02020603050405020304" pitchFamily="18" charset="0"/>
              </a:rPr>
              <a:t>Appler</a:t>
            </a:r>
            <a:r>
              <a:rPr lang="fr-FR" altLang="en-US" b="1" dirty="0">
                <a:latin typeface="Times New Roman" panose="02020603050405020304" pitchFamily="18" charset="0"/>
                <a:cs typeface="Times New Roman" panose="02020603050405020304" pitchFamily="18" charset="0"/>
              </a:rPr>
              <a:t> un </a:t>
            </a:r>
            <a:r>
              <a:rPr lang="fr-FR" altLang="en-US" b="1" dirty="0" err="1">
                <a:latin typeface="Times New Roman" panose="02020603050405020304" pitchFamily="18" charset="0"/>
                <a:cs typeface="Times New Roman" panose="02020603050405020304" pitchFamily="18" charset="0"/>
              </a:rPr>
              <a:t>playbook</a:t>
            </a:r>
            <a:r>
              <a:rPr lang="fr-FR" altLang="en-US" b="1" dirty="0">
                <a:latin typeface="Times New Roman" panose="02020603050405020304" pitchFamily="18" charset="0"/>
                <a:cs typeface="Times New Roman" panose="02020603050405020304" pitchFamily="18" charset="0"/>
              </a:rPr>
              <a:t>  à partir d'un autre </a:t>
            </a:r>
            <a:r>
              <a:rPr lang="fr-FR" altLang="en-US" b="1" dirty="0" err="1">
                <a:latin typeface="Times New Roman" panose="02020603050405020304" pitchFamily="18" charset="0"/>
                <a:cs typeface="Times New Roman" panose="02020603050405020304" pitchFamily="18" charset="0"/>
              </a:rPr>
              <a:t>playbook</a:t>
            </a:r>
            <a:endParaRPr lang="fr-FR" altLang="en-US" b="1" dirty="0">
              <a:latin typeface="Times New Roman" panose="02020603050405020304" pitchFamily="18" charset="0"/>
              <a:cs typeface="Times New Roman" panose="02020603050405020304" pitchFamily="18" charset="0"/>
            </a:endParaRPr>
          </a:p>
        </p:txBody>
      </p:sp>
      <p:pic>
        <p:nvPicPr>
          <p:cNvPr id="38195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6" name="Rectangle 1"/>
          <p:cNvSpPr>
            <a:spLocks noChangeArrowheads="1"/>
          </p:cNvSpPr>
          <p:nvPr/>
        </p:nvSpPr>
        <p:spPr bwMode="auto">
          <a:xfrm>
            <a:off x="799070" y="1489709"/>
            <a:ext cx="27117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fr-FR" altLang="fr-FR" dirty="0"/>
              <a:t>---</a:t>
            </a:r>
          </a:p>
          <a:p>
            <a:r>
              <a:rPr lang="fr-FR" altLang="fr-FR" dirty="0"/>
              <a:t>- </a:t>
            </a:r>
            <a:r>
              <a:rPr lang="fr-FR" altLang="fr-FR" dirty="0" err="1"/>
              <a:t>import_playbook</a:t>
            </a:r>
            <a:r>
              <a:rPr lang="fr-FR" altLang="fr-FR" dirty="0"/>
              <a:t>: </a:t>
            </a:r>
            <a:r>
              <a:rPr lang="fr-FR" altLang="fr-FR" dirty="0" smtClean="0"/>
              <a:t>              </a:t>
            </a:r>
            <a:r>
              <a:rPr lang="fr-FR" altLang="fr-FR" dirty="0" err="1" smtClean="0"/>
              <a:t>first.yml</a:t>
            </a:r>
            <a:endParaRPr lang="fr-FR" altLang="fr-FR" dirty="0"/>
          </a:p>
          <a:p>
            <a:r>
              <a:rPr lang="fr-FR" altLang="fr-FR" dirty="0"/>
              <a:t>- </a:t>
            </a:r>
            <a:r>
              <a:rPr lang="fr-FR" altLang="fr-FR" dirty="0" err="1"/>
              <a:t>import_playbook</a:t>
            </a:r>
            <a:r>
              <a:rPr lang="fr-FR" altLang="fr-FR" dirty="0"/>
              <a:t>: </a:t>
            </a:r>
            <a:r>
              <a:rPr lang="fr-FR" altLang="fr-FR" dirty="0" smtClean="0"/>
              <a:t>    </a:t>
            </a:r>
            <a:r>
              <a:rPr lang="fr-FR" altLang="fr-FR" dirty="0" err="1" smtClean="0"/>
              <a:t>second.yml</a:t>
            </a:r>
            <a:endParaRPr lang="fr-FR" altLang="fr-FR" dirty="0"/>
          </a:p>
        </p:txBody>
      </p:sp>
      <p:sp>
        <p:nvSpPr>
          <p:cNvPr id="381957" name="Rectangle 2"/>
          <p:cNvSpPr>
            <a:spLocks noChangeArrowheads="1"/>
          </p:cNvSpPr>
          <p:nvPr/>
        </p:nvSpPr>
        <p:spPr bwMode="auto">
          <a:xfrm>
            <a:off x="1423086" y="3037521"/>
            <a:ext cx="9743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a:t>main.yml</a:t>
            </a:r>
          </a:p>
        </p:txBody>
      </p:sp>
      <p:sp>
        <p:nvSpPr>
          <p:cNvPr id="381958" name="Rectangle 3"/>
          <p:cNvSpPr>
            <a:spLocks noChangeArrowheads="1"/>
          </p:cNvSpPr>
          <p:nvPr/>
        </p:nvSpPr>
        <p:spPr bwMode="auto">
          <a:xfrm>
            <a:off x="3581400" y="1546225"/>
            <a:ext cx="2667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first playbook</a:t>
            </a:r>
          </a:p>
          <a:p>
            <a:r>
              <a:rPr lang="en-US" altLang="fr-FR" dirty="0"/>
              <a:t>  hosts: all</a:t>
            </a:r>
          </a:p>
          <a:p>
            <a:r>
              <a:rPr lang="en-US" altLang="fr-FR" dirty="0"/>
              <a:t>  become: true</a:t>
            </a:r>
          </a:p>
          <a:p>
            <a:endParaRPr lang="en-US" altLang="fr-FR" dirty="0"/>
          </a:p>
          <a:p>
            <a:endParaRPr lang="en-US" altLang="fr-FR" dirty="0"/>
          </a:p>
          <a:p>
            <a:r>
              <a:rPr lang="en-US" altLang="fr-FR" dirty="0"/>
              <a:t>  tasks:</a:t>
            </a:r>
          </a:p>
          <a:p>
            <a:r>
              <a:rPr lang="en-US" altLang="fr-FR" dirty="0"/>
              <a:t>    - name: First task</a:t>
            </a:r>
          </a:p>
          <a:p>
            <a:r>
              <a:rPr lang="en-US" altLang="fr-FR" dirty="0"/>
              <a:t>      file:</a:t>
            </a:r>
          </a:p>
          <a:p>
            <a:r>
              <a:rPr lang="en-US" altLang="fr-FR" dirty="0"/>
              <a:t>        path: "</a:t>
            </a:r>
            <a:r>
              <a:rPr lang="en-US" altLang="fr-FR" dirty="0" err="1"/>
              <a:t>first_file</a:t>
            </a:r>
            <a:r>
              <a:rPr lang="en-US" altLang="fr-FR" dirty="0"/>
              <a:t>"</a:t>
            </a:r>
          </a:p>
          <a:p>
            <a:r>
              <a:rPr lang="en-US" altLang="fr-FR" dirty="0"/>
              <a:t>        state: touch</a:t>
            </a:r>
          </a:p>
        </p:txBody>
      </p:sp>
      <p:sp>
        <p:nvSpPr>
          <p:cNvPr id="381959" name="Rectangle 8"/>
          <p:cNvSpPr>
            <a:spLocks noChangeArrowheads="1"/>
          </p:cNvSpPr>
          <p:nvPr/>
        </p:nvSpPr>
        <p:spPr bwMode="auto">
          <a:xfrm>
            <a:off x="4242486" y="4743310"/>
            <a:ext cx="882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err="1"/>
              <a:t>first.yml</a:t>
            </a:r>
            <a:endParaRPr lang="fr-FR" altLang="fr-FR" sz="1600" b="1" dirty="0"/>
          </a:p>
        </p:txBody>
      </p:sp>
      <p:sp>
        <p:nvSpPr>
          <p:cNvPr id="381960" name="Rectangle 9"/>
          <p:cNvSpPr>
            <a:spLocks noChangeArrowheads="1"/>
          </p:cNvSpPr>
          <p:nvPr/>
        </p:nvSpPr>
        <p:spPr bwMode="auto">
          <a:xfrm>
            <a:off x="6674708" y="1566653"/>
            <a:ext cx="2667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600" dirty="0"/>
              <a:t>---</a:t>
            </a:r>
          </a:p>
          <a:p>
            <a:r>
              <a:rPr lang="en-US" altLang="fr-FR" sz="1600" dirty="0"/>
              <a:t>- name: second playbook</a:t>
            </a:r>
          </a:p>
          <a:p>
            <a:r>
              <a:rPr lang="en-US" altLang="fr-FR" sz="1600" dirty="0"/>
              <a:t>  hosts: all</a:t>
            </a:r>
          </a:p>
          <a:p>
            <a:r>
              <a:rPr lang="en-US" altLang="fr-FR" sz="1600" dirty="0"/>
              <a:t>  become: true</a:t>
            </a:r>
          </a:p>
          <a:p>
            <a:endParaRPr lang="en-US" altLang="fr-FR" sz="1600" dirty="0"/>
          </a:p>
          <a:p>
            <a:endParaRPr lang="en-US" altLang="fr-FR" sz="1600" dirty="0"/>
          </a:p>
          <a:p>
            <a:r>
              <a:rPr lang="en-US" altLang="fr-FR" sz="1600" dirty="0"/>
              <a:t>  tasks:</a:t>
            </a:r>
          </a:p>
          <a:p>
            <a:r>
              <a:rPr lang="en-US" altLang="fr-FR" sz="1600" dirty="0"/>
              <a:t>    - name: First task</a:t>
            </a:r>
          </a:p>
          <a:p>
            <a:r>
              <a:rPr lang="en-US" altLang="fr-FR" sz="1600" dirty="0"/>
              <a:t>      file:</a:t>
            </a:r>
          </a:p>
          <a:p>
            <a:r>
              <a:rPr lang="en-US" altLang="fr-FR" sz="1600" dirty="0"/>
              <a:t>        path: "</a:t>
            </a:r>
            <a:r>
              <a:rPr lang="en-US" altLang="fr-FR" sz="1600" dirty="0" err="1"/>
              <a:t>second_file</a:t>
            </a:r>
            <a:r>
              <a:rPr lang="en-US" altLang="fr-FR" sz="1600" dirty="0"/>
              <a:t>"</a:t>
            </a:r>
          </a:p>
          <a:p>
            <a:r>
              <a:rPr lang="en-US" altLang="fr-FR" sz="1600" dirty="0"/>
              <a:t>        state: touch</a:t>
            </a:r>
          </a:p>
        </p:txBody>
      </p:sp>
      <p:sp>
        <p:nvSpPr>
          <p:cNvPr id="381961" name="Rectangle 10"/>
          <p:cNvSpPr>
            <a:spLocks noChangeArrowheads="1"/>
          </p:cNvSpPr>
          <p:nvPr/>
        </p:nvSpPr>
        <p:spPr bwMode="auto">
          <a:xfrm>
            <a:off x="7193691" y="4716912"/>
            <a:ext cx="11480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err="1"/>
              <a:t>second.yml</a:t>
            </a:r>
            <a:endParaRPr lang="fr-FR" altLang="fr-FR" sz="1600" b="1" dirty="0"/>
          </a:p>
        </p:txBody>
      </p:sp>
      <p:sp>
        <p:nvSpPr>
          <p:cNvPr id="381962" name="Rectangle 11"/>
          <p:cNvSpPr>
            <a:spLocks noChangeArrowheads="1"/>
          </p:cNvSpPr>
          <p:nvPr/>
        </p:nvSpPr>
        <p:spPr bwMode="auto">
          <a:xfrm>
            <a:off x="706437" y="1026160"/>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Importer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first et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second dans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25820490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err="1">
                <a:latin typeface="Times New Roman" panose="02020603050405020304" pitchFamily="18" charset="0"/>
                <a:cs typeface="Times New Roman" panose="02020603050405020304" pitchFamily="18" charset="0"/>
              </a:rPr>
              <a:t>Appler</a:t>
            </a:r>
            <a:r>
              <a:rPr lang="fr-FR" altLang="en-US" b="1" dirty="0">
                <a:latin typeface="Times New Roman" panose="02020603050405020304" pitchFamily="18" charset="0"/>
                <a:cs typeface="Times New Roman" panose="02020603050405020304" pitchFamily="18" charset="0"/>
              </a:rPr>
              <a:t> un </a:t>
            </a:r>
            <a:r>
              <a:rPr lang="fr-FR" altLang="en-US" b="1" dirty="0" err="1">
                <a:latin typeface="Times New Roman" panose="02020603050405020304" pitchFamily="18" charset="0"/>
                <a:cs typeface="Times New Roman" panose="02020603050405020304" pitchFamily="18" charset="0"/>
              </a:rPr>
              <a:t>playbook</a:t>
            </a:r>
            <a:r>
              <a:rPr lang="fr-FR" altLang="en-US" b="1" dirty="0">
                <a:latin typeface="Times New Roman" panose="02020603050405020304" pitchFamily="18" charset="0"/>
                <a:cs typeface="Times New Roman" panose="02020603050405020304" pitchFamily="18" charset="0"/>
              </a:rPr>
              <a:t>  à partir d'un autre </a:t>
            </a:r>
            <a:r>
              <a:rPr lang="fr-FR" altLang="en-US" b="1" dirty="0" err="1">
                <a:latin typeface="Times New Roman" panose="02020603050405020304" pitchFamily="18" charset="0"/>
                <a:cs typeface="Times New Roman" panose="02020603050405020304" pitchFamily="18" charset="0"/>
              </a:rPr>
              <a:t>playbook</a:t>
            </a:r>
            <a:endParaRPr lang="fr-FR" altLang="en-US" b="1" dirty="0">
              <a:latin typeface="Times New Roman" panose="02020603050405020304" pitchFamily="18" charset="0"/>
              <a:cs typeface="Times New Roman" panose="02020603050405020304" pitchFamily="18" charset="0"/>
            </a:endParaRPr>
          </a:p>
        </p:txBody>
      </p:sp>
      <p:pic>
        <p:nvPicPr>
          <p:cNvPr id="38400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4004" name="Rectangle 2"/>
          <p:cNvSpPr>
            <a:spLocks noChangeArrowheads="1"/>
          </p:cNvSpPr>
          <p:nvPr/>
        </p:nvSpPr>
        <p:spPr bwMode="auto">
          <a:xfrm>
            <a:off x="1732520" y="4227954"/>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main.yml</a:t>
            </a:r>
          </a:p>
        </p:txBody>
      </p:sp>
      <p:sp>
        <p:nvSpPr>
          <p:cNvPr id="384005" name="Rectangle 10"/>
          <p:cNvSpPr>
            <a:spLocks noChangeArrowheads="1"/>
          </p:cNvSpPr>
          <p:nvPr/>
        </p:nvSpPr>
        <p:spPr bwMode="auto">
          <a:xfrm>
            <a:off x="7854778" y="4197835"/>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task2.yml</a:t>
            </a:r>
          </a:p>
        </p:txBody>
      </p:sp>
      <p:sp>
        <p:nvSpPr>
          <p:cNvPr id="384006" name="Rectangle 11"/>
          <p:cNvSpPr>
            <a:spLocks noChangeArrowheads="1"/>
          </p:cNvSpPr>
          <p:nvPr/>
        </p:nvSpPr>
        <p:spPr bwMode="auto">
          <a:xfrm>
            <a:off x="706438" y="1049338"/>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Importer  la tâche task1 et la tâche task2 second dans le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main</a:t>
            </a:r>
          </a:p>
        </p:txBody>
      </p:sp>
      <p:sp>
        <p:nvSpPr>
          <p:cNvPr id="384007" name="Rectangle 12"/>
          <p:cNvSpPr>
            <a:spLocks noChangeArrowheads="1"/>
          </p:cNvSpPr>
          <p:nvPr/>
        </p:nvSpPr>
        <p:spPr bwMode="auto">
          <a:xfrm>
            <a:off x="4737142" y="4282389"/>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task1.yml</a:t>
            </a:r>
          </a:p>
        </p:txBody>
      </p:sp>
      <p:sp>
        <p:nvSpPr>
          <p:cNvPr id="384008" name="Rectangle 4"/>
          <p:cNvSpPr>
            <a:spLocks noChangeArrowheads="1"/>
          </p:cNvSpPr>
          <p:nvPr/>
        </p:nvSpPr>
        <p:spPr bwMode="auto">
          <a:xfrm>
            <a:off x="1163680" y="1740243"/>
            <a:ext cx="2667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main task</a:t>
            </a:r>
          </a:p>
          <a:p>
            <a:r>
              <a:rPr lang="en-US" altLang="fr-FR" dirty="0"/>
              <a:t>  hosts: all</a:t>
            </a:r>
          </a:p>
          <a:p>
            <a:r>
              <a:rPr lang="en-US" altLang="fr-FR" dirty="0"/>
              <a:t>  become: true</a:t>
            </a:r>
          </a:p>
          <a:p>
            <a:endParaRPr lang="en-US" altLang="fr-FR" dirty="0"/>
          </a:p>
          <a:p>
            <a:r>
              <a:rPr lang="en-US" altLang="fr-FR" dirty="0"/>
              <a:t>  tasks:</a:t>
            </a:r>
          </a:p>
          <a:p>
            <a:r>
              <a:rPr lang="en-US" altLang="fr-FR" dirty="0"/>
              <a:t>    - include: task1.yml</a:t>
            </a:r>
          </a:p>
          <a:p>
            <a:r>
              <a:rPr lang="en-US" altLang="fr-FR" dirty="0"/>
              <a:t>    - include: task2.yml</a:t>
            </a:r>
          </a:p>
        </p:txBody>
      </p:sp>
      <p:sp>
        <p:nvSpPr>
          <p:cNvPr id="384009" name="Rectangle 5"/>
          <p:cNvSpPr>
            <a:spLocks noChangeArrowheads="1"/>
          </p:cNvSpPr>
          <p:nvPr/>
        </p:nvSpPr>
        <p:spPr bwMode="auto">
          <a:xfrm>
            <a:off x="4246605" y="1811681"/>
            <a:ext cx="1981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First task</a:t>
            </a:r>
          </a:p>
          <a:p>
            <a:r>
              <a:rPr lang="en-US" altLang="fr-FR" dirty="0"/>
              <a:t>  file:</a:t>
            </a:r>
          </a:p>
          <a:p>
            <a:r>
              <a:rPr lang="en-US" altLang="fr-FR" dirty="0"/>
              <a:t>    path: "</a:t>
            </a:r>
            <a:r>
              <a:rPr lang="en-US" altLang="fr-FR" dirty="0" err="1"/>
              <a:t>first_file</a:t>
            </a:r>
            <a:r>
              <a:rPr lang="en-US" altLang="fr-FR" dirty="0"/>
              <a:t>"</a:t>
            </a:r>
          </a:p>
          <a:p>
            <a:r>
              <a:rPr lang="en-US" altLang="fr-FR" dirty="0"/>
              <a:t>    state: touch</a:t>
            </a:r>
          </a:p>
        </p:txBody>
      </p:sp>
      <p:sp>
        <p:nvSpPr>
          <p:cNvPr id="384010" name="Rectangle 13"/>
          <p:cNvSpPr>
            <a:spLocks noChangeArrowheads="1"/>
          </p:cNvSpPr>
          <p:nvPr/>
        </p:nvSpPr>
        <p:spPr bwMode="auto">
          <a:xfrm>
            <a:off x="7447005" y="1892643"/>
            <a:ext cx="31083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fr-FR"/>
              <a:t>---</a:t>
            </a:r>
          </a:p>
          <a:p>
            <a:r>
              <a:rPr lang="en-US" altLang="fr-FR" dirty="0"/>
              <a:t>- name: Second task</a:t>
            </a:r>
          </a:p>
          <a:p>
            <a:r>
              <a:rPr lang="en-US" altLang="fr-FR" dirty="0"/>
              <a:t>  file:</a:t>
            </a:r>
          </a:p>
          <a:p>
            <a:r>
              <a:rPr lang="en-US" altLang="fr-FR" dirty="0"/>
              <a:t>    path: "</a:t>
            </a:r>
            <a:r>
              <a:rPr lang="en-US" altLang="fr-FR" dirty="0" err="1"/>
              <a:t>second_file</a:t>
            </a:r>
            <a:r>
              <a:rPr lang="en-US" altLang="fr-FR" dirty="0"/>
              <a:t>"</a:t>
            </a:r>
          </a:p>
          <a:p>
            <a:r>
              <a:rPr lang="en-US" altLang="fr-FR" dirty="0"/>
              <a:t>    state: touch</a:t>
            </a:r>
          </a:p>
        </p:txBody>
      </p:sp>
    </p:spTree>
    <p:extLst>
      <p:ext uri="{BB962C8B-B14F-4D97-AF65-F5344CB8AC3E}">
        <p14:creationId xmlns:p14="http://schemas.microsoft.com/office/powerpoint/2010/main" val="316218680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rôles</a:t>
            </a:r>
          </a:p>
        </p:txBody>
      </p:sp>
    </p:spTree>
    <p:extLst>
      <p:ext uri="{BB962C8B-B14F-4D97-AF65-F5344CB8AC3E}">
        <p14:creationId xmlns:p14="http://schemas.microsoft.com/office/powerpoint/2010/main" val="40765304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rôles dans Ansible sont des unités de composition et de réutilisation </a:t>
            </a:r>
            <a:r>
              <a:rPr lang="fr-FR" dirty="0" smtClean="0">
                <a:latin typeface="Times New Roman" panose="02020603050405020304" pitchFamily="18" charset="0"/>
                <a:cs typeface="Times New Roman" panose="02020603050405020304" pitchFamily="18" charset="0"/>
              </a:rPr>
              <a:t>du </a:t>
            </a:r>
            <a:r>
              <a:rPr lang="fr-FR" dirty="0">
                <a:latin typeface="Times New Roman" panose="02020603050405020304" pitchFamily="18" charset="0"/>
                <a:cs typeface="Times New Roman" panose="02020603050405020304" pitchFamily="18" charset="0"/>
              </a:rPr>
              <a:t>code, permettant d'organiser </a:t>
            </a:r>
            <a:r>
              <a:rPr lang="fr-FR" dirty="0" smtClean="0">
                <a:latin typeface="Times New Roman" panose="02020603050405020304" pitchFamily="18" charset="0"/>
                <a:cs typeface="Times New Roman" panose="02020603050405020304" pitchFamily="18" charset="0"/>
              </a:rPr>
              <a:t>d'une manière </a:t>
            </a:r>
            <a:r>
              <a:rPr lang="fr-FR" dirty="0">
                <a:latin typeface="Times New Roman" panose="02020603050405020304" pitchFamily="18" charset="0"/>
                <a:cs typeface="Times New Roman" panose="02020603050405020304" pitchFamily="18" charset="0"/>
              </a:rPr>
              <a:t>modulaire les tâches, les variables, les fichiers et d'autres artefacts d'un P</a:t>
            </a:r>
            <a:r>
              <a:rPr lang="fr-FR" dirty="0" smtClean="0">
                <a:latin typeface="Times New Roman" panose="02020603050405020304" pitchFamily="18" charset="0"/>
                <a:cs typeface="Times New Roman" panose="02020603050405020304" pitchFamily="18" charset="0"/>
              </a:rPr>
              <a:t>laybook</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rôles simplifient la gestion des configurations en permettant de décomposer les tâches en fonctionnalités distinctes et réutilisables</a:t>
            </a:r>
            <a:endParaRPr lang="fr-FR" altLang="fr-FR"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5"/>
          <a:stretch>
            <a:fillRect/>
          </a:stretch>
        </p:blipFill>
        <p:spPr>
          <a:xfrm>
            <a:off x="1001506" y="3022336"/>
            <a:ext cx="4706490" cy="3290555"/>
          </a:xfrm>
          <a:prstGeom prst="rect">
            <a:avLst/>
          </a:prstGeom>
        </p:spPr>
      </p:pic>
    </p:spTree>
    <p:extLst>
      <p:ext uri="{BB962C8B-B14F-4D97-AF65-F5344CB8AC3E}">
        <p14:creationId xmlns:p14="http://schemas.microsoft.com/office/powerpoint/2010/main" val="39396274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Création d'un nouveau rôle :</a:t>
            </a:r>
          </a:p>
          <a:p>
            <a:pPr marL="0" indent="0"/>
            <a:r>
              <a:rPr lang="fr-FR" dirty="0" smtClean="0">
                <a:latin typeface="Times New Roman" panose="02020603050405020304" pitchFamily="18" charset="0"/>
                <a:cs typeface="Times New Roman" panose="02020603050405020304" pitchFamily="18" charset="0"/>
              </a:rPr>
              <a:t>     Pour </a:t>
            </a:r>
            <a:r>
              <a:rPr lang="fr-FR" dirty="0">
                <a:latin typeface="Times New Roman" panose="02020603050405020304" pitchFamily="18" charset="0"/>
                <a:cs typeface="Times New Roman" panose="02020603050405020304" pitchFamily="18" charset="0"/>
              </a:rPr>
              <a:t>créer un nouveau rôle, vous pouvez utiliser la commande </a:t>
            </a:r>
            <a:r>
              <a:rPr lang="fr-FR" b="1" dirty="0" err="1">
                <a:latin typeface="Times New Roman" panose="02020603050405020304" pitchFamily="18" charset="0"/>
                <a:cs typeface="Times New Roman" panose="02020603050405020304" pitchFamily="18" charset="0"/>
              </a:rPr>
              <a:t>ansible-galaxy</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voici un exemple</a:t>
            </a: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5"/>
          <a:stretch>
            <a:fillRect/>
          </a:stretch>
        </p:blipFill>
        <p:spPr>
          <a:xfrm>
            <a:off x="969043" y="1942818"/>
            <a:ext cx="5901314" cy="1368286"/>
          </a:xfrm>
          <a:prstGeom prst="rect">
            <a:avLst/>
          </a:prstGeom>
        </p:spPr>
      </p:pic>
      <p:sp>
        <p:nvSpPr>
          <p:cNvPr id="5" name="Rectangle 4"/>
          <p:cNvSpPr/>
          <p:nvPr/>
        </p:nvSpPr>
        <p:spPr>
          <a:xfrm>
            <a:off x="755542" y="3502634"/>
            <a:ext cx="10717427" cy="2585323"/>
          </a:xfrm>
          <a:prstGeom prst="rect">
            <a:avLst/>
          </a:prstGeom>
        </p:spPr>
        <p:txBody>
          <a:bodyPr wrap="square">
            <a:spAutoFit/>
          </a:bodyPr>
          <a:lstStyle/>
          <a:p>
            <a:r>
              <a:rPr lang="fr-FR" b="1" dirty="0"/>
              <a:t>Dans defaults/</a:t>
            </a:r>
            <a:r>
              <a:rPr lang="fr-FR" b="1" dirty="0" err="1"/>
              <a:t>main.yml</a:t>
            </a:r>
            <a:r>
              <a:rPr lang="fr-FR" b="1" dirty="0"/>
              <a:t>: </a:t>
            </a:r>
            <a:r>
              <a:rPr lang="fr-FR" dirty="0"/>
              <a:t>Il est possible de définir des variables par défaut, telles que le port d'écoute par défaut</a:t>
            </a:r>
          </a:p>
          <a:p>
            <a:endParaRPr lang="fr-FR" dirty="0"/>
          </a:p>
          <a:p>
            <a:r>
              <a:rPr lang="fr-FR" b="1" dirty="0"/>
              <a:t>Dans </a:t>
            </a:r>
            <a:r>
              <a:rPr lang="fr-FR" b="1" dirty="0" err="1"/>
              <a:t>tasks</a:t>
            </a:r>
            <a:r>
              <a:rPr lang="fr-FR" b="1" dirty="0"/>
              <a:t>/</a:t>
            </a:r>
            <a:r>
              <a:rPr lang="fr-FR" b="1" dirty="0" err="1"/>
              <a:t>main.yml</a:t>
            </a:r>
            <a:r>
              <a:rPr lang="fr-FR" b="1" dirty="0"/>
              <a:t>: </a:t>
            </a:r>
            <a:r>
              <a:rPr lang="fr-FR" dirty="0"/>
              <a:t>Il est possible de définir les </a:t>
            </a:r>
            <a:r>
              <a:rPr lang="fr-FR" dirty="0" smtClean="0"/>
              <a:t>tâches à ce niveau </a:t>
            </a:r>
          </a:p>
          <a:p>
            <a:endParaRPr lang="fr-FR" dirty="0"/>
          </a:p>
          <a:p>
            <a:r>
              <a:rPr lang="fr-FR" b="1" dirty="0"/>
              <a:t>Dans handlers/</a:t>
            </a:r>
            <a:r>
              <a:rPr lang="fr-FR" b="1" dirty="0" err="1"/>
              <a:t>main.yml</a:t>
            </a:r>
            <a:r>
              <a:rPr lang="fr-FR" b="1" dirty="0"/>
              <a:t>: </a:t>
            </a:r>
            <a:r>
              <a:rPr lang="fr-FR" dirty="0"/>
              <a:t>Il est possible de définir un gestionnaire pour redémarrer </a:t>
            </a:r>
            <a:r>
              <a:rPr lang="fr-FR" dirty="0" smtClean="0"/>
              <a:t>u </a:t>
            </a:r>
            <a:r>
              <a:rPr lang="fr-FR" dirty="0"/>
              <a:t>service </a:t>
            </a:r>
            <a:r>
              <a:rPr lang="fr-FR" dirty="0" smtClean="0"/>
              <a:t>après </a:t>
            </a:r>
            <a:r>
              <a:rPr lang="fr-FR" dirty="0"/>
              <a:t>la modification de la </a:t>
            </a:r>
            <a:r>
              <a:rPr lang="fr-FR" dirty="0" smtClean="0"/>
              <a:t>configuration par  exemple</a:t>
            </a:r>
            <a:endParaRPr lang="fr-FR" dirty="0"/>
          </a:p>
          <a:p>
            <a:endParaRPr lang="fr-FR" dirty="0"/>
          </a:p>
          <a:p>
            <a:r>
              <a:rPr lang="fr-FR" b="1" dirty="0"/>
              <a:t>Dans vars/</a:t>
            </a:r>
            <a:r>
              <a:rPr lang="fr-FR" b="1" dirty="0" err="1"/>
              <a:t>main.yml</a:t>
            </a:r>
            <a:r>
              <a:rPr lang="fr-FR" b="1" dirty="0"/>
              <a:t>: </a:t>
            </a:r>
            <a:r>
              <a:rPr lang="fr-FR" dirty="0"/>
              <a:t>Il est possible de définir des </a:t>
            </a:r>
            <a:r>
              <a:rPr lang="fr-FR" dirty="0" smtClean="0"/>
              <a:t>variables </a:t>
            </a:r>
            <a:r>
              <a:rPr lang="fr-FR" dirty="0"/>
              <a:t>globales utilisées dans le rôle </a:t>
            </a:r>
            <a:r>
              <a:rPr lang="fr-FR" dirty="0" smtClean="0"/>
              <a:t>d'une</a:t>
            </a:r>
          </a:p>
          <a:p>
            <a:r>
              <a:rPr lang="fr-FR" dirty="0" smtClean="0"/>
              <a:t> </a:t>
            </a:r>
            <a:r>
              <a:rPr lang="fr-FR" dirty="0"/>
              <a:t>manière générale </a:t>
            </a:r>
          </a:p>
        </p:txBody>
      </p:sp>
    </p:spTree>
    <p:extLst>
      <p:ext uri="{BB962C8B-B14F-4D97-AF65-F5344CB8AC3E}">
        <p14:creationId xmlns:p14="http://schemas.microsoft.com/office/powerpoint/2010/main" val="41844910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L'utilisation du rôle se fait de la manière suivante, il faut créer un </a:t>
            </a:r>
            <a:r>
              <a:rPr lang="fr-FR" altLang="fr-FR" b="1" dirty="0"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et appeler le rôle par</a:t>
            </a:r>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son nom </a:t>
            </a:r>
          </a:p>
        </p:txBody>
      </p:sp>
      <p:pic>
        <p:nvPicPr>
          <p:cNvPr id="4" name="Image 3"/>
          <p:cNvPicPr>
            <a:picLocks noChangeAspect="1"/>
          </p:cNvPicPr>
          <p:nvPr/>
        </p:nvPicPr>
        <p:blipFill>
          <a:blip r:embed="rId5"/>
          <a:stretch>
            <a:fillRect/>
          </a:stretch>
        </p:blipFill>
        <p:spPr>
          <a:xfrm>
            <a:off x="1032317" y="1914340"/>
            <a:ext cx="4631997" cy="1261345"/>
          </a:xfrm>
          <a:prstGeom prst="rect">
            <a:avLst/>
          </a:prstGeom>
        </p:spPr>
      </p:pic>
    </p:spTree>
    <p:extLst>
      <p:ext uri="{BB962C8B-B14F-4D97-AF65-F5344CB8AC3E}">
        <p14:creationId xmlns:p14="http://schemas.microsoft.com/office/powerpoint/2010/main" val="32283193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Mettre le code suivant dans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au niveau du dossier </a:t>
            </a:r>
            <a:r>
              <a:rPr lang="fr-FR" b="1" dirty="0" err="1" smtClean="0">
                <a:latin typeface="Times New Roman" panose="02020603050405020304" pitchFamily="18" charset="0"/>
                <a:cs typeface="Times New Roman" panose="02020603050405020304" pitchFamily="18" charset="0"/>
              </a:rPr>
              <a:t>tasks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05444" y="1452086"/>
            <a:ext cx="6096000" cy="4247317"/>
          </a:xfrm>
          <a:prstGeom prst="rect">
            <a:avLst/>
          </a:prstGeom>
        </p:spPr>
        <p:txBody>
          <a:bodyPr>
            <a:spAutoFit/>
          </a:bodyPr>
          <a:lstStyle/>
          <a:p>
            <a:r>
              <a:rPr lang="fr-FR" dirty="0" smtClean="0"/>
              <a:t>---</a:t>
            </a:r>
          </a:p>
          <a:p>
            <a:r>
              <a:rPr lang="fr-FR" dirty="0" smtClean="0"/>
              <a:t>- </a:t>
            </a:r>
            <a:r>
              <a:rPr lang="fr-FR" dirty="0" err="1" smtClean="0"/>
              <a:t>name</a:t>
            </a:r>
            <a:r>
              <a:rPr lang="fr-FR" dirty="0" smtClean="0"/>
              <a:t>: Install web server packages</a:t>
            </a:r>
          </a:p>
          <a:p>
            <a:r>
              <a:rPr lang="fr-FR" dirty="0" smtClean="0"/>
              <a:t>  </a:t>
            </a:r>
            <a:r>
              <a:rPr lang="fr-FR" dirty="0" err="1" smtClean="0"/>
              <a:t>apt</a:t>
            </a:r>
            <a:r>
              <a:rPr lang="fr-FR" dirty="0" smtClean="0"/>
              <a:t>:</a:t>
            </a:r>
          </a:p>
          <a:p>
            <a:r>
              <a:rPr lang="fr-FR" dirty="0" smtClean="0"/>
              <a:t>    </a:t>
            </a:r>
            <a:r>
              <a:rPr lang="fr-FR" dirty="0" err="1" smtClean="0"/>
              <a:t>name</a:t>
            </a:r>
            <a:r>
              <a:rPr lang="fr-FR" dirty="0" smtClean="0"/>
              <a:t>: apache2</a:t>
            </a:r>
          </a:p>
          <a:p>
            <a:r>
              <a:rPr lang="fr-FR" dirty="0" smtClean="0"/>
              <a:t>    state: </a:t>
            </a:r>
            <a:r>
              <a:rPr lang="fr-FR" dirty="0" err="1" smtClean="0"/>
              <a:t>present</a:t>
            </a:r>
            <a:endParaRPr lang="fr-FR" dirty="0" smtClean="0"/>
          </a:p>
          <a:p>
            <a:endParaRPr lang="fr-FR" dirty="0" smtClean="0"/>
          </a:p>
          <a:p>
            <a:r>
              <a:rPr lang="fr-FR" dirty="0" smtClean="0"/>
              <a:t>- </a:t>
            </a:r>
            <a:r>
              <a:rPr lang="fr-FR" dirty="0" err="1" smtClean="0"/>
              <a:t>name</a:t>
            </a:r>
            <a:r>
              <a:rPr lang="fr-FR" dirty="0" smtClean="0"/>
              <a:t>: Copy configuration file</a:t>
            </a:r>
          </a:p>
          <a:p>
            <a:r>
              <a:rPr lang="fr-FR" dirty="0" smtClean="0"/>
              <a:t>  </a:t>
            </a:r>
            <a:r>
              <a:rPr lang="fr-FR" dirty="0" err="1" smtClean="0"/>
              <a:t>template</a:t>
            </a:r>
            <a:r>
              <a:rPr lang="fr-FR" dirty="0" smtClean="0"/>
              <a:t>:</a:t>
            </a:r>
          </a:p>
          <a:p>
            <a:r>
              <a:rPr lang="fr-FR" dirty="0" smtClean="0"/>
              <a:t>    </a:t>
            </a:r>
            <a:r>
              <a:rPr lang="fr-FR" dirty="0" err="1" smtClean="0"/>
              <a:t>src</a:t>
            </a:r>
            <a:r>
              <a:rPr lang="fr-FR" dirty="0" smtClean="0"/>
              <a:t>: </a:t>
            </a:r>
            <a:r>
              <a:rPr lang="fr-FR" dirty="0" err="1" smtClean="0"/>
              <a:t>templates</a:t>
            </a:r>
            <a:r>
              <a:rPr lang="fr-FR" dirty="0" smtClean="0"/>
              <a:t>/httpd.conf.j2</a:t>
            </a:r>
          </a:p>
          <a:p>
            <a:r>
              <a:rPr lang="fr-FR" dirty="0" smtClean="0"/>
              <a:t>    </a:t>
            </a:r>
            <a:r>
              <a:rPr lang="fr-FR" dirty="0" err="1" smtClean="0"/>
              <a:t>dest</a:t>
            </a:r>
            <a:r>
              <a:rPr lang="fr-FR" dirty="0" smtClean="0"/>
              <a:t>: /</a:t>
            </a:r>
            <a:r>
              <a:rPr lang="fr-FR" dirty="0" err="1" smtClean="0"/>
              <a:t>etc</a:t>
            </a:r>
            <a:r>
              <a:rPr lang="fr-FR" dirty="0" smtClean="0"/>
              <a:t>/apache2/</a:t>
            </a:r>
            <a:r>
              <a:rPr lang="fr-FR" dirty="0" err="1" smtClean="0"/>
              <a:t>httpd.conf</a:t>
            </a:r>
            <a:endParaRPr lang="fr-FR" dirty="0" smtClean="0"/>
          </a:p>
          <a:p>
            <a:endParaRPr lang="fr-FR" dirty="0" smtClean="0"/>
          </a:p>
          <a:p>
            <a:r>
              <a:rPr lang="fr-FR" dirty="0" smtClean="0"/>
              <a:t>- </a:t>
            </a:r>
            <a:r>
              <a:rPr lang="fr-FR" dirty="0" err="1" smtClean="0"/>
              <a:t>name</a:t>
            </a:r>
            <a:r>
              <a:rPr lang="fr-FR" dirty="0" smtClean="0"/>
              <a:t>: Restart web server</a:t>
            </a:r>
          </a:p>
          <a:p>
            <a:r>
              <a:rPr lang="fr-FR" dirty="0" smtClean="0"/>
              <a:t>  service:</a:t>
            </a:r>
          </a:p>
          <a:p>
            <a:r>
              <a:rPr lang="fr-FR" dirty="0" smtClean="0"/>
              <a:t>    </a:t>
            </a:r>
            <a:r>
              <a:rPr lang="fr-FR" dirty="0" err="1" smtClean="0"/>
              <a:t>name</a:t>
            </a:r>
            <a:r>
              <a:rPr lang="fr-FR" dirty="0" smtClean="0"/>
              <a:t>: apache2</a:t>
            </a:r>
          </a:p>
          <a:p>
            <a:r>
              <a:rPr lang="fr-FR" dirty="0" smtClean="0"/>
              <a:t>    state: </a:t>
            </a:r>
            <a:r>
              <a:rPr lang="fr-FR" dirty="0" err="1" smtClean="0"/>
              <a:t>restarted</a:t>
            </a:r>
            <a:endParaRPr lang="fr-FR" dirty="0"/>
          </a:p>
        </p:txBody>
      </p:sp>
    </p:spTree>
    <p:extLst>
      <p:ext uri="{BB962C8B-B14F-4D97-AF65-F5344CB8AC3E}">
        <p14:creationId xmlns:p14="http://schemas.microsoft.com/office/powerpoint/2010/main" val="368158659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Mettre le script suivant dans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au niveau dossier </a:t>
            </a:r>
            <a:r>
              <a:rPr lang="fr-FR" b="1" dirty="0" smtClean="0">
                <a:latin typeface="Times New Roman" panose="02020603050405020304" pitchFamily="18" charset="0"/>
                <a:cs typeface="Times New Roman" panose="02020603050405020304" pitchFamily="18" charset="0"/>
              </a:rPr>
              <a:t>handlers</a:t>
            </a:r>
            <a:endParaRPr lang="fr-FR" altLang="fr-FR" b="1" dirty="0">
              <a:latin typeface="Times New Roman" panose="02020603050405020304" pitchFamily="18" charset="0"/>
              <a:cs typeface="Times New Roman" panose="02020603050405020304" pitchFamily="18" charset="0"/>
            </a:endParaRPr>
          </a:p>
        </p:txBody>
      </p:sp>
      <p:sp>
        <p:nvSpPr>
          <p:cNvPr id="3" name="Rectangle 2"/>
          <p:cNvSpPr/>
          <p:nvPr/>
        </p:nvSpPr>
        <p:spPr>
          <a:xfrm>
            <a:off x="952006" y="1452086"/>
            <a:ext cx="6096000" cy="1477328"/>
          </a:xfrm>
          <a:prstGeom prst="rect">
            <a:avLst/>
          </a:prstGeom>
        </p:spPr>
        <p:txBody>
          <a:bodyPr>
            <a:spAutoFit/>
          </a:bodyPr>
          <a:lstStyle/>
          <a:p>
            <a:r>
              <a:rPr lang="en-US" dirty="0" smtClean="0"/>
              <a:t>---</a:t>
            </a:r>
          </a:p>
          <a:p>
            <a:r>
              <a:rPr lang="en-US" dirty="0" smtClean="0"/>
              <a:t>- name: Restart web server</a:t>
            </a:r>
          </a:p>
          <a:p>
            <a:r>
              <a:rPr lang="en-US" dirty="0" smtClean="0"/>
              <a:t>  service:</a:t>
            </a:r>
          </a:p>
          <a:p>
            <a:r>
              <a:rPr lang="en-US" dirty="0" smtClean="0"/>
              <a:t>    name: apache2</a:t>
            </a:r>
          </a:p>
          <a:p>
            <a:r>
              <a:rPr lang="en-US" dirty="0" smtClean="0"/>
              <a:t>    state: restarted</a:t>
            </a:r>
            <a:endParaRPr lang="en-US" dirty="0"/>
          </a:p>
        </p:txBody>
      </p:sp>
      <p:sp>
        <p:nvSpPr>
          <p:cNvPr id="7" name="Rectangle 1"/>
          <p:cNvSpPr>
            <a:spLocks noChangeArrowheads="1"/>
          </p:cNvSpPr>
          <p:nvPr/>
        </p:nvSpPr>
        <p:spPr bwMode="auto">
          <a:xfrm>
            <a:off x="493279" y="292093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Définir les variables suivantes au niveau du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vars</a:t>
            </a:r>
            <a:endParaRPr lang="fr-FR" altLang="fr-FR" b="1" dirty="0">
              <a:latin typeface="Times New Roman" panose="02020603050405020304" pitchFamily="18" charset="0"/>
              <a:cs typeface="Times New Roman" panose="02020603050405020304" pitchFamily="18" charset="0"/>
            </a:endParaRPr>
          </a:p>
        </p:txBody>
      </p:sp>
      <p:sp>
        <p:nvSpPr>
          <p:cNvPr id="4" name="Rectangle 3"/>
          <p:cNvSpPr/>
          <p:nvPr/>
        </p:nvSpPr>
        <p:spPr>
          <a:xfrm>
            <a:off x="999507" y="3192967"/>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
        <p:nvSpPr>
          <p:cNvPr id="9" name="Rectangle 1"/>
          <p:cNvSpPr>
            <a:spLocks noChangeArrowheads="1"/>
          </p:cNvSpPr>
          <p:nvPr/>
        </p:nvSpPr>
        <p:spPr bwMode="auto">
          <a:xfrm>
            <a:off x="443798" y="4116297"/>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Définir les variables suivantes </a:t>
            </a:r>
            <a:r>
              <a:rPr lang="fr-FR" dirty="0" smtClean="0">
                <a:latin typeface="Times New Roman" panose="02020603050405020304" pitchFamily="18" charset="0"/>
                <a:cs typeface="Times New Roman" panose="02020603050405020304" pitchFamily="18" charset="0"/>
              </a:rPr>
              <a:t>au niveau du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defaults</a:t>
            </a:r>
            <a:endParaRPr lang="fr-FR" altLang="fr-FR" b="1" dirty="0">
              <a:latin typeface="Times New Roman" panose="02020603050405020304" pitchFamily="18" charset="0"/>
              <a:cs typeface="Times New Roman" panose="02020603050405020304" pitchFamily="18" charset="0"/>
            </a:endParaRPr>
          </a:p>
        </p:txBody>
      </p:sp>
      <p:sp>
        <p:nvSpPr>
          <p:cNvPr id="10" name="Rectangle 9"/>
          <p:cNvSpPr/>
          <p:nvPr/>
        </p:nvSpPr>
        <p:spPr>
          <a:xfrm>
            <a:off x="952006" y="4388330"/>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Tree>
    <p:extLst>
      <p:ext uri="{BB962C8B-B14F-4D97-AF65-F5344CB8AC3E}">
        <p14:creationId xmlns:p14="http://schemas.microsoft.com/office/powerpoint/2010/main" val="7174188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appeler le rôle, il faut l'inclure tout simplement dans l'élément roles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963880" y="1452086"/>
            <a:ext cx="6096000" cy="1754326"/>
          </a:xfrm>
          <a:prstGeom prst="rect">
            <a:avLst/>
          </a:prstGeom>
        </p:spPr>
        <p:txBody>
          <a:bodyPr>
            <a:spAutoFit/>
          </a:bodyPr>
          <a:lstStyle/>
          <a:p>
            <a:r>
              <a:rPr lang="en-US" dirty="0" smtClean="0"/>
              <a:t>---</a:t>
            </a:r>
          </a:p>
          <a:p>
            <a:r>
              <a:rPr lang="en-US" dirty="0" smtClean="0"/>
              <a:t>- name: Configure web server</a:t>
            </a:r>
          </a:p>
          <a:p>
            <a:r>
              <a:rPr lang="en-US" dirty="0" smtClean="0"/>
              <a:t>  hosts: all</a:t>
            </a:r>
          </a:p>
          <a:p>
            <a:r>
              <a:rPr lang="en-US" dirty="0" smtClean="0"/>
              <a:t>  become: true</a:t>
            </a:r>
          </a:p>
          <a:p>
            <a:r>
              <a:rPr lang="en-US" dirty="0" smtClean="0"/>
              <a:t>  roles:</a:t>
            </a:r>
          </a:p>
          <a:p>
            <a:r>
              <a:rPr lang="en-US" dirty="0" smtClean="0"/>
              <a:t>    - webserver</a:t>
            </a:r>
            <a:endParaRPr lang="en-US" dirty="0"/>
          </a:p>
        </p:txBody>
      </p:sp>
    </p:spTree>
    <p:extLst>
      <p:ext uri="{BB962C8B-B14F-4D97-AF65-F5344CB8AC3E}">
        <p14:creationId xmlns:p14="http://schemas.microsoft.com/office/powerpoint/2010/main" val="23211977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a:latin typeface="Times New Roman" panose="02020603050405020304" pitchFamily="18" charset="0"/>
                <a:cs typeface="Times New Roman" panose="02020603050405020304" pitchFamily="18" charset="0"/>
              </a:rPr>
              <a:t>Chercher </a:t>
            </a:r>
            <a:r>
              <a:rPr lang="fr-FR" altLang="en-US" b="1" dirty="0" smtClean="0">
                <a:latin typeface="Times New Roman" panose="02020603050405020304" pitchFamily="18" charset="0"/>
                <a:cs typeface="Times New Roman" panose="02020603050405020304" pitchFamily="18" charset="0"/>
              </a:rPr>
              <a:t>un rôle dans 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a:latin typeface="Times New Roman" panose="02020603050405020304" pitchFamily="18" charset="0"/>
                <a:cs typeface="Times New Roman" panose="02020603050405020304" pitchFamily="18" charset="0"/>
              </a:rPr>
              <a:t>Galaxy</a:t>
            </a:r>
            <a:r>
              <a:rPr lang="fr-FR" altLang="fr-FR" dirty="0">
                <a:latin typeface="Times New Roman" panose="02020603050405020304" pitchFamily="18" charset="0"/>
                <a:cs typeface="Times New Roman" panose="02020603050405020304" pitchFamily="18" charset="0"/>
              </a:rPr>
              <a:t> est une plateforme communautaire permettant de partager et de trouver des rôles Ansible</a:t>
            </a:r>
          </a:p>
        </p:txBody>
      </p:sp>
      <p:pic>
        <p:nvPicPr>
          <p:cNvPr id="390149"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33550"/>
            <a:ext cx="676275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6"/>
          <a:stretch>
            <a:fillRect/>
          </a:stretch>
        </p:blipFill>
        <p:spPr>
          <a:xfrm>
            <a:off x="5715000" y="2590800"/>
            <a:ext cx="5676900" cy="2749550"/>
          </a:xfrm>
          <a:prstGeom prst="rect">
            <a:avLst/>
          </a:prstGeom>
          <a:ln>
            <a:noFill/>
          </a:ln>
          <a:effectLst>
            <a:outerShdw blurRad="292100" dist="139700" dir="2700000" algn="tl" rotWithShape="0">
              <a:srgbClr val="333333">
                <a:alpha val="65000"/>
              </a:srgbClr>
            </a:outerShdw>
          </a:effectLst>
        </p:spPr>
      </p:pic>
      <p:sp>
        <p:nvSpPr>
          <p:cNvPr id="7" name="Rectangle 1"/>
          <p:cNvSpPr>
            <a:spLocks noChangeArrowheads="1"/>
          </p:cNvSpPr>
          <p:nvPr/>
        </p:nvSpPr>
        <p:spPr bwMode="auto">
          <a:xfrm>
            <a:off x="588282" y="588521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installer un rôle, il faut le télécharger </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83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Les tâches: </a:t>
            </a:r>
            <a:r>
              <a:rPr lang="fr-FR" dirty="0">
                <a:latin typeface="Times New Roman" panose="02020603050405020304" pitchFamily="18" charset="0"/>
                <a:cs typeface="Times New Roman" panose="02020603050405020304" pitchFamily="18" charset="0"/>
              </a:rPr>
              <a:t>Les tâches représentent les actions spécifiques que vous souhaitez effectuer sur les machines cibles, Elles sont définies dans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et peuvent inclure une variété d'opérations, telles que l'installation de logiciels, la modification de fichiers de configuration, le redémarrage de services, </a:t>
            </a:r>
            <a:r>
              <a:rPr lang="fr-FR" dirty="0" err="1">
                <a:latin typeface="Times New Roman" panose="02020603050405020304" pitchFamily="18" charset="0"/>
                <a:cs typeface="Times New Roman" panose="02020603050405020304" pitchFamily="18" charset="0"/>
              </a:rPr>
              <a:t>etc</a:t>
            </a:r>
            <a:endParaRPr lang="fr-FR" dirty="0">
              <a:latin typeface="Times New Roman" panose="02020603050405020304" pitchFamily="18" charset="0"/>
              <a:cs typeface="Times New Roman" panose="02020603050405020304" pitchFamily="18" charset="0"/>
            </a:endParaRPr>
          </a:p>
          <a:p>
            <a:endParaRPr lang="fr-FR" alt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a:t>
            </a:r>
            <a:r>
              <a:rPr lang="fr-FR" altLang="en-US" b="1" dirty="0" smtClean="0">
                <a:latin typeface="Times New Roman" panose="02020603050405020304" pitchFamily="18" charset="0"/>
                <a:cs typeface="Times New Roman" panose="02020603050405020304" pitchFamily="18" charset="0"/>
              </a:rPr>
              <a:t>modules: </a:t>
            </a:r>
            <a:r>
              <a:rPr lang="fr-FR" dirty="0">
                <a:latin typeface="Times New Roman" panose="02020603050405020304" pitchFamily="18" charset="0"/>
                <a:cs typeface="Times New Roman" panose="02020603050405020304" pitchFamily="18" charset="0"/>
              </a:rPr>
              <a:t>Les modules sont des programmes Python exécutés sur les machines distantes par Ansible. Ils sont responsables de l'exécution des tâches définies dans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comme la gestion des packages, des services, des fichiers, etc</a:t>
            </a:r>
            <a:r>
              <a:rPr lang="fr-FR" dirty="0" smtClean="0">
                <a:latin typeface="Times New Roman" panose="02020603050405020304" pitchFamily="18" charset="0"/>
                <a:cs typeface="Times New Roman" panose="02020603050405020304" pitchFamily="18" charset="0"/>
              </a:rPr>
              <a:t>.</a:t>
            </a:r>
            <a:endParaRPr lang="fr-FR"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931101" y="3674343"/>
            <a:ext cx="6096000" cy="1200329"/>
          </a:xfrm>
          <a:prstGeom prst="rect">
            <a:avLst/>
          </a:prstGeom>
        </p:spPr>
        <p:txBody>
          <a:bodyPr>
            <a:spAutoFit/>
          </a:bodyPr>
          <a:lstStyle/>
          <a:p>
            <a:r>
              <a:rPr lang="en-US" dirty="0"/>
              <a:t>- name: Installer le package </a:t>
            </a:r>
            <a:r>
              <a:rPr lang="en-US" dirty="0" err="1"/>
              <a:t>nginx</a:t>
            </a:r>
            <a:endParaRPr lang="en-US" dirty="0"/>
          </a:p>
          <a:p>
            <a:r>
              <a:rPr lang="en-US" dirty="0"/>
              <a:t>  apt:</a:t>
            </a:r>
          </a:p>
          <a:p>
            <a:r>
              <a:rPr lang="en-US" dirty="0"/>
              <a:t>    name: </a:t>
            </a:r>
            <a:r>
              <a:rPr lang="en-US" dirty="0" err="1"/>
              <a:t>nginx</a:t>
            </a:r>
            <a:endParaRPr lang="en-US" dirty="0"/>
          </a:p>
          <a:p>
            <a:r>
              <a:rPr lang="en-US" dirty="0"/>
              <a:t>    state: present</a:t>
            </a:r>
          </a:p>
        </p:txBody>
      </p:sp>
      <p:cxnSp>
        <p:nvCxnSpPr>
          <p:cNvPr id="4" name="Connecteur droit avec flèche 3"/>
          <p:cNvCxnSpPr/>
          <p:nvPr/>
        </p:nvCxnSpPr>
        <p:spPr>
          <a:xfrm flipH="1">
            <a:off x="4193822" y="3839228"/>
            <a:ext cx="2019089" cy="38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flipH="1" flipV="1">
            <a:off x="1565753" y="4164904"/>
            <a:ext cx="2943617" cy="275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6286109" y="3635772"/>
            <a:ext cx="1826141"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Exemple de tâche</a:t>
            </a:r>
            <a:endParaRPr lang="fr-FR" dirty="0"/>
          </a:p>
        </p:txBody>
      </p:sp>
      <p:sp>
        <p:nvSpPr>
          <p:cNvPr id="13" name="Rectangle 12"/>
          <p:cNvSpPr/>
          <p:nvPr/>
        </p:nvSpPr>
        <p:spPr>
          <a:xfrm>
            <a:off x="4578394" y="4261981"/>
            <a:ext cx="2031325"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Exemple de module</a:t>
            </a:r>
            <a:endParaRPr lang="fr-FR" dirty="0"/>
          </a:p>
        </p:txBody>
      </p:sp>
      <p:sp>
        <p:nvSpPr>
          <p:cNvPr id="11" name="Rectangle 10"/>
          <p:cNvSpPr/>
          <p:nvPr/>
        </p:nvSpPr>
        <p:spPr>
          <a:xfrm>
            <a:off x="880996" y="4962435"/>
            <a:ext cx="9891387" cy="646331"/>
          </a:xfrm>
          <a:prstGeom prst="rect">
            <a:avLst/>
          </a:prstGeom>
        </p:spPr>
        <p:txBody>
          <a:bodyPr wrap="square">
            <a:spAutoFit/>
          </a:bodyPr>
          <a:lstStyle/>
          <a:p>
            <a:r>
              <a:rPr lang="fr-FR" dirty="0">
                <a:solidFill>
                  <a:srgbClr val="0D0D0D"/>
                </a:solidFill>
                <a:latin typeface="Times New Roman" panose="02020603050405020304" pitchFamily="18" charset="0"/>
                <a:cs typeface="Times New Roman" panose="02020603050405020304" pitchFamily="18" charset="0"/>
              </a:rPr>
              <a:t>Les tâches sont exécutées dans l'ordre défini dans le Playbook, et Ansible assure que chaque tâche est exécutée uniquement si nécessaire pour amener le système à l'état spécifié dans le Playbook</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64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Publier un rôle vers </a:t>
            </a:r>
            <a:r>
              <a:rPr lang="fr-FR" altLang="en-US" b="1" dirty="0">
                <a:latin typeface="Times New Roman" panose="02020603050405020304" pitchFamily="18" charset="0"/>
                <a:cs typeface="Times New Roman" panose="02020603050405020304" pitchFamily="18" charset="0"/>
              </a:rPr>
              <a:t>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smtClean="0">
                <a:latin typeface="Times New Roman" panose="02020603050405020304" pitchFamily="18" charset="0"/>
                <a:cs typeface="Times New Roman" panose="02020603050405020304" pitchFamily="18" charset="0"/>
              </a:rPr>
              <a:t>Galaxy</a:t>
            </a:r>
            <a:r>
              <a:rPr lang="fr-FR" altLang="fr-FR" dirty="0" smtClean="0">
                <a:latin typeface="Times New Roman" panose="02020603050405020304" pitchFamily="18" charset="0"/>
                <a:cs typeface="Times New Roman" panose="02020603050405020304" pitchFamily="18" charset="0"/>
              </a:rPr>
              <a:t> permet de partager des rôles Ansible pour publier un rôle il faut avoir un compte </a:t>
            </a: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u="sng" dirty="0">
                <a:latin typeface="Times New Roman" panose="02020603050405020304" pitchFamily="18" charset="0"/>
                <a:cs typeface="Times New Roman" panose="02020603050405020304" pitchFamily="18" charset="0"/>
                <a:hlinkClick r:id="rId5"/>
              </a:rPr>
              <a:t>https://galaxy.ansible.com/</a:t>
            </a:r>
            <a:r>
              <a:rPr 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650875" y="200999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Après la création du rôle, il faut ajouter dans le dossier </a:t>
            </a:r>
            <a:r>
              <a:rPr lang="fr-FR" altLang="fr-FR" dirty="0" err="1" smtClean="0">
                <a:latin typeface="Times New Roman" panose="02020603050405020304" pitchFamily="18" charset="0"/>
                <a:cs typeface="Times New Roman" panose="02020603050405020304" pitchFamily="18" charset="0"/>
              </a:rPr>
              <a:t>meta</a:t>
            </a:r>
            <a:r>
              <a:rPr lang="fr-FR" altLang="fr-FR" dirty="0" smtClean="0">
                <a:latin typeface="Times New Roman" panose="02020603050405020304" pitchFamily="18" charset="0"/>
                <a:cs typeface="Times New Roman" panose="02020603050405020304" pitchFamily="18" charset="0"/>
              </a:rPr>
              <a:t> les informations nécessaires qui décrient le rôle</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803564" y="2600543"/>
            <a:ext cx="6096000" cy="1754326"/>
          </a:xfrm>
          <a:prstGeom prst="rect">
            <a:avLst/>
          </a:prstGeom>
        </p:spPr>
        <p:txBody>
          <a:bodyPr>
            <a:spAutoFit/>
          </a:bodyPr>
          <a:lstStyle/>
          <a:p>
            <a:r>
              <a:rPr lang="fr-FR" b="1" i="0" dirty="0" err="1" smtClean="0">
                <a:effectLst/>
                <a:latin typeface="Times New Roman" panose="02020603050405020304" pitchFamily="18" charset="0"/>
                <a:cs typeface="Times New Roman" panose="02020603050405020304" pitchFamily="18" charset="0"/>
              </a:rPr>
              <a:t>galaxy_info</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author</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Bechir</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smtClean="0">
                <a:effectLst/>
                <a:latin typeface="Times New Roman" panose="02020603050405020304" pitchFamily="18" charset="0"/>
                <a:cs typeface="Times New Roman" panose="02020603050405020304" pitchFamily="18" charset="0"/>
              </a:rPr>
              <a:t>description</a:t>
            </a:r>
            <a:r>
              <a:rPr lang="fr-FR" b="0" i="0" dirty="0" smtClean="0">
                <a:effectLst/>
                <a:latin typeface="Times New Roman" panose="02020603050405020304" pitchFamily="18" charset="0"/>
                <a:cs typeface="Times New Roman" panose="02020603050405020304" pitchFamily="18" charset="0"/>
              </a:rPr>
              <a:t>: Test de publication de rôle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company</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emraude</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it</a:t>
            </a:r>
            <a:endParaRPr lang="fr-FR" b="0" i="0" dirty="0" smtClean="0">
              <a:effectLst/>
              <a:latin typeface="Times New Roman" panose="02020603050405020304" pitchFamily="18" charset="0"/>
              <a:cs typeface="Times New Roman" panose="02020603050405020304" pitchFamily="18" charset="0"/>
            </a:endParaRPr>
          </a:p>
          <a:p>
            <a:r>
              <a:rPr lang="fr-FR" dirty="0" smtClean="0"/>
              <a:t>    </a:t>
            </a:r>
            <a:r>
              <a:rPr lang="fr-FR" b="1" dirty="0" err="1" smtClean="0"/>
              <a:t>license</a:t>
            </a:r>
            <a:r>
              <a:rPr lang="fr-FR" dirty="0"/>
              <a:t>: </a:t>
            </a:r>
            <a:r>
              <a:rPr lang="fr-FR" dirty="0" err="1"/>
              <a:t>license</a:t>
            </a:r>
            <a:r>
              <a:rPr lang="fr-FR" dirty="0"/>
              <a:t> (GPLv2, CC-BY, </a:t>
            </a:r>
            <a:r>
              <a:rPr lang="fr-FR" dirty="0" err="1"/>
              <a:t>etc</a:t>
            </a:r>
            <a:r>
              <a:rPr lang="fr-FR" dirty="0"/>
              <a:t>) </a:t>
            </a:r>
            <a:endParaRPr lang="fr-FR" dirty="0" smtClean="0"/>
          </a:p>
          <a:p>
            <a:r>
              <a:rPr lang="fr-FR" dirty="0" smtClean="0"/>
              <a:t>    </a:t>
            </a:r>
            <a:r>
              <a:rPr lang="fr-FR" b="1" dirty="0" err="1" smtClean="0"/>
              <a:t>min_ansible_version</a:t>
            </a:r>
            <a:r>
              <a:rPr lang="fr-FR" dirty="0"/>
              <a:t>: 1.2</a:t>
            </a:r>
            <a:endParaRPr lang="fr-FR"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650875" y="4575531"/>
            <a:ext cx="10964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Packager le rôle  tar –</a:t>
            </a:r>
            <a:r>
              <a:rPr lang="fr-FR" altLang="fr-FR" dirty="0" err="1" smtClean="0">
                <a:latin typeface="Times New Roman" panose="02020603050405020304" pitchFamily="18" charset="0"/>
                <a:cs typeface="Times New Roman" panose="02020603050405020304" pitchFamily="18" charset="0"/>
              </a:rPr>
              <a:t>czf</a:t>
            </a:r>
            <a:r>
              <a:rPr lang="fr-FR" altLang="fr-FR" dirty="0" smtClean="0">
                <a:latin typeface="Times New Roman" panose="02020603050405020304" pitchFamily="18" charset="0"/>
                <a:cs typeface="Times New Roman" panose="02020603050405020304" pitchFamily="18" charset="0"/>
              </a:rPr>
              <a:t> &lt;nom du rôle&gt;.tar.gz &lt;nom du rôle&gt;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Cliquer </a:t>
            </a:r>
            <a:r>
              <a:rPr lang="fr-FR" dirty="0">
                <a:latin typeface="Times New Roman" panose="02020603050405020304" pitchFamily="18" charset="0"/>
                <a:cs typeface="Times New Roman" panose="02020603050405020304" pitchFamily="18" charset="0"/>
              </a:rPr>
              <a:t>sur le bouton "Publier" dans le coin supérieur </a:t>
            </a:r>
            <a:r>
              <a:rPr lang="fr-FR" dirty="0" smtClean="0">
                <a:latin typeface="Times New Roman" panose="02020603050405020304" pitchFamily="18" charset="0"/>
                <a:cs typeface="Times New Roman" panose="02020603050405020304" pitchFamily="18" charset="0"/>
              </a:rPr>
              <a:t>droit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Remplir </a:t>
            </a:r>
            <a:r>
              <a:rPr lang="fr-FR" dirty="0">
                <a:latin typeface="Times New Roman" panose="02020603050405020304" pitchFamily="18" charset="0"/>
                <a:cs typeface="Times New Roman" panose="02020603050405020304" pitchFamily="18" charset="0"/>
              </a:rPr>
              <a:t>les informations requises dans le formulaire de </a:t>
            </a:r>
            <a:r>
              <a:rPr lang="fr-FR" dirty="0" smtClean="0">
                <a:latin typeface="Times New Roman" panose="02020603050405020304" pitchFamily="18" charset="0"/>
                <a:cs typeface="Times New Roman" panose="02020603050405020304" pitchFamily="18" charset="0"/>
              </a:rPr>
              <a:t>publication et publier</a:t>
            </a: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Vérifier l'installation du rôle</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688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rôles</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646331"/>
          </a:xfrm>
          <a:prstGeom prst="rect">
            <a:avLst/>
          </a:prstGeom>
        </p:spPr>
        <p:txBody>
          <a:bodyPr wrap="square">
            <a:spAutoFit/>
          </a:bodyPr>
          <a:lstStyle/>
          <a:p>
            <a:r>
              <a:rPr lang="fr-FR" b="1" dirty="0" smtClean="0"/>
              <a:t>Rôles </a:t>
            </a:r>
            <a:r>
              <a:rPr lang="fr-FR" b="1" dirty="0"/>
              <a:t>: </a:t>
            </a:r>
            <a:r>
              <a:rPr lang="fr-FR" dirty="0" smtClean="0"/>
              <a:t>Les </a:t>
            </a:r>
            <a:r>
              <a:rPr lang="fr-FR" dirty="0"/>
              <a:t>variables peuvent être définies dans des fichiers de variables spécifiques </a:t>
            </a:r>
            <a:r>
              <a:rPr lang="fr-FR" dirty="0" smtClean="0"/>
              <a:t>aux rôles </a:t>
            </a:r>
            <a:r>
              <a:rPr lang="fr-FR" dirty="0"/>
              <a:t>situés dans le répertoire </a:t>
            </a:r>
            <a:r>
              <a:rPr lang="fr-FR" dirty="0" smtClean="0"/>
              <a:t>vars/de </a:t>
            </a:r>
            <a:r>
              <a:rPr lang="fr-FR" dirty="0"/>
              <a:t>la structure du répertoire des rôles</a:t>
            </a:r>
            <a:r>
              <a:rPr lang="fr-FR" dirty="0" smtClean="0"/>
              <a:t>.</a:t>
            </a:r>
          </a:p>
        </p:txBody>
      </p:sp>
      <p:pic>
        <p:nvPicPr>
          <p:cNvPr id="2" name="Image 1"/>
          <p:cNvPicPr>
            <a:picLocks noChangeAspect="1"/>
          </p:cNvPicPr>
          <p:nvPr/>
        </p:nvPicPr>
        <p:blipFill>
          <a:blip r:embed="rId5"/>
          <a:stretch>
            <a:fillRect/>
          </a:stretch>
        </p:blipFill>
        <p:spPr>
          <a:xfrm>
            <a:off x="884117" y="1979601"/>
            <a:ext cx="4706490" cy="3290555"/>
          </a:xfrm>
          <a:prstGeom prst="rect">
            <a:avLst/>
          </a:prstGeom>
        </p:spPr>
      </p:pic>
      <p:sp>
        <p:nvSpPr>
          <p:cNvPr id="4" name="Rectangle 3"/>
          <p:cNvSpPr/>
          <p:nvPr/>
        </p:nvSpPr>
        <p:spPr>
          <a:xfrm>
            <a:off x="1062681" y="4763530"/>
            <a:ext cx="1612557" cy="451021"/>
          </a:xfrm>
          <a:prstGeom prst="rect">
            <a:avLst/>
          </a:prstGeom>
          <a:solidFill>
            <a:srgbClr val="FF0000">
              <a:alpha val="29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82171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23082</TotalTime>
  <Words>6533</Words>
  <Application>Microsoft Office PowerPoint</Application>
  <PresentationFormat>Widescreen</PresentationFormat>
  <Paragraphs>1172</Paragraphs>
  <Slides>91</Slides>
  <Notes>91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DejaVu Sans</vt:lpstr>
      <vt:lpstr>Söhne</vt:lpstr>
      <vt:lpstr>Söhne Mono</vt:lpstr>
      <vt:lpstr>Times New Roman</vt:lpstr>
      <vt:lpstr>Wingdings</vt:lpstr>
      <vt:lpstr>Thème Office</vt:lpstr>
      <vt:lpstr>Ansible</vt:lpstr>
      <vt:lpstr>Introduction &amp; 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Pré installationAnsible</vt:lpstr>
      <vt:lpstr>PowerPoint Presentation</vt:lpstr>
      <vt:lpstr>Installation Ansible</vt:lpstr>
      <vt:lpstr>PowerPoint Presentation</vt:lpstr>
      <vt:lpstr>Dé installation Ansible</vt:lpstr>
      <vt:lpstr>PowerPoint Presentation</vt:lpstr>
      <vt:lpstr>Les commandes Ansible</vt:lpstr>
      <vt:lpstr>PowerPoint Presentation</vt:lpstr>
      <vt:lpstr>PowerPoint Presentation</vt:lpstr>
      <vt:lpstr>PowerPoint Presentation</vt:lpstr>
      <vt:lpstr>PowerPoint Presentation</vt:lpstr>
      <vt:lpstr>PowerPoint Presentation</vt:lpstr>
      <vt:lpstr>PowerPoint Presentation</vt:lpstr>
      <vt:lpstr>Les playbooks 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configuration ansible</vt:lpstr>
      <vt:lpstr>PowerPoint Presentation</vt:lpstr>
      <vt:lpstr>PowerPoint Presentation</vt:lpstr>
      <vt:lpstr>PowerPoint Presentation</vt:lpstr>
      <vt:lpstr>PowerPoint Presentation</vt:lpstr>
      <vt:lpstr>Les Handlers</vt:lpstr>
      <vt:lpstr>PowerPoint Presentation</vt:lpstr>
      <vt:lpstr>PowerPoint Presentation</vt:lpstr>
      <vt:lpstr>PowerPoint Presentation</vt:lpstr>
      <vt:lpstr>Les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templating et jinaj2</vt:lpstr>
      <vt:lpstr>PowerPoint Presentation</vt:lpstr>
      <vt:lpstr>PowerPoint Presentation</vt:lpstr>
      <vt:lpstr>PowerPoint Presentation</vt:lpstr>
      <vt:lpstr>PowerPoint Presentation</vt:lpstr>
      <vt:lpstr>Les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 conditions</vt:lpstr>
      <vt:lpstr>PowerPoint Presentation</vt:lpstr>
      <vt:lpstr>PowerPoint Presentation</vt:lpstr>
      <vt:lpstr>PowerPoint Presentation</vt:lpstr>
      <vt:lpstr>Le débogage</vt:lpstr>
      <vt:lpstr>PowerPoint Presentation</vt:lpstr>
      <vt:lpstr>Les boucles</vt:lpstr>
      <vt:lpstr>PowerPoint Presentation</vt:lpstr>
      <vt:lpstr>La sécurité</vt:lpstr>
      <vt:lpstr>PowerPoint Presentation</vt:lpstr>
      <vt:lpstr>PowerPoint Presentation</vt:lpstr>
      <vt:lpstr>PowerPoint Presentation</vt:lpstr>
      <vt:lpstr>PowerPoint Presentation</vt:lpstr>
      <vt:lpstr>PowerPoint Presentation</vt:lpstr>
      <vt:lpstr>La structuration d'un projet Ansible</vt:lpstr>
      <vt:lpstr>PowerPoint Presentation</vt:lpstr>
      <vt:lpstr>PowerPoint Presentation</vt:lpstr>
      <vt:lpstr>Les rôles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DELL</dc:creator>
  <cp:lastModifiedBy>DELL</cp:lastModifiedBy>
  <cp:revision>154</cp:revision>
  <dcterms:created xsi:type="dcterms:W3CDTF">2023-11-25T13:13:32Z</dcterms:created>
  <dcterms:modified xsi:type="dcterms:W3CDTF">2025-05-09T18:44:08Z</dcterms:modified>
</cp:coreProperties>
</file>