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7822" y="2335884"/>
            <a:ext cx="88878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Power BI Gateway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7822" y="2279738"/>
            <a:ext cx="88878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Power BI Gateway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967" y="1052922"/>
            <a:ext cx="9115940" cy="46057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8762" y="206256"/>
            <a:ext cx="1316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</a:t>
            </a:r>
            <a:r>
              <a:rPr lang="fr-FR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1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268812" y="4757630"/>
            <a:ext cx="501889" cy="5018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496371" y="4676273"/>
            <a:ext cx="501889" cy="5018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78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97673" y="2938542"/>
            <a:ext cx="4934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Demo:  Gateway integration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88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24042"/>
          <a:stretch/>
        </p:blipFill>
        <p:spPr>
          <a:xfrm>
            <a:off x="1564533" y="3028067"/>
            <a:ext cx="5639090" cy="14133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904" y="4375028"/>
            <a:ext cx="6686894" cy="20130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581" y="874507"/>
            <a:ext cx="4730993" cy="19876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5913" y="874507"/>
            <a:ext cx="3105310" cy="24321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0088" y="291595"/>
            <a:ext cx="3008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Why using Data Gateway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90088" y="291595"/>
            <a:ext cx="2178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Personal Gateway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6069" y="822899"/>
            <a:ext cx="102486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Individual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Use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Designed for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personal use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or a single developer working independently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Limited Access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Used for refreshing datasets of reports or dashboards published in the Power BI service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No Sharing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Does not support sharing connections or refreshed datasets with other users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Functionality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Works only when the user is logged into the machine where the gateway is installed.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8835" y="3262418"/>
            <a:ext cx="3598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Standard /Enterprise  Gateway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06069" y="3771150"/>
            <a:ext cx="1054968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Organizational Use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Intended for organizations, allowing multiple users to access on-premises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Sharing and Collaboration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Enables shared connections to data sources across users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and Power BI services.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Multi-Use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Supports Power BI, Power Automate, Power Apps, and Azure Logic Apps.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High Availability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Can be configured in clusters to ensure high availability and avoid disruptions.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Enhanced Security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Offers stronger security mechanisms for sensitive data. </a:t>
            </a:r>
          </a:p>
        </p:txBody>
      </p:sp>
    </p:spTree>
    <p:extLst>
      <p:ext uri="{BB962C8B-B14F-4D97-AF65-F5344CB8AC3E}">
        <p14:creationId xmlns:p14="http://schemas.microsoft.com/office/powerpoint/2010/main" val="307080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90088" y="291595"/>
            <a:ext cx="4787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Personal Gateway vs Enterprise Gateway 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4815" y="1100082"/>
            <a:ext cx="95129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UI"/>
              </a:rPr>
              <a:t>There are several reasons why you might choose the personal gateway over the enterprise gateway:</a:t>
            </a:r>
          </a:p>
          <a:p>
            <a:r>
              <a:rPr lang="en-US" dirty="0">
                <a:solidFill>
                  <a:srgbClr val="000000"/>
                </a:solidFill>
                <a:latin typeface="SegoeUI"/>
              </a:rPr>
              <a:t> 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SegoeUI"/>
              </a:rPr>
              <a:t>Simplicity: </a:t>
            </a:r>
            <a:r>
              <a:rPr lang="en-US" dirty="0">
                <a:solidFill>
                  <a:srgbClr val="000000"/>
                </a:solidFill>
                <a:latin typeface="SegoeUI"/>
              </a:rPr>
              <a:t>The personal gateway is simpler to set up and manage, as it is installed on a single computer and does not require any additional infrastructure</a:t>
            </a:r>
            <a:r>
              <a:rPr lang="en-US" dirty="0" smtClean="0">
                <a:solidFill>
                  <a:srgbClr val="000000"/>
                </a:solidFill>
                <a:latin typeface="SegoeUI"/>
              </a:rPr>
              <a:t>.</a:t>
            </a:r>
          </a:p>
          <a:p>
            <a:pPr lvl="1"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SegoeUI"/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  <a:latin typeface="SegoeUI"/>
              </a:rPr>
              <a:t>Cost: </a:t>
            </a:r>
            <a:r>
              <a:rPr lang="en-US" dirty="0">
                <a:solidFill>
                  <a:srgbClr val="000000"/>
                </a:solidFill>
                <a:latin typeface="SegoeUI"/>
              </a:rPr>
              <a:t>The personal gateway is free to use, while the enterprise gateway requires licensing</a:t>
            </a:r>
            <a:r>
              <a:rPr lang="en-US" dirty="0" smtClean="0">
                <a:solidFill>
                  <a:srgbClr val="000000"/>
                </a:solidFill>
                <a:latin typeface="SegoeUI"/>
              </a:rPr>
              <a:t>.</a:t>
            </a:r>
          </a:p>
          <a:p>
            <a:pPr lvl="1"/>
            <a:endParaRPr lang="en-US" dirty="0">
              <a:solidFill>
                <a:srgbClr val="000000"/>
              </a:solidFill>
              <a:latin typeface="SegoeUI"/>
            </a:endParaRPr>
          </a:p>
          <a:p>
            <a:pPr lvl="1"/>
            <a:r>
              <a:rPr lang="en-US" b="1" dirty="0">
                <a:solidFill>
                  <a:srgbClr val="000000"/>
                </a:solidFill>
                <a:latin typeface="SegoeUI"/>
              </a:rPr>
              <a:t>Use Case: </a:t>
            </a:r>
            <a:r>
              <a:rPr lang="en-US" dirty="0">
                <a:solidFill>
                  <a:srgbClr val="000000"/>
                </a:solidFill>
                <a:latin typeface="SegoeUI"/>
              </a:rPr>
              <a:t>The personal gateway is designed for scenarios where you have a single on-premises data source that needs to be accessed by a few users or reports. </a:t>
            </a:r>
            <a:endParaRPr lang="en-US" dirty="0" smtClean="0">
              <a:solidFill>
                <a:srgbClr val="000000"/>
              </a:solidFill>
              <a:latin typeface="SegoeUI"/>
            </a:endParaRPr>
          </a:p>
          <a:p>
            <a:pPr lvl="1"/>
            <a:endParaRPr lang="en-US" dirty="0">
              <a:solidFill>
                <a:srgbClr val="000000"/>
              </a:solidFill>
              <a:latin typeface="SegoeUI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SegoeUI"/>
              </a:rPr>
              <a:t>The </a:t>
            </a:r>
            <a:r>
              <a:rPr lang="en-US" dirty="0">
                <a:solidFill>
                  <a:srgbClr val="000000"/>
                </a:solidFill>
                <a:latin typeface="SegoeUI"/>
              </a:rPr>
              <a:t>enterprise gateway is designed for larger organizations with multiple data sources and a larger number of users.</a:t>
            </a:r>
            <a:endParaRPr lang="en-US" b="0" i="0" dirty="0">
              <a:solidFill>
                <a:srgbClr val="000000"/>
              </a:solidFill>
              <a:effectLst/>
              <a:latin typeface="SegoeUI"/>
            </a:endParaRPr>
          </a:p>
        </p:txBody>
      </p:sp>
    </p:spTree>
    <p:extLst>
      <p:ext uri="{BB962C8B-B14F-4D97-AF65-F5344CB8AC3E}">
        <p14:creationId xmlns:p14="http://schemas.microsoft.com/office/powerpoint/2010/main" val="360937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90088" y="291595"/>
            <a:ext cx="4787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Personal Gateway vs Enterprise Gateway 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234" y="936478"/>
            <a:ext cx="6078661" cy="561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7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90088" y="291595"/>
            <a:ext cx="3940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Different modes of Data Gateway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410" y="1411301"/>
            <a:ext cx="2355971" cy="36641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849" y="1463652"/>
            <a:ext cx="2025754" cy="36831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072" y="1463652"/>
            <a:ext cx="2724290" cy="377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90088" y="291595"/>
            <a:ext cx="3116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Data Gateway Works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15" y="1912815"/>
            <a:ext cx="1485976" cy="14923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950" y="2007727"/>
            <a:ext cx="406421" cy="7112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b="27707"/>
          <a:stretch/>
        </p:blipFill>
        <p:spPr>
          <a:xfrm>
            <a:off x="3040371" y="1717769"/>
            <a:ext cx="2394073" cy="20567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b="17358"/>
          <a:stretch/>
        </p:blipFill>
        <p:spPr>
          <a:xfrm>
            <a:off x="5671687" y="1881063"/>
            <a:ext cx="2209914" cy="25190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8844" y="1717769"/>
            <a:ext cx="2317869" cy="30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42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90088" y="291595"/>
            <a:ext cx="3056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Data Gateway integration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299" y="2016409"/>
            <a:ext cx="1339919" cy="13335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519" y="2004973"/>
            <a:ext cx="1625684" cy="13272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089" y="2004973"/>
            <a:ext cx="1193861" cy="11938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6539" y="2257722"/>
            <a:ext cx="971600" cy="8509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69291" y="3740101"/>
            <a:ext cx="741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Install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21138" y="3740101"/>
            <a:ext cx="110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dirty="0" err="1" smtClean="0"/>
              <a:t>users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14089" y="3740101"/>
            <a:ext cx="150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Connect</a:t>
            </a:r>
            <a:r>
              <a:rPr lang="fr-FR" dirty="0" smtClean="0"/>
              <a:t> </a:t>
            </a:r>
            <a:r>
              <a:rPr lang="fr-FR" dirty="0" err="1" smtClean="0"/>
              <a:t>users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896539" y="3740101"/>
            <a:ext cx="8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Refresh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17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967" y="1052922"/>
            <a:ext cx="9115940" cy="46057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8762" y="206256"/>
            <a:ext cx="1316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</a:t>
            </a:r>
            <a:r>
              <a:rPr lang="fr-FR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1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268812" y="4757630"/>
            <a:ext cx="501889" cy="5018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4496371" y="4676273"/>
            <a:ext cx="501889" cy="5018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7903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218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SegoeUI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18</cp:revision>
  <dcterms:created xsi:type="dcterms:W3CDTF">2024-12-26T12:00:01Z</dcterms:created>
  <dcterms:modified xsi:type="dcterms:W3CDTF">2025-01-08T11:55:26Z</dcterms:modified>
</cp:coreProperties>
</file>