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75" r:id="rId12"/>
    <p:sldId id="272" r:id="rId13"/>
    <p:sldId id="276" r:id="rId14"/>
    <p:sldId id="273" r:id="rId15"/>
    <p:sldId id="258" r:id="rId16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8622" autoAdjust="0"/>
  </p:normalViewPr>
  <p:slideViewPr>
    <p:cSldViewPr snapToGrid="0">
      <p:cViewPr varScale="1">
        <p:scale>
          <a:sx n="100" d="100"/>
          <a:sy n="100" d="100"/>
        </p:scale>
        <p:origin x="8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66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en" b="1" dirty="0" smtClean="0"/>
              <a:t>Script </a:t>
            </a:r>
            <a:r xmlns:a="http://schemas.openxmlformats.org/drawingml/2006/main">
              <a:rPr lang="en" b="1" baseline="0" dirty="0" smtClean="0"/>
              <a:t>to </a:t>
            </a:r>
            <a:r xmlns:a="http://schemas.openxmlformats.org/drawingml/2006/main">
              <a:rPr lang="en" b="1" baseline="0" dirty="0" err="1" smtClean="0"/>
              <a:t>generate </a:t>
            </a:r>
            <a:r xmlns:a="http://schemas.openxmlformats.org/drawingml/2006/main">
              <a:rPr lang="en" b="1" baseline="0" dirty="0" smtClean="0"/>
              <a:t>Date table:</a:t>
            </a:r>
          </a:p>
          <a:p>
            <a:endParaRPr lang="fr-FR" b="1" baseline="0" dirty="0" smtClean="0"/>
          </a:p>
          <a:p>
            <a:pPr xmlns:a="http://schemas.openxmlformats.org/drawingml/2006/main"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 xmlns:a="http://schemas.openxmlformats.org/drawingml/2006/main">
              <a:rPr lang="en" dirty="0" err="1" smtClean="0"/>
              <a:t>DateTable </a:t>
            </a:r>
            <a:r xmlns:a="http://schemas.openxmlformats.org/drawingml/2006/main">
              <a:rPr lang="en" dirty="0" smtClean="0"/>
              <a:t>= ADDCOLUMNS ( CALENDAR ( DATE ( 2020, 1, 1 ), DATE ( 2030, 12, 31 ) ), "Year", YEAR ( [Date] ), "Month", MONTH ( [Date] ), "Day", DAY ( [Date] ), "Month Name", FORMAT ( [Date], " </a:t>
            </a:r>
            <a:r xmlns:a="http://schemas.openxmlformats.org/drawingml/2006/main">
              <a:rPr lang="en" dirty="0" err="1" smtClean="0"/>
              <a:t>mmmm </a:t>
            </a:r>
            <a:r xmlns:a="http://schemas.openxmlformats.org/drawingml/2006/main">
              <a:rPr lang="en" dirty="0" smtClean="0"/>
              <a:t>" ), "Quarter", "Q" &amp; FORMAT ( [Date], "Q" )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xmlns:a="http://schemas.openxmlformats.org/drawingml/2006/main"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 xmlns:a="http://schemas.openxmlformats.org/drawingml/2006/main">
              <a:rPr lang="en" b="1" dirty="0" smtClean="0"/>
              <a:t>Example 2: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r xmlns:a="http://schemas.openxmlformats.org/drawingml/2006/main">
              <a:rPr lang="e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DimDate </a:t>
            </a:r>
            <a:r xmlns:a="http://schemas.openxmlformats.org/drawingml/2006/main">
              <a:rPr lang="e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</a:p>
          <a:p>
            <a:r xmlns:a="http://schemas.openxmlformats.org/drawingml/2006/main">
              <a:rPr lang="e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ADDCOLUMNS (</a:t>
            </a:r>
          </a:p>
          <a:p>
            <a:r xmlns:a="http://schemas.openxmlformats.org/drawingml/2006/main">
              <a:rPr lang="e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CALENDAR (</a:t>
            </a:r>
          </a:p>
          <a:p>
            <a:r xmlns:a="http://schemas.openxmlformats.org/drawingml/2006/main">
              <a:rPr lang="e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DATE(MIN( </a:t>
            </a:r>
            <a:r xmlns:a="http://schemas.openxmlformats.org/drawingml/2006/main">
              <a:rPr lang="e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FactSales </a:t>
            </a:r>
            <a:r xmlns:a="http://schemas.openxmlformats.org/drawingml/2006/main">
              <a:rPr lang="e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 </a:t>
            </a:r>
            <a:r xmlns:a="http://schemas.openxmlformats.org/drawingml/2006/main">
              <a:rPr lang="e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DateKey </a:t>
            </a:r>
            <a:r xmlns:a="http://schemas.openxmlformats.org/drawingml/2006/main">
              <a:rPr lang="e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]), 1, 1),</a:t>
            </a:r>
          </a:p>
          <a:p>
            <a:r xmlns:a="http://schemas.openxmlformats.org/drawingml/2006/main">
              <a:rPr lang="e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DATE(MAX( </a:t>
            </a:r>
            <a:r xmlns:a="http://schemas.openxmlformats.org/drawingml/2006/main">
              <a:rPr lang="e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FactSales </a:t>
            </a:r>
            <a:r xmlns:a="http://schemas.openxmlformats.org/drawingml/2006/main">
              <a:rPr lang="e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 </a:t>
            </a:r>
            <a:r xmlns:a="http://schemas.openxmlformats.org/drawingml/2006/main">
              <a:rPr lang="e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DateKey </a:t>
            </a:r>
            <a:r xmlns:a="http://schemas.openxmlformats.org/drawingml/2006/main">
              <a:rPr lang="e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]), 12, 31)</a:t>
            </a:r>
          </a:p>
          <a:p>
            <a:r xmlns:a="http://schemas.openxmlformats.org/drawingml/2006/main">
              <a:rPr lang="e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</a:p>
          <a:p>
            <a:r xmlns:a="http://schemas.openxmlformats.org/drawingml/2006/main">
              <a:rPr lang="e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"Year", YEAR ( [Date] ),</a:t>
            </a:r>
          </a:p>
          <a:p>
            <a:r xmlns:a="http://schemas.openxmlformats.org/drawingml/2006/main">
              <a:rPr lang="e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"Month", MONTH ( [Date] ),</a:t>
            </a:r>
          </a:p>
          <a:p>
            <a:r xmlns:a="http://schemas.openxmlformats.org/drawingml/2006/main">
              <a:rPr lang="e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"Day", DAY ( [Date] ),</a:t>
            </a:r>
          </a:p>
          <a:p>
            <a:r xmlns:a="http://schemas.openxmlformats.org/drawingml/2006/main">
              <a:rPr lang="e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"Month Name", FORMAT ([Date], " </a:t>
            </a:r>
            <a:r xmlns:a="http://schemas.openxmlformats.org/drawingml/2006/main">
              <a:rPr lang="e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mmmm </a:t>
            </a:r>
            <a:r xmlns:a="http://schemas.openxmlformats.org/drawingml/2006/main">
              <a:rPr lang="e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"),</a:t>
            </a:r>
          </a:p>
          <a:p>
            <a:r xmlns:a="http://schemas.openxmlformats.org/drawingml/2006/main">
              <a:rPr lang="e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"Quarter", "Q" &amp; FORMAT ( [Date], "Q" )</a:t>
            </a:r>
          </a:p>
          <a:p>
            <a:r xmlns:a="http://schemas.openxmlformats.org/drawingml/2006/main">
              <a:rPr lang="e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35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12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07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69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78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32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56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71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4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85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63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74118" y="1241469"/>
            <a:ext cx="91996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Import </a:t>
            </a:r>
            <a:r xmlns:a="http://schemas.openxmlformats.org/drawingml/2006/main">
              <a:rPr lang="en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data </a:t>
            </a:r>
            <a:r xmlns:a="http://schemas.openxmlformats.org/drawingml/2006/main"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from </a:t>
            </a:r>
            <a:r xmlns:a="http://schemas.openxmlformats.org/drawingml/2006/main">
              <a:rPr lang="en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Sq </a:t>
            </a:r>
            <a:r xmlns:a="http://schemas.openxmlformats.org/drawingml/2006/main"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 Server</a:t>
            </a:r>
            <a:endParaRPr xmlns:a="http://schemas.openxmlformats.org/drawingml/2006/main"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3468" y="1184319"/>
            <a:ext cx="91996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Import </a:t>
            </a:r>
            <a:r xmlns:a="http://schemas.openxmlformats.org/drawingml/2006/main">
              <a:rPr lang="en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data </a:t>
            </a:r>
            <a:r xmlns:a="http://schemas.openxmlformats.org/drawingml/2006/main"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from </a:t>
            </a:r>
            <a:r xmlns:a="http://schemas.openxmlformats.org/drawingml/2006/main">
              <a:rPr lang="en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Sq </a:t>
            </a:r>
            <a:r xmlns:a="http://schemas.openxmlformats.org/drawingml/2006/main"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 Server</a:t>
            </a:r>
            <a:endParaRPr xmlns:a="http://schemas.openxmlformats.org/drawingml/2006/main"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724096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SQL Server data</a:t>
            </a:r>
            <a:endParaRPr xmlns:a="http://schemas.openxmlformats.org/drawingml/2006/main"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30" y="1332127"/>
            <a:ext cx="5306165" cy="4829849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49178" y="627274"/>
            <a:ext cx="93346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the date as an example, press </a:t>
            </a:r>
            <a:r xmlns:a="http://schemas.openxmlformats.org/drawingml/2006/main"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CTRL+ENTER </a:t>
            </a:r>
            <a:r xmlns:a="http://schemas.openxmlformats.org/drawingml/2006/main">
              <a:rPr kumimoji="0" lang="en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then click </a:t>
            </a:r>
            <a:r xmlns:a="http://schemas.openxmlformats.org/drawingml/2006/main"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OK </a:t>
            </a:r>
            <a:r xmlns:a="http://schemas.openxmlformats.org/drawingml/2006/main">
              <a:rPr kumimoji="0" lang="en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209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724096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SQL Server data</a:t>
            </a:r>
            <a:endParaRPr xmlns:a="http://schemas.openxmlformats.org/drawingml/2006/main"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079" y="1380773"/>
            <a:ext cx="7008260" cy="492456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54421" y="2471830"/>
            <a:ext cx="849506" cy="3604506"/>
          </a:xfrm>
          <a:prstGeom prst="rect">
            <a:avLst/>
          </a:prstGeom>
          <a:solidFill>
            <a:srgbClr val="FF000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9178" y="695029"/>
            <a:ext cx="99661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will be possible to use the </a:t>
            </a:r>
            <a:r xmlns:a="http://schemas.openxmlformats.org/drawingml/2006/main"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FactSales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DateKey </a:t>
            </a:r>
            <a:r xmlns:a="http://schemas.openxmlformats.org/drawingml/2006/main">
              <a:rPr kumimoji="0" lang="en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generate the entire </a:t>
            </a:r>
            <a:r xmlns:a="http://schemas.openxmlformats.org/drawingml/2006/main">
              <a:rPr kumimoji="0" lang="en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DimDate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0628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724096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SQL Server data</a:t>
            </a:r>
            <a:endParaRPr xmlns:a="http://schemas.openxmlformats.org/drawingml/2006/main"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540" y="1437038"/>
            <a:ext cx="8618748" cy="5013978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631068" y="1652337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xmlns:a="http://schemas.openxmlformats.org/drawingml/2006/main" algn="ctr">
              <a:spcAft>
                <a:spcPts val="0"/>
              </a:spcAft>
            </a:pPr>
            <a:r xmlns:a="http://schemas.openxmlformats.org/drawingml/2006/main">
              <a:rPr lang="en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1</a:t>
            </a:r>
            <a:endParaRPr xmlns:a="http://schemas.openxmlformats.org/drawingml/2006/main"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85253" y="2006667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xmlns:a="http://schemas.openxmlformats.org/drawingml/2006/main" algn="ctr">
              <a:spcAft>
                <a:spcPts val="0"/>
              </a:spcAft>
            </a:pPr>
            <a:r xmlns:a="http://schemas.openxmlformats.org/drawingml/2006/main">
              <a:rPr lang="en" sz="900" b="1" kern="1200" dirty="0" smtClean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2</a:t>
            </a:r>
            <a:endParaRPr xmlns:a="http://schemas.openxmlformats.org/drawingml/2006/main"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877740" y="2387942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xmlns:a="http://schemas.openxmlformats.org/drawingml/2006/main" algn="ctr">
              <a:spcAft>
                <a:spcPts val="0"/>
              </a:spcAft>
            </a:pPr>
            <a:r xmlns:a="http://schemas.openxmlformats.org/drawingml/2006/main">
              <a:rPr lang="en" sz="900" b="1" kern="1200" dirty="0" smtClean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4</a:t>
            </a:r>
            <a:endParaRPr xmlns:a="http://schemas.openxmlformats.org/drawingml/2006/main"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862669" y="2815350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xmlns:a="http://schemas.openxmlformats.org/drawingml/2006/main" algn="ctr">
              <a:spcAft>
                <a:spcPts val="0"/>
              </a:spcAft>
            </a:pPr>
            <a:r xmlns:a="http://schemas.openxmlformats.org/drawingml/2006/main">
              <a:rPr lang="en" sz="900" b="1" kern="1200" dirty="0" smtClean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3</a:t>
            </a:r>
            <a:endParaRPr xmlns:a="http://schemas.openxmlformats.org/drawingml/2006/main"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28642" y="1664528"/>
            <a:ext cx="16210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1400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 xmlns:a="http://schemas.openxmlformats.org/drawingml/2006/main">
              <a:rPr lang="en" sz="1400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tools</a:t>
            </a:r>
            <a:endParaRPr xmlns:a="http://schemas.openxmlformats.org/drawingml/2006/main" lang="en-US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6415478" y="2024956"/>
            <a:ext cx="1584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1400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 xmlns:a="http://schemas.openxmlformats.org/drawingml/2006/main">
              <a:rPr lang="en" sz="1400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Table</a:t>
            </a:r>
            <a:endParaRPr xmlns:a="http://schemas.openxmlformats.org/drawingml/2006/main" lang="en-US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6223984" y="2861903"/>
            <a:ext cx="1729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1400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 the query to</a:t>
            </a:r>
          </a:p>
          <a:p>
            <a:r xmlns:a="http://schemas.openxmlformats.org/drawingml/2006/main">
              <a:rPr lang="en" sz="1400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generate </a:t>
            </a:r>
            <a:r xmlns:a="http://schemas.openxmlformats.org/drawingml/2006/main">
              <a:rPr lang="en" sz="1400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endParaRPr xmlns:a="http://schemas.openxmlformats.org/drawingml/2006/main" lang="en-US" sz="1400" dirty="0"/>
            <a:r xmlns:a="http://schemas.openxmlformats.org/drawingml/2006/main">
              <a:rPr lang="en" sz="1400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39055" y="2354228"/>
            <a:ext cx="16525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1400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Execute the query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49178" y="628930"/>
            <a:ext cx="97513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will be possible to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recreate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date table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the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minimum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the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maximum date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the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imported table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for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DAX.</a:t>
            </a:r>
          </a:p>
        </p:txBody>
      </p:sp>
    </p:spTree>
    <p:extLst>
      <p:ext uri="{BB962C8B-B14F-4D97-AF65-F5344CB8AC3E}">
        <p14:creationId xmlns:p14="http://schemas.microsoft.com/office/powerpoint/2010/main" val="3088813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724096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SQL Server data</a:t>
            </a:r>
            <a:endParaRPr xmlns:a="http://schemas.openxmlformats.org/drawingml/2006/main"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8000" y="1182821"/>
            <a:ext cx="110680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DimDate </a:t>
            </a:r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</a:p>
          <a:p>
            <a:r xmlns:a="http://schemas.openxmlformats.org/drawingml/2006/main">
              <a:rPr lang="en" sz="1400" dirty="0">
                <a:solidFill>
                  <a:srgbClr val="3165BB"/>
                </a:solidFill>
                <a:latin typeface="Consolas" panose="020B0609020204030204" pitchFamily="49" charset="0"/>
              </a:rPr>
              <a:t>ADDCOLUMNS </a:t>
            </a:r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 xmlns:a="http://schemas.openxmlformats.org/drawingml/2006/main">
              <a:rPr lang="en" sz="1400" dirty="0">
                <a:solidFill>
                  <a:srgbClr val="3165BB"/>
                </a:solidFill>
                <a:latin typeface="Consolas" panose="020B0609020204030204" pitchFamily="49" charset="0"/>
              </a:rPr>
              <a:t>CALENDAR </a:t>
            </a:r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 xmlns:a="http://schemas.openxmlformats.org/drawingml/2006/main">
              <a:rPr lang="en" sz="1400" dirty="0">
                <a:solidFill>
                  <a:srgbClr val="3165BB"/>
                </a:solidFill>
                <a:latin typeface="Consolas" panose="020B0609020204030204" pitchFamily="49" charset="0"/>
              </a:rPr>
              <a:t>DATE </a:t>
            </a:r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sz="1400" dirty="0">
                <a:solidFill>
                  <a:srgbClr val="3165BB"/>
                </a:solidFill>
                <a:latin typeface="Consolas" panose="020B0609020204030204" pitchFamily="49" charset="0"/>
              </a:rPr>
              <a:t>DIVIDE </a:t>
            </a:r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sz="1400" dirty="0">
                <a:solidFill>
                  <a:srgbClr val="3165BB"/>
                </a:solidFill>
                <a:latin typeface="Consolas" panose="020B0609020204030204" pitchFamily="49" charset="0"/>
              </a:rPr>
              <a:t>MIN </a:t>
            </a:r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FactSales </a:t>
            </a:r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[ </a:t>
            </a:r>
            <a:r xmlns:a="http://schemas.openxmlformats.org/drawingml/2006/main">
              <a:rPr lang="e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DateKey </a:t>
            </a:r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]), </a:t>
            </a:r>
            <a:r xmlns:a="http://schemas.openxmlformats.org/drawingml/2006/main">
              <a:rPr lang="en" sz="1400" dirty="0">
                <a:solidFill>
                  <a:srgbClr val="098658"/>
                </a:solidFill>
                <a:latin typeface="Consolas" panose="020B0609020204030204" pitchFamily="49" charset="0"/>
              </a:rPr>
              <a:t>10000 </a:t>
            </a:r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</a:t>
            </a:r>
            <a:r xmlns:a="http://schemas.openxmlformats.org/drawingml/2006/main">
              <a:rPr lang="en" sz="1400" dirty="0">
                <a:solidFill>
                  <a:srgbClr val="3165BB"/>
                </a:solidFill>
                <a:latin typeface="Consolas" panose="020B0609020204030204" pitchFamily="49" charset="0"/>
              </a:rPr>
              <a:t>MOD </a:t>
            </a:r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sz="1400" dirty="0">
                <a:solidFill>
                  <a:srgbClr val="3165BB"/>
                </a:solidFill>
                <a:latin typeface="Consolas" panose="020B0609020204030204" pitchFamily="49" charset="0"/>
              </a:rPr>
              <a:t>DIVIDE </a:t>
            </a:r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sz="1400" dirty="0">
                <a:solidFill>
                  <a:srgbClr val="3165BB"/>
                </a:solidFill>
                <a:latin typeface="Consolas" panose="020B0609020204030204" pitchFamily="49" charset="0"/>
              </a:rPr>
              <a:t>MIN </a:t>
            </a:r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FactSales </a:t>
            </a:r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[ </a:t>
            </a:r>
            <a:r xmlns:a="http://schemas.openxmlformats.org/drawingml/2006/main">
              <a:rPr lang="e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DateKey </a:t>
            </a:r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]), </a:t>
            </a:r>
            <a:r xmlns:a="http://schemas.openxmlformats.org/drawingml/2006/main">
              <a:rPr lang="en" sz="1400" dirty="0">
                <a:solidFill>
                  <a:srgbClr val="098658"/>
                </a:solidFill>
                <a:latin typeface="Consolas" panose="020B0609020204030204" pitchFamily="49" charset="0"/>
              </a:rPr>
              <a:t>100 </a:t>
            </a:r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 xmlns:a="http://schemas.openxmlformats.org/drawingml/2006/main">
              <a:rPr lang="en" sz="1400" dirty="0">
                <a:solidFill>
                  <a:srgbClr val="098658"/>
                </a:solidFill>
                <a:latin typeface="Consolas" panose="020B0609020204030204" pitchFamily="49" charset="0"/>
              </a:rPr>
              <a:t>100 </a:t>
            </a:r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</a:t>
            </a:r>
            <a:r xmlns:a="http://schemas.openxmlformats.org/drawingml/2006/main">
              <a:rPr lang="en" sz="1400" dirty="0">
                <a:solidFill>
                  <a:srgbClr val="3165BB"/>
                </a:solidFill>
                <a:latin typeface="Consolas" panose="020B0609020204030204" pitchFamily="49" charset="0"/>
              </a:rPr>
              <a:t>MOD </a:t>
            </a:r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sz="1400" dirty="0">
                <a:solidFill>
                  <a:srgbClr val="3165BB"/>
                </a:solidFill>
                <a:latin typeface="Consolas" panose="020B0609020204030204" pitchFamily="49" charset="0"/>
              </a:rPr>
              <a:t>MIN </a:t>
            </a:r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FactSales </a:t>
            </a:r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[ </a:t>
            </a:r>
            <a:r xmlns:a="http://schemas.openxmlformats.org/drawingml/2006/main">
              <a:rPr lang="e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DateKey </a:t>
            </a:r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]), </a:t>
            </a:r>
            <a:r xmlns:a="http://schemas.openxmlformats.org/drawingml/2006/main">
              <a:rPr lang="en" sz="1400" dirty="0">
                <a:solidFill>
                  <a:srgbClr val="098658"/>
                </a:solidFill>
                <a:latin typeface="Consolas" panose="020B0609020204030204" pitchFamily="49" charset="0"/>
              </a:rPr>
              <a:t>100 </a:t>
            </a:r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 xmlns:a="http://schemas.openxmlformats.org/drawingml/2006/main">
              <a:rPr lang="en" sz="1400" dirty="0">
                <a:solidFill>
                  <a:srgbClr val="3165BB"/>
                </a:solidFill>
                <a:latin typeface="Consolas" panose="020B0609020204030204" pitchFamily="49" charset="0"/>
              </a:rPr>
              <a:t>DATE </a:t>
            </a:r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sz="1400" dirty="0">
                <a:solidFill>
                  <a:srgbClr val="3165BB"/>
                </a:solidFill>
                <a:latin typeface="Consolas" panose="020B0609020204030204" pitchFamily="49" charset="0"/>
              </a:rPr>
              <a:t>DIVIDE </a:t>
            </a:r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sz="1400" dirty="0">
                <a:solidFill>
                  <a:srgbClr val="3165BB"/>
                </a:solidFill>
                <a:latin typeface="Consolas" panose="020B0609020204030204" pitchFamily="49" charset="0"/>
              </a:rPr>
              <a:t>MAX </a:t>
            </a:r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FactSales </a:t>
            </a:r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[ </a:t>
            </a:r>
            <a:r xmlns:a="http://schemas.openxmlformats.org/drawingml/2006/main">
              <a:rPr lang="e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DateKey </a:t>
            </a:r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]), </a:t>
            </a:r>
            <a:r xmlns:a="http://schemas.openxmlformats.org/drawingml/2006/main">
              <a:rPr lang="en" sz="1400" dirty="0">
                <a:solidFill>
                  <a:srgbClr val="098658"/>
                </a:solidFill>
                <a:latin typeface="Consolas" panose="020B0609020204030204" pitchFamily="49" charset="0"/>
              </a:rPr>
              <a:t>10000 </a:t>
            </a:r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</a:t>
            </a:r>
            <a:r xmlns:a="http://schemas.openxmlformats.org/drawingml/2006/main">
              <a:rPr lang="en" sz="1400" dirty="0">
                <a:solidFill>
                  <a:srgbClr val="3165BB"/>
                </a:solidFill>
                <a:latin typeface="Consolas" panose="020B0609020204030204" pitchFamily="49" charset="0"/>
              </a:rPr>
              <a:t>MOD </a:t>
            </a:r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sz="1400" dirty="0">
                <a:solidFill>
                  <a:srgbClr val="3165BB"/>
                </a:solidFill>
                <a:latin typeface="Consolas" panose="020B0609020204030204" pitchFamily="49" charset="0"/>
              </a:rPr>
              <a:t>DIVIDE </a:t>
            </a:r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sz="1400" dirty="0">
                <a:solidFill>
                  <a:srgbClr val="3165BB"/>
                </a:solidFill>
                <a:latin typeface="Consolas" panose="020B0609020204030204" pitchFamily="49" charset="0"/>
              </a:rPr>
              <a:t>MAX </a:t>
            </a:r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FactSales </a:t>
            </a:r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[ </a:t>
            </a:r>
            <a:r xmlns:a="http://schemas.openxmlformats.org/drawingml/2006/main">
              <a:rPr lang="e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DateKey </a:t>
            </a:r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]), </a:t>
            </a:r>
            <a:r xmlns:a="http://schemas.openxmlformats.org/drawingml/2006/main">
              <a:rPr lang="en" sz="1400" dirty="0">
                <a:solidFill>
                  <a:srgbClr val="098658"/>
                </a:solidFill>
                <a:latin typeface="Consolas" panose="020B0609020204030204" pitchFamily="49" charset="0"/>
              </a:rPr>
              <a:t>100 </a:t>
            </a:r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 xmlns:a="http://schemas.openxmlformats.org/drawingml/2006/main">
              <a:rPr lang="en" sz="1400" dirty="0">
                <a:solidFill>
                  <a:srgbClr val="098658"/>
                </a:solidFill>
                <a:latin typeface="Consolas" panose="020B0609020204030204" pitchFamily="49" charset="0"/>
              </a:rPr>
              <a:t>100 </a:t>
            </a:r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</a:t>
            </a:r>
            <a:r xmlns:a="http://schemas.openxmlformats.org/drawingml/2006/main">
              <a:rPr lang="en" sz="1400" dirty="0">
                <a:solidFill>
                  <a:srgbClr val="3165BB"/>
                </a:solidFill>
                <a:latin typeface="Consolas" panose="020B0609020204030204" pitchFamily="49" charset="0"/>
              </a:rPr>
              <a:t>MOD </a:t>
            </a:r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sz="1400" dirty="0">
                <a:solidFill>
                  <a:srgbClr val="3165BB"/>
                </a:solidFill>
                <a:latin typeface="Consolas" panose="020B0609020204030204" pitchFamily="49" charset="0"/>
              </a:rPr>
              <a:t>MAX </a:t>
            </a:r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FactSales </a:t>
            </a:r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[ </a:t>
            </a:r>
            <a:r xmlns:a="http://schemas.openxmlformats.org/drawingml/2006/main">
              <a:rPr lang="e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DateKey </a:t>
            </a:r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]), </a:t>
            </a:r>
            <a:r xmlns:a="http://schemas.openxmlformats.org/drawingml/2006/main">
              <a:rPr lang="en" sz="1400" dirty="0">
                <a:solidFill>
                  <a:srgbClr val="098658"/>
                </a:solidFill>
                <a:latin typeface="Consolas" panose="020B0609020204030204" pitchFamily="49" charset="0"/>
              </a:rPr>
              <a:t>100 </a:t>
            </a:r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 xmlns:a="http://schemas.openxmlformats.org/drawingml/2006/main">
              <a:rPr lang="en" sz="14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 xmlns:a="http://schemas.openxmlformats.org/drawingml/2006/main">
              <a:rPr lang="en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DateKey </a:t>
            </a:r>
            <a:r xmlns:a="http://schemas.openxmlformats.org/drawingml/2006/main">
              <a:rPr lang="en" sz="14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 xmlns:a="http://schemas.openxmlformats.org/drawingml/2006/main">
              <a:rPr lang="en" sz="1400" dirty="0">
                <a:solidFill>
                  <a:srgbClr val="3165BB"/>
                </a:solidFill>
                <a:latin typeface="Consolas" panose="020B0609020204030204" pitchFamily="49" charset="0"/>
              </a:rPr>
              <a:t>YEAR </a:t>
            </a:r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([Date]) * </a:t>
            </a:r>
            <a:r xmlns:a="http://schemas.openxmlformats.org/drawingml/2006/main">
              <a:rPr lang="en" sz="1400" dirty="0">
                <a:solidFill>
                  <a:srgbClr val="098658"/>
                </a:solidFill>
                <a:latin typeface="Consolas" panose="020B0609020204030204" pitchFamily="49" charset="0"/>
              </a:rPr>
              <a:t>10000 </a:t>
            </a:r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 xmlns:a="http://schemas.openxmlformats.org/drawingml/2006/main">
              <a:rPr lang="en" sz="1400" dirty="0">
                <a:solidFill>
                  <a:srgbClr val="3165BB"/>
                </a:solidFill>
                <a:latin typeface="Consolas" panose="020B0609020204030204" pitchFamily="49" charset="0"/>
              </a:rPr>
              <a:t>MONTH </a:t>
            </a:r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([Date]) * </a:t>
            </a:r>
            <a:r xmlns:a="http://schemas.openxmlformats.org/drawingml/2006/main">
              <a:rPr lang="en" sz="1400" dirty="0">
                <a:solidFill>
                  <a:srgbClr val="098658"/>
                </a:solidFill>
                <a:latin typeface="Consolas" panose="020B0609020204030204" pitchFamily="49" charset="0"/>
              </a:rPr>
              <a:t>100 </a:t>
            </a:r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 xmlns:a="http://schemas.openxmlformats.org/drawingml/2006/main">
              <a:rPr lang="en" sz="1400" dirty="0">
                <a:solidFill>
                  <a:srgbClr val="3165BB"/>
                </a:solidFill>
                <a:latin typeface="Consolas" panose="020B0609020204030204" pitchFamily="49" charset="0"/>
              </a:rPr>
              <a:t>DAY </a:t>
            </a:r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([Date]), </a:t>
            </a:r>
            <a:r xmlns:a="http://schemas.openxmlformats.org/drawingml/2006/main">
              <a:rPr lang="en" sz="1400" dirty="0">
                <a:solidFill>
                  <a:srgbClr val="A31515"/>
                </a:solidFill>
                <a:latin typeface="Consolas" panose="020B0609020204030204" pitchFamily="49" charset="0"/>
              </a:rPr>
              <a:t>"Year" </a:t>
            </a:r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 xmlns:a="http://schemas.openxmlformats.org/drawingml/2006/main">
              <a:rPr lang="en" sz="1400" dirty="0">
                <a:solidFill>
                  <a:srgbClr val="3165BB"/>
                </a:solidFill>
                <a:latin typeface="Consolas" panose="020B0609020204030204" pitchFamily="49" charset="0"/>
              </a:rPr>
              <a:t>YEAR </a:t>
            </a:r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([Date]),</a:t>
            </a:r>
          </a:p>
          <a:p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 xmlns:a="http://schemas.openxmlformats.org/drawingml/2006/main">
              <a:rPr lang="en" sz="1400" dirty="0">
                <a:solidFill>
                  <a:srgbClr val="A31515"/>
                </a:solidFill>
                <a:latin typeface="Consolas" panose="020B0609020204030204" pitchFamily="49" charset="0"/>
              </a:rPr>
              <a:t>"Month" </a:t>
            </a:r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 xmlns:a="http://schemas.openxmlformats.org/drawingml/2006/main">
              <a:rPr lang="en" sz="1400" dirty="0">
                <a:solidFill>
                  <a:srgbClr val="3165BB"/>
                </a:solidFill>
                <a:latin typeface="Consolas" panose="020B0609020204030204" pitchFamily="49" charset="0"/>
              </a:rPr>
              <a:t>MONTH </a:t>
            </a:r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( [Date] ),</a:t>
            </a:r>
          </a:p>
          <a:p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 xmlns:a="http://schemas.openxmlformats.org/drawingml/2006/main">
              <a:rPr lang="en" sz="1400" dirty="0">
                <a:solidFill>
                  <a:srgbClr val="A31515"/>
                </a:solidFill>
                <a:latin typeface="Consolas" panose="020B0609020204030204" pitchFamily="49" charset="0"/>
              </a:rPr>
              <a:t>"Day" </a:t>
            </a:r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 xmlns:a="http://schemas.openxmlformats.org/drawingml/2006/main">
              <a:rPr lang="en" sz="1400" dirty="0">
                <a:solidFill>
                  <a:srgbClr val="3165BB"/>
                </a:solidFill>
                <a:latin typeface="Consolas" panose="020B0609020204030204" pitchFamily="49" charset="0"/>
              </a:rPr>
              <a:t>DAY </a:t>
            </a:r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( [Date] ),</a:t>
            </a:r>
          </a:p>
          <a:p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 xmlns:a="http://schemas.openxmlformats.org/drawingml/2006/main">
              <a:rPr lang="en" sz="1400" dirty="0">
                <a:solidFill>
                  <a:srgbClr val="A31515"/>
                </a:solidFill>
                <a:latin typeface="Consolas" panose="020B0609020204030204" pitchFamily="49" charset="0"/>
              </a:rPr>
              <a:t>"Month Name" </a:t>
            </a:r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 xmlns:a="http://schemas.openxmlformats.org/drawingml/2006/main">
              <a:rPr lang="en" sz="1400" dirty="0">
                <a:solidFill>
                  <a:srgbClr val="3165BB"/>
                </a:solidFill>
                <a:latin typeface="Consolas" panose="020B0609020204030204" pitchFamily="49" charset="0"/>
              </a:rPr>
              <a:t>FORMAT </a:t>
            </a:r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([Date], </a:t>
            </a:r>
            <a:r xmlns:a="http://schemas.openxmlformats.org/drawingml/2006/main">
              <a:rPr lang="en" sz="14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 xmlns:a="http://schemas.openxmlformats.org/drawingml/2006/main">
              <a:rPr lang="en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mmmm </a:t>
            </a:r>
            <a:r xmlns:a="http://schemas.openxmlformats.org/drawingml/2006/main">
              <a:rPr lang="en" sz="14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 xmlns:a="http://schemas.openxmlformats.org/drawingml/2006/main">
              <a:rPr lang="en" sz="1400" dirty="0">
                <a:solidFill>
                  <a:srgbClr val="A31515"/>
                </a:solidFill>
                <a:latin typeface="Consolas" panose="020B0609020204030204" pitchFamily="49" charset="0"/>
              </a:rPr>
              <a:t>"Quarter" </a:t>
            </a:r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 xmlns:a="http://schemas.openxmlformats.org/drawingml/2006/main">
              <a:rPr lang="en" sz="1400" dirty="0">
                <a:solidFill>
                  <a:srgbClr val="A31515"/>
                </a:solidFill>
                <a:latin typeface="Consolas" panose="020B0609020204030204" pitchFamily="49" charset="0"/>
              </a:rPr>
              <a:t>"Q" </a:t>
            </a:r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 xmlns:a="http://schemas.openxmlformats.org/drawingml/2006/main">
              <a:rPr lang="en" sz="1400" dirty="0">
                <a:solidFill>
                  <a:srgbClr val="3165BB"/>
                </a:solidFill>
                <a:latin typeface="Consolas" panose="020B0609020204030204" pitchFamily="49" charset="0"/>
              </a:rPr>
              <a:t>FORMAT </a:t>
            </a:r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([Date], </a:t>
            </a:r>
            <a:r xmlns:a="http://schemas.openxmlformats.org/drawingml/2006/main">
              <a:rPr lang="en" sz="1400" dirty="0">
                <a:solidFill>
                  <a:srgbClr val="A31515"/>
                </a:solidFill>
                <a:latin typeface="Consolas" panose="020B0609020204030204" pitchFamily="49" charset="0"/>
              </a:rPr>
              <a:t>"Q" </a:t>
            </a:r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 xmlns:a="http://schemas.openxmlformats.org/drawingml/2006/main">
              <a:rPr lang="en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 xmlns:a="http://schemas.openxmlformats.org/drawingml/2006/main"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xmlns:a="http://schemas.openxmlformats.org/drawingml/2006/main"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08000" y="698414"/>
            <a:ext cx="53142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 this script to generate the </a:t>
            </a:r>
            <a:r xmlns:a="http://schemas.openxmlformats.org/drawingml/2006/main">
              <a:rPr kumimoji="0" lang="en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DimDate table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0488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724096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SQL Server data</a:t>
            </a:r>
            <a:endParaRPr xmlns:a="http://schemas.openxmlformats.org/drawingml/2006/main"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41" y="1809750"/>
            <a:ext cx="2381582" cy="3391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364" y="1809750"/>
            <a:ext cx="5554476" cy="4571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49178" y="697640"/>
            <a:ext cx="1113322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 the table as a date table by right-clicking on the table,</a:t>
            </a:r>
            <a:r xmlns:a="http://schemas.openxmlformats.org/drawingml/2006/main">
              <a:rPr kumimoji="0" lang="en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then selecting </a:t>
            </a:r>
            <a:r xmlns:a="http://schemas.openxmlformats.org/drawingml/2006/main"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 as Date Table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1391729" y="4514850"/>
            <a:ext cx="1685394" cy="254000"/>
          </a:xfrm>
          <a:prstGeom prst="rect">
            <a:avLst/>
          </a:prstGeom>
          <a:solidFill>
            <a:srgbClr val="FF000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15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4"/>
          <p:cNvSpPr txBox="1"/>
          <p:nvPr/>
        </p:nvSpPr>
        <p:spPr>
          <a:xfrm>
            <a:off x="4402178" y="2685208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n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</a:t>
            </a:r>
            <a:endParaRPr xmlns:a="http://schemas.openxmlformats.org/drawingml/2006/main"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4333426" y="2603133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n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</a:t>
            </a:r>
            <a:endParaRPr xmlns:a="http://schemas.openxmlformats.org/drawingml/2006/main"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724096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SQL Server data</a:t>
            </a:r>
            <a:endParaRPr xmlns:a="http://schemas.openxmlformats.org/drawingml/2006/main"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843467" y="2616718"/>
            <a:ext cx="5768039" cy="34857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80819" y="3077357"/>
            <a:ext cx="756271" cy="687518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49178" y="828792"/>
            <a:ext cx="1112368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Note: This lab uses SQL Server. This lab uses the </a:t>
            </a:r>
            <a:r xmlns:a="http://schemas.openxmlformats.org/drawingml/2006/main"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Server Sales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whose</a:t>
            </a:r>
          </a:p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generation script is located in the training resources</a:t>
            </a:r>
          </a:p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\ </a:t>
            </a:r>
            <a:r xmlns:a="http://schemas.openxmlformats.org/drawingml/2006/main">
              <a:rPr kumimoji="0" lang="en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resources </a:t>
            </a:r>
            <a:r xmlns:a="http://schemas.openxmlformats.org/drawingml/2006/main"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\Sales model\ </a:t>
            </a:r>
            <a:r xmlns:a="http://schemas.openxmlformats.org/drawingml/2006/main">
              <a:rPr kumimoji="0" lang="en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sales_database_script.sql </a:t>
            </a:r>
            <a:r xmlns:a="http://schemas.openxmlformats.org/drawingml/2006/main"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49178" y="1973133"/>
            <a:ext cx="57246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Choose the data source from the More... menu</a:t>
            </a:r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724096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SQL Server data</a:t>
            </a:r>
            <a:endParaRPr xmlns:a="http://schemas.openxmlformats.org/drawingml/2006/main"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0" b="4042"/>
          <a:stretch/>
        </p:blipFill>
        <p:spPr bwMode="auto">
          <a:xfrm>
            <a:off x="2311226" y="1508906"/>
            <a:ext cx="6739463" cy="4387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Oval 8"/>
          <p:cNvSpPr/>
          <p:nvPr/>
        </p:nvSpPr>
        <p:spPr>
          <a:xfrm>
            <a:off x="4409847" y="1909081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xmlns:a="http://schemas.openxmlformats.org/drawingml/2006/main" algn="ctr">
              <a:spcAft>
                <a:spcPts val="0"/>
              </a:spcAft>
            </a:pPr>
            <a:r xmlns:a="http://schemas.openxmlformats.org/drawingml/2006/main">
              <a:rPr lang="en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1</a:t>
            </a:r>
            <a:endParaRPr xmlns:a="http://schemas.openxmlformats.org/drawingml/2006/main"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272488" y="2511611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xmlns:a="http://schemas.openxmlformats.org/drawingml/2006/main" algn="ctr">
              <a:spcAft>
                <a:spcPts val="0"/>
              </a:spcAft>
            </a:pPr>
            <a:r xmlns:a="http://schemas.openxmlformats.org/drawingml/2006/main">
              <a:rPr lang="en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2</a:t>
            </a:r>
            <a:endParaRPr xmlns:a="http://schemas.openxmlformats.org/drawingml/2006/main"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33574" y="4089122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xmlns:a="http://schemas.openxmlformats.org/drawingml/2006/main" algn="ctr">
              <a:spcAft>
                <a:spcPts val="0"/>
              </a:spcAft>
            </a:pPr>
            <a:r xmlns:a="http://schemas.openxmlformats.org/drawingml/2006/main">
              <a:rPr lang="en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3</a:t>
            </a:r>
            <a:endParaRPr xmlns:a="http://schemas.openxmlformats.org/drawingml/2006/main"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71162" y="1925846"/>
            <a:ext cx="14700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1400" dirty="0" err="1" smtClean="0">
                <a:latin typeface="Segoe UI" panose="020B0502040204020203" pitchFamily="34" charset="0"/>
                <a:ea typeface="Calibri" panose="020F0502020204030204" pitchFamily="34" charset="0"/>
              </a:rPr>
              <a:t>Server </a:t>
            </a:r>
            <a:endParaRPr xmlns:a="http://schemas.openxmlformats.org/drawingml/2006/main" lang="en-US" sz="1400" dirty="0"/>
            <a:r xmlns:a="http://schemas.openxmlformats.org/drawingml/2006/main">
              <a:rPr lang="en" sz="1400" dirty="0" smtClean="0">
                <a:latin typeface="Segoe UI" panose="020B0502040204020203" pitchFamily="34" charset="0"/>
                <a:ea typeface="Calibri" panose="020F0502020204030204" pitchFamily="34" charset="0"/>
              </a:rPr>
              <a:t>name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33803" y="2534887"/>
            <a:ext cx="14294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1400" dirty="0" smtClean="0">
                <a:latin typeface="Segoe UI" panose="020B0502040204020203" pitchFamily="34" charset="0"/>
                <a:ea typeface="Calibri" panose="020F0502020204030204" pitchFamily="34" charset="0"/>
              </a:rPr>
              <a:t>Name of the base</a:t>
            </a:r>
            <a:endParaRPr xmlns:a="http://schemas.openxmlformats.org/drawingml/2006/main"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098684" y="4112398"/>
            <a:ext cx="20179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1400" dirty="0" err="1" smtClean="0">
                <a:latin typeface="Segoe UI" panose="020B0502040204020203" pitchFamily="34" charset="0"/>
                <a:ea typeface="Calibri" panose="020F0502020204030204" pitchFamily="34" charset="0"/>
              </a:rPr>
              <a:t>query </a:t>
            </a:r>
            <a:endParaRPr xmlns:a="http://schemas.openxmlformats.org/drawingml/2006/main" lang="en-US" sz="1400" dirty="0"/>
            <a:r xmlns:a="http://schemas.openxmlformats.org/drawingml/2006/main">
              <a:rPr lang="en" sz="1400" dirty="0" smtClean="0">
                <a:latin typeface="Segoe UI" panose="020B0502040204020203" pitchFamily="34" charset="0"/>
                <a:ea typeface="Calibri" panose="020F0502020204030204" pitchFamily="34" charset="0"/>
              </a:rPr>
              <a:t>script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49178" y="602901"/>
            <a:ext cx="106411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Fill in the server name, connection type fields and leave the inclusion of relationships enabled.</a:t>
            </a:r>
          </a:p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the rest of the settings, we ignore them at this level and click OK.</a:t>
            </a:r>
          </a:p>
        </p:txBody>
      </p:sp>
    </p:spTree>
    <p:extLst>
      <p:ext uri="{BB962C8B-B14F-4D97-AF65-F5344CB8AC3E}">
        <p14:creationId xmlns:p14="http://schemas.microsoft.com/office/powerpoint/2010/main" val="188060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724096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SQL Server data</a:t>
            </a:r>
            <a:endParaRPr xmlns:a="http://schemas.openxmlformats.org/drawingml/2006/main"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47" y="1511876"/>
            <a:ext cx="6804104" cy="3342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527853" y="921381"/>
            <a:ext cx="3640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</a:rPr>
              <a:t>Select the tables to import</a:t>
            </a:r>
            <a:endParaRPr xmlns:a="http://schemas.openxmlformats.org/drawingml/2006/main" lang="en-US" dirty="0"/>
          </a:p>
        </p:txBody>
      </p:sp>
    </p:spTree>
    <p:extLst>
      <p:ext uri="{BB962C8B-B14F-4D97-AF65-F5344CB8AC3E}">
        <p14:creationId xmlns:p14="http://schemas.microsoft.com/office/powerpoint/2010/main" val="1558966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724096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SQL Server data</a:t>
            </a:r>
            <a:endParaRPr xmlns:a="http://schemas.openxmlformats.org/drawingml/2006/main"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71" b="7590"/>
          <a:stretch/>
        </p:blipFill>
        <p:spPr bwMode="auto">
          <a:xfrm>
            <a:off x="577019" y="1374547"/>
            <a:ext cx="5929343" cy="3561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1298" y="1374547"/>
            <a:ext cx="2448267" cy="3334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Oval 7"/>
          <p:cNvSpPr/>
          <p:nvPr/>
        </p:nvSpPr>
        <p:spPr>
          <a:xfrm>
            <a:off x="5080673" y="4145857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xmlns:a="http://schemas.openxmlformats.org/drawingml/2006/main" algn="ctr">
              <a:spcAft>
                <a:spcPts val="0"/>
              </a:spcAft>
            </a:pPr>
            <a:r xmlns:a="http://schemas.openxmlformats.org/drawingml/2006/main">
              <a:rPr lang="en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1</a:t>
            </a:r>
            <a:endParaRPr xmlns:a="http://schemas.openxmlformats.org/drawingml/2006/main"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643371" y="3155466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xmlns:a="http://schemas.openxmlformats.org/drawingml/2006/main" algn="ctr">
              <a:spcAft>
                <a:spcPts val="0"/>
              </a:spcAft>
            </a:pPr>
            <a:r xmlns:a="http://schemas.openxmlformats.org/drawingml/2006/main">
              <a:rPr lang="en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2</a:t>
            </a:r>
            <a:endParaRPr xmlns:a="http://schemas.openxmlformats.org/drawingml/2006/main"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47371" y="697984"/>
            <a:ext cx="103682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Look at the fields panel on the left and explore the imported data.</a:t>
            </a:r>
          </a:p>
        </p:txBody>
      </p:sp>
    </p:spTree>
    <p:extLst>
      <p:ext uri="{BB962C8B-B14F-4D97-AF65-F5344CB8AC3E}">
        <p14:creationId xmlns:p14="http://schemas.microsoft.com/office/powerpoint/2010/main" val="66190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724096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SQL Server data</a:t>
            </a:r>
            <a:endParaRPr xmlns:a="http://schemas.openxmlformats.org/drawingml/2006/main"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" t="2729"/>
          <a:stretch/>
        </p:blipFill>
        <p:spPr bwMode="auto">
          <a:xfrm>
            <a:off x="551552" y="1273541"/>
            <a:ext cx="8269313" cy="35597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51552" y="743774"/>
            <a:ext cx="84146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Look at the fields panel on the left and explore the imported data.</a:t>
            </a:r>
          </a:p>
        </p:txBody>
      </p:sp>
      <p:sp>
        <p:nvSpPr>
          <p:cNvPr id="5" name="Rectangle 4"/>
          <p:cNvSpPr/>
          <p:nvPr/>
        </p:nvSpPr>
        <p:spPr>
          <a:xfrm>
            <a:off x="7537449" y="2546350"/>
            <a:ext cx="1283415" cy="285750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65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724096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SQL Server data</a:t>
            </a:r>
            <a:endParaRPr xmlns:a="http://schemas.openxmlformats.org/drawingml/2006/main"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311" y="868857"/>
            <a:ext cx="2829320" cy="4591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9178" y="1130637"/>
            <a:ext cx="608859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 that at the top menu level, it is possible to:</a:t>
            </a:r>
          </a:p>
          <a:p>
            <a:pPr xmlns:a="http://schemas.openxmlformats.org/drawingml/2006/main"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Change the table name</a:t>
            </a:r>
          </a:p>
          <a:p>
            <a:pPr xmlns:a="http://schemas.openxmlformats.org/drawingml/2006/main"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Managing relationships</a:t>
            </a:r>
          </a:p>
          <a:p>
            <a:pPr xmlns:a="http://schemas.openxmlformats.org/drawingml/2006/main"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measure</a:t>
            </a:r>
          </a:p>
          <a:p>
            <a:pPr xmlns:a="http://schemas.openxmlformats.org/drawingml/2006/main"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quick measure with the wizard</a:t>
            </a:r>
          </a:p>
          <a:p>
            <a:pPr xmlns:a="http://schemas.openxmlformats.org/drawingml/2006/main"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new calculated column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404350" y="1733550"/>
            <a:ext cx="1633281" cy="35179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898900" y="1663700"/>
            <a:ext cx="5505450" cy="2254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054350" y="1930400"/>
            <a:ext cx="6400800" cy="1054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978150" y="1835151"/>
            <a:ext cx="6477000" cy="3111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288997" y="2309812"/>
            <a:ext cx="4166153" cy="153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902200" y="2108200"/>
            <a:ext cx="4552950" cy="596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961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724096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SQL Server data</a:t>
            </a:r>
            <a:endParaRPr xmlns:a="http://schemas.openxmlformats.org/drawingml/2006/main"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86" y="1392024"/>
            <a:ext cx="2459168" cy="3386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0050" y="697984"/>
            <a:ext cx="70326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Right-click on </a:t>
            </a:r>
            <a:r xmlns:a="http://schemas.openxmlformats.org/drawingml/2006/main">
              <a:rPr kumimoji="0" lang="en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DimDate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click </a:t>
            </a:r>
            <a:r xmlns:a="http://schemas.openxmlformats.org/drawingml/2006/main"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 Query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0705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724096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SQL Server data</a:t>
            </a:r>
            <a:endParaRPr xmlns:a="http://schemas.openxmlformats.org/drawingml/2006/main"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"/>
          <a:stretch/>
        </p:blipFill>
        <p:spPr bwMode="auto">
          <a:xfrm>
            <a:off x="602533" y="1387664"/>
            <a:ext cx="6362032" cy="3823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Oval 5"/>
          <p:cNvSpPr/>
          <p:nvPr/>
        </p:nvSpPr>
        <p:spPr>
          <a:xfrm>
            <a:off x="3062139" y="1313032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xmlns:a="http://schemas.openxmlformats.org/drawingml/2006/main" algn="ctr">
              <a:spcAft>
                <a:spcPts val="0"/>
              </a:spcAft>
            </a:pPr>
            <a:r xmlns:a="http://schemas.openxmlformats.org/drawingml/2006/main">
              <a:rPr lang="en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1</a:t>
            </a:r>
            <a:endParaRPr xmlns:a="http://schemas.openxmlformats.org/drawingml/2006/main"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343342" y="1667362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xmlns:a="http://schemas.openxmlformats.org/drawingml/2006/main" algn="ctr">
              <a:spcAft>
                <a:spcPts val="0"/>
              </a:spcAft>
            </a:pPr>
            <a:r xmlns:a="http://schemas.openxmlformats.org/drawingml/2006/main">
              <a:rPr lang="en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2</a:t>
            </a:r>
            <a:endParaRPr xmlns:a="http://schemas.openxmlformats.org/drawingml/2006/main"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051486" y="2743071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xmlns:a="http://schemas.openxmlformats.org/drawingml/2006/main" algn="ctr">
              <a:spcAft>
                <a:spcPts val="0"/>
              </a:spcAft>
            </a:pPr>
            <a:r xmlns:a="http://schemas.openxmlformats.org/drawingml/2006/main">
              <a:rPr lang="en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3</a:t>
            </a:r>
            <a:endParaRPr xmlns:a="http://schemas.openxmlformats.org/drawingml/2006/main"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74884" y="1313032"/>
            <a:ext cx="19252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 lvl="0"/>
            <a:r xmlns:a="http://schemas.openxmlformats.org/drawingml/2006/main">
              <a:rPr lang="en" sz="1600" b="1" dirty="0" smtClean="0"/>
              <a:t>Add a column</a:t>
            </a:r>
            <a:endParaRPr xmlns:a="http://schemas.openxmlformats.org/drawingml/2006/main" lang="fr-FR" sz="1600" dirty="0"/>
          </a:p>
        </p:txBody>
      </p:sp>
      <p:sp>
        <p:nvSpPr>
          <p:cNvPr id="11" name="Rectangle 10"/>
          <p:cNvSpPr/>
          <p:nvPr/>
        </p:nvSpPr>
        <p:spPr>
          <a:xfrm>
            <a:off x="1692024" y="1670359"/>
            <a:ext cx="3662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 lvl="0"/>
            <a:r xmlns:a="http://schemas.openxmlformats.org/drawingml/2006/main">
              <a:rPr lang="en" sz="1600" b="1" dirty="0" smtClean="0"/>
              <a:t>Select a custom column</a:t>
            </a:r>
            <a:endParaRPr xmlns:a="http://schemas.openxmlformats.org/drawingml/2006/main" lang="fr-FR" sz="1600" b="1" dirty="0"/>
          </a:p>
        </p:txBody>
      </p:sp>
      <p:sp>
        <p:nvSpPr>
          <p:cNvPr id="12" name="Rectangle 11"/>
          <p:cNvSpPr/>
          <p:nvPr/>
        </p:nvSpPr>
        <p:spPr>
          <a:xfrm>
            <a:off x="2374890" y="2769186"/>
            <a:ext cx="30620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 lvl="0"/>
            <a:r xmlns:a="http://schemas.openxmlformats.org/drawingml/2006/main">
              <a:rPr lang="en" sz="1600" b="1" dirty="0" smtClean="0"/>
              <a:t>Select from a </a:t>
            </a:r>
            <a:r xmlns:a="http://schemas.openxmlformats.org/drawingml/2006/main">
              <a:rPr lang="en" sz="1600" b="1" dirty="0" smtClean="0"/>
              <a:t>Selection</a:t>
            </a:r>
            <a:endParaRPr xmlns:a="http://schemas.openxmlformats.org/drawingml/2006/main" lang="en-US" sz="1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9178" y="697440"/>
            <a:ext cx="97850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Click the </a:t>
            </a:r>
            <a:r xmlns:a="http://schemas.openxmlformats.org/drawingml/2006/main"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Sample Column Selection tab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add a column.</a:t>
            </a:r>
          </a:p>
        </p:txBody>
      </p:sp>
    </p:spTree>
    <p:extLst>
      <p:ext uri="{BB962C8B-B14F-4D97-AF65-F5344CB8AC3E}">
        <p14:creationId xmlns:p14="http://schemas.microsoft.com/office/powerpoint/2010/main" val="221042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510</Words>
  <Application>Microsoft Office PowerPoint</Application>
  <PresentationFormat>Widescreen</PresentationFormat>
  <Paragraphs>112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29</cp:revision>
  <dcterms:created xsi:type="dcterms:W3CDTF">2024-12-26T12:00:01Z</dcterms:created>
  <dcterms:modified xsi:type="dcterms:W3CDTF">2025-02-25T12:38:01Z</dcterms:modified>
</cp:coreProperties>
</file>